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3.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4.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5.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6.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7.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 id="2147483713" r:id="rId6"/>
    <p:sldMasterId id="2147483726" r:id="rId7"/>
    <p:sldMasterId id="2147483739" r:id="rId8"/>
    <p:sldMasterId id="2147483752" r:id="rId9"/>
    <p:sldMasterId id="2147483765" r:id="rId10"/>
    <p:sldMasterId id="2147483778" r:id="rId11"/>
    <p:sldMasterId id="2147483791" r:id="rId12"/>
    <p:sldMasterId id="2147483804" r:id="rId13"/>
    <p:sldMasterId id="2147483817" r:id="rId14"/>
    <p:sldMasterId id="2147483830" r:id="rId15"/>
    <p:sldMasterId id="2147483843" r:id="rId16"/>
    <p:sldMasterId id="2147483856" r:id="rId17"/>
    <p:sldMasterId id="2147483869" r:id="rId18"/>
  </p:sldMasterIdLst>
  <p:notesMasterIdLst>
    <p:notesMasterId r:id="rId205"/>
  </p:notesMasterIdLst>
  <p:sldIdLst>
    <p:sldId id="256" r:id="rId19"/>
    <p:sldId id="257" r:id="rId20"/>
    <p:sldId id="258" r:id="rId21"/>
    <p:sldId id="259" r:id="rId22"/>
    <p:sldId id="260" r:id="rId23"/>
    <p:sldId id="261" r:id="rId24"/>
    <p:sldId id="262" r:id="rId25"/>
    <p:sldId id="263" r:id="rId26"/>
    <p:sldId id="264" r:id="rId27"/>
    <p:sldId id="265" r:id="rId28"/>
    <p:sldId id="266" r:id="rId29"/>
    <p:sldId id="267" r:id="rId30"/>
    <p:sldId id="268" r:id="rId31"/>
    <p:sldId id="269" r:id="rId32"/>
    <p:sldId id="270" r:id="rId33"/>
    <p:sldId id="271" r:id="rId34"/>
    <p:sldId id="272" r:id="rId35"/>
    <p:sldId id="273" r:id="rId36"/>
    <p:sldId id="274" r:id="rId37"/>
    <p:sldId id="275" r:id="rId38"/>
    <p:sldId id="276" r:id="rId39"/>
    <p:sldId id="277" r:id="rId40"/>
    <p:sldId id="278" r:id="rId41"/>
    <p:sldId id="279" r:id="rId42"/>
    <p:sldId id="280" r:id="rId43"/>
    <p:sldId id="281" r:id="rId44"/>
    <p:sldId id="282" r:id="rId45"/>
    <p:sldId id="283" r:id="rId46"/>
    <p:sldId id="284" r:id="rId47"/>
    <p:sldId id="285" r:id="rId48"/>
    <p:sldId id="286" r:id="rId49"/>
    <p:sldId id="287" r:id="rId50"/>
    <p:sldId id="288" r:id="rId51"/>
    <p:sldId id="289" r:id="rId52"/>
    <p:sldId id="290" r:id="rId53"/>
    <p:sldId id="291" r:id="rId54"/>
    <p:sldId id="292" r:id="rId55"/>
    <p:sldId id="293" r:id="rId56"/>
    <p:sldId id="294" r:id="rId57"/>
    <p:sldId id="295" r:id="rId58"/>
    <p:sldId id="296" r:id="rId59"/>
    <p:sldId id="297" r:id="rId60"/>
    <p:sldId id="298" r:id="rId61"/>
    <p:sldId id="299" r:id="rId62"/>
    <p:sldId id="300" r:id="rId63"/>
    <p:sldId id="301" r:id="rId64"/>
    <p:sldId id="302" r:id="rId65"/>
    <p:sldId id="303" r:id="rId66"/>
    <p:sldId id="304" r:id="rId67"/>
    <p:sldId id="305" r:id="rId68"/>
    <p:sldId id="306" r:id="rId69"/>
    <p:sldId id="307" r:id="rId70"/>
    <p:sldId id="308" r:id="rId71"/>
    <p:sldId id="309" r:id="rId72"/>
    <p:sldId id="310" r:id="rId73"/>
    <p:sldId id="311" r:id="rId74"/>
    <p:sldId id="312" r:id="rId75"/>
    <p:sldId id="313" r:id="rId76"/>
    <p:sldId id="314" r:id="rId77"/>
    <p:sldId id="315" r:id="rId78"/>
    <p:sldId id="316" r:id="rId79"/>
    <p:sldId id="317" r:id="rId80"/>
    <p:sldId id="318" r:id="rId81"/>
    <p:sldId id="319" r:id="rId82"/>
    <p:sldId id="320" r:id="rId83"/>
    <p:sldId id="321" r:id="rId84"/>
    <p:sldId id="322" r:id="rId85"/>
    <p:sldId id="323" r:id="rId86"/>
    <p:sldId id="324" r:id="rId87"/>
    <p:sldId id="325" r:id="rId88"/>
    <p:sldId id="326" r:id="rId89"/>
    <p:sldId id="327" r:id="rId90"/>
    <p:sldId id="328" r:id="rId91"/>
    <p:sldId id="329" r:id="rId92"/>
    <p:sldId id="330" r:id="rId93"/>
    <p:sldId id="331" r:id="rId94"/>
    <p:sldId id="332" r:id="rId95"/>
    <p:sldId id="333" r:id="rId96"/>
    <p:sldId id="334" r:id="rId97"/>
    <p:sldId id="335" r:id="rId98"/>
    <p:sldId id="336" r:id="rId99"/>
    <p:sldId id="337" r:id="rId100"/>
    <p:sldId id="338" r:id="rId101"/>
    <p:sldId id="339" r:id="rId102"/>
    <p:sldId id="340" r:id="rId103"/>
    <p:sldId id="341" r:id="rId104"/>
    <p:sldId id="342" r:id="rId105"/>
    <p:sldId id="343" r:id="rId106"/>
    <p:sldId id="344" r:id="rId107"/>
    <p:sldId id="345" r:id="rId108"/>
    <p:sldId id="346" r:id="rId109"/>
    <p:sldId id="347" r:id="rId110"/>
    <p:sldId id="348" r:id="rId111"/>
    <p:sldId id="349" r:id="rId112"/>
    <p:sldId id="350" r:id="rId113"/>
    <p:sldId id="351" r:id="rId114"/>
    <p:sldId id="352" r:id="rId115"/>
    <p:sldId id="353" r:id="rId116"/>
    <p:sldId id="354" r:id="rId117"/>
    <p:sldId id="355" r:id="rId118"/>
    <p:sldId id="356" r:id="rId119"/>
    <p:sldId id="357" r:id="rId120"/>
    <p:sldId id="358" r:id="rId121"/>
    <p:sldId id="359" r:id="rId122"/>
    <p:sldId id="360" r:id="rId123"/>
    <p:sldId id="361" r:id="rId124"/>
    <p:sldId id="362" r:id="rId125"/>
    <p:sldId id="363" r:id="rId126"/>
    <p:sldId id="364" r:id="rId127"/>
    <p:sldId id="365" r:id="rId128"/>
    <p:sldId id="366" r:id="rId129"/>
    <p:sldId id="367" r:id="rId130"/>
    <p:sldId id="368" r:id="rId131"/>
    <p:sldId id="369" r:id="rId132"/>
    <p:sldId id="370" r:id="rId133"/>
    <p:sldId id="371" r:id="rId134"/>
    <p:sldId id="372" r:id="rId135"/>
    <p:sldId id="373" r:id="rId136"/>
    <p:sldId id="374" r:id="rId137"/>
    <p:sldId id="375" r:id="rId138"/>
    <p:sldId id="376" r:id="rId139"/>
    <p:sldId id="377" r:id="rId140"/>
    <p:sldId id="378" r:id="rId141"/>
    <p:sldId id="379" r:id="rId142"/>
    <p:sldId id="380" r:id="rId143"/>
    <p:sldId id="381" r:id="rId144"/>
    <p:sldId id="382" r:id="rId145"/>
    <p:sldId id="383" r:id="rId146"/>
    <p:sldId id="384" r:id="rId147"/>
    <p:sldId id="385" r:id="rId148"/>
    <p:sldId id="386" r:id="rId149"/>
    <p:sldId id="387" r:id="rId150"/>
    <p:sldId id="388" r:id="rId151"/>
    <p:sldId id="389" r:id="rId152"/>
    <p:sldId id="390" r:id="rId153"/>
    <p:sldId id="391" r:id="rId154"/>
    <p:sldId id="392" r:id="rId155"/>
    <p:sldId id="393" r:id="rId156"/>
    <p:sldId id="394" r:id="rId157"/>
    <p:sldId id="395" r:id="rId158"/>
    <p:sldId id="396" r:id="rId159"/>
    <p:sldId id="397" r:id="rId160"/>
    <p:sldId id="398" r:id="rId161"/>
    <p:sldId id="399" r:id="rId162"/>
    <p:sldId id="400" r:id="rId163"/>
    <p:sldId id="401" r:id="rId164"/>
    <p:sldId id="402" r:id="rId165"/>
    <p:sldId id="403" r:id="rId166"/>
    <p:sldId id="404" r:id="rId167"/>
    <p:sldId id="405" r:id="rId168"/>
    <p:sldId id="406" r:id="rId169"/>
    <p:sldId id="407" r:id="rId170"/>
    <p:sldId id="408" r:id="rId171"/>
    <p:sldId id="409" r:id="rId172"/>
    <p:sldId id="410" r:id="rId173"/>
    <p:sldId id="411" r:id="rId174"/>
    <p:sldId id="412" r:id="rId175"/>
    <p:sldId id="413" r:id="rId176"/>
    <p:sldId id="414" r:id="rId177"/>
    <p:sldId id="415" r:id="rId178"/>
    <p:sldId id="416" r:id="rId179"/>
    <p:sldId id="417" r:id="rId180"/>
    <p:sldId id="418" r:id="rId181"/>
    <p:sldId id="419" r:id="rId182"/>
    <p:sldId id="420" r:id="rId183"/>
    <p:sldId id="421" r:id="rId184"/>
    <p:sldId id="422" r:id="rId185"/>
    <p:sldId id="423" r:id="rId186"/>
    <p:sldId id="424" r:id="rId187"/>
    <p:sldId id="425" r:id="rId188"/>
    <p:sldId id="426" r:id="rId189"/>
    <p:sldId id="427" r:id="rId190"/>
    <p:sldId id="428" r:id="rId191"/>
    <p:sldId id="429" r:id="rId192"/>
    <p:sldId id="430" r:id="rId193"/>
    <p:sldId id="431" r:id="rId194"/>
    <p:sldId id="432" r:id="rId195"/>
    <p:sldId id="433" r:id="rId196"/>
    <p:sldId id="434" r:id="rId197"/>
    <p:sldId id="435" r:id="rId198"/>
    <p:sldId id="436" r:id="rId199"/>
    <p:sldId id="437" r:id="rId200"/>
    <p:sldId id="438" r:id="rId201"/>
    <p:sldId id="439" r:id="rId202"/>
    <p:sldId id="440" r:id="rId203"/>
    <p:sldId id="441" r:id="rId204"/>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9.xml"/><Relationship Id="rId21" Type="http://schemas.openxmlformats.org/officeDocument/2006/relationships/slide" Target="slides/slide3.xml"/><Relationship Id="rId42" Type="http://schemas.openxmlformats.org/officeDocument/2006/relationships/slide" Target="slides/slide24.xml"/><Relationship Id="rId63" Type="http://schemas.openxmlformats.org/officeDocument/2006/relationships/slide" Target="slides/slide45.xml"/><Relationship Id="rId84" Type="http://schemas.openxmlformats.org/officeDocument/2006/relationships/slide" Target="slides/slide66.xml"/><Relationship Id="rId138" Type="http://schemas.openxmlformats.org/officeDocument/2006/relationships/slide" Target="slides/slide120.xml"/><Relationship Id="rId159" Type="http://schemas.openxmlformats.org/officeDocument/2006/relationships/slide" Target="slides/slide141.xml"/><Relationship Id="rId170" Type="http://schemas.openxmlformats.org/officeDocument/2006/relationships/slide" Target="slides/slide152.xml"/><Relationship Id="rId191" Type="http://schemas.openxmlformats.org/officeDocument/2006/relationships/slide" Target="slides/slide173.xml"/><Relationship Id="rId205" Type="http://schemas.openxmlformats.org/officeDocument/2006/relationships/notesMaster" Target="notesMasters/notesMaster1.xml"/><Relationship Id="rId16" Type="http://schemas.openxmlformats.org/officeDocument/2006/relationships/slideMaster" Target="slideMasters/slideMaster16.xml"/><Relationship Id="rId107" Type="http://schemas.openxmlformats.org/officeDocument/2006/relationships/slide" Target="slides/slide89.xml"/><Relationship Id="rId11" Type="http://schemas.openxmlformats.org/officeDocument/2006/relationships/slideMaster" Target="slideMasters/slideMaster11.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slide" Target="slides/slide61.xml"/><Relationship Id="rId102" Type="http://schemas.openxmlformats.org/officeDocument/2006/relationships/slide" Target="slides/slide84.xml"/><Relationship Id="rId123" Type="http://schemas.openxmlformats.org/officeDocument/2006/relationships/slide" Target="slides/slide105.xml"/><Relationship Id="rId128" Type="http://schemas.openxmlformats.org/officeDocument/2006/relationships/slide" Target="slides/slide110.xml"/><Relationship Id="rId144" Type="http://schemas.openxmlformats.org/officeDocument/2006/relationships/slide" Target="slides/slide126.xml"/><Relationship Id="rId149" Type="http://schemas.openxmlformats.org/officeDocument/2006/relationships/slide" Target="slides/slide131.xml"/><Relationship Id="rId5" Type="http://schemas.openxmlformats.org/officeDocument/2006/relationships/slideMaster" Target="slideMasters/slideMaster5.xml"/><Relationship Id="rId90" Type="http://schemas.openxmlformats.org/officeDocument/2006/relationships/slide" Target="slides/slide72.xml"/><Relationship Id="rId95" Type="http://schemas.openxmlformats.org/officeDocument/2006/relationships/slide" Target="slides/slide77.xml"/><Relationship Id="rId160" Type="http://schemas.openxmlformats.org/officeDocument/2006/relationships/slide" Target="slides/slide142.xml"/><Relationship Id="rId165" Type="http://schemas.openxmlformats.org/officeDocument/2006/relationships/slide" Target="slides/slide147.xml"/><Relationship Id="rId181" Type="http://schemas.openxmlformats.org/officeDocument/2006/relationships/slide" Target="slides/slide163.xml"/><Relationship Id="rId186" Type="http://schemas.openxmlformats.org/officeDocument/2006/relationships/slide" Target="slides/slide168.xml"/><Relationship Id="rId22" Type="http://schemas.openxmlformats.org/officeDocument/2006/relationships/slide" Target="slides/slide4.xml"/><Relationship Id="rId27" Type="http://schemas.openxmlformats.org/officeDocument/2006/relationships/slide" Target="slides/slide9.xml"/><Relationship Id="rId43" Type="http://schemas.openxmlformats.org/officeDocument/2006/relationships/slide" Target="slides/slide25.xml"/><Relationship Id="rId48" Type="http://schemas.openxmlformats.org/officeDocument/2006/relationships/slide" Target="slides/slide30.xml"/><Relationship Id="rId64" Type="http://schemas.openxmlformats.org/officeDocument/2006/relationships/slide" Target="slides/slide46.xml"/><Relationship Id="rId69" Type="http://schemas.openxmlformats.org/officeDocument/2006/relationships/slide" Target="slides/slide51.xml"/><Relationship Id="rId113" Type="http://schemas.openxmlformats.org/officeDocument/2006/relationships/slide" Target="slides/slide95.xml"/><Relationship Id="rId118" Type="http://schemas.openxmlformats.org/officeDocument/2006/relationships/slide" Target="slides/slide100.xml"/><Relationship Id="rId134" Type="http://schemas.openxmlformats.org/officeDocument/2006/relationships/slide" Target="slides/slide116.xml"/><Relationship Id="rId139" Type="http://schemas.openxmlformats.org/officeDocument/2006/relationships/slide" Target="slides/slide121.xml"/><Relationship Id="rId80" Type="http://schemas.openxmlformats.org/officeDocument/2006/relationships/slide" Target="slides/slide62.xml"/><Relationship Id="rId85" Type="http://schemas.openxmlformats.org/officeDocument/2006/relationships/slide" Target="slides/slide67.xml"/><Relationship Id="rId150" Type="http://schemas.openxmlformats.org/officeDocument/2006/relationships/slide" Target="slides/slide132.xml"/><Relationship Id="rId155" Type="http://schemas.openxmlformats.org/officeDocument/2006/relationships/slide" Target="slides/slide137.xml"/><Relationship Id="rId171" Type="http://schemas.openxmlformats.org/officeDocument/2006/relationships/slide" Target="slides/slide153.xml"/><Relationship Id="rId176" Type="http://schemas.openxmlformats.org/officeDocument/2006/relationships/slide" Target="slides/slide158.xml"/><Relationship Id="rId192" Type="http://schemas.openxmlformats.org/officeDocument/2006/relationships/slide" Target="slides/slide174.xml"/><Relationship Id="rId197" Type="http://schemas.openxmlformats.org/officeDocument/2006/relationships/slide" Target="slides/slide179.xml"/><Relationship Id="rId206" Type="http://schemas.openxmlformats.org/officeDocument/2006/relationships/presProps" Target="presProps.xml"/><Relationship Id="rId201" Type="http://schemas.openxmlformats.org/officeDocument/2006/relationships/slide" Target="slides/slide18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5.xml"/><Relationship Id="rId38" Type="http://schemas.openxmlformats.org/officeDocument/2006/relationships/slide" Target="slides/slide20.xml"/><Relationship Id="rId59" Type="http://schemas.openxmlformats.org/officeDocument/2006/relationships/slide" Target="slides/slide41.xml"/><Relationship Id="rId103" Type="http://schemas.openxmlformats.org/officeDocument/2006/relationships/slide" Target="slides/slide85.xml"/><Relationship Id="rId108" Type="http://schemas.openxmlformats.org/officeDocument/2006/relationships/slide" Target="slides/slide90.xml"/><Relationship Id="rId124" Type="http://schemas.openxmlformats.org/officeDocument/2006/relationships/slide" Target="slides/slide106.xml"/><Relationship Id="rId129" Type="http://schemas.openxmlformats.org/officeDocument/2006/relationships/slide" Target="slides/slide111.xml"/><Relationship Id="rId54" Type="http://schemas.openxmlformats.org/officeDocument/2006/relationships/slide" Target="slides/slide36.xml"/><Relationship Id="rId70" Type="http://schemas.openxmlformats.org/officeDocument/2006/relationships/slide" Target="slides/slide52.xml"/><Relationship Id="rId75" Type="http://schemas.openxmlformats.org/officeDocument/2006/relationships/slide" Target="slides/slide57.xml"/><Relationship Id="rId91" Type="http://schemas.openxmlformats.org/officeDocument/2006/relationships/slide" Target="slides/slide73.xml"/><Relationship Id="rId96" Type="http://schemas.openxmlformats.org/officeDocument/2006/relationships/slide" Target="slides/slide78.xml"/><Relationship Id="rId140" Type="http://schemas.openxmlformats.org/officeDocument/2006/relationships/slide" Target="slides/slide122.xml"/><Relationship Id="rId145" Type="http://schemas.openxmlformats.org/officeDocument/2006/relationships/slide" Target="slides/slide127.xml"/><Relationship Id="rId161" Type="http://schemas.openxmlformats.org/officeDocument/2006/relationships/slide" Target="slides/slide143.xml"/><Relationship Id="rId166" Type="http://schemas.openxmlformats.org/officeDocument/2006/relationships/slide" Target="slides/slide148.xml"/><Relationship Id="rId182" Type="http://schemas.openxmlformats.org/officeDocument/2006/relationships/slide" Target="slides/slide164.xml"/><Relationship Id="rId187" Type="http://schemas.openxmlformats.org/officeDocument/2006/relationships/slide" Target="slides/slide16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5.xml"/><Relationship Id="rId28" Type="http://schemas.openxmlformats.org/officeDocument/2006/relationships/slide" Target="slides/slide10.xml"/><Relationship Id="rId49" Type="http://schemas.openxmlformats.org/officeDocument/2006/relationships/slide" Target="slides/slide31.xml"/><Relationship Id="rId114" Type="http://schemas.openxmlformats.org/officeDocument/2006/relationships/slide" Target="slides/slide96.xml"/><Relationship Id="rId119" Type="http://schemas.openxmlformats.org/officeDocument/2006/relationships/slide" Target="slides/slide101.xml"/><Relationship Id="rId44" Type="http://schemas.openxmlformats.org/officeDocument/2006/relationships/slide" Target="slides/slide26.xml"/><Relationship Id="rId60" Type="http://schemas.openxmlformats.org/officeDocument/2006/relationships/slide" Target="slides/slide42.xml"/><Relationship Id="rId65" Type="http://schemas.openxmlformats.org/officeDocument/2006/relationships/slide" Target="slides/slide47.xml"/><Relationship Id="rId81" Type="http://schemas.openxmlformats.org/officeDocument/2006/relationships/slide" Target="slides/slide63.xml"/><Relationship Id="rId86" Type="http://schemas.openxmlformats.org/officeDocument/2006/relationships/slide" Target="slides/slide68.xml"/><Relationship Id="rId130" Type="http://schemas.openxmlformats.org/officeDocument/2006/relationships/slide" Target="slides/slide112.xml"/><Relationship Id="rId135" Type="http://schemas.openxmlformats.org/officeDocument/2006/relationships/slide" Target="slides/slide117.xml"/><Relationship Id="rId151" Type="http://schemas.openxmlformats.org/officeDocument/2006/relationships/slide" Target="slides/slide133.xml"/><Relationship Id="rId156" Type="http://schemas.openxmlformats.org/officeDocument/2006/relationships/slide" Target="slides/slide138.xml"/><Relationship Id="rId177" Type="http://schemas.openxmlformats.org/officeDocument/2006/relationships/slide" Target="slides/slide159.xml"/><Relationship Id="rId198" Type="http://schemas.openxmlformats.org/officeDocument/2006/relationships/slide" Target="slides/slide180.xml"/><Relationship Id="rId172" Type="http://schemas.openxmlformats.org/officeDocument/2006/relationships/slide" Target="slides/slide154.xml"/><Relationship Id="rId193" Type="http://schemas.openxmlformats.org/officeDocument/2006/relationships/slide" Target="slides/slide175.xml"/><Relationship Id="rId202" Type="http://schemas.openxmlformats.org/officeDocument/2006/relationships/slide" Target="slides/slide184.xml"/><Relationship Id="rId207" Type="http://schemas.openxmlformats.org/officeDocument/2006/relationships/viewProps" Target="view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109" Type="http://schemas.openxmlformats.org/officeDocument/2006/relationships/slide" Target="slides/slide9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slide" Target="slides/slide79.xml"/><Relationship Id="rId104" Type="http://schemas.openxmlformats.org/officeDocument/2006/relationships/slide" Target="slides/slide86.xml"/><Relationship Id="rId120" Type="http://schemas.openxmlformats.org/officeDocument/2006/relationships/slide" Target="slides/slide102.xml"/><Relationship Id="rId125" Type="http://schemas.openxmlformats.org/officeDocument/2006/relationships/slide" Target="slides/slide107.xml"/><Relationship Id="rId141" Type="http://schemas.openxmlformats.org/officeDocument/2006/relationships/slide" Target="slides/slide123.xml"/><Relationship Id="rId146" Type="http://schemas.openxmlformats.org/officeDocument/2006/relationships/slide" Target="slides/slide128.xml"/><Relationship Id="rId167" Type="http://schemas.openxmlformats.org/officeDocument/2006/relationships/slide" Target="slides/slide149.xml"/><Relationship Id="rId188" Type="http://schemas.openxmlformats.org/officeDocument/2006/relationships/slide" Target="slides/slide170.xml"/><Relationship Id="rId7" Type="http://schemas.openxmlformats.org/officeDocument/2006/relationships/slideMaster" Target="slideMasters/slideMaster7.xml"/><Relationship Id="rId71" Type="http://schemas.openxmlformats.org/officeDocument/2006/relationships/slide" Target="slides/slide53.xml"/><Relationship Id="rId92" Type="http://schemas.openxmlformats.org/officeDocument/2006/relationships/slide" Target="slides/slide74.xml"/><Relationship Id="rId162" Type="http://schemas.openxmlformats.org/officeDocument/2006/relationships/slide" Target="slides/slide144.xml"/><Relationship Id="rId183" Type="http://schemas.openxmlformats.org/officeDocument/2006/relationships/slide" Target="slides/slide165.xml"/><Relationship Id="rId2" Type="http://schemas.openxmlformats.org/officeDocument/2006/relationships/slideMaster" Target="slideMasters/slideMaster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slide" Target="slides/slide69.xml"/><Relationship Id="rId110" Type="http://schemas.openxmlformats.org/officeDocument/2006/relationships/slide" Target="slides/slide92.xml"/><Relationship Id="rId115" Type="http://schemas.openxmlformats.org/officeDocument/2006/relationships/slide" Target="slides/slide97.xml"/><Relationship Id="rId131" Type="http://schemas.openxmlformats.org/officeDocument/2006/relationships/slide" Target="slides/slide113.xml"/><Relationship Id="rId136" Type="http://schemas.openxmlformats.org/officeDocument/2006/relationships/slide" Target="slides/slide118.xml"/><Relationship Id="rId157" Type="http://schemas.openxmlformats.org/officeDocument/2006/relationships/slide" Target="slides/slide139.xml"/><Relationship Id="rId178" Type="http://schemas.openxmlformats.org/officeDocument/2006/relationships/slide" Target="slides/slide160.xml"/><Relationship Id="rId61" Type="http://schemas.openxmlformats.org/officeDocument/2006/relationships/slide" Target="slides/slide43.xml"/><Relationship Id="rId82" Type="http://schemas.openxmlformats.org/officeDocument/2006/relationships/slide" Target="slides/slide64.xml"/><Relationship Id="rId152" Type="http://schemas.openxmlformats.org/officeDocument/2006/relationships/slide" Target="slides/slide134.xml"/><Relationship Id="rId173" Type="http://schemas.openxmlformats.org/officeDocument/2006/relationships/slide" Target="slides/slide155.xml"/><Relationship Id="rId194" Type="http://schemas.openxmlformats.org/officeDocument/2006/relationships/slide" Target="slides/slide176.xml"/><Relationship Id="rId199" Type="http://schemas.openxmlformats.org/officeDocument/2006/relationships/slide" Target="slides/slide181.xml"/><Relationship Id="rId203" Type="http://schemas.openxmlformats.org/officeDocument/2006/relationships/slide" Target="slides/slide185.xml"/><Relationship Id="rId208" Type="http://schemas.openxmlformats.org/officeDocument/2006/relationships/theme" Target="theme/theme1.xml"/><Relationship Id="rId19" Type="http://schemas.openxmlformats.org/officeDocument/2006/relationships/slide" Target="slides/slide1.xml"/><Relationship Id="rId14" Type="http://schemas.openxmlformats.org/officeDocument/2006/relationships/slideMaster" Target="slideMasters/slideMaster14.xml"/><Relationship Id="rId30" Type="http://schemas.openxmlformats.org/officeDocument/2006/relationships/slide" Target="slides/slide12.xml"/><Relationship Id="rId35" Type="http://schemas.openxmlformats.org/officeDocument/2006/relationships/slide" Target="slides/slide17.xml"/><Relationship Id="rId56" Type="http://schemas.openxmlformats.org/officeDocument/2006/relationships/slide" Target="slides/slide38.xml"/><Relationship Id="rId77" Type="http://schemas.openxmlformats.org/officeDocument/2006/relationships/slide" Target="slides/slide59.xml"/><Relationship Id="rId100" Type="http://schemas.openxmlformats.org/officeDocument/2006/relationships/slide" Target="slides/slide82.xml"/><Relationship Id="rId105" Type="http://schemas.openxmlformats.org/officeDocument/2006/relationships/slide" Target="slides/slide87.xml"/><Relationship Id="rId126" Type="http://schemas.openxmlformats.org/officeDocument/2006/relationships/slide" Target="slides/slide108.xml"/><Relationship Id="rId147" Type="http://schemas.openxmlformats.org/officeDocument/2006/relationships/slide" Target="slides/slide129.xml"/><Relationship Id="rId168" Type="http://schemas.openxmlformats.org/officeDocument/2006/relationships/slide" Target="slides/slide150.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93" Type="http://schemas.openxmlformats.org/officeDocument/2006/relationships/slide" Target="slides/slide75.xml"/><Relationship Id="rId98" Type="http://schemas.openxmlformats.org/officeDocument/2006/relationships/slide" Target="slides/slide80.xml"/><Relationship Id="rId121" Type="http://schemas.openxmlformats.org/officeDocument/2006/relationships/slide" Target="slides/slide103.xml"/><Relationship Id="rId142" Type="http://schemas.openxmlformats.org/officeDocument/2006/relationships/slide" Target="slides/slide124.xml"/><Relationship Id="rId163" Type="http://schemas.openxmlformats.org/officeDocument/2006/relationships/slide" Target="slides/slide145.xml"/><Relationship Id="rId184" Type="http://schemas.openxmlformats.org/officeDocument/2006/relationships/slide" Target="slides/slide166.xml"/><Relationship Id="rId189" Type="http://schemas.openxmlformats.org/officeDocument/2006/relationships/slide" Target="slides/slide171.xml"/><Relationship Id="rId3" Type="http://schemas.openxmlformats.org/officeDocument/2006/relationships/slideMaster" Target="slideMasters/slideMaster3.xml"/><Relationship Id="rId25" Type="http://schemas.openxmlformats.org/officeDocument/2006/relationships/slide" Target="slides/slide7.xml"/><Relationship Id="rId46" Type="http://schemas.openxmlformats.org/officeDocument/2006/relationships/slide" Target="slides/slide28.xml"/><Relationship Id="rId67" Type="http://schemas.openxmlformats.org/officeDocument/2006/relationships/slide" Target="slides/slide49.xml"/><Relationship Id="rId116" Type="http://schemas.openxmlformats.org/officeDocument/2006/relationships/slide" Target="slides/slide98.xml"/><Relationship Id="rId137" Type="http://schemas.openxmlformats.org/officeDocument/2006/relationships/slide" Target="slides/slide119.xml"/><Relationship Id="rId158" Type="http://schemas.openxmlformats.org/officeDocument/2006/relationships/slide" Target="slides/slide140.xml"/><Relationship Id="rId20" Type="http://schemas.openxmlformats.org/officeDocument/2006/relationships/slide" Target="slides/slide2.xml"/><Relationship Id="rId41" Type="http://schemas.openxmlformats.org/officeDocument/2006/relationships/slide" Target="slides/slide23.xml"/><Relationship Id="rId62" Type="http://schemas.openxmlformats.org/officeDocument/2006/relationships/slide" Target="slides/slide44.xml"/><Relationship Id="rId83" Type="http://schemas.openxmlformats.org/officeDocument/2006/relationships/slide" Target="slides/slide65.xml"/><Relationship Id="rId88" Type="http://schemas.openxmlformats.org/officeDocument/2006/relationships/slide" Target="slides/slide70.xml"/><Relationship Id="rId111" Type="http://schemas.openxmlformats.org/officeDocument/2006/relationships/slide" Target="slides/slide93.xml"/><Relationship Id="rId132" Type="http://schemas.openxmlformats.org/officeDocument/2006/relationships/slide" Target="slides/slide114.xml"/><Relationship Id="rId153" Type="http://schemas.openxmlformats.org/officeDocument/2006/relationships/slide" Target="slides/slide135.xml"/><Relationship Id="rId174" Type="http://schemas.openxmlformats.org/officeDocument/2006/relationships/slide" Target="slides/slide156.xml"/><Relationship Id="rId179" Type="http://schemas.openxmlformats.org/officeDocument/2006/relationships/slide" Target="slides/slide161.xml"/><Relationship Id="rId195" Type="http://schemas.openxmlformats.org/officeDocument/2006/relationships/slide" Target="slides/slide177.xml"/><Relationship Id="rId209" Type="http://schemas.openxmlformats.org/officeDocument/2006/relationships/tableStyles" Target="tableStyles.xml"/><Relationship Id="rId190" Type="http://schemas.openxmlformats.org/officeDocument/2006/relationships/slide" Target="slides/slide172.xml"/><Relationship Id="rId204" Type="http://schemas.openxmlformats.org/officeDocument/2006/relationships/slide" Target="slides/slide186.xml"/><Relationship Id="rId15" Type="http://schemas.openxmlformats.org/officeDocument/2006/relationships/slideMaster" Target="slideMasters/slideMaster15.xml"/><Relationship Id="rId36" Type="http://schemas.openxmlformats.org/officeDocument/2006/relationships/slide" Target="slides/slide18.xml"/><Relationship Id="rId57" Type="http://schemas.openxmlformats.org/officeDocument/2006/relationships/slide" Target="slides/slide39.xml"/><Relationship Id="rId106" Type="http://schemas.openxmlformats.org/officeDocument/2006/relationships/slide" Target="slides/slide88.xml"/><Relationship Id="rId127" Type="http://schemas.openxmlformats.org/officeDocument/2006/relationships/slide" Target="slides/slide109.xml"/><Relationship Id="rId10" Type="http://schemas.openxmlformats.org/officeDocument/2006/relationships/slideMaster" Target="slideMasters/slideMaster10.xml"/><Relationship Id="rId31" Type="http://schemas.openxmlformats.org/officeDocument/2006/relationships/slide" Target="slides/slide13.xml"/><Relationship Id="rId52" Type="http://schemas.openxmlformats.org/officeDocument/2006/relationships/slide" Target="slides/slide34.xml"/><Relationship Id="rId73" Type="http://schemas.openxmlformats.org/officeDocument/2006/relationships/slide" Target="slides/slide55.xml"/><Relationship Id="rId78" Type="http://schemas.openxmlformats.org/officeDocument/2006/relationships/slide" Target="slides/slide60.xml"/><Relationship Id="rId94" Type="http://schemas.openxmlformats.org/officeDocument/2006/relationships/slide" Target="slides/slide76.xml"/><Relationship Id="rId99" Type="http://schemas.openxmlformats.org/officeDocument/2006/relationships/slide" Target="slides/slide81.xml"/><Relationship Id="rId101" Type="http://schemas.openxmlformats.org/officeDocument/2006/relationships/slide" Target="slides/slide83.xml"/><Relationship Id="rId122" Type="http://schemas.openxmlformats.org/officeDocument/2006/relationships/slide" Target="slides/slide104.xml"/><Relationship Id="rId143" Type="http://schemas.openxmlformats.org/officeDocument/2006/relationships/slide" Target="slides/slide125.xml"/><Relationship Id="rId148" Type="http://schemas.openxmlformats.org/officeDocument/2006/relationships/slide" Target="slides/slide130.xml"/><Relationship Id="rId164" Type="http://schemas.openxmlformats.org/officeDocument/2006/relationships/slide" Target="slides/slide146.xml"/><Relationship Id="rId169" Type="http://schemas.openxmlformats.org/officeDocument/2006/relationships/slide" Target="slides/slide151.xml"/><Relationship Id="rId185" Type="http://schemas.openxmlformats.org/officeDocument/2006/relationships/slide" Target="slides/slide167.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2.xml"/><Relationship Id="rId26" Type="http://schemas.openxmlformats.org/officeDocument/2006/relationships/slide" Target="slides/slide8.xml"/><Relationship Id="rId47" Type="http://schemas.openxmlformats.org/officeDocument/2006/relationships/slide" Target="slides/slide29.xml"/><Relationship Id="rId68" Type="http://schemas.openxmlformats.org/officeDocument/2006/relationships/slide" Target="slides/slide50.xml"/><Relationship Id="rId89" Type="http://schemas.openxmlformats.org/officeDocument/2006/relationships/slide" Target="slides/slide71.xml"/><Relationship Id="rId112" Type="http://schemas.openxmlformats.org/officeDocument/2006/relationships/slide" Target="slides/slide94.xml"/><Relationship Id="rId133" Type="http://schemas.openxmlformats.org/officeDocument/2006/relationships/slide" Target="slides/slide115.xml"/><Relationship Id="rId154" Type="http://schemas.openxmlformats.org/officeDocument/2006/relationships/slide" Target="slides/slide136.xml"/><Relationship Id="rId175" Type="http://schemas.openxmlformats.org/officeDocument/2006/relationships/slide" Target="slides/slide157.xml"/><Relationship Id="rId196" Type="http://schemas.openxmlformats.org/officeDocument/2006/relationships/slide" Target="slides/slide178.xml"/><Relationship Id="rId200" Type="http://schemas.openxmlformats.org/officeDocument/2006/relationships/slide" Target="slides/slide18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47" name="PlaceHolder 1"/>
          <p:cNvSpPr>
            <a:spLocks noGrp="1"/>
          </p:cNvSpPr>
          <p:nvPr>
            <p:ph type="body"/>
          </p:nvPr>
        </p:nvSpPr>
        <p:spPr>
          <a:xfrm>
            <a:off x="756000" y="5078520"/>
            <a:ext cx="6047640" cy="4811040"/>
          </a:xfrm>
          <a:prstGeom prst="rect">
            <a:avLst/>
          </a:prstGeom>
        </p:spPr>
        <p:txBody>
          <a:bodyPr lIns="0" tIns="0" rIns="0" bIns="0"/>
          <a:lstStyle/>
          <a:p>
            <a:r>
              <a:rPr lang="el-GR" sz="2000" b="0" strike="noStrike" spc="-1">
                <a:latin typeface="Arial"/>
              </a:rPr>
              <a:t>Πατήστε για επεξεργασία της μορφής των σημειώσεων</a:t>
            </a:r>
          </a:p>
        </p:txBody>
      </p:sp>
      <p:sp>
        <p:nvSpPr>
          <p:cNvPr id="848" name="PlaceHolder 2"/>
          <p:cNvSpPr>
            <a:spLocks noGrp="1"/>
          </p:cNvSpPr>
          <p:nvPr>
            <p:ph type="hdr"/>
          </p:nvPr>
        </p:nvSpPr>
        <p:spPr>
          <a:xfrm>
            <a:off x="1512000" y="5880600"/>
            <a:ext cx="6047640" cy="4811040"/>
          </a:xfrm>
          <a:prstGeom prst="rect">
            <a:avLst/>
          </a:prstGeom>
        </p:spPr>
        <p:txBody>
          <a:bodyPr lIns="0" tIns="0" rIns="0" bIns="0"/>
          <a:lstStyle/>
          <a:p>
            <a:r>
              <a:rPr lang="el-GR" sz="1400" b="0" strike="noStrike" spc="-1">
                <a:latin typeface="Times New Roman"/>
              </a:rPr>
              <a:t>&lt;κεφαλίδα&gt;</a:t>
            </a:r>
          </a:p>
        </p:txBody>
      </p:sp>
      <p:sp>
        <p:nvSpPr>
          <p:cNvPr id="849" name="PlaceHolder 3"/>
          <p:cNvSpPr>
            <a:spLocks noGrp="1"/>
          </p:cNvSpPr>
          <p:nvPr>
            <p:ph type="dt"/>
          </p:nvPr>
        </p:nvSpPr>
        <p:spPr>
          <a:xfrm>
            <a:off x="0" y="10157400"/>
            <a:ext cx="3280680" cy="534240"/>
          </a:xfrm>
          <a:prstGeom prst="rect">
            <a:avLst/>
          </a:prstGeom>
        </p:spPr>
        <p:txBody>
          <a:bodyPr lIns="0" tIns="0" rIns="0" bIns="0"/>
          <a:lstStyle/>
          <a:p>
            <a:pPr algn="r"/>
            <a:r>
              <a:rPr lang="el-GR" sz="1400" b="0" strike="noStrike" spc="-1">
                <a:latin typeface="Times New Roman"/>
              </a:rPr>
              <a:t>&lt;ημερομηνία/ώρα&gt;</a:t>
            </a:r>
          </a:p>
        </p:txBody>
      </p:sp>
      <p:sp>
        <p:nvSpPr>
          <p:cNvPr id="850" name="PlaceHolder 4"/>
          <p:cNvSpPr>
            <a:spLocks noGrp="1"/>
          </p:cNvSpPr>
          <p:nvPr>
            <p:ph type="ftr"/>
          </p:nvPr>
        </p:nvSpPr>
        <p:spPr>
          <a:xfrm>
            <a:off x="0" y="0"/>
            <a:ext cx="3280680" cy="534240"/>
          </a:xfrm>
          <a:prstGeom prst="rect">
            <a:avLst/>
          </a:prstGeom>
        </p:spPr>
        <p:txBody>
          <a:bodyPr lIns="0" tIns="0" rIns="0" bIns="0" anchor="b"/>
          <a:lstStyle/>
          <a:p>
            <a:r>
              <a:rPr lang="el-GR" sz="1400" b="0" strike="noStrike" spc="-1">
                <a:latin typeface="Times New Roman"/>
              </a:rPr>
              <a:t>&lt;υποσέλιδο&gt;</a:t>
            </a:r>
          </a:p>
        </p:txBody>
      </p:sp>
      <p:sp>
        <p:nvSpPr>
          <p:cNvPr id="851" name="PlaceHolder 5"/>
          <p:cNvSpPr>
            <a:spLocks noGrp="1"/>
          </p:cNvSpPr>
          <p:nvPr>
            <p:ph type="sldNum"/>
          </p:nvPr>
        </p:nvSpPr>
        <p:spPr>
          <a:xfrm>
            <a:off x="4278960" y="0"/>
            <a:ext cx="3280680" cy="534240"/>
          </a:xfrm>
          <a:prstGeom prst="rect">
            <a:avLst/>
          </a:prstGeom>
        </p:spPr>
        <p:txBody>
          <a:bodyPr lIns="0" tIns="0" rIns="0" bIns="0" anchor="b"/>
          <a:lstStyle/>
          <a:p>
            <a:pPr algn="r"/>
            <a:fld id="{CF006A7E-B5AC-4DD0-BF66-A1C698941529}" type="slidenum">
              <a:rPr lang="el-GR" sz="1400" b="0" strike="noStrike" spc="-1">
                <a:latin typeface="Times New Roman"/>
              </a:rPr>
              <a:t>‹#›</a:t>
            </a:fld>
            <a:endParaRPr lang="el-GR" sz="1400" b="0" strike="noStrike" spc="-1">
              <a:latin typeface="Times New Roman"/>
            </a:endParaRPr>
          </a:p>
        </p:txBody>
      </p:sp>
    </p:spTree>
    <p:extLst>
      <p:ext uri="{BB962C8B-B14F-4D97-AF65-F5344CB8AC3E}">
        <p14:creationId xmlns:p14="http://schemas.microsoft.com/office/powerpoint/2010/main" val="1658307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2" name="PlaceHolder 1"/>
          <p:cNvSpPr>
            <a:spLocks noGrp="1"/>
          </p:cNvSpPr>
          <p:nvPr>
            <p:ph type="body"/>
          </p:nvPr>
        </p:nvSpPr>
        <p:spPr>
          <a:xfrm>
            <a:off x="685800" y="4343400"/>
            <a:ext cx="5484240" cy="4112640"/>
          </a:xfrm>
          <a:prstGeom prst="rect">
            <a:avLst/>
          </a:prstGeom>
        </p:spPr>
        <p:txBody>
          <a:bodyPr lIns="0" tIns="0" rIns="0" bIns="0"/>
          <a:lstStyle/>
          <a:p>
            <a:r>
              <a:rPr lang="el-GR" sz="2000" b="0" strike="noStrike" spc="-1">
                <a:latin typeface="Arial"/>
              </a:rPr>
              <a:t>Συνεργικη δραση</a:t>
            </a:r>
          </a:p>
        </p:txBody>
      </p:sp>
      <p:sp>
        <p:nvSpPr>
          <p:cNvPr id="1483" name="CustomShape 2"/>
          <p:cNvSpPr/>
          <p:nvPr/>
        </p:nvSpPr>
        <p:spPr>
          <a:xfrm>
            <a:off x="3884760" y="8685360"/>
            <a:ext cx="2969640" cy="4550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0" name="PlaceHolder 1"/>
          <p:cNvSpPr>
            <a:spLocks noGrp="1"/>
          </p:cNvSpPr>
          <p:nvPr>
            <p:ph type="body"/>
          </p:nvPr>
        </p:nvSpPr>
        <p:spPr>
          <a:xfrm>
            <a:off x="685800" y="4343400"/>
            <a:ext cx="5484240" cy="4112640"/>
          </a:xfrm>
          <a:prstGeom prst="rect">
            <a:avLst/>
          </a:prstGeom>
        </p:spPr>
        <p:txBody>
          <a:bodyPr lIns="0" tIns="0" rIns="0" bIns="0"/>
          <a:lstStyle/>
          <a:p>
            <a:pPr marL="216000" indent="-214200">
              <a:lnSpc>
                <a:spcPct val="100000"/>
              </a:lnSpc>
            </a:pPr>
            <a:r>
              <a:rPr lang="el-GR" sz="2000" b="0" strike="noStrike" spc="-1">
                <a:latin typeface="Arial"/>
              </a:rPr>
              <a:t>Inhalation of BDP=formoterol HFA (100=6 mg) produces high and homogeneous deposition of BDP and formoterol in the airways, regardless of pathophysiological condition.</a:t>
            </a:r>
          </a:p>
          <a:p>
            <a:pPr marL="216000" indent="-214200">
              <a:lnSpc>
                <a:spcPct val="100000"/>
              </a:lnSpc>
            </a:pPr>
            <a:r>
              <a:rPr lang="el-GR" sz="2000" b="0" strike="noStrike" spc="-1">
                <a:latin typeface="Arial"/>
              </a:rPr>
              <a:t>open-label, single-dose parallel-group study</a:t>
            </a:r>
          </a:p>
          <a:p>
            <a:pPr marL="216000" indent="-214200">
              <a:lnSpc>
                <a:spcPct val="100000"/>
              </a:lnSpc>
            </a:pPr>
            <a:r>
              <a:rPr lang="el-GR" sz="2000" b="0" strike="noStrike" spc="-1">
                <a:latin typeface="Arial"/>
              </a:rPr>
              <a:t>N=8 in all groups</a:t>
            </a:r>
          </a:p>
          <a:p>
            <a:pPr marL="216000" indent="-214200">
              <a:lnSpc>
                <a:spcPct val="100000"/>
              </a:lnSpc>
            </a:pPr>
            <a:r>
              <a:rPr lang="el-GR" sz="2000" b="0" strike="noStrike" spc="-1">
                <a:latin typeface="Arial"/>
              </a:rPr>
              <a:t>Radio labelled with 99mTechnetium</a:t>
            </a:r>
          </a:p>
        </p:txBody>
      </p:sp>
      <p:sp>
        <p:nvSpPr>
          <p:cNvPr id="1501" name="CustomShape 2"/>
          <p:cNvSpPr/>
          <p:nvPr/>
        </p:nvSpPr>
        <p:spPr>
          <a:xfrm>
            <a:off x="3884760" y="8685360"/>
            <a:ext cx="2969640" cy="4550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 name="PlaceHolder 1"/>
          <p:cNvSpPr>
            <a:spLocks noGrp="1"/>
          </p:cNvSpPr>
          <p:nvPr>
            <p:ph type="body"/>
          </p:nvPr>
        </p:nvSpPr>
        <p:spPr>
          <a:xfrm>
            <a:off x="685800" y="4343400"/>
            <a:ext cx="5484240" cy="4112640"/>
          </a:xfrm>
          <a:prstGeom prst="rect">
            <a:avLst/>
          </a:prstGeom>
        </p:spPr>
        <p:txBody>
          <a:bodyPr lIns="0" tIns="0" rIns="0" bIns="0"/>
          <a:lstStyle/>
          <a:p>
            <a:r>
              <a:rPr lang="el-GR" sz="2000" b="0" strike="noStrike" spc="-1">
                <a:latin typeface="Arial"/>
              </a:rPr>
              <a:t>Μειωση ηωσινοφιλα στα πτύελα</a:t>
            </a:r>
          </a:p>
        </p:txBody>
      </p:sp>
      <p:sp>
        <p:nvSpPr>
          <p:cNvPr id="1485" name="CustomShape 2"/>
          <p:cNvSpPr/>
          <p:nvPr/>
        </p:nvSpPr>
        <p:spPr>
          <a:xfrm>
            <a:off x="3884760" y="8685360"/>
            <a:ext cx="2969640" cy="4550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6" name="PlaceHolder 1"/>
          <p:cNvSpPr>
            <a:spLocks noGrp="1"/>
          </p:cNvSpPr>
          <p:nvPr>
            <p:ph type="body"/>
          </p:nvPr>
        </p:nvSpPr>
        <p:spPr>
          <a:xfrm>
            <a:off x="685800" y="4343400"/>
            <a:ext cx="5484240" cy="4112640"/>
          </a:xfrm>
          <a:prstGeom prst="rect">
            <a:avLst/>
          </a:prstGeom>
        </p:spPr>
        <p:txBody>
          <a:bodyPr lIns="0" tIns="0" rIns="0" bIns="0"/>
          <a:lstStyle/>
          <a:p>
            <a:endParaRPr lang="el-GR" sz="2000" b="0" strike="noStrike" spc="-1">
              <a:latin typeface="Arial"/>
            </a:endParaRPr>
          </a:p>
        </p:txBody>
      </p:sp>
      <p:sp>
        <p:nvSpPr>
          <p:cNvPr id="1487" name="CustomShape 2"/>
          <p:cNvSpPr/>
          <p:nvPr/>
        </p:nvSpPr>
        <p:spPr>
          <a:xfrm>
            <a:off x="3884760" y="8685360"/>
            <a:ext cx="2969640" cy="4550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8" name="PlaceHolder 1"/>
          <p:cNvSpPr>
            <a:spLocks noGrp="1"/>
          </p:cNvSpPr>
          <p:nvPr>
            <p:ph type="body"/>
          </p:nvPr>
        </p:nvSpPr>
        <p:spPr>
          <a:xfrm>
            <a:off x="685800" y="4343400"/>
            <a:ext cx="5484240" cy="4112640"/>
          </a:xfrm>
          <a:prstGeom prst="rect">
            <a:avLst/>
          </a:prstGeom>
        </p:spPr>
        <p:txBody>
          <a:bodyPr lIns="0" tIns="0" rIns="0" bIns="0"/>
          <a:lstStyle/>
          <a:p>
            <a:endParaRPr lang="el-GR" sz="2000" b="0" strike="noStrike" spc="-1">
              <a:latin typeface="Arial"/>
            </a:endParaRPr>
          </a:p>
        </p:txBody>
      </p:sp>
      <p:sp>
        <p:nvSpPr>
          <p:cNvPr id="1489" name="CustomShape 2"/>
          <p:cNvSpPr/>
          <p:nvPr/>
        </p:nvSpPr>
        <p:spPr>
          <a:xfrm>
            <a:off x="3884760" y="8685360"/>
            <a:ext cx="2969640" cy="4550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0" name="PlaceHolder 1"/>
          <p:cNvSpPr>
            <a:spLocks noGrp="1"/>
          </p:cNvSpPr>
          <p:nvPr>
            <p:ph type="body"/>
          </p:nvPr>
        </p:nvSpPr>
        <p:spPr>
          <a:xfrm>
            <a:off x="685800" y="4343400"/>
            <a:ext cx="5484240" cy="4112640"/>
          </a:xfrm>
          <a:prstGeom prst="rect">
            <a:avLst/>
          </a:prstGeom>
        </p:spPr>
        <p:txBody>
          <a:bodyPr lIns="0" tIns="0" rIns="0" bIns="0"/>
          <a:lstStyle/>
          <a:p>
            <a:r>
              <a:rPr lang="el-GR" sz="2000" b="0" strike="noStrike" spc="-1">
                <a:latin typeface="Arial"/>
              </a:rPr>
              <a:t>FEV1 : 400ml κέρδος σε 11 χρόνια</a:t>
            </a:r>
          </a:p>
        </p:txBody>
      </p:sp>
      <p:sp>
        <p:nvSpPr>
          <p:cNvPr id="1491" name="CustomShape 2"/>
          <p:cNvSpPr/>
          <p:nvPr/>
        </p:nvSpPr>
        <p:spPr>
          <a:xfrm>
            <a:off x="3884760" y="8685360"/>
            <a:ext cx="2969640" cy="4550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2" name="PlaceHolder 1"/>
          <p:cNvSpPr>
            <a:spLocks noGrp="1"/>
          </p:cNvSpPr>
          <p:nvPr>
            <p:ph type="body"/>
          </p:nvPr>
        </p:nvSpPr>
        <p:spPr>
          <a:xfrm>
            <a:off x="685800" y="4343400"/>
            <a:ext cx="5484240" cy="4112640"/>
          </a:xfrm>
          <a:prstGeom prst="rect">
            <a:avLst/>
          </a:prstGeom>
        </p:spPr>
        <p:txBody>
          <a:bodyPr lIns="0" tIns="0" rIns="0" bIns="0"/>
          <a:lstStyle/>
          <a:p>
            <a:endParaRPr lang="el-GR" sz="2000" b="0" strike="noStrike" spc="-1">
              <a:latin typeface="Arial"/>
            </a:endParaRPr>
          </a:p>
        </p:txBody>
      </p:sp>
      <p:sp>
        <p:nvSpPr>
          <p:cNvPr id="1493" name="CustomShape 2"/>
          <p:cNvSpPr/>
          <p:nvPr/>
        </p:nvSpPr>
        <p:spPr>
          <a:xfrm>
            <a:off x="3884760" y="8685360"/>
            <a:ext cx="2969640" cy="4550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4" name="PlaceHolder 1"/>
          <p:cNvSpPr>
            <a:spLocks noGrp="1"/>
          </p:cNvSpPr>
          <p:nvPr>
            <p:ph type="body"/>
          </p:nvPr>
        </p:nvSpPr>
        <p:spPr>
          <a:xfrm>
            <a:off x="685800" y="4343400"/>
            <a:ext cx="5484240" cy="4112640"/>
          </a:xfrm>
          <a:prstGeom prst="rect">
            <a:avLst/>
          </a:prstGeom>
        </p:spPr>
        <p:txBody>
          <a:bodyPr lIns="0" tIns="0" rIns="0" bIns="0"/>
          <a:lstStyle/>
          <a:p>
            <a:r>
              <a:rPr lang="el-GR" sz="2000" b="0" strike="noStrike" spc="-1">
                <a:latin typeface="Arial"/>
              </a:rPr>
              <a:t>Διπλα τυφλη τυχαιοποιημενη με εικονικο φάρμακο ελεγχομενη κλινικη μελετη σε ασθενεις με οξειες παροξυνσεις της </a:t>
            </a:r>
          </a:p>
          <a:p>
            <a:r>
              <a:rPr lang="el-GR" sz="2000" b="0" strike="noStrike" spc="-1">
                <a:latin typeface="Arial"/>
              </a:rPr>
              <a:t>Χαπ </a:t>
            </a:r>
          </a:p>
        </p:txBody>
      </p:sp>
      <p:sp>
        <p:nvSpPr>
          <p:cNvPr id="1495" name="CustomShape 2"/>
          <p:cNvSpPr/>
          <p:nvPr/>
        </p:nvSpPr>
        <p:spPr>
          <a:xfrm>
            <a:off x="3884760" y="8685360"/>
            <a:ext cx="2969640" cy="4550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6" name="PlaceHolder 1"/>
          <p:cNvSpPr>
            <a:spLocks noGrp="1"/>
          </p:cNvSpPr>
          <p:nvPr>
            <p:ph type="body"/>
          </p:nvPr>
        </p:nvSpPr>
        <p:spPr>
          <a:xfrm>
            <a:off x="685800" y="4343400"/>
            <a:ext cx="5484240" cy="4112640"/>
          </a:xfrm>
          <a:prstGeom prst="rect">
            <a:avLst/>
          </a:prstGeom>
        </p:spPr>
        <p:txBody>
          <a:bodyPr lIns="0" tIns="0" rIns="0" bIns="0"/>
          <a:lstStyle/>
          <a:p>
            <a:r>
              <a:rPr lang="el-GR" sz="2000" b="0" strike="noStrike" spc="-1">
                <a:latin typeface="Arial"/>
              </a:rPr>
              <a:t>Πολυκεντρικη διπλα τυφλη ελεγχομενη με εικονικο φαρμακο σε 523 ασθενεις με ΧΑΠ. Χορηγηθηκε nac 600/ημερα για 3χρονια</a:t>
            </a:r>
          </a:p>
        </p:txBody>
      </p:sp>
      <p:sp>
        <p:nvSpPr>
          <p:cNvPr id="1497" name="CustomShape 2"/>
          <p:cNvSpPr/>
          <p:nvPr/>
        </p:nvSpPr>
        <p:spPr>
          <a:xfrm>
            <a:off x="3884760" y="8685360"/>
            <a:ext cx="2969640" cy="4550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8" name="PlaceHolder 1"/>
          <p:cNvSpPr>
            <a:spLocks noGrp="1"/>
          </p:cNvSpPr>
          <p:nvPr>
            <p:ph type="body"/>
          </p:nvPr>
        </p:nvSpPr>
        <p:spPr>
          <a:xfrm>
            <a:off x="685800" y="4343400"/>
            <a:ext cx="5484240" cy="4112640"/>
          </a:xfrm>
          <a:prstGeom prst="rect">
            <a:avLst/>
          </a:prstGeom>
        </p:spPr>
        <p:txBody>
          <a:bodyPr lIns="0" tIns="0" rIns="0" bIns="0"/>
          <a:lstStyle/>
          <a:p>
            <a:r>
              <a:rPr lang="el-GR" sz="2000" b="0" strike="noStrike" spc="-1">
                <a:latin typeface="Arial"/>
              </a:rPr>
              <a:t>HFA υδροφθοριοαλκανιο φιλικό προς το περιβάλλον  </a:t>
            </a:r>
          </a:p>
        </p:txBody>
      </p:sp>
      <p:sp>
        <p:nvSpPr>
          <p:cNvPr id="1499" name="CustomShape 2"/>
          <p:cNvSpPr/>
          <p:nvPr/>
        </p:nvSpPr>
        <p:spPr>
          <a:xfrm>
            <a:off x="3884760" y="8685360"/>
            <a:ext cx="2969640" cy="4550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37"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38"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17"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418"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419"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20"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21"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el-GR" sz="3200" b="0" strike="noStrike" spc="-1">
              <a:latin typeface="Aria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22"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423"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424" name="PlaceHolder 3"/>
          <p:cNvSpPr>
            <a:spLocks noGrp="1"/>
          </p:cNvSpPr>
          <p:nvPr>
            <p:ph type="body"/>
          </p:nvPr>
        </p:nvSpPr>
        <p:spPr>
          <a:xfrm>
            <a:off x="45720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425" name="PlaceHolder 4"/>
          <p:cNvSpPr>
            <a:spLocks noGrp="1"/>
          </p:cNvSpPr>
          <p:nvPr>
            <p:ph type="body"/>
          </p:nvPr>
        </p:nvSpPr>
        <p:spPr>
          <a:xfrm>
            <a:off x="467424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426"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427"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428"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429"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430"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431"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43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433"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434"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435"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436"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437"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438"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439"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440"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441" name="PlaceHolder 5"/>
          <p:cNvSpPr>
            <a:spLocks noGrp="1"/>
          </p:cNvSpPr>
          <p:nvPr>
            <p:ph type="body"/>
          </p:nvPr>
        </p:nvSpPr>
        <p:spPr>
          <a:xfrm>
            <a:off x="45720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42"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443"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444"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445"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446" name="PlaceHolder 5"/>
          <p:cNvSpPr>
            <a:spLocks noGrp="1"/>
          </p:cNvSpPr>
          <p:nvPr>
            <p:ph type="body"/>
          </p:nvPr>
        </p:nvSpPr>
        <p:spPr>
          <a:xfrm>
            <a:off x="6022080" y="368208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447"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448" name="PlaceHolder 7"/>
          <p:cNvSpPr>
            <a:spLocks noGrp="1"/>
          </p:cNvSpPr>
          <p:nvPr>
            <p:ph type="body"/>
          </p:nvPr>
        </p:nvSpPr>
        <p:spPr>
          <a:xfrm>
            <a:off x="457200" y="368208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9"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4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4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42"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43" name="PlaceHolder 5"/>
          <p:cNvSpPr>
            <a:spLocks noGrp="1"/>
          </p:cNvSpPr>
          <p:nvPr>
            <p:ph type="body"/>
          </p:nvPr>
        </p:nvSpPr>
        <p:spPr>
          <a:xfrm>
            <a:off x="45720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5"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466"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l-GR" sz="3200" b="0" strike="noStrike" spc="-1">
              <a:latin typeface="Aria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67"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468"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69"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470"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471"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72"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73"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el-GR" sz="3200" b="0" strike="noStrike" spc="-1">
              <a:latin typeface="Aria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74"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47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476" name="PlaceHolder 3"/>
          <p:cNvSpPr>
            <a:spLocks noGrp="1"/>
          </p:cNvSpPr>
          <p:nvPr>
            <p:ph type="body"/>
          </p:nvPr>
        </p:nvSpPr>
        <p:spPr>
          <a:xfrm>
            <a:off x="45720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477" name="PlaceHolder 4"/>
          <p:cNvSpPr>
            <a:spLocks noGrp="1"/>
          </p:cNvSpPr>
          <p:nvPr>
            <p:ph type="body"/>
          </p:nvPr>
        </p:nvSpPr>
        <p:spPr>
          <a:xfrm>
            <a:off x="467424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478"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479"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48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481"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482"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483"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484"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485"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486"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487"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488"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489"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49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49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492"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493" name="PlaceHolder 5"/>
          <p:cNvSpPr>
            <a:spLocks noGrp="1"/>
          </p:cNvSpPr>
          <p:nvPr>
            <p:ph type="body"/>
          </p:nvPr>
        </p:nvSpPr>
        <p:spPr>
          <a:xfrm>
            <a:off x="45720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45"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46"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47"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48" name="PlaceHolder 5"/>
          <p:cNvSpPr>
            <a:spLocks noGrp="1"/>
          </p:cNvSpPr>
          <p:nvPr>
            <p:ph type="body"/>
          </p:nvPr>
        </p:nvSpPr>
        <p:spPr>
          <a:xfrm>
            <a:off x="6022080" y="368208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49"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50" name="PlaceHolder 7"/>
          <p:cNvSpPr>
            <a:spLocks noGrp="1"/>
          </p:cNvSpPr>
          <p:nvPr>
            <p:ph type="body"/>
          </p:nvPr>
        </p:nvSpPr>
        <p:spPr>
          <a:xfrm>
            <a:off x="457200" y="368208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94"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495"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496"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497"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498" name="PlaceHolder 5"/>
          <p:cNvSpPr>
            <a:spLocks noGrp="1"/>
          </p:cNvSpPr>
          <p:nvPr>
            <p:ph type="body"/>
          </p:nvPr>
        </p:nvSpPr>
        <p:spPr>
          <a:xfrm>
            <a:off x="6022080" y="368208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499"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500" name="PlaceHolder 7"/>
          <p:cNvSpPr>
            <a:spLocks noGrp="1"/>
          </p:cNvSpPr>
          <p:nvPr>
            <p:ph type="body"/>
          </p:nvPr>
        </p:nvSpPr>
        <p:spPr>
          <a:xfrm>
            <a:off x="457200" y="368208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17"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518"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l-GR" sz="3200" b="0" strike="noStrike" spc="-1">
              <a:latin typeface="Aria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19"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520"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21"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522"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523"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24"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25"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el-GR" sz="3200" b="0" strike="noStrike" spc="-1">
              <a:latin typeface="Aria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26"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527"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528" name="PlaceHolder 3"/>
          <p:cNvSpPr>
            <a:spLocks noGrp="1"/>
          </p:cNvSpPr>
          <p:nvPr>
            <p:ph type="body"/>
          </p:nvPr>
        </p:nvSpPr>
        <p:spPr>
          <a:xfrm>
            <a:off x="45720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529" name="PlaceHolder 4"/>
          <p:cNvSpPr>
            <a:spLocks noGrp="1"/>
          </p:cNvSpPr>
          <p:nvPr>
            <p:ph type="body"/>
          </p:nvPr>
        </p:nvSpPr>
        <p:spPr>
          <a:xfrm>
            <a:off x="467424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30"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531"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53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533"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34"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53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536"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537"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538"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539"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540"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541"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54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543"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544"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545" name="PlaceHolder 5"/>
          <p:cNvSpPr>
            <a:spLocks noGrp="1"/>
          </p:cNvSpPr>
          <p:nvPr>
            <p:ph type="body"/>
          </p:nvPr>
        </p:nvSpPr>
        <p:spPr>
          <a:xfrm>
            <a:off x="45720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546"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547"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548"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549"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550" name="PlaceHolder 5"/>
          <p:cNvSpPr>
            <a:spLocks noGrp="1"/>
          </p:cNvSpPr>
          <p:nvPr>
            <p:ph type="body"/>
          </p:nvPr>
        </p:nvSpPr>
        <p:spPr>
          <a:xfrm>
            <a:off x="6022080" y="368208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551"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552" name="PlaceHolder 7"/>
          <p:cNvSpPr>
            <a:spLocks noGrp="1"/>
          </p:cNvSpPr>
          <p:nvPr>
            <p:ph type="body"/>
          </p:nvPr>
        </p:nvSpPr>
        <p:spPr>
          <a:xfrm>
            <a:off x="457200" y="368208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68"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569"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l-GR" sz="3200" b="0" strike="noStrike" spc="-1">
              <a:latin typeface="Aria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70"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571"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72"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573"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574"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75"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76"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el-GR" sz="3200" b="0" strike="noStrike" spc="-1">
              <a:latin typeface="Aria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77"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578"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579" name="PlaceHolder 3"/>
          <p:cNvSpPr>
            <a:spLocks noGrp="1"/>
          </p:cNvSpPr>
          <p:nvPr>
            <p:ph type="body"/>
          </p:nvPr>
        </p:nvSpPr>
        <p:spPr>
          <a:xfrm>
            <a:off x="45720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580" name="PlaceHolder 4"/>
          <p:cNvSpPr>
            <a:spLocks noGrp="1"/>
          </p:cNvSpPr>
          <p:nvPr>
            <p:ph type="body"/>
          </p:nvPr>
        </p:nvSpPr>
        <p:spPr>
          <a:xfrm>
            <a:off x="467424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6"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67"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l-GR" sz="3200" b="0" strike="noStrike" spc="-1">
              <a:latin typeface="Arial"/>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81"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582"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583"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584"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85"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586"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587"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588"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589"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590"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591"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592"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593"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594"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595"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596" name="PlaceHolder 5"/>
          <p:cNvSpPr>
            <a:spLocks noGrp="1"/>
          </p:cNvSpPr>
          <p:nvPr>
            <p:ph type="body"/>
          </p:nvPr>
        </p:nvSpPr>
        <p:spPr>
          <a:xfrm>
            <a:off x="45720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597"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598"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599"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600"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601" name="PlaceHolder 5"/>
          <p:cNvSpPr>
            <a:spLocks noGrp="1"/>
          </p:cNvSpPr>
          <p:nvPr>
            <p:ph type="body"/>
          </p:nvPr>
        </p:nvSpPr>
        <p:spPr>
          <a:xfrm>
            <a:off x="6022080" y="368208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602"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603" name="PlaceHolder 7"/>
          <p:cNvSpPr>
            <a:spLocks noGrp="1"/>
          </p:cNvSpPr>
          <p:nvPr>
            <p:ph type="body"/>
          </p:nvPr>
        </p:nvSpPr>
        <p:spPr>
          <a:xfrm>
            <a:off x="457200" y="368208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19"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620"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l-GR" sz="3200" b="0" strike="noStrike" spc="-1">
              <a:latin typeface="Arial"/>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21"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622"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23"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624"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625"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26"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69"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627"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el-GR" sz="3200" b="0" strike="noStrike" spc="-1">
              <a:latin typeface="Arial"/>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28"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629"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630" name="PlaceHolder 3"/>
          <p:cNvSpPr>
            <a:spLocks noGrp="1"/>
          </p:cNvSpPr>
          <p:nvPr>
            <p:ph type="body"/>
          </p:nvPr>
        </p:nvSpPr>
        <p:spPr>
          <a:xfrm>
            <a:off x="45720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631" name="PlaceHolder 4"/>
          <p:cNvSpPr>
            <a:spLocks noGrp="1"/>
          </p:cNvSpPr>
          <p:nvPr>
            <p:ph type="body"/>
          </p:nvPr>
        </p:nvSpPr>
        <p:spPr>
          <a:xfrm>
            <a:off x="467424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32"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633"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634"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635"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6"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637"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638"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639"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40"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641"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642"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43"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644"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645"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646"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647" name="PlaceHolder 5"/>
          <p:cNvSpPr>
            <a:spLocks noGrp="1"/>
          </p:cNvSpPr>
          <p:nvPr>
            <p:ph type="body"/>
          </p:nvPr>
        </p:nvSpPr>
        <p:spPr>
          <a:xfrm>
            <a:off x="45720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48"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649"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650"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651"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652" name="PlaceHolder 5"/>
          <p:cNvSpPr>
            <a:spLocks noGrp="1"/>
          </p:cNvSpPr>
          <p:nvPr>
            <p:ph type="body"/>
          </p:nvPr>
        </p:nvSpPr>
        <p:spPr>
          <a:xfrm>
            <a:off x="6022080" y="368208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653"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654" name="PlaceHolder 7"/>
          <p:cNvSpPr>
            <a:spLocks noGrp="1"/>
          </p:cNvSpPr>
          <p:nvPr>
            <p:ph type="body"/>
          </p:nvPr>
        </p:nvSpPr>
        <p:spPr>
          <a:xfrm>
            <a:off x="457200" y="368208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57"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658"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l-GR" sz="3200" b="0" strike="noStrike" spc="-1">
              <a:latin typeface="Arial"/>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59"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660"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71"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72"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61"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662"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663"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64"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665"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el-GR" sz="3200" b="0" strike="noStrike" spc="-1">
              <a:latin typeface="Arial"/>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66"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667"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668" name="PlaceHolder 3"/>
          <p:cNvSpPr>
            <a:spLocks noGrp="1"/>
          </p:cNvSpPr>
          <p:nvPr>
            <p:ph type="body"/>
          </p:nvPr>
        </p:nvSpPr>
        <p:spPr>
          <a:xfrm>
            <a:off x="45720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669" name="PlaceHolder 4"/>
          <p:cNvSpPr>
            <a:spLocks noGrp="1"/>
          </p:cNvSpPr>
          <p:nvPr>
            <p:ph type="body"/>
          </p:nvPr>
        </p:nvSpPr>
        <p:spPr>
          <a:xfrm>
            <a:off x="467424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70"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671"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67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673"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74"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67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676"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677"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8"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679"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680"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81"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68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683"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684"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685" name="PlaceHolder 5"/>
          <p:cNvSpPr>
            <a:spLocks noGrp="1"/>
          </p:cNvSpPr>
          <p:nvPr>
            <p:ph type="body"/>
          </p:nvPr>
        </p:nvSpPr>
        <p:spPr>
          <a:xfrm>
            <a:off x="45720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86"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687"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688"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689"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690" name="PlaceHolder 5"/>
          <p:cNvSpPr>
            <a:spLocks noGrp="1"/>
          </p:cNvSpPr>
          <p:nvPr>
            <p:ph type="body"/>
          </p:nvPr>
        </p:nvSpPr>
        <p:spPr>
          <a:xfrm>
            <a:off x="6022080" y="368208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691"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692" name="PlaceHolder 7"/>
          <p:cNvSpPr>
            <a:spLocks noGrp="1"/>
          </p:cNvSpPr>
          <p:nvPr>
            <p:ph type="body"/>
          </p:nvPr>
        </p:nvSpPr>
        <p:spPr>
          <a:xfrm>
            <a:off x="457200" y="368208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3"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96"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697"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l-GR" sz="3200" b="0" strike="noStrike" spc="-1">
              <a:latin typeface="Arial"/>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98"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699"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00"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701"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702"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03"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704"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el-GR" sz="3200" b="0" strike="noStrike" spc="-1">
              <a:latin typeface="Arial"/>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705"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706"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707" name="PlaceHolder 3"/>
          <p:cNvSpPr>
            <a:spLocks noGrp="1"/>
          </p:cNvSpPr>
          <p:nvPr>
            <p:ph type="body"/>
          </p:nvPr>
        </p:nvSpPr>
        <p:spPr>
          <a:xfrm>
            <a:off x="45720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708" name="PlaceHolder 4"/>
          <p:cNvSpPr>
            <a:spLocks noGrp="1"/>
          </p:cNvSpPr>
          <p:nvPr>
            <p:ph type="body"/>
          </p:nvPr>
        </p:nvSpPr>
        <p:spPr>
          <a:xfrm>
            <a:off x="467424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709"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710"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71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712"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713"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714"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715"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716"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17"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718"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719"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20"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721"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72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723"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724" name="PlaceHolder 5"/>
          <p:cNvSpPr>
            <a:spLocks noGrp="1"/>
          </p:cNvSpPr>
          <p:nvPr>
            <p:ph type="body"/>
          </p:nvPr>
        </p:nvSpPr>
        <p:spPr>
          <a:xfrm>
            <a:off x="45720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74"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el-GR" sz="3200" b="0" strike="noStrike" spc="-1">
              <a:latin typeface="Arial"/>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25"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726"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727"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728"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729" name="PlaceHolder 5"/>
          <p:cNvSpPr>
            <a:spLocks noGrp="1"/>
          </p:cNvSpPr>
          <p:nvPr>
            <p:ph type="body"/>
          </p:nvPr>
        </p:nvSpPr>
        <p:spPr>
          <a:xfrm>
            <a:off x="6022080" y="368208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730"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731" name="PlaceHolder 7"/>
          <p:cNvSpPr>
            <a:spLocks noGrp="1"/>
          </p:cNvSpPr>
          <p:nvPr>
            <p:ph type="body"/>
          </p:nvPr>
        </p:nvSpPr>
        <p:spPr>
          <a:xfrm>
            <a:off x="457200" y="368208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34"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735"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l-GR" sz="3200" b="0" strike="noStrike" spc="-1">
              <a:latin typeface="Arial"/>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36"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737"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38"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739"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740"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41"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742"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el-GR" sz="3200" b="0" strike="noStrike" spc="-1">
              <a:latin typeface="Arial"/>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743"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744"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745" name="PlaceHolder 3"/>
          <p:cNvSpPr>
            <a:spLocks noGrp="1"/>
          </p:cNvSpPr>
          <p:nvPr>
            <p:ph type="body"/>
          </p:nvPr>
        </p:nvSpPr>
        <p:spPr>
          <a:xfrm>
            <a:off x="45720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746" name="PlaceHolder 4"/>
          <p:cNvSpPr>
            <a:spLocks noGrp="1"/>
          </p:cNvSpPr>
          <p:nvPr>
            <p:ph type="body"/>
          </p:nvPr>
        </p:nvSpPr>
        <p:spPr>
          <a:xfrm>
            <a:off x="467424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747"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748"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749"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750"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751"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75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753"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754"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76"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77" name="PlaceHolder 3"/>
          <p:cNvSpPr>
            <a:spLocks noGrp="1"/>
          </p:cNvSpPr>
          <p:nvPr>
            <p:ph type="body"/>
          </p:nvPr>
        </p:nvSpPr>
        <p:spPr>
          <a:xfrm>
            <a:off x="45720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78" name="PlaceHolder 4"/>
          <p:cNvSpPr>
            <a:spLocks noGrp="1"/>
          </p:cNvSpPr>
          <p:nvPr>
            <p:ph type="body"/>
          </p:nvPr>
        </p:nvSpPr>
        <p:spPr>
          <a:xfrm>
            <a:off x="467424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55"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756"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757"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58"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759"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76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761"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762" name="PlaceHolder 5"/>
          <p:cNvSpPr>
            <a:spLocks noGrp="1"/>
          </p:cNvSpPr>
          <p:nvPr>
            <p:ph type="body"/>
          </p:nvPr>
        </p:nvSpPr>
        <p:spPr>
          <a:xfrm>
            <a:off x="45720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63"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764"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765"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766"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767" name="PlaceHolder 5"/>
          <p:cNvSpPr>
            <a:spLocks noGrp="1"/>
          </p:cNvSpPr>
          <p:nvPr>
            <p:ph type="body"/>
          </p:nvPr>
        </p:nvSpPr>
        <p:spPr>
          <a:xfrm>
            <a:off x="6022080" y="368208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768"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769" name="PlaceHolder 7"/>
          <p:cNvSpPr>
            <a:spLocks noGrp="1"/>
          </p:cNvSpPr>
          <p:nvPr>
            <p:ph type="body"/>
          </p:nvPr>
        </p:nvSpPr>
        <p:spPr>
          <a:xfrm>
            <a:off x="457200" y="368208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73"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774"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l-GR" sz="3200" b="0" strike="noStrike" spc="-1">
              <a:latin typeface="Arial"/>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75"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776"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77"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778"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779"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80"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781"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el-GR" sz="3200" b="0" strike="noStrike" spc="-1">
              <a:latin typeface="Arial"/>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782"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783"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784" name="PlaceHolder 3"/>
          <p:cNvSpPr>
            <a:spLocks noGrp="1"/>
          </p:cNvSpPr>
          <p:nvPr>
            <p:ph type="body"/>
          </p:nvPr>
        </p:nvSpPr>
        <p:spPr>
          <a:xfrm>
            <a:off x="45720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785" name="PlaceHolder 4"/>
          <p:cNvSpPr>
            <a:spLocks noGrp="1"/>
          </p:cNvSpPr>
          <p:nvPr>
            <p:ph type="body"/>
          </p:nvPr>
        </p:nvSpPr>
        <p:spPr>
          <a:xfrm>
            <a:off x="467424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16"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l-GR"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80"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8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82"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786"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787"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788"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789"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790"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791"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79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793"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94"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795"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796"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97"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798"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799"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800"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801" name="PlaceHolder 5"/>
          <p:cNvSpPr>
            <a:spLocks noGrp="1"/>
          </p:cNvSpPr>
          <p:nvPr>
            <p:ph type="body"/>
          </p:nvPr>
        </p:nvSpPr>
        <p:spPr>
          <a:xfrm>
            <a:off x="45720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802"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803"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804"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805"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806" name="PlaceHolder 5"/>
          <p:cNvSpPr>
            <a:spLocks noGrp="1"/>
          </p:cNvSpPr>
          <p:nvPr>
            <p:ph type="body"/>
          </p:nvPr>
        </p:nvSpPr>
        <p:spPr>
          <a:xfrm>
            <a:off x="6022080" y="368208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807"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808" name="PlaceHolder 7"/>
          <p:cNvSpPr>
            <a:spLocks noGrp="1"/>
          </p:cNvSpPr>
          <p:nvPr>
            <p:ph type="body"/>
          </p:nvPr>
        </p:nvSpPr>
        <p:spPr>
          <a:xfrm>
            <a:off x="457200" y="368208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11"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812"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l-GR" sz="3200" b="0" strike="noStrike" spc="-1">
              <a:latin typeface="Arial"/>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13"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814"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15"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816"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817"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18"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84"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85"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86"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19"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el-GR" sz="3200" b="0" strike="noStrike" spc="-1">
              <a:latin typeface="Arial"/>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20"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821"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822" name="PlaceHolder 3"/>
          <p:cNvSpPr>
            <a:spLocks noGrp="1"/>
          </p:cNvSpPr>
          <p:nvPr>
            <p:ph type="body"/>
          </p:nvPr>
        </p:nvSpPr>
        <p:spPr>
          <a:xfrm>
            <a:off x="45720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823" name="PlaceHolder 4"/>
          <p:cNvSpPr>
            <a:spLocks noGrp="1"/>
          </p:cNvSpPr>
          <p:nvPr>
            <p:ph type="body"/>
          </p:nvPr>
        </p:nvSpPr>
        <p:spPr>
          <a:xfrm>
            <a:off x="467424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824"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825"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826"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827"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828"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829"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83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831"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832"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833"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834"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835"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836"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837"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838"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839" name="PlaceHolder 5"/>
          <p:cNvSpPr>
            <a:spLocks noGrp="1"/>
          </p:cNvSpPr>
          <p:nvPr>
            <p:ph type="body"/>
          </p:nvPr>
        </p:nvSpPr>
        <p:spPr>
          <a:xfrm>
            <a:off x="45720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840"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841"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842"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843"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844" name="PlaceHolder 5"/>
          <p:cNvSpPr>
            <a:spLocks noGrp="1"/>
          </p:cNvSpPr>
          <p:nvPr>
            <p:ph type="body"/>
          </p:nvPr>
        </p:nvSpPr>
        <p:spPr>
          <a:xfrm>
            <a:off x="6022080" y="368208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845"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846" name="PlaceHolder 7"/>
          <p:cNvSpPr>
            <a:spLocks noGrp="1"/>
          </p:cNvSpPr>
          <p:nvPr>
            <p:ph type="body"/>
          </p:nvPr>
        </p:nvSpPr>
        <p:spPr>
          <a:xfrm>
            <a:off x="457200" y="368208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88"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89"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91"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9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93"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94" name="PlaceHolder 5"/>
          <p:cNvSpPr>
            <a:spLocks noGrp="1"/>
          </p:cNvSpPr>
          <p:nvPr>
            <p:ph type="body"/>
          </p:nvPr>
        </p:nvSpPr>
        <p:spPr>
          <a:xfrm>
            <a:off x="45720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96"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97"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98"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99" name="PlaceHolder 5"/>
          <p:cNvSpPr>
            <a:spLocks noGrp="1"/>
          </p:cNvSpPr>
          <p:nvPr>
            <p:ph type="body"/>
          </p:nvPr>
        </p:nvSpPr>
        <p:spPr>
          <a:xfrm>
            <a:off x="6022080" y="368208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100"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101" name="PlaceHolder 7"/>
          <p:cNvSpPr>
            <a:spLocks noGrp="1"/>
          </p:cNvSpPr>
          <p:nvPr>
            <p:ph type="body"/>
          </p:nvPr>
        </p:nvSpPr>
        <p:spPr>
          <a:xfrm>
            <a:off x="457200" y="368208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17"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118"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l-GR"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19"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120"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122"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123"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4"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18"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5"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el-GR"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127"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128" name="PlaceHolder 3"/>
          <p:cNvSpPr>
            <a:spLocks noGrp="1"/>
          </p:cNvSpPr>
          <p:nvPr>
            <p:ph type="body"/>
          </p:nvPr>
        </p:nvSpPr>
        <p:spPr>
          <a:xfrm>
            <a:off x="45720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129" name="PlaceHolder 4"/>
          <p:cNvSpPr>
            <a:spLocks noGrp="1"/>
          </p:cNvSpPr>
          <p:nvPr>
            <p:ph type="body"/>
          </p:nvPr>
        </p:nvSpPr>
        <p:spPr>
          <a:xfrm>
            <a:off x="467424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131"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13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133"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13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136"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137"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38"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139"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140"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14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143"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144"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145" name="PlaceHolder 5"/>
          <p:cNvSpPr>
            <a:spLocks noGrp="1"/>
          </p:cNvSpPr>
          <p:nvPr>
            <p:ph type="body"/>
          </p:nvPr>
        </p:nvSpPr>
        <p:spPr>
          <a:xfrm>
            <a:off x="45720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46"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147"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148"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149"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150" name="PlaceHolder 5"/>
          <p:cNvSpPr>
            <a:spLocks noGrp="1"/>
          </p:cNvSpPr>
          <p:nvPr>
            <p:ph type="body"/>
          </p:nvPr>
        </p:nvSpPr>
        <p:spPr>
          <a:xfrm>
            <a:off x="6022080" y="368208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151"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152" name="PlaceHolder 7"/>
          <p:cNvSpPr>
            <a:spLocks noGrp="1"/>
          </p:cNvSpPr>
          <p:nvPr>
            <p:ph type="body"/>
          </p:nvPr>
        </p:nvSpPr>
        <p:spPr>
          <a:xfrm>
            <a:off x="457200" y="368208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68"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169"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l-GR"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70"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171"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20"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21"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72"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173"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174"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75"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76"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el-GR"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77"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178"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179" name="PlaceHolder 3"/>
          <p:cNvSpPr>
            <a:spLocks noGrp="1"/>
          </p:cNvSpPr>
          <p:nvPr>
            <p:ph type="body"/>
          </p:nvPr>
        </p:nvSpPr>
        <p:spPr>
          <a:xfrm>
            <a:off x="45720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180" name="PlaceHolder 4"/>
          <p:cNvSpPr>
            <a:spLocks noGrp="1"/>
          </p:cNvSpPr>
          <p:nvPr>
            <p:ph type="body"/>
          </p:nvPr>
        </p:nvSpPr>
        <p:spPr>
          <a:xfrm>
            <a:off x="467424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1"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182"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183"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184"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85"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186"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187"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188"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89"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190"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191"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92"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193"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194"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195"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196" name="PlaceHolder 5"/>
          <p:cNvSpPr>
            <a:spLocks noGrp="1"/>
          </p:cNvSpPr>
          <p:nvPr>
            <p:ph type="body"/>
          </p:nvPr>
        </p:nvSpPr>
        <p:spPr>
          <a:xfrm>
            <a:off x="45720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97"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198"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199"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200"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201" name="PlaceHolder 5"/>
          <p:cNvSpPr>
            <a:spLocks noGrp="1"/>
          </p:cNvSpPr>
          <p:nvPr>
            <p:ph type="body"/>
          </p:nvPr>
        </p:nvSpPr>
        <p:spPr>
          <a:xfrm>
            <a:off x="6022080" y="368208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202"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203" name="PlaceHolder 7"/>
          <p:cNvSpPr>
            <a:spLocks noGrp="1"/>
          </p:cNvSpPr>
          <p:nvPr>
            <p:ph type="body"/>
          </p:nvPr>
        </p:nvSpPr>
        <p:spPr>
          <a:xfrm>
            <a:off x="457200" y="368208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07"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208"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l-GR" sz="3200" b="0" strike="noStrike" spc="-1">
              <a:latin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09"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210"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11"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212"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213"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14"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15"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el-GR" sz="3200" b="0" strike="noStrike" spc="-1">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16"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217"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218" name="PlaceHolder 3"/>
          <p:cNvSpPr>
            <a:spLocks noGrp="1"/>
          </p:cNvSpPr>
          <p:nvPr>
            <p:ph type="body"/>
          </p:nvPr>
        </p:nvSpPr>
        <p:spPr>
          <a:xfrm>
            <a:off x="45720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219" name="PlaceHolder 4"/>
          <p:cNvSpPr>
            <a:spLocks noGrp="1"/>
          </p:cNvSpPr>
          <p:nvPr>
            <p:ph type="body"/>
          </p:nvPr>
        </p:nvSpPr>
        <p:spPr>
          <a:xfrm>
            <a:off x="467424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20"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221"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22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223"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4"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22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226"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227"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28"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229"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230"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31"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23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233"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234"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235" name="PlaceHolder 5"/>
          <p:cNvSpPr>
            <a:spLocks noGrp="1"/>
          </p:cNvSpPr>
          <p:nvPr>
            <p:ph type="body"/>
          </p:nvPr>
        </p:nvSpPr>
        <p:spPr>
          <a:xfrm>
            <a:off x="45720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3"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el-GR" sz="3200" b="0" strike="noStrike" spc="-1">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36"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237"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238"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239"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240" name="PlaceHolder 5"/>
          <p:cNvSpPr>
            <a:spLocks noGrp="1"/>
          </p:cNvSpPr>
          <p:nvPr>
            <p:ph type="body"/>
          </p:nvPr>
        </p:nvSpPr>
        <p:spPr>
          <a:xfrm>
            <a:off x="6022080" y="368208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241"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242" name="PlaceHolder 7"/>
          <p:cNvSpPr>
            <a:spLocks noGrp="1"/>
          </p:cNvSpPr>
          <p:nvPr>
            <p:ph type="body"/>
          </p:nvPr>
        </p:nvSpPr>
        <p:spPr>
          <a:xfrm>
            <a:off x="457200" y="368208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58"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259"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l-GR" sz="3200" b="0" strike="noStrike" spc="-1">
              <a:latin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60"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261"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62"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263"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264"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65"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66"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el-GR" sz="3200" b="0" strike="noStrike" spc="-1">
              <a:latin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67"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268"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269" name="PlaceHolder 3"/>
          <p:cNvSpPr>
            <a:spLocks noGrp="1"/>
          </p:cNvSpPr>
          <p:nvPr>
            <p:ph type="body"/>
          </p:nvPr>
        </p:nvSpPr>
        <p:spPr>
          <a:xfrm>
            <a:off x="45720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270" name="PlaceHolder 4"/>
          <p:cNvSpPr>
            <a:spLocks noGrp="1"/>
          </p:cNvSpPr>
          <p:nvPr>
            <p:ph type="body"/>
          </p:nvPr>
        </p:nvSpPr>
        <p:spPr>
          <a:xfrm>
            <a:off x="467424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71"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272"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273"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274"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75"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276"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277"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278"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2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26" name="PlaceHolder 3"/>
          <p:cNvSpPr>
            <a:spLocks noGrp="1"/>
          </p:cNvSpPr>
          <p:nvPr>
            <p:ph type="body"/>
          </p:nvPr>
        </p:nvSpPr>
        <p:spPr>
          <a:xfrm>
            <a:off x="45720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27" name="PlaceHolder 4"/>
          <p:cNvSpPr>
            <a:spLocks noGrp="1"/>
          </p:cNvSpPr>
          <p:nvPr>
            <p:ph type="body"/>
          </p:nvPr>
        </p:nvSpPr>
        <p:spPr>
          <a:xfrm>
            <a:off x="467424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79"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280"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281"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82"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283"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284"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285"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286" name="PlaceHolder 5"/>
          <p:cNvSpPr>
            <a:spLocks noGrp="1"/>
          </p:cNvSpPr>
          <p:nvPr>
            <p:ph type="body"/>
          </p:nvPr>
        </p:nvSpPr>
        <p:spPr>
          <a:xfrm>
            <a:off x="45720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87"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288"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289"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290"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291" name="PlaceHolder 5"/>
          <p:cNvSpPr>
            <a:spLocks noGrp="1"/>
          </p:cNvSpPr>
          <p:nvPr>
            <p:ph type="body"/>
          </p:nvPr>
        </p:nvSpPr>
        <p:spPr>
          <a:xfrm>
            <a:off x="6022080" y="368208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292"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293" name="PlaceHolder 7"/>
          <p:cNvSpPr>
            <a:spLocks noGrp="1"/>
          </p:cNvSpPr>
          <p:nvPr>
            <p:ph type="body"/>
          </p:nvPr>
        </p:nvSpPr>
        <p:spPr>
          <a:xfrm>
            <a:off x="457200" y="368208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10"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311"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l-GR" sz="3200" b="0" strike="noStrike" spc="-1">
              <a:latin typeface="Aria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12"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313"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14"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315"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316"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17"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18"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el-GR" sz="3200" b="0" strike="noStrike" spc="-1">
              <a:latin typeface="Aria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19"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32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321" name="PlaceHolder 3"/>
          <p:cNvSpPr>
            <a:spLocks noGrp="1"/>
          </p:cNvSpPr>
          <p:nvPr>
            <p:ph type="body"/>
          </p:nvPr>
        </p:nvSpPr>
        <p:spPr>
          <a:xfrm>
            <a:off x="45720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322" name="PlaceHolder 4"/>
          <p:cNvSpPr>
            <a:spLocks noGrp="1"/>
          </p:cNvSpPr>
          <p:nvPr>
            <p:ph type="body"/>
          </p:nvPr>
        </p:nvSpPr>
        <p:spPr>
          <a:xfrm>
            <a:off x="467424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29"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3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31"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23"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324"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325"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326"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27"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328"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329"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330"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31"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332"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333"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34"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33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336"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337"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338" name="PlaceHolder 5"/>
          <p:cNvSpPr>
            <a:spLocks noGrp="1"/>
          </p:cNvSpPr>
          <p:nvPr>
            <p:ph type="body"/>
          </p:nvPr>
        </p:nvSpPr>
        <p:spPr>
          <a:xfrm>
            <a:off x="45720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39"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340"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341"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342"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343" name="PlaceHolder 5"/>
          <p:cNvSpPr>
            <a:spLocks noGrp="1"/>
          </p:cNvSpPr>
          <p:nvPr>
            <p:ph type="body"/>
          </p:nvPr>
        </p:nvSpPr>
        <p:spPr>
          <a:xfrm>
            <a:off x="6022080" y="368208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344"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345" name="PlaceHolder 7"/>
          <p:cNvSpPr>
            <a:spLocks noGrp="1"/>
          </p:cNvSpPr>
          <p:nvPr>
            <p:ph type="body"/>
          </p:nvPr>
        </p:nvSpPr>
        <p:spPr>
          <a:xfrm>
            <a:off x="457200" y="368208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61"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362"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l-GR" sz="3200" b="0" strike="noStrike" spc="-1">
              <a:latin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63"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364"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65"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366"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367"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68"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33"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34"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35"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69"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el-GR" sz="3200" b="0" strike="noStrike" spc="-1">
              <a:latin typeface="Aria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70"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371"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372" name="PlaceHolder 3"/>
          <p:cNvSpPr>
            <a:spLocks noGrp="1"/>
          </p:cNvSpPr>
          <p:nvPr>
            <p:ph type="body"/>
          </p:nvPr>
        </p:nvSpPr>
        <p:spPr>
          <a:xfrm>
            <a:off x="45720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373" name="PlaceHolder 4"/>
          <p:cNvSpPr>
            <a:spLocks noGrp="1"/>
          </p:cNvSpPr>
          <p:nvPr>
            <p:ph type="body"/>
          </p:nvPr>
        </p:nvSpPr>
        <p:spPr>
          <a:xfrm>
            <a:off x="467424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74"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375"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376"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377"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78"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379"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38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381"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82"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383"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384"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85"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386"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387"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388"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389" name="PlaceHolder 5"/>
          <p:cNvSpPr>
            <a:spLocks noGrp="1"/>
          </p:cNvSpPr>
          <p:nvPr>
            <p:ph type="body"/>
          </p:nvPr>
        </p:nvSpPr>
        <p:spPr>
          <a:xfrm>
            <a:off x="457200" y="3682080"/>
            <a:ext cx="401580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90"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391"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392"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393"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394" name="PlaceHolder 5"/>
          <p:cNvSpPr>
            <a:spLocks noGrp="1"/>
          </p:cNvSpPr>
          <p:nvPr>
            <p:ph type="body"/>
          </p:nvPr>
        </p:nvSpPr>
        <p:spPr>
          <a:xfrm>
            <a:off x="6022080" y="368208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395"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
        <p:nvSpPr>
          <p:cNvPr id="396" name="PlaceHolder 7"/>
          <p:cNvSpPr>
            <a:spLocks noGrp="1"/>
          </p:cNvSpPr>
          <p:nvPr>
            <p:ph type="body"/>
          </p:nvPr>
        </p:nvSpPr>
        <p:spPr>
          <a:xfrm>
            <a:off x="457200" y="3682080"/>
            <a:ext cx="2649600" cy="189684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13"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414"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l-GR" sz="3200" b="0" strike="noStrike" spc="-1">
              <a:latin typeface="Aria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15" name="PlaceHolder 1"/>
          <p:cNvSpPr>
            <a:spLocks noGrp="1"/>
          </p:cNvSpPr>
          <p:nvPr>
            <p:ph type="title"/>
          </p:nvPr>
        </p:nvSpPr>
        <p:spPr>
          <a:xfrm>
            <a:off x="457200" y="273600"/>
            <a:ext cx="8229240" cy="1144800"/>
          </a:xfrm>
          <a:prstGeom prst="rect">
            <a:avLst/>
          </a:prstGeom>
        </p:spPr>
        <p:txBody>
          <a:bodyPr lIns="0" tIns="0" rIns="0" bIns="0" anchor="ctr"/>
          <a:lstStyle/>
          <a:p>
            <a:endParaRPr lang="el-GR" sz="1800" b="0" strike="noStrike" spc="-1">
              <a:solidFill>
                <a:srgbClr val="000000"/>
              </a:solidFill>
              <a:latin typeface="Arial"/>
            </a:endParaRPr>
          </a:p>
        </p:txBody>
      </p:sp>
      <p:sp>
        <p:nvSpPr>
          <p:cNvPr id="416"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l-GR" sz="1800" b="0" strike="noStrike" spc="-1">
              <a:solidFill>
                <a:srgbClr val="000000"/>
              </a:solid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theme" Target="../theme/theme10.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11.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theme" Target="../theme/theme12.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theme" Target="../theme/theme13.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theme" Target="../theme/theme1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theme" Target="../theme/theme15.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theme" Target="../theme/theme16.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theme" Target="../theme/theme17.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theme" Target="../theme/theme18.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 name="CustomShape 1"/>
          <p:cNvSpPr/>
          <p:nvPr/>
        </p:nvSpPr>
        <p:spPr>
          <a:xfrm>
            <a:off x="0" y="366840"/>
            <a:ext cx="9141840" cy="82080"/>
          </a:xfrm>
          <a:prstGeom prst="rect">
            <a:avLst/>
          </a:prstGeom>
          <a:solidFill>
            <a:srgbClr val="438086">
              <a:alpha val="50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16" name="CustomShape 2"/>
          <p:cNvSpPr/>
          <p:nvPr/>
        </p:nvSpPr>
        <p:spPr>
          <a:xfrm>
            <a:off x="0" y="0"/>
            <a:ext cx="9141840" cy="308520"/>
          </a:xfrm>
          <a:prstGeom prst="rect">
            <a:avLst/>
          </a:prstGeom>
          <a:solidFill>
            <a:srgbClr val="424456"/>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2" name="CustomShape 3"/>
          <p:cNvSpPr/>
          <p:nvPr/>
        </p:nvSpPr>
        <p:spPr>
          <a:xfrm>
            <a:off x="0" y="308160"/>
            <a:ext cx="9141840" cy="89280"/>
          </a:xfrm>
          <a:prstGeom prst="rect">
            <a:avLst/>
          </a:prstGeom>
          <a:solidFill>
            <a:srgbClr val="438086"/>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3" name="CustomShape 4"/>
          <p:cNvSpPr/>
          <p:nvPr/>
        </p:nvSpPr>
        <p:spPr>
          <a:xfrm flipV="1">
            <a:off x="5410080" y="358200"/>
            <a:ext cx="3731760" cy="88920"/>
          </a:xfrm>
          <a:prstGeom prst="rect">
            <a:avLst/>
          </a:prstGeom>
          <a:solidFill>
            <a:srgbClr val="438086"/>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4" name="CustomShape 5"/>
          <p:cNvSpPr/>
          <p:nvPr/>
        </p:nvSpPr>
        <p:spPr>
          <a:xfrm flipV="1">
            <a:off x="5410080" y="437400"/>
            <a:ext cx="3731760" cy="177840"/>
          </a:xfrm>
          <a:prstGeom prst="rect">
            <a:avLst/>
          </a:prstGeom>
          <a:solidFill>
            <a:srgbClr val="438086">
              <a:alpha val="50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5" name="CustomShape 6"/>
          <p:cNvSpPr/>
          <p:nvPr/>
        </p:nvSpPr>
        <p:spPr>
          <a:xfrm>
            <a:off x="5407200" y="497520"/>
            <a:ext cx="3061080" cy="25200"/>
          </a:xfrm>
          <a:prstGeom prst="roundRect">
            <a:avLst>
              <a:gd name="adj" fmla="val 16667"/>
            </a:avLst>
          </a:prstGeom>
          <a:solidFill>
            <a:srgbClr val="53548A"/>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6" name="CustomShape 7"/>
          <p:cNvSpPr/>
          <p:nvPr/>
        </p:nvSpPr>
        <p:spPr>
          <a:xfrm>
            <a:off x="7373520" y="588960"/>
            <a:ext cx="1598040" cy="34560"/>
          </a:xfrm>
          <a:prstGeom prst="roundRect">
            <a:avLst>
              <a:gd name="adj" fmla="val 16667"/>
            </a:avLst>
          </a:prstGeom>
          <a:solidFill>
            <a:srgbClr val="53548A"/>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7" name="CustomShape 8"/>
          <p:cNvSpPr/>
          <p:nvPr/>
        </p:nvSpPr>
        <p:spPr>
          <a:xfrm>
            <a:off x="9084960" y="-2160"/>
            <a:ext cx="55440" cy="619560"/>
          </a:xfrm>
          <a:prstGeom prst="rect">
            <a:avLst/>
          </a:prstGeom>
          <a:solidFill>
            <a:srgbClr val="FFFFFF">
              <a:alpha val="66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8" name="CustomShape 9"/>
          <p:cNvSpPr/>
          <p:nvPr/>
        </p:nvSpPr>
        <p:spPr>
          <a:xfrm>
            <a:off x="9044640" y="-2160"/>
            <a:ext cx="25200" cy="619560"/>
          </a:xfrm>
          <a:prstGeom prst="rect">
            <a:avLst/>
          </a:prstGeom>
          <a:solidFill>
            <a:srgbClr val="FFFFFF">
              <a:alpha val="66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9" name="CustomShape 10"/>
          <p:cNvSpPr/>
          <p:nvPr/>
        </p:nvSpPr>
        <p:spPr>
          <a:xfrm>
            <a:off x="9025560" y="-2160"/>
            <a:ext cx="6840" cy="619560"/>
          </a:xfrm>
          <a:prstGeom prst="rect">
            <a:avLst/>
          </a:prstGeom>
          <a:solidFill>
            <a:srgbClr val="FFFFFF">
              <a:alpha val="60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10" name="CustomShape 11"/>
          <p:cNvSpPr/>
          <p:nvPr/>
        </p:nvSpPr>
        <p:spPr>
          <a:xfrm>
            <a:off x="8975520" y="-2160"/>
            <a:ext cx="25200" cy="619560"/>
          </a:xfrm>
          <a:prstGeom prst="rect">
            <a:avLst/>
          </a:prstGeom>
          <a:solidFill>
            <a:srgbClr val="FFFFFF">
              <a:alpha val="40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11" name="CustomShape 12"/>
          <p:cNvSpPr/>
          <p:nvPr/>
        </p:nvSpPr>
        <p:spPr>
          <a:xfrm>
            <a:off x="8915760" y="360"/>
            <a:ext cx="52560" cy="583200"/>
          </a:xfrm>
          <a:prstGeom prst="rect">
            <a:avLst/>
          </a:prstGeom>
          <a:solidFill>
            <a:srgbClr val="FFFFFF">
              <a:alpha val="20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12" name="CustomShape 13"/>
          <p:cNvSpPr/>
          <p:nvPr/>
        </p:nvSpPr>
        <p:spPr>
          <a:xfrm>
            <a:off x="8873640" y="360"/>
            <a:ext cx="6840" cy="583200"/>
          </a:xfrm>
          <a:prstGeom prst="rect">
            <a:avLst/>
          </a:prstGeom>
          <a:solidFill>
            <a:srgbClr val="FFFFFF">
              <a:alpha val="31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13" name="PlaceHolder 14"/>
          <p:cNvSpPr>
            <a:spLocks noGrp="1"/>
          </p:cNvSpPr>
          <p:nvPr>
            <p:ph type="title"/>
          </p:nvPr>
        </p:nvSpPr>
        <p:spPr>
          <a:xfrm>
            <a:off x="457200" y="273600"/>
            <a:ext cx="8229240" cy="1144800"/>
          </a:xfrm>
          <a:prstGeom prst="rect">
            <a:avLst/>
          </a:prstGeom>
        </p:spPr>
        <p:txBody>
          <a:bodyPr lIns="0" tIns="0" rIns="0" bIns="0" anchor="ctr"/>
          <a:lstStyle/>
          <a:p>
            <a:r>
              <a:rPr lang="el-GR" sz="1800" b="0" strike="noStrike" spc="-1">
                <a:solidFill>
                  <a:srgbClr val="000000"/>
                </a:solidFill>
                <a:latin typeface="Arial"/>
              </a:rPr>
              <a:t>Πατήστε για επεξεργασία της μορφής κειμένου του τίτλου</a:t>
            </a:r>
          </a:p>
        </p:txBody>
      </p:sp>
      <p:sp>
        <p:nvSpPr>
          <p:cNvPr id="14" name="PlaceHolder 15"/>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l-GR" sz="1800" b="0" strike="noStrike" spc="-1">
                <a:solidFill>
                  <a:srgbClr val="000000"/>
                </a:solidFill>
                <a:latin typeface="Arial"/>
              </a:rPr>
              <a:t>Πατήστε για επεξεργασία της μορφής κειμένου διάρθρωσης</a:t>
            </a:r>
          </a:p>
          <a:p>
            <a:pPr marL="864000" lvl="1" indent="-324000">
              <a:spcBef>
                <a:spcPts val="1134"/>
              </a:spcBef>
              <a:buClr>
                <a:srgbClr val="000000"/>
              </a:buClr>
              <a:buSzPct val="75000"/>
              <a:buFont typeface="Symbol" charset="2"/>
              <a:buChar char=""/>
            </a:pPr>
            <a:r>
              <a:rPr lang="el-GR" sz="1800" b="0" strike="noStrike" spc="-1">
                <a:solidFill>
                  <a:srgbClr val="000000"/>
                </a:solidFill>
                <a:latin typeface="Arial"/>
              </a:rPr>
              <a:t>Δεύτερο επίπεδο διάρθρωσης</a:t>
            </a:r>
          </a:p>
          <a:p>
            <a:pPr marL="1296000" lvl="2" indent="-288000">
              <a:spcBef>
                <a:spcPts val="850"/>
              </a:spcBef>
              <a:buClr>
                <a:srgbClr val="000000"/>
              </a:buClr>
              <a:buSzPct val="45000"/>
              <a:buFont typeface="Wingdings" charset="2"/>
              <a:buChar char=""/>
            </a:pPr>
            <a:r>
              <a:rPr lang="el-GR" sz="1800" b="0" strike="noStrike" spc="-1">
                <a:solidFill>
                  <a:srgbClr val="000000"/>
                </a:solidFill>
                <a:latin typeface="Arial"/>
              </a:rPr>
              <a:t>Τρίτο επίπεδο διάρθρωσης</a:t>
            </a:r>
          </a:p>
          <a:p>
            <a:pPr marL="1728000" lvl="3" indent="-216000">
              <a:spcBef>
                <a:spcPts val="567"/>
              </a:spcBef>
              <a:buClr>
                <a:srgbClr val="000000"/>
              </a:buClr>
              <a:buSzPct val="75000"/>
              <a:buFont typeface="Symbol" charset="2"/>
              <a:buChar char=""/>
            </a:pPr>
            <a:r>
              <a:rPr lang="el-GR" sz="1800" b="0" strike="noStrike" spc="-1">
                <a:solidFill>
                  <a:srgbClr val="000000"/>
                </a:solidFill>
                <a:latin typeface="Arial"/>
              </a:rPr>
              <a:t>Τέταρτο επίπεδο διάρθρωσης</a:t>
            </a:r>
          </a:p>
          <a:p>
            <a:pPr marL="2160000" lvl="4" indent="-216000">
              <a:spcBef>
                <a:spcPts val="283"/>
              </a:spcBef>
              <a:buClr>
                <a:srgbClr val="000000"/>
              </a:buClr>
              <a:buSzPct val="45000"/>
              <a:buFont typeface="Wingdings" charset="2"/>
              <a:buChar char=""/>
            </a:pPr>
            <a:r>
              <a:rPr lang="el-GR" sz="2000" b="0" strike="noStrike" spc="-1">
                <a:solidFill>
                  <a:srgbClr val="000000"/>
                </a:solidFill>
                <a:latin typeface="Arial"/>
              </a:rPr>
              <a:t>Πέμπτο επίπεδο διάρθρωσης</a:t>
            </a:r>
          </a:p>
          <a:p>
            <a:pPr marL="2592000" lvl="5" indent="-216000">
              <a:spcBef>
                <a:spcPts val="283"/>
              </a:spcBef>
              <a:buClr>
                <a:srgbClr val="000000"/>
              </a:buClr>
              <a:buSzPct val="45000"/>
              <a:buFont typeface="Wingdings" charset="2"/>
              <a:buChar char=""/>
            </a:pPr>
            <a:r>
              <a:rPr lang="el-GR" sz="2000" b="0" strike="noStrike" spc="-1">
                <a:solidFill>
                  <a:srgbClr val="000000"/>
                </a:solidFill>
                <a:latin typeface="Arial"/>
              </a:rPr>
              <a:t>Έκτο επίπεδο διάρθρωσης</a:t>
            </a:r>
          </a:p>
          <a:p>
            <a:pPr marL="3024000" lvl="6" indent="-216000">
              <a:spcBef>
                <a:spcPts val="283"/>
              </a:spcBef>
              <a:buClr>
                <a:srgbClr val="000000"/>
              </a:buClr>
              <a:buSzPct val="45000"/>
              <a:buFont typeface="Wingdings" charset="2"/>
              <a:buChar char=""/>
            </a:pPr>
            <a:r>
              <a:rPr lang="el-GR" sz="2000" b="0" strike="noStrike" spc="-1">
                <a:solidFill>
                  <a:srgbClr val="000000"/>
                </a:solidFill>
                <a:latin typeface="Arial"/>
              </a:rPr>
              <a:t>Έβδομο επίπεδο διάρθρωσης</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9" name="CustomShape 1"/>
          <p:cNvSpPr/>
          <p:nvPr/>
        </p:nvSpPr>
        <p:spPr>
          <a:xfrm>
            <a:off x="0" y="366840"/>
            <a:ext cx="9141840" cy="82080"/>
          </a:xfrm>
          <a:prstGeom prst="rect">
            <a:avLst/>
          </a:prstGeom>
          <a:solidFill>
            <a:srgbClr val="438086">
              <a:alpha val="50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450" name="CustomShape 2"/>
          <p:cNvSpPr/>
          <p:nvPr/>
        </p:nvSpPr>
        <p:spPr>
          <a:xfrm>
            <a:off x="0" y="0"/>
            <a:ext cx="9141840" cy="308520"/>
          </a:xfrm>
          <a:prstGeom prst="rect">
            <a:avLst/>
          </a:prstGeom>
          <a:solidFill>
            <a:srgbClr val="424456"/>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451" name="CustomShape 3"/>
          <p:cNvSpPr/>
          <p:nvPr/>
        </p:nvSpPr>
        <p:spPr>
          <a:xfrm>
            <a:off x="0" y="308160"/>
            <a:ext cx="9141840" cy="89280"/>
          </a:xfrm>
          <a:prstGeom prst="rect">
            <a:avLst/>
          </a:prstGeom>
          <a:solidFill>
            <a:srgbClr val="438086"/>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452" name="CustomShape 4"/>
          <p:cNvSpPr/>
          <p:nvPr/>
        </p:nvSpPr>
        <p:spPr>
          <a:xfrm flipV="1">
            <a:off x="5410080" y="358200"/>
            <a:ext cx="3731760" cy="88920"/>
          </a:xfrm>
          <a:prstGeom prst="rect">
            <a:avLst/>
          </a:prstGeom>
          <a:solidFill>
            <a:srgbClr val="438086"/>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453" name="CustomShape 5"/>
          <p:cNvSpPr/>
          <p:nvPr/>
        </p:nvSpPr>
        <p:spPr>
          <a:xfrm flipV="1">
            <a:off x="5410080" y="437400"/>
            <a:ext cx="3731760" cy="177840"/>
          </a:xfrm>
          <a:prstGeom prst="rect">
            <a:avLst/>
          </a:prstGeom>
          <a:solidFill>
            <a:srgbClr val="438086">
              <a:alpha val="50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454" name="CustomShape 6"/>
          <p:cNvSpPr/>
          <p:nvPr/>
        </p:nvSpPr>
        <p:spPr>
          <a:xfrm>
            <a:off x="5407200" y="497520"/>
            <a:ext cx="3061080" cy="25200"/>
          </a:xfrm>
          <a:prstGeom prst="roundRect">
            <a:avLst>
              <a:gd name="adj" fmla="val 16667"/>
            </a:avLst>
          </a:prstGeom>
          <a:solidFill>
            <a:srgbClr val="53548A"/>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455" name="CustomShape 7"/>
          <p:cNvSpPr/>
          <p:nvPr/>
        </p:nvSpPr>
        <p:spPr>
          <a:xfrm>
            <a:off x="7373520" y="588960"/>
            <a:ext cx="1598040" cy="34560"/>
          </a:xfrm>
          <a:prstGeom prst="roundRect">
            <a:avLst>
              <a:gd name="adj" fmla="val 16667"/>
            </a:avLst>
          </a:prstGeom>
          <a:solidFill>
            <a:srgbClr val="53548A"/>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456" name="CustomShape 8"/>
          <p:cNvSpPr/>
          <p:nvPr/>
        </p:nvSpPr>
        <p:spPr>
          <a:xfrm>
            <a:off x="9084960" y="-2160"/>
            <a:ext cx="55440" cy="619560"/>
          </a:xfrm>
          <a:prstGeom prst="rect">
            <a:avLst/>
          </a:prstGeom>
          <a:solidFill>
            <a:srgbClr val="FFFFFF">
              <a:alpha val="66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457" name="CustomShape 9"/>
          <p:cNvSpPr/>
          <p:nvPr/>
        </p:nvSpPr>
        <p:spPr>
          <a:xfrm>
            <a:off x="9044640" y="-2160"/>
            <a:ext cx="25200" cy="619560"/>
          </a:xfrm>
          <a:prstGeom prst="rect">
            <a:avLst/>
          </a:prstGeom>
          <a:solidFill>
            <a:srgbClr val="FFFFFF">
              <a:alpha val="66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458" name="CustomShape 10"/>
          <p:cNvSpPr/>
          <p:nvPr/>
        </p:nvSpPr>
        <p:spPr>
          <a:xfrm>
            <a:off x="9025560" y="-2160"/>
            <a:ext cx="6840" cy="619560"/>
          </a:xfrm>
          <a:prstGeom prst="rect">
            <a:avLst/>
          </a:prstGeom>
          <a:solidFill>
            <a:srgbClr val="FFFFFF">
              <a:alpha val="60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459" name="CustomShape 11"/>
          <p:cNvSpPr/>
          <p:nvPr/>
        </p:nvSpPr>
        <p:spPr>
          <a:xfrm>
            <a:off x="8975520" y="-2160"/>
            <a:ext cx="25200" cy="619560"/>
          </a:xfrm>
          <a:prstGeom prst="rect">
            <a:avLst/>
          </a:prstGeom>
          <a:solidFill>
            <a:srgbClr val="FFFFFF">
              <a:alpha val="40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460" name="CustomShape 12"/>
          <p:cNvSpPr/>
          <p:nvPr/>
        </p:nvSpPr>
        <p:spPr>
          <a:xfrm>
            <a:off x="8915760" y="360"/>
            <a:ext cx="52560" cy="583200"/>
          </a:xfrm>
          <a:prstGeom prst="rect">
            <a:avLst/>
          </a:prstGeom>
          <a:solidFill>
            <a:srgbClr val="FFFFFF">
              <a:alpha val="20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461" name="CustomShape 13"/>
          <p:cNvSpPr/>
          <p:nvPr/>
        </p:nvSpPr>
        <p:spPr>
          <a:xfrm>
            <a:off x="8873640" y="360"/>
            <a:ext cx="6840" cy="583200"/>
          </a:xfrm>
          <a:prstGeom prst="rect">
            <a:avLst/>
          </a:prstGeom>
          <a:solidFill>
            <a:srgbClr val="FFFFFF">
              <a:alpha val="31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462" name="PlaceHolder 14"/>
          <p:cNvSpPr>
            <a:spLocks noGrp="1"/>
          </p:cNvSpPr>
          <p:nvPr>
            <p:ph type="title"/>
          </p:nvPr>
        </p:nvSpPr>
        <p:spPr>
          <a:xfrm>
            <a:off x="457200" y="273600"/>
            <a:ext cx="8228880" cy="1144440"/>
          </a:xfrm>
          <a:prstGeom prst="rect">
            <a:avLst/>
          </a:prstGeom>
        </p:spPr>
        <p:txBody>
          <a:bodyPr lIns="0" tIns="0" rIns="0" bIns="0" anchor="ctr"/>
          <a:lstStyle/>
          <a:p>
            <a:r>
              <a:rPr lang="el-GR" sz="1800" b="0" strike="noStrike" spc="-1">
                <a:solidFill>
                  <a:srgbClr val="000000"/>
                </a:solidFill>
                <a:latin typeface="Arial"/>
              </a:rPr>
              <a:t>Πατήστε για επεξεργασία της μορφής κειμένου του τίτλου</a:t>
            </a:r>
          </a:p>
        </p:txBody>
      </p:sp>
      <p:sp>
        <p:nvSpPr>
          <p:cNvPr id="463" name="PlaceHolder 15"/>
          <p:cNvSpPr>
            <a:spLocks noGrp="1"/>
          </p:cNvSpPr>
          <p:nvPr>
            <p:ph type="body"/>
          </p:nvPr>
        </p:nvSpPr>
        <p:spPr>
          <a:xfrm>
            <a:off x="457200" y="1604520"/>
            <a:ext cx="8228880" cy="18964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l-GR" sz="1800" b="0" strike="noStrike" spc="-1">
                <a:solidFill>
                  <a:srgbClr val="000000"/>
                </a:solidFill>
                <a:latin typeface="Arial"/>
              </a:rPr>
              <a:t>Πατήστε για επεξεργασία της μορφής κειμένου διάρθρωσης</a:t>
            </a:r>
          </a:p>
          <a:p>
            <a:pPr marL="864000" lvl="1" indent="-324000">
              <a:spcBef>
                <a:spcPts val="1134"/>
              </a:spcBef>
              <a:buClr>
                <a:srgbClr val="000000"/>
              </a:buClr>
              <a:buSzPct val="75000"/>
              <a:buFont typeface="Symbol" charset="2"/>
              <a:buChar char=""/>
            </a:pPr>
            <a:r>
              <a:rPr lang="el-GR" sz="1800" b="0" strike="noStrike" spc="-1">
                <a:solidFill>
                  <a:srgbClr val="000000"/>
                </a:solidFill>
                <a:latin typeface="Arial"/>
              </a:rPr>
              <a:t>Δεύτερο επίπεδο διάρθρωσης</a:t>
            </a:r>
          </a:p>
          <a:p>
            <a:pPr marL="1296000" lvl="2" indent="-288000">
              <a:spcBef>
                <a:spcPts val="850"/>
              </a:spcBef>
              <a:buClr>
                <a:srgbClr val="000000"/>
              </a:buClr>
              <a:buSzPct val="45000"/>
              <a:buFont typeface="Wingdings" charset="2"/>
              <a:buChar char=""/>
            </a:pPr>
            <a:r>
              <a:rPr lang="el-GR" sz="1800" b="0" strike="noStrike" spc="-1">
                <a:solidFill>
                  <a:srgbClr val="000000"/>
                </a:solidFill>
                <a:latin typeface="Arial"/>
              </a:rPr>
              <a:t>Τρίτο επίπεδο διάρθρωσης</a:t>
            </a:r>
          </a:p>
          <a:p>
            <a:pPr marL="1728000" lvl="3" indent="-216000">
              <a:spcBef>
                <a:spcPts val="567"/>
              </a:spcBef>
              <a:buClr>
                <a:srgbClr val="000000"/>
              </a:buClr>
              <a:buSzPct val="75000"/>
              <a:buFont typeface="Symbol" charset="2"/>
              <a:buChar char=""/>
            </a:pPr>
            <a:r>
              <a:rPr lang="el-GR" sz="1800" b="0" strike="noStrike" spc="-1">
                <a:solidFill>
                  <a:srgbClr val="000000"/>
                </a:solidFill>
                <a:latin typeface="Arial"/>
              </a:rPr>
              <a:t>Τέταρτο επίπεδο διάρθρωσης</a:t>
            </a:r>
          </a:p>
          <a:p>
            <a:pPr marL="2160000" lvl="4" indent="-216000">
              <a:spcBef>
                <a:spcPts val="283"/>
              </a:spcBef>
              <a:buClr>
                <a:srgbClr val="000000"/>
              </a:buClr>
              <a:buSzPct val="45000"/>
              <a:buFont typeface="Wingdings" charset="2"/>
              <a:buChar char=""/>
            </a:pPr>
            <a:r>
              <a:rPr lang="el-GR" sz="1800" b="0" strike="noStrike" spc="-1">
                <a:solidFill>
                  <a:srgbClr val="000000"/>
                </a:solidFill>
                <a:latin typeface="Arial"/>
              </a:rPr>
              <a:t>Πέμπτο επίπεδο διάρθρωσης</a:t>
            </a:r>
          </a:p>
          <a:p>
            <a:pPr marL="2592000" lvl="5" indent="-216000">
              <a:spcBef>
                <a:spcPts val="283"/>
              </a:spcBef>
              <a:buClr>
                <a:srgbClr val="000000"/>
              </a:buClr>
              <a:buSzPct val="45000"/>
              <a:buFont typeface="Wingdings" charset="2"/>
              <a:buChar char=""/>
            </a:pPr>
            <a:r>
              <a:rPr lang="el-GR" sz="1800" b="0" strike="noStrike" spc="-1">
                <a:solidFill>
                  <a:srgbClr val="000000"/>
                </a:solidFill>
                <a:latin typeface="Arial"/>
              </a:rPr>
              <a:t>Έκτο επίπεδο διάρθρωσης</a:t>
            </a:r>
          </a:p>
          <a:p>
            <a:pPr marL="3024000" lvl="6" indent="-216000">
              <a:spcBef>
                <a:spcPts val="283"/>
              </a:spcBef>
              <a:buClr>
                <a:srgbClr val="000000"/>
              </a:buClr>
              <a:buSzPct val="45000"/>
              <a:buFont typeface="Wingdings" charset="2"/>
              <a:buChar char=""/>
            </a:pPr>
            <a:r>
              <a:rPr lang="el-GR" sz="1800" b="0" strike="noStrike" spc="-1">
                <a:solidFill>
                  <a:srgbClr val="000000"/>
                </a:solidFill>
                <a:latin typeface="Arial"/>
              </a:rPr>
              <a:t>Έβδομο επίπεδο διάρθρωσης</a:t>
            </a:r>
          </a:p>
        </p:txBody>
      </p:sp>
      <p:sp>
        <p:nvSpPr>
          <p:cNvPr id="464" name="PlaceHolder 16"/>
          <p:cNvSpPr>
            <a:spLocks noGrp="1"/>
          </p:cNvSpPr>
          <p:nvPr>
            <p:ph type="body"/>
          </p:nvPr>
        </p:nvSpPr>
        <p:spPr>
          <a:xfrm>
            <a:off x="457200" y="3682080"/>
            <a:ext cx="8228880" cy="18964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l-GR" sz="1800" b="0" strike="noStrike" spc="-1">
                <a:solidFill>
                  <a:srgbClr val="000000"/>
                </a:solidFill>
                <a:latin typeface="Arial"/>
              </a:rPr>
              <a:t>Πατήστε για επεξεργασία της μορφής κειμένου διάρθρωσης</a:t>
            </a:r>
          </a:p>
          <a:p>
            <a:pPr marL="864000" lvl="1" indent="-324000">
              <a:spcBef>
                <a:spcPts val="1134"/>
              </a:spcBef>
              <a:buClr>
                <a:srgbClr val="000000"/>
              </a:buClr>
              <a:buSzPct val="75000"/>
              <a:buFont typeface="Symbol" charset="2"/>
              <a:buChar char=""/>
            </a:pPr>
            <a:r>
              <a:rPr lang="el-GR" sz="1800" b="0" strike="noStrike" spc="-1">
                <a:solidFill>
                  <a:srgbClr val="000000"/>
                </a:solidFill>
                <a:latin typeface="Arial"/>
              </a:rPr>
              <a:t>Δεύτερο επίπεδο διάρθρωσης</a:t>
            </a:r>
          </a:p>
          <a:p>
            <a:pPr marL="1296000" lvl="2" indent="-288000">
              <a:spcBef>
                <a:spcPts val="850"/>
              </a:spcBef>
              <a:buClr>
                <a:srgbClr val="000000"/>
              </a:buClr>
              <a:buSzPct val="45000"/>
              <a:buFont typeface="Wingdings" charset="2"/>
              <a:buChar char=""/>
            </a:pPr>
            <a:r>
              <a:rPr lang="el-GR" sz="1800" b="0" strike="noStrike" spc="-1">
                <a:solidFill>
                  <a:srgbClr val="000000"/>
                </a:solidFill>
                <a:latin typeface="Arial"/>
              </a:rPr>
              <a:t>Τρίτο επίπεδο διάρθρωσης</a:t>
            </a:r>
          </a:p>
          <a:p>
            <a:pPr marL="1728000" lvl="3" indent="-216000">
              <a:spcBef>
                <a:spcPts val="567"/>
              </a:spcBef>
              <a:buClr>
                <a:srgbClr val="000000"/>
              </a:buClr>
              <a:buSzPct val="75000"/>
              <a:buFont typeface="Symbol" charset="2"/>
              <a:buChar char=""/>
            </a:pPr>
            <a:r>
              <a:rPr lang="el-GR" sz="1800" b="0" strike="noStrike" spc="-1">
                <a:solidFill>
                  <a:srgbClr val="000000"/>
                </a:solidFill>
                <a:latin typeface="Arial"/>
              </a:rPr>
              <a:t>Τέταρτο επίπεδο διάρθρωσης</a:t>
            </a:r>
          </a:p>
          <a:p>
            <a:pPr marL="2160000" lvl="4" indent="-216000">
              <a:spcBef>
                <a:spcPts val="283"/>
              </a:spcBef>
              <a:buClr>
                <a:srgbClr val="000000"/>
              </a:buClr>
              <a:buSzPct val="45000"/>
              <a:buFont typeface="Wingdings" charset="2"/>
              <a:buChar char=""/>
            </a:pPr>
            <a:r>
              <a:rPr lang="el-GR" sz="1800" b="0" strike="noStrike" spc="-1">
                <a:solidFill>
                  <a:srgbClr val="000000"/>
                </a:solidFill>
                <a:latin typeface="Arial"/>
              </a:rPr>
              <a:t>Πέμπτο επίπεδο διάρθρωσης</a:t>
            </a:r>
          </a:p>
          <a:p>
            <a:pPr marL="2592000" lvl="5" indent="-216000">
              <a:spcBef>
                <a:spcPts val="283"/>
              </a:spcBef>
              <a:buClr>
                <a:srgbClr val="000000"/>
              </a:buClr>
              <a:buSzPct val="45000"/>
              <a:buFont typeface="Wingdings" charset="2"/>
              <a:buChar char=""/>
            </a:pPr>
            <a:r>
              <a:rPr lang="el-GR" sz="1800" b="0" strike="noStrike" spc="-1">
                <a:solidFill>
                  <a:srgbClr val="000000"/>
                </a:solidFill>
                <a:latin typeface="Arial"/>
              </a:rPr>
              <a:t>Έκτο επίπεδο διάρθρωσης</a:t>
            </a:r>
          </a:p>
          <a:p>
            <a:pPr marL="3024000" lvl="6" indent="-216000">
              <a:spcBef>
                <a:spcPts val="283"/>
              </a:spcBef>
              <a:buClr>
                <a:srgbClr val="000000"/>
              </a:buClr>
              <a:buSzPct val="45000"/>
              <a:buFont typeface="Wingdings" charset="2"/>
              <a:buChar char=""/>
            </a:pPr>
            <a:r>
              <a:rPr lang="el-GR" sz="1800" b="0" strike="noStrike" spc="-1">
                <a:solidFill>
                  <a:srgbClr val="000000"/>
                </a:solidFill>
                <a:latin typeface="Arial"/>
              </a:rPr>
              <a:t>Έβδομο επίπεδο διάρθρωσης</a:t>
            </a:r>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xStyles>
    <p:titleStyle/>
    <p:bodyStyle/>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 name="CustomShape 1"/>
          <p:cNvSpPr/>
          <p:nvPr/>
        </p:nvSpPr>
        <p:spPr>
          <a:xfrm>
            <a:off x="0" y="366840"/>
            <a:ext cx="9141840" cy="82080"/>
          </a:xfrm>
          <a:prstGeom prst="rect">
            <a:avLst/>
          </a:prstGeom>
          <a:solidFill>
            <a:srgbClr val="438086">
              <a:alpha val="50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502" name="CustomShape 2"/>
          <p:cNvSpPr/>
          <p:nvPr/>
        </p:nvSpPr>
        <p:spPr>
          <a:xfrm>
            <a:off x="0" y="0"/>
            <a:ext cx="9141840" cy="308520"/>
          </a:xfrm>
          <a:prstGeom prst="rect">
            <a:avLst/>
          </a:prstGeom>
          <a:solidFill>
            <a:srgbClr val="424456"/>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503" name="CustomShape 3"/>
          <p:cNvSpPr/>
          <p:nvPr/>
        </p:nvSpPr>
        <p:spPr>
          <a:xfrm>
            <a:off x="0" y="308160"/>
            <a:ext cx="9141840" cy="89280"/>
          </a:xfrm>
          <a:prstGeom prst="rect">
            <a:avLst/>
          </a:prstGeom>
          <a:solidFill>
            <a:srgbClr val="438086"/>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504" name="CustomShape 4"/>
          <p:cNvSpPr/>
          <p:nvPr/>
        </p:nvSpPr>
        <p:spPr>
          <a:xfrm flipV="1">
            <a:off x="5410080" y="358200"/>
            <a:ext cx="3731760" cy="88920"/>
          </a:xfrm>
          <a:prstGeom prst="rect">
            <a:avLst/>
          </a:prstGeom>
          <a:solidFill>
            <a:srgbClr val="438086"/>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505" name="CustomShape 5"/>
          <p:cNvSpPr/>
          <p:nvPr/>
        </p:nvSpPr>
        <p:spPr>
          <a:xfrm flipV="1">
            <a:off x="5410080" y="437400"/>
            <a:ext cx="3731760" cy="177840"/>
          </a:xfrm>
          <a:prstGeom prst="rect">
            <a:avLst/>
          </a:prstGeom>
          <a:solidFill>
            <a:srgbClr val="438086">
              <a:alpha val="50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506" name="CustomShape 6"/>
          <p:cNvSpPr/>
          <p:nvPr/>
        </p:nvSpPr>
        <p:spPr>
          <a:xfrm>
            <a:off x="5407200" y="497520"/>
            <a:ext cx="3061080" cy="25200"/>
          </a:xfrm>
          <a:prstGeom prst="roundRect">
            <a:avLst>
              <a:gd name="adj" fmla="val 16667"/>
            </a:avLst>
          </a:prstGeom>
          <a:solidFill>
            <a:srgbClr val="53548A"/>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507" name="CustomShape 7"/>
          <p:cNvSpPr/>
          <p:nvPr/>
        </p:nvSpPr>
        <p:spPr>
          <a:xfrm>
            <a:off x="7373520" y="588960"/>
            <a:ext cx="1598040" cy="34560"/>
          </a:xfrm>
          <a:prstGeom prst="roundRect">
            <a:avLst>
              <a:gd name="adj" fmla="val 16667"/>
            </a:avLst>
          </a:prstGeom>
          <a:solidFill>
            <a:srgbClr val="53548A"/>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508" name="CustomShape 8"/>
          <p:cNvSpPr/>
          <p:nvPr/>
        </p:nvSpPr>
        <p:spPr>
          <a:xfrm>
            <a:off x="9084960" y="-2160"/>
            <a:ext cx="55440" cy="619560"/>
          </a:xfrm>
          <a:prstGeom prst="rect">
            <a:avLst/>
          </a:prstGeom>
          <a:solidFill>
            <a:srgbClr val="FFFFFF">
              <a:alpha val="66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509" name="CustomShape 9"/>
          <p:cNvSpPr/>
          <p:nvPr/>
        </p:nvSpPr>
        <p:spPr>
          <a:xfrm>
            <a:off x="9044640" y="-2160"/>
            <a:ext cx="25200" cy="619560"/>
          </a:xfrm>
          <a:prstGeom prst="rect">
            <a:avLst/>
          </a:prstGeom>
          <a:solidFill>
            <a:srgbClr val="FFFFFF">
              <a:alpha val="66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510" name="CustomShape 10"/>
          <p:cNvSpPr/>
          <p:nvPr/>
        </p:nvSpPr>
        <p:spPr>
          <a:xfrm>
            <a:off x="9025560" y="-2160"/>
            <a:ext cx="6840" cy="619560"/>
          </a:xfrm>
          <a:prstGeom prst="rect">
            <a:avLst/>
          </a:prstGeom>
          <a:solidFill>
            <a:srgbClr val="FFFFFF">
              <a:alpha val="60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511" name="CustomShape 11"/>
          <p:cNvSpPr/>
          <p:nvPr/>
        </p:nvSpPr>
        <p:spPr>
          <a:xfrm>
            <a:off x="8975520" y="-2160"/>
            <a:ext cx="25200" cy="619560"/>
          </a:xfrm>
          <a:prstGeom prst="rect">
            <a:avLst/>
          </a:prstGeom>
          <a:solidFill>
            <a:srgbClr val="FFFFFF">
              <a:alpha val="40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512" name="CustomShape 12"/>
          <p:cNvSpPr/>
          <p:nvPr/>
        </p:nvSpPr>
        <p:spPr>
          <a:xfrm>
            <a:off x="8915760" y="360"/>
            <a:ext cx="52560" cy="583200"/>
          </a:xfrm>
          <a:prstGeom prst="rect">
            <a:avLst/>
          </a:prstGeom>
          <a:solidFill>
            <a:srgbClr val="FFFFFF">
              <a:alpha val="20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513" name="CustomShape 13"/>
          <p:cNvSpPr/>
          <p:nvPr/>
        </p:nvSpPr>
        <p:spPr>
          <a:xfrm>
            <a:off x="8873640" y="360"/>
            <a:ext cx="6840" cy="583200"/>
          </a:xfrm>
          <a:prstGeom prst="rect">
            <a:avLst/>
          </a:prstGeom>
          <a:solidFill>
            <a:srgbClr val="FFFFFF">
              <a:alpha val="31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514" name="PlaceHolder 14"/>
          <p:cNvSpPr>
            <a:spLocks noGrp="1"/>
          </p:cNvSpPr>
          <p:nvPr>
            <p:ph type="title"/>
          </p:nvPr>
        </p:nvSpPr>
        <p:spPr>
          <a:xfrm>
            <a:off x="457200" y="273600"/>
            <a:ext cx="8228880" cy="1144440"/>
          </a:xfrm>
          <a:prstGeom prst="rect">
            <a:avLst/>
          </a:prstGeom>
        </p:spPr>
        <p:txBody>
          <a:bodyPr lIns="0" tIns="0" rIns="0" bIns="0" anchor="ctr"/>
          <a:lstStyle/>
          <a:p>
            <a:r>
              <a:rPr lang="el-GR" sz="1800" b="0" strike="noStrike" spc="-1">
                <a:solidFill>
                  <a:srgbClr val="000000"/>
                </a:solidFill>
                <a:latin typeface="Arial"/>
              </a:rPr>
              <a:t>Πατήστε για επεξεργασία της μορφής κειμένου του τίτλου</a:t>
            </a:r>
          </a:p>
        </p:txBody>
      </p:sp>
      <p:sp>
        <p:nvSpPr>
          <p:cNvPr id="515" name="PlaceHolder 15"/>
          <p:cNvSpPr>
            <a:spLocks noGrp="1"/>
          </p:cNvSpPr>
          <p:nvPr>
            <p:ph type="body"/>
          </p:nvPr>
        </p:nvSpPr>
        <p:spPr>
          <a:xfrm>
            <a:off x="457200" y="1604520"/>
            <a:ext cx="4015440" cy="39769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l-GR" sz="1800" b="0" strike="noStrike" spc="-1">
                <a:solidFill>
                  <a:srgbClr val="000000"/>
                </a:solidFill>
                <a:latin typeface="Arial"/>
              </a:rPr>
              <a:t>Πατήστε για επεξεργασία της μορφής κειμένου διάρθρωσης</a:t>
            </a:r>
          </a:p>
          <a:p>
            <a:pPr marL="864000" lvl="1" indent="-324000">
              <a:spcBef>
                <a:spcPts val="1134"/>
              </a:spcBef>
              <a:buClr>
                <a:srgbClr val="000000"/>
              </a:buClr>
              <a:buSzPct val="75000"/>
              <a:buFont typeface="Symbol" charset="2"/>
              <a:buChar char=""/>
            </a:pPr>
            <a:r>
              <a:rPr lang="el-GR" sz="1800" b="0" strike="noStrike" spc="-1">
                <a:solidFill>
                  <a:srgbClr val="000000"/>
                </a:solidFill>
                <a:latin typeface="Arial"/>
              </a:rPr>
              <a:t>Δεύτερο επίπεδο διάρθρωσης</a:t>
            </a:r>
          </a:p>
          <a:p>
            <a:pPr marL="1296000" lvl="2" indent="-288000">
              <a:spcBef>
                <a:spcPts val="850"/>
              </a:spcBef>
              <a:buClr>
                <a:srgbClr val="000000"/>
              </a:buClr>
              <a:buSzPct val="45000"/>
              <a:buFont typeface="Wingdings" charset="2"/>
              <a:buChar char=""/>
            </a:pPr>
            <a:r>
              <a:rPr lang="el-GR" sz="1800" b="0" strike="noStrike" spc="-1">
                <a:solidFill>
                  <a:srgbClr val="000000"/>
                </a:solidFill>
                <a:latin typeface="Arial"/>
              </a:rPr>
              <a:t>Τρίτο επίπεδο διάρθρωσης</a:t>
            </a:r>
          </a:p>
          <a:p>
            <a:pPr marL="1728000" lvl="3" indent="-216000">
              <a:spcBef>
                <a:spcPts val="567"/>
              </a:spcBef>
              <a:buClr>
                <a:srgbClr val="000000"/>
              </a:buClr>
              <a:buSzPct val="75000"/>
              <a:buFont typeface="Symbol" charset="2"/>
              <a:buChar char=""/>
            </a:pPr>
            <a:r>
              <a:rPr lang="el-GR" sz="1800" b="0" strike="noStrike" spc="-1">
                <a:solidFill>
                  <a:srgbClr val="000000"/>
                </a:solidFill>
                <a:latin typeface="Arial"/>
              </a:rPr>
              <a:t>Τέταρτο επίπεδο διάρθρωσης</a:t>
            </a:r>
          </a:p>
          <a:p>
            <a:pPr marL="2160000" lvl="4" indent="-216000">
              <a:spcBef>
                <a:spcPts val="283"/>
              </a:spcBef>
              <a:buClr>
                <a:srgbClr val="000000"/>
              </a:buClr>
              <a:buSzPct val="45000"/>
              <a:buFont typeface="Wingdings" charset="2"/>
              <a:buChar char=""/>
            </a:pPr>
            <a:r>
              <a:rPr lang="el-GR" sz="1800" b="0" strike="noStrike" spc="-1">
                <a:solidFill>
                  <a:srgbClr val="000000"/>
                </a:solidFill>
                <a:latin typeface="Arial"/>
              </a:rPr>
              <a:t>Πέμπτο επίπεδο διάρθρωσης</a:t>
            </a:r>
          </a:p>
          <a:p>
            <a:pPr marL="2592000" lvl="5" indent="-216000">
              <a:spcBef>
                <a:spcPts val="283"/>
              </a:spcBef>
              <a:buClr>
                <a:srgbClr val="000000"/>
              </a:buClr>
              <a:buSzPct val="45000"/>
              <a:buFont typeface="Wingdings" charset="2"/>
              <a:buChar char=""/>
            </a:pPr>
            <a:r>
              <a:rPr lang="el-GR" sz="1800" b="0" strike="noStrike" spc="-1">
                <a:solidFill>
                  <a:srgbClr val="000000"/>
                </a:solidFill>
                <a:latin typeface="Arial"/>
              </a:rPr>
              <a:t>Έκτο επίπεδο διάρθρωσης</a:t>
            </a:r>
          </a:p>
          <a:p>
            <a:pPr marL="3024000" lvl="6" indent="-216000">
              <a:spcBef>
                <a:spcPts val="283"/>
              </a:spcBef>
              <a:buClr>
                <a:srgbClr val="000000"/>
              </a:buClr>
              <a:buSzPct val="45000"/>
              <a:buFont typeface="Wingdings" charset="2"/>
              <a:buChar char=""/>
            </a:pPr>
            <a:r>
              <a:rPr lang="el-GR" sz="1800" b="0" strike="noStrike" spc="-1">
                <a:solidFill>
                  <a:srgbClr val="000000"/>
                </a:solidFill>
                <a:latin typeface="Arial"/>
              </a:rPr>
              <a:t>Έβδομο επίπεδο διάρθρωσης</a:t>
            </a:r>
          </a:p>
        </p:txBody>
      </p:sp>
      <p:sp>
        <p:nvSpPr>
          <p:cNvPr id="516" name="PlaceHolder 16"/>
          <p:cNvSpPr>
            <a:spLocks noGrp="1"/>
          </p:cNvSpPr>
          <p:nvPr>
            <p:ph type="body"/>
          </p:nvPr>
        </p:nvSpPr>
        <p:spPr>
          <a:xfrm>
            <a:off x="4674240" y="1604520"/>
            <a:ext cx="4015440" cy="39769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l-GR" sz="1800" b="0" strike="noStrike" spc="-1">
                <a:solidFill>
                  <a:srgbClr val="000000"/>
                </a:solidFill>
                <a:latin typeface="Arial"/>
              </a:rPr>
              <a:t>Πατήστε για επεξεργασία της μορφής κειμένου διάρθρωσης</a:t>
            </a:r>
          </a:p>
          <a:p>
            <a:pPr marL="864000" lvl="1" indent="-324000">
              <a:spcBef>
                <a:spcPts val="1134"/>
              </a:spcBef>
              <a:buClr>
                <a:srgbClr val="000000"/>
              </a:buClr>
              <a:buSzPct val="75000"/>
              <a:buFont typeface="Symbol" charset="2"/>
              <a:buChar char=""/>
            </a:pPr>
            <a:r>
              <a:rPr lang="el-GR" sz="1800" b="0" strike="noStrike" spc="-1">
                <a:solidFill>
                  <a:srgbClr val="000000"/>
                </a:solidFill>
                <a:latin typeface="Arial"/>
              </a:rPr>
              <a:t>Δεύτερο επίπεδο διάρθρωσης</a:t>
            </a:r>
          </a:p>
          <a:p>
            <a:pPr marL="1296000" lvl="2" indent="-288000">
              <a:spcBef>
                <a:spcPts val="850"/>
              </a:spcBef>
              <a:buClr>
                <a:srgbClr val="000000"/>
              </a:buClr>
              <a:buSzPct val="45000"/>
              <a:buFont typeface="Wingdings" charset="2"/>
              <a:buChar char=""/>
            </a:pPr>
            <a:r>
              <a:rPr lang="el-GR" sz="1800" b="0" strike="noStrike" spc="-1">
                <a:solidFill>
                  <a:srgbClr val="000000"/>
                </a:solidFill>
                <a:latin typeface="Arial"/>
              </a:rPr>
              <a:t>Τρίτο επίπεδο διάρθρωσης</a:t>
            </a:r>
          </a:p>
          <a:p>
            <a:pPr marL="1728000" lvl="3" indent="-216000">
              <a:spcBef>
                <a:spcPts val="567"/>
              </a:spcBef>
              <a:buClr>
                <a:srgbClr val="000000"/>
              </a:buClr>
              <a:buSzPct val="75000"/>
              <a:buFont typeface="Symbol" charset="2"/>
              <a:buChar char=""/>
            </a:pPr>
            <a:r>
              <a:rPr lang="el-GR" sz="1800" b="0" strike="noStrike" spc="-1">
                <a:solidFill>
                  <a:srgbClr val="000000"/>
                </a:solidFill>
                <a:latin typeface="Arial"/>
              </a:rPr>
              <a:t>Τέταρτο επίπεδο διάρθρωσης</a:t>
            </a:r>
          </a:p>
          <a:p>
            <a:pPr marL="2160000" lvl="4" indent="-216000">
              <a:spcBef>
                <a:spcPts val="283"/>
              </a:spcBef>
              <a:buClr>
                <a:srgbClr val="000000"/>
              </a:buClr>
              <a:buSzPct val="45000"/>
              <a:buFont typeface="Wingdings" charset="2"/>
              <a:buChar char=""/>
            </a:pPr>
            <a:r>
              <a:rPr lang="el-GR" sz="1800" b="0" strike="noStrike" spc="-1">
                <a:solidFill>
                  <a:srgbClr val="000000"/>
                </a:solidFill>
                <a:latin typeface="Arial"/>
              </a:rPr>
              <a:t>Πέμπτο επίπεδο διάρθρωσης</a:t>
            </a:r>
          </a:p>
          <a:p>
            <a:pPr marL="2592000" lvl="5" indent="-216000">
              <a:spcBef>
                <a:spcPts val="283"/>
              </a:spcBef>
              <a:buClr>
                <a:srgbClr val="000000"/>
              </a:buClr>
              <a:buSzPct val="45000"/>
              <a:buFont typeface="Wingdings" charset="2"/>
              <a:buChar char=""/>
            </a:pPr>
            <a:r>
              <a:rPr lang="el-GR" sz="1800" b="0" strike="noStrike" spc="-1">
                <a:solidFill>
                  <a:srgbClr val="000000"/>
                </a:solidFill>
                <a:latin typeface="Arial"/>
              </a:rPr>
              <a:t>Έκτο επίπεδο διάρθρωσης</a:t>
            </a:r>
          </a:p>
          <a:p>
            <a:pPr marL="3024000" lvl="6" indent="-216000">
              <a:spcBef>
                <a:spcPts val="283"/>
              </a:spcBef>
              <a:buClr>
                <a:srgbClr val="000000"/>
              </a:buClr>
              <a:buSzPct val="45000"/>
              <a:buFont typeface="Wingdings" charset="2"/>
              <a:buChar char=""/>
            </a:pPr>
            <a:r>
              <a:rPr lang="el-GR" sz="1800" b="0" strike="noStrike" spc="-1">
                <a:solidFill>
                  <a:srgbClr val="000000"/>
                </a:solidFill>
                <a:latin typeface="Arial"/>
              </a:rPr>
              <a:t>Έβδομο επίπεδο διάρθρωσης</a:t>
            </a:r>
          </a:p>
        </p:txBody>
      </p:sp>
    </p:spTree>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p:txStyles>
    <p:titleStyle/>
    <p:bodyStyle/>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3" name="CustomShape 1"/>
          <p:cNvSpPr/>
          <p:nvPr/>
        </p:nvSpPr>
        <p:spPr>
          <a:xfrm>
            <a:off x="0" y="366840"/>
            <a:ext cx="9141840" cy="82080"/>
          </a:xfrm>
          <a:prstGeom prst="rect">
            <a:avLst/>
          </a:prstGeom>
          <a:solidFill>
            <a:srgbClr val="438086">
              <a:alpha val="50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554" name="CustomShape 2"/>
          <p:cNvSpPr/>
          <p:nvPr/>
        </p:nvSpPr>
        <p:spPr>
          <a:xfrm>
            <a:off x="0" y="0"/>
            <a:ext cx="9141840" cy="308520"/>
          </a:xfrm>
          <a:prstGeom prst="rect">
            <a:avLst/>
          </a:prstGeom>
          <a:solidFill>
            <a:srgbClr val="424456"/>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555" name="CustomShape 3"/>
          <p:cNvSpPr/>
          <p:nvPr/>
        </p:nvSpPr>
        <p:spPr>
          <a:xfrm>
            <a:off x="0" y="308160"/>
            <a:ext cx="9141840" cy="89280"/>
          </a:xfrm>
          <a:prstGeom prst="rect">
            <a:avLst/>
          </a:prstGeom>
          <a:solidFill>
            <a:srgbClr val="438086"/>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556" name="CustomShape 4"/>
          <p:cNvSpPr/>
          <p:nvPr/>
        </p:nvSpPr>
        <p:spPr>
          <a:xfrm flipV="1">
            <a:off x="5410080" y="358200"/>
            <a:ext cx="3731760" cy="88920"/>
          </a:xfrm>
          <a:prstGeom prst="rect">
            <a:avLst/>
          </a:prstGeom>
          <a:solidFill>
            <a:srgbClr val="438086"/>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557" name="CustomShape 5"/>
          <p:cNvSpPr/>
          <p:nvPr/>
        </p:nvSpPr>
        <p:spPr>
          <a:xfrm flipV="1">
            <a:off x="5410080" y="437400"/>
            <a:ext cx="3731760" cy="177840"/>
          </a:xfrm>
          <a:prstGeom prst="rect">
            <a:avLst/>
          </a:prstGeom>
          <a:solidFill>
            <a:srgbClr val="438086">
              <a:alpha val="50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558" name="CustomShape 6"/>
          <p:cNvSpPr/>
          <p:nvPr/>
        </p:nvSpPr>
        <p:spPr>
          <a:xfrm>
            <a:off x="5407200" y="497520"/>
            <a:ext cx="3061080" cy="25200"/>
          </a:xfrm>
          <a:prstGeom prst="roundRect">
            <a:avLst>
              <a:gd name="adj" fmla="val 16667"/>
            </a:avLst>
          </a:prstGeom>
          <a:solidFill>
            <a:srgbClr val="53548A"/>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559" name="CustomShape 7"/>
          <p:cNvSpPr/>
          <p:nvPr/>
        </p:nvSpPr>
        <p:spPr>
          <a:xfrm>
            <a:off x="7373520" y="588960"/>
            <a:ext cx="1598040" cy="34560"/>
          </a:xfrm>
          <a:prstGeom prst="roundRect">
            <a:avLst>
              <a:gd name="adj" fmla="val 16667"/>
            </a:avLst>
          </a:prstGeom>
          <a:solidFill>
            <a:srgbClr val="53548A"/>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560" name="CustomShape 8"/>
          <p:cNvSpPr/>
          <p:nvPr/>
        </p:nvSpPr>
        <p:spPr>
          <a:xfrm>
            <a:off x="9084960" y="-2160"/>
            <a:ext cx="55440" cy="619560"/>
          </a:xfrm>
          <a:prstGeom prst="rect">
            <a:avLst/>
          </a:prstGeom>
          <a:solidFill>
            <a:srgbClr val="FFFFFF">
              <a:alpha val="66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561" name="CustomShape 9"/>
          <p:cNvSpPr/>
          <p:nvPr/>
        </p:nvSpPr>
        <p:spPr>
          <a:xfrm>
            <a:off x="9044640" y="-2160"/>
            <a:ext cx="25200" cy="619560"/>
          </a:xfrm>
          <a:prstGeom prst="rect">
            <a:avLst/>
          </a:prstGeom>
          <a:solidFill>
            <a:srgbClr val="FFFFFF">
              <a:alpha val="66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562" name="CustomShape 10"/>
          <p:cNvSpPr/>
          <p:nvPr/>
        </p:nvSpPr>
        <p:spPr>
          <a:xfrm>
            <a:off x="9025560" y="-2160"/>
            <a:ext cx="6840" cy="619560"/>
          </a:xfrm>
          <a:prstGeom prst="rect">
            <a:avLst/>
          </a:prstGeom>
          <a:solidFill>
            <a:srgbClr val="FFFFFF">
              <a:alpha val="60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563" name="CustomShape 11"/>
          <p:cNvSpPr/>
          <p:nvPr/>
        </p:nvSpPr>
        <p:spPr>
          <a:xfrm>
            <a:off x="8975520" y="-2160"/>
            <a:ext cx="25200" cy="619560"/>
          </a:xfrm>
          <a:prstGeom prst="rect">
            <a:avLst/>
          </a:prstGeom>
          <a:solidFill>
            <a:srgbClr val="FFFFFF">
              <a:alpha val="40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564" name="CustomShape 12"/>
          <p:cNvSpPr/>
          <p:nvPr/>
        </p:nvSpPr>
        <p:spPr>
          <a:xfrm>
            <a:off x="8915760" y="360"/>
            <a:ext cx="52560" cy="583200"/>
          </a:xfrm>
          <a:prstGeom prst="rect">
            <a:avLst/>
          </a:prstGeom>
          <a:solidFill>
            <a:srgbClr val="FFFFFF">
              <a:alpha val="20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565" name="CustomShape 13"/>
          <p:cNvSpPr/>
          <p:nvPr/>
        </p:nvSpPr>
        <p:spPr>
          <a:xfrm>
            <a:off x="8873640" y="360"/>
            <a:ext cx="6840" cy="583200"/>
          </a:xfrm>
          <a:prstGeom prst="rect">
            <a:avLst/>
          </a:prstGeom>
          <a:solidFill>
            <a:srgbClr val="FFFFFF">
              <a:alpha val="31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566" name="PlaceHolder 14"/>
          <p:cNvSpPr>
            <a:spLocks noGrp="1"/>
          </p:cNvSpPr>
          <p:nvPr>
            <p:ph type="title"/>
          </p:nvPr>
        </p:nvSpPr>
        <p:spPr>
          <a:xfrm>
            <a:off x="457200" y="273600"/>
            <a:ext cx="8229240" cy="1144800"/>
          </a:xfrm>
          <a:prstGeom prst="rect">
            <a:avLst/>
          </a:prstGeom>
        </p:spPr>
        <p:txBody>
          <a:bodyPr lIns="0" tIns="0" rIns="0" bIns="0" anchor="ctr"/>
          <a:lstStyle/>
          <a:p>
            <a:r>
              <a:rPr lang="el-GR" sz="1800" b="0" strike="noStrike" spc="-1">
                <a:solidFill>
                  <a:srgbClr val="000000"/>
                </a:solidFill>
                <a:latin typeface="Arial"/>
              </a:rPr>
              <a:t>Πατήστε για επεξεργασία της μορφής κειμένου του τίτλου</a:t>
            </a:r>
          </a:p>
        </p:txBody>
      </p:sp>
      <p:sp>
        <p:nvSpPr>
          <p:cNvPr id="567" name="PlaceHolder 15"/>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l-GR" sz="1800" b="0" strike="noStrike" spc="-1">
                <a:solidFill>
                  <a:srgbClr val="000000"/>
                </a:solidFill>
                <a:latin typeface="Arial"/>
              </a:rPr>
              <a:t>Πατήστε για επεξεργασία της μορφής κειμένου διάρθρωσης</a:t>
            </a:r>
          </a:p>
          <a:p>
            <a:pPr marL="864000" lvl="1" indent="-324000">
              <a:spcBef>
                <a:spcPts val="1134"/>
              </a:spcBef>
              <a:buClr>
                <a:srgbClr val="000000"/>
              </a:buClr>
              <a:buSzPct val="75000"/>
              <a:buFont typeface="Symbol" charset="2"/>
              <a:buChar char=""/>
            </a:pPr>
            <a:r>
              <a:rPr lang="el-GR" sz="1800" b="0" strike="noStrike" spc="-1">
                <a:solidFill>
                  <a:srgbClr val="000000"/>
                </a:solidFill>
                <a:latin typeface="Arial"/>
              </a:rPr>
              <a:t>Δεύτερο επίπεδο διάρθρωσης</a:t>
            </a:r>
          </a:p>
          <a:p>
            <a:pPr marL="1296000" lvl="2" indent="-288000">
              <a:spcBef>
                <a:spcPts val="850"/>
              </a:spcBef>
              <a:buClr>
                <a:srgbClr val="000000"/>
              </a:buClr>
              <a:buSzPct val="45000"/>
              <a:buFont typeface="Wingdings" charset="2"/>
              <a:buChar char=""/>
            </a:pPr>
            <a:r>
              <a:rPr lang="el-GR" sz="1800" b="0" strike="noStrike" spc="-1">
                <a:solidFill>
                  <a:srgbClr val="000000"/>
                </a:solidFill>
                <a:latin typeface="Arial"/>
              </a:rPr>
              <a:t>Τρίτο επίπεδο διάρθρωσης</a:t>
            </a:r>
          </a:p>
          <a:p>
            <a:pPr marL="1728000" lvl="3" indent="-216000">
              <a:spcBef>
                <a:spcPts val="567"/>
              </a:spcBef>
              <a:buClr>
                <a:srgbClr val="000000"/>
              </a:buClr>
              <a:buSzPct val="75000"/>
              <a:buFont typeface="Symbol" charset="2"/>
              <a:buChar char=""/>
            </a:pPr>
            <a:r>
              <a:rPr lang="el-GR" sz="1800" b="0" strike="noStrike" spc="-1">
                <a:solidFill>
                  <a:srgbClr val="000000"/>
                </a:solidFill>
                <a:latin typeface="Arial"/>
              </a:rPr>
              <a:t>Τέταρτο επίπεδο διάρθρωσης</a:t>
            </a:r>
          </a:p>
          <a:p>
            <a:pPr marL="2160000" lvl="4" indent="-216000">
              <a:spcBef>
                <a:spcPts val="283"/>
              </a:spcBef>
              <a:buClr>
                <a:srgbClr val="000000"/>
              </a:buClr>
              <a:buSzPct val="45000"/>
              <a:buFont typeface="Wingdings" charset="2"/>
              <a:buChar char=""/>
            </a:pPr>
            <a:r>
              <a:rPr lang="el-GR" sz="2000" b="0" strike="noStrike" spc="-1">
                <a:solidFill>
                  <a:srgbClr val="000000"/>
                </a:solidFill>
                <a:latin typeface="Arial"/>
              </a:rPr>
              <a:t>Πέμπτο επίπεδο διάρθρωσης</a:t>
            </a:r>
          </a:p>
          <a:p>
            <a:pPr marL="2592000" lvl="5" indent="-216000">
              <a:spcBef>
                <a:spcPts val="283"/>
              </a:spcBef>
              <a:buClr>
                <a:srgbClr val="000000"/>
              </a:buClr>
              <a:buSzPct val="45000"/>
              <a:buFont typeface="Wingdings" charset="2"/>
              <a:buChar char=""/>
            </a:pPr>
            <a:r>
              <a:rPr lang="el-GR" sz="2000" b="0" strike="noStrike" spc="-1">
                <a:solidFill>
                  <a:srgbClr val="000000"/>
                </a:solidFill>
                <a:latin typeface="Arial"/>
              </a:rPr>
              <a:t>Έκτο επίπεδο διάρθρωσης</a:t>
            </a:r>
          </a:p>
          <a:p>
            <a:pPr marL="3024000" lvl="6" indent="-216000">
              <a:spcBef>
                <a:spcPts val="283"/>
              </a:spcBef>
              <a:buClr>
                <a:srgbClr val="000000"/>
              </a:buClr>
              <a:buSzPct val="45000"/>
              <a:buFont typeface="Wingdings" charset="2"/>
              <a:buChar char=""/>
            </a:pPr>
            <a:r>
              <a:rPr lang="el-GR" sz="2000" b="0" strike="noStrike" spc="-1">
                <a:solidFill>
                  <a:srgbClr val="000000"/>
                </a:solidFill>
                <a:latin typeface="Arial"/>
              </a:rPr>
              <a:t>Έβδομο επίπεδο διάρθρωσης</a:t>
            </a:r>
          </a:p>
        </p:txBody>
      </p:sp>
    </p:spTree>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Lst>
  <p:txStyles>
    <p:titleStyle/>
    <p:bodyStyle/>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 name="CustomShape 1"/>
          <p:cNvSpPr/>
          <p:nvPr/>
        </p:nvSpPr>
        <p:spPr>
          <a:xfrm>
            <a:off x="0" y="366840"/>
            <a:ext cx="9141840" cy="82080"/>
          </a:xfrm>
          <a:prstGeom prst="rect">
            <a:avLst/>
          </a:prstGeom>
          <a:solidFill>
            <a:srgbClr val="438086">
              <a:alpha val="50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605" name="CustomShape 2"/>
          <p:cNvSpPr/>
          <p:nvPr/>
        </p:nvSpPr>
        <p:spPr>
          <a:xfrm>
            <a:off x="0" y="0"/>
            <a:ext cx="9141840" cy="308520"/>
          </a:xfrm>
          <a:prstGeom prst="rect">
            <a:avLst/>
          </a:prstGeom>
          <a:solidFill>
            <a:srgbClr val="424456"/>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606" name="CustomShape 3"/>
          <p:cNvSpPr/>
          <p:nvPr/>
        </p:nvSpPr>
        <p:spPr>
          <a:xfrm>
            <a:off x="0" y="308160"/>
            <a:ext cx="9141840" cy="89280"/>
          </a:xfrm>
          <a:prstGeom prst="rect">
            <a:avLst/>
          </a:prstGeom>
          <a:solidFill>
            <a:srgbClr val="438086"/>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607" name="CustomShape 4"/>
          <p:cNvSpPr/>
          <p:nvPr/>
        </p:nvSpPr>
        <p:spPr>
          <a:xfrm flipV="1">
            <a:off x="5410080" y="358200"/>
            <a:ext cx="3731760" cy="88920"/>
          </a:xfrm>
          <a:prstGeom prst="rect">
            <a:avLst/>
          </a:prstGeom>
          <a:solidFill>
            <a:srgbClr val="438086"/>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608" name="CustomShape 5"/>
          <p:cNvSpPr/>
          <p:nvPr/>
        </p:nvSpPr>
        <p:spPr>
          <a:xfrm flipV="1">
            <a:off x="5410080" y="437400"/>
            <a:ext cx="3731760" cy="177840"/>
          </a:xfrm>
          <a:prstGeom prst="rect">
            <a:avLst/>
          </a:prstGeom>
          <a:solidFill>
            <a:srgbClr val="438086">
              <a:alpha val="50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609" name="CustomShape 6"/>
          <p:cNvSpPr/>
          <p:nvPr/>
        </p:nvSpPr>
        <p:spPr>
          <a:xfrm>
            <a:off x="5407200" y="497520"/>
            <a:ext cx="3061080" cy="25200"/>
          </a:xfrm>
          <a:prstGeom prst="roundRect">
            <a:avLst>
              <a:gd name="adj" fmla="val 16667"/>
            </a:avLst>
          </a:prstGeom>
          <a:solidFill>
            <a:srgbClr val="53548A"/>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610" name="CustomShape 7"/>
          <p:cNvSpPr/>
          <p:nvPr/>
        </p:nvSpPr>
        <p:spPr>
          <a:xfrm>
            <a:off x="7373520" y="588960"/>
            <a:ext cx="1598040" cy="34560"/>
          </a:xfrm>
          <a:prstGeom prst="roundRect">
            <a:avLst>
              <a:gd name="adj" fmla="val 16667"/>
            </a:avLst>
          </a:prstGeom>
          <a:solidFill>
            <a:srgbClr val="53548A"/>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611" name="CustomShape 8"/>
          <p:cNvSpPr/>
          <p:nvPr/>
        </p:nvSpPr>
        <p:spPr>
          <a:xfrm>
            <a:off x="9084960" y="-2160"/>
            <a:ext cx="55440" cy="619560"/>
          </a:xfrm>
          <a:prstGeom prst="rect">
            <a:avLst/>
          </a:prstGeom>
          <a:solidFill>
            <a:srgbClr val="FFFFFF">
              <a:alpha val="66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612" name="CustomShape 9"/>
          <p:cNvSpPr/>
          <p:nvPr/>
        </p:nvSpPr>
        <p:spPr>
          <a:xfrm>
            <a:off x="9044640" y="-2160"/>
            <a:ext cx="25200" cy="619560"/>
          </a:xfrm>
          <a:prstGeom prst="rect">
            <a:avLst/>
          </a:prstGeom>
          <a:solidFill>
            <a:srgbClr val="FFFFFF">
              <a:alpha val="66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613" name="CustomShape 10"/>
          <p:cNvSpPr/>
          <p:nvPr/>
        </p:nvSpPr>
        <p:spPr>
          <a:xfrm>
            <a:off x="9025560" y="-2160"/>
            <a:ext cx="6840" cy="619560"/>
          </a:xfrm>
          <a:prstGeom prst="rect">
            <a:avLst/>
          </a:prstGeom>
          <a:solidFill>
            <a:srgbClr val="FFFFFF">
              <a:alpha val="60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614" name="CustomShape 11"/>
          <p:cNvSpPr/>
          <p:nvPr/>
        </p:nvSpPr>
        <p:spPr>
          <a:xfrm>
            <a:off x="8975520" y="-2160"/>
            <a:ext cx="25200" cy="619560"/>
          </a:xfrm>
          <a:prstGeom prst="rect">
            <a:avLst/>
          </a:prstGeom>
          <a:solidFill>
            <a:srgbClr val="FFFFFF">
              <a:alpha val="40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615" name="CustomShape 12"/>
          <p:cNvSpPr/>
          <p:nvPr/>
        </p:nvSpPr>
        <p:spPr>
          <a:xfrm>
            <a:off x="8915760" y="360"/>
            <a:ext cx="52560" cy="583200"/>
          </a:xfrm>
          <a:prstGeom prst="rect">
            <a:avLst/>
          </a:prstGeom>
          <a:solidFill>
            <a:srgbClr val="FFFFFF">
              <a:alpha val="20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616" name="CustomShape 13"/>
          <p:cNvSpPr/>
          <p:nvPr/>
        </p:nvSpPr>
        <p:spPr>
          <a:xfrm>
            <a:off x="8873640" y="360"/>
            <a:ext cx="6840" cy="583200"/>
          </a:xfrm>
          <a:prstGeom prst="rect">
            <a:avLst/>
          </a:prstGeom>
          <a:solidFill>
            <a:srgbClr val="FFFFFF">
              <a:alpha val="31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617" name="PlaceHolder 14"/>
          <p:cNvSpPr>
            <a:spLocks noGrp="1"/>
          </p:cNvSpPr>
          <p:nvPr>
            <p:ph type="title"/>
          </p:nvPr>
        </p:nvSpPr>
        <p:spPr>
          <a:xfrm>
            <a:off x="457200" y="273600"/>
            <a:ext cx="8229240" cy="1144800"/>
          </a:xfrm>
          <a:prstGeom prst="rect">
            <a:avLst/>
          </a:prstGeom>
        </p:spPr>
        <p:txBody>
          <a:bodyPr lIns="0" tIns="0" rIns="0" bIns="0" anchor="ctr"/>
          <a:lstStyle/>
          <a:p>
            <a:r>
              <a:rPr lang="el-GR" sz="1800" b="0" strike="noStrike" spc="-1">
                <a:solidFill>
                  <a:srgbClr val="000000"/>
                </a:solidFill>
                <a:latin typeface="Arial"/>
              </a:rPr>
              <a:t>Πατήστε για επεξεργασία της μορφής κειμένου του τίτλου</a:t>
            </a:r>
          </a:p>
        </p:txBody>
      </p:sp>
      <p:sp>
        <p:nvSpPr>
          <p:cNvPr id="618" name="PlaceHolder 15"/>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l-GR" sz="1800" b="0" strike="noStrike" spc="-1">
                <a:solidFill>
                  <a:srgbClr val="000000"/>
                </a:solidFill>
                <a:latin typeface="Arial"/>
              </a:rPr>
              <a:t>Πατήστε για επεξεργασία της μορφής κειμένου διάρθρωσης</a:t>
            </a:r>
          </a:p>
          <a:p>
            <a:pPr marL="864000" lvl="1" indent="-324000">
              <a:spcBef>
                <a:spcPts val="1134"/>
              </a:spcBef>
              <a:buClr>
                <a:srgbClr val="000000"/>
              </a:buClr>
              <a:buSzPct val="75000"/>
              <a:buFont typeface="Symbol" charset="2"/>
              <a:buChar char=""/>
            </a:pPr>
            <a:r>
              <a:rPr lang="el-GR" sz="1800" b="0" strike="noStrike" spc="-1">
                <a:solidFill>
                  <a:srgbClr val="000000"/>
                </a:solidFill>
                <a:latin typeface="Arial"/>
              </a:rPr>
              <a:t>Δεύτερο επίπεδο διάρθρωσης</a:t>
            </a:r>
          </a:p>
          <a:p>
            <a:pPr marL="1296000" lvl="2" indent="-288000">
              <a:spcBef>
                <a:spcPts val="850"/>
              </a:spcBef>
              <a:buClr>
                <a:srgbClr val="000000"/>
              </a:buClr>
              <a:buSzPct val="45000"/>
              <a:buFont typeface="Wingdings" charset="2"/>
              <a:buChar char=""/>
            </a:pPr>
            <a:r>
              <a:rPr lang="el-GR" sz="1800" b="0" strike="noStrike" spc="-1">
                <a:solidFill>
                  <a:srgbClr val="000000"/>
                </a:solidFill>
                <a:latin typeface="Arial"/>
              </a:rPr>
              <a:t>Τρίτο επίπεδο διάρθρωσης</a:t>
            </a:r>
          </a:p>
          <a:p>
            <a:pPr marL="1728000" lvl="3" indent="-216000">
              <a:spcBef>
                <a:spcPts val="567"/>
              </a:spcBef>
              <a:buClr>
                <a:srgbClr val="000000"/>
              </a:buClr>
              <a:buSzPct val="75000"/>
              <a:buFont typeface="Symbol" charset="2"/>
              <a:buChar char=""/>
            </a:pPr>
            <a:r>
              <a:rPr lang="el-GR" sz="1800" b="0" strike="noStrike" spc="-1">
                <a:solidFill>
                  <a:srgbClr val="000000"/>
                </a:solidFill>
                <a:latin typeface="Arial"/>
              </a:rPr>
              <a:t>Τέταρτο επίπεδο διάρθρωσης</a:t>
            </a:r>
          </a:p>
          <a:p>
            <a:pPr marL="2160000" lvl="4" indent="-216000">
              <a:spcBef>
                <a:spcPts val="283"/>
              </a:spcBef>
              <a:buClr>
                <a:srgbClr val="000000"/>
              </a:buClr>
              <a:buSzPct val="45000"/>
              <a:buFont typeface="Wingdings" charset="2"/>
              <a:buChar char=""/>
            </a:pPr>
            <a:r>
              <a:rPr lang="el-GR" sz="2000" b="0" strike="noStrike" spc="-1">
                <a:solidFill>
                  <a:srgbClr val="000000"/>
                </a:solidFill>
                <a:latin typeface="Arial"/>
              </a:rPr>
              <a:t>Πέμπτο επίπεδο διάρθρωσης</a:t>
            </a:r>
          </a:p>
          <a:p>
            <a:pPr marL="2592000" lvl="5" indent="-216000">
              <a:spcBef>
                <a:spcPts val="283"/>
              </a:spcBef>
              <a:buClr>
                <a:srgbClr val="000000"/>
              </a:buClr>
              <a:buSzPct val="45000"/>
              <a:buFont typeface="Wingdings" charset="2"/>
              <a:buChar char=""/>
            </a:pPr>
            <a:r>
              <a:rPr lang="el-GR" sz="2000" b="0" strike="noStrike" spc="-1">
                <a:solidFill>
                  <a:srgbClr val="000000"/>
                </a:solidFill>
                <a:latin typeface="Arial"/>
              </a:rPr>
              <a:t>Έκτο επίπεδο διάρθρωσης</a:t>
            </a:r>
          </a:p>
          <a:p>
            <a:pPr marL="3024000" lvl="6" indent="-216000">
              <a:spcBef>
                <a:spcPts val="283"/>
              </a:spcBef>
              <a:buClr>
                <a:srgbClr val="000000"/>
              </a:buClr>
              <a:buSzPct val="45000"/>
              <a:buFont typeface="Wingdings" charset="2"/>
              <a:buChar char=""/>
            </a:pPr>
            <a:r>
              <a:rPr lang="el-GR" sz="2000" b="0" strike="noStrike" spc="-1">
                <a:solidFill>
                  <a:srgbClr val="000000"/>
                </a:solidFill>
                <a:latin typeface="Arial"/>
              </a:rPr>
              <a:t>Έβδομο επίπεδο διάρθρωσης</a:t>
            </a:r>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Lst>
  <p:txStyles>
    <p:titleStyle/>
    <p:bodyStyle/>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 name="PlaceHolder 1"/>
          <p:cNvSpPr>
            <a:spLocks noGrp="1"/>
          </p:cNvSpPr>
          <p:nvPr>
            <p:ph type="title"/>
          </p:nvPr>
        </p:nvSpPr>
        <p:spPr>
          <a:xfrm>
            <a:off x="457200" y="273600"/>
            <a:ext cx="8229240" cy="1144800"/>
          </a:xfrm>
          <a:prstGeom prst="rect">
            <a:avLst/>
          </a:prstGeom>
        </p:spPr>
        <p:txBody>
          <a:bodyPr lIns="0" tIns="0" rIns="0" bIns="0" anchor="ctr"/>
          <a:lstStyle/>
          <a:p>
            <a:r>
              <a:rPr lang="el-GR" sz="1800" b="0" strike="noStrike" spc="-1">
                <a:solidFill>
                  <a:srgbClr val="000000"/>
                </a:solidFill>
                <a:latin typeface="Arial"/>
              </a:rPr>
              <a:t>Πατήστε για επεξεργασία της μορφής κειμένου του τίτλου</a:t>
            </a:r>
          </a:p>
        </p:txBody>
      </p:sp>
      <p:sp>
        <p:nvSpPr>
          <p:cNvPr id="656"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l-GR" sz="1800" b="0" strike="noStrike" spc="-1">
                <a:solidFill>
                  <a:srgbClr val="000000"/>
                </a:solidFill>
                <a:latin typeface="Arial"/>
              </a:rPr>
              <a:t>Πατήστε για επεξεργασία της μορφής κειμένου διάρθρωσης</a:t>
            </a:r>
          </a:p>
          <a:p>
            <a:pPr marL="864000" lvl="1" indent="-324000">
              <a:spcBef>
                <a:spcPts val="1134"/>
              </a:spcBef>
              <a:buClr>
                <a:srgbClr val="000000"/>
              </a:buClr>
              <a:buSzPct val="75000"/>
              <a:buFont typeface="Symbol" charset="2"/>
              <a:buChar char=""/>
            </a:pPr>
            <a:r>
              <a:rPr lang="el-GR" sz="1800" b="0" strike="noStrike" spc="-1">
                <a:solidFill>
                  <a:srgbClr val="000000"/>
                </a:solidFill>
                <a:latin typeface="Arial"/>
              </a:rPr>
              <a:t>Δεύτερο επίπεδο διάρθρωσης</a:t>
            </a:r>
          </a:p>
          <a:p>
            <a:pPr marL="1296000" lvl="2" indent="-288000">
              <a:spcBef>
                <a:spcPts val="850"/>
              </a:spcBef>
              <a:buClr>
                <a:srgbClr val="000000"/>
              </a:buClr>
              <a:buSzPct val="45000"/>
              <a:buFont typeface="Wingdings" charset="2"/>
              <a:buChar char=""/>
            </a:pPr>
            <a:r>
              <a:rPr lang="el-GR" sz="1800" b="0" strike="noStrike" spc="-1">
                <a:solidFill>
                  <a:srgbClr val="000000"/>
                </a:solidFill>
                <a:latin typeface="Arial"/>
              </a:rPr>
              <a:t>Τρίτο επίπεδο διάρθρωσης</a:t>
            </a:r>
          </a:p>
          <a:p>
            <a:pPr marL="1728000" lvl="3" indent="-216000">
              <a:spcBef>
                <a:spcPts val="567"/>
              </a:spcBef>
              <a:buClr>
                <a:srgbClr val="000000"/>
              </a:buClr>
              <a:buSzPct val="75000"/>
              <a:buFont typeface="Symbol" charset="2"/>
              <a:buChar char=""/>
            </a:pPr>
            <a:r>
              <a:rPr lang="el-GR" sz="1800" b="0" strike="noStrike" spc="-1">
                <a:solidFill>
                  <a:srgbClr val="000000"/>
                </a:solidFill>
                <a:latin typeface="Arial"/>
              </a:rPr>
              <a:t>Τέταρτο επίπεδο διάρθρωσης</a:t>
            </a:r>
          </a:p>
          <a:p>
            <a:pPr marL="2160000" lvl="4" indent="-216000">
              <a:spcBef>
                <a:spcPts val="283"/>
              </a:spcBef>
              <a:buClr>
                <a:srgbClr val="000000"/>
              </a:buClr>
              <a:buSzPct val="45000"/>
              <a:buFont typeface="Wingdings" charset="2"/>
              <a:buChar char=""/>
            </a:pPr>
            <a:r>
              <a:rPr lang="el-GR" sz="2000" b="0" strike="noStrike" spc="-1">
                <a:solidFill>
                  <a:srgbClr val="000000"/>
                </a:solidFill>
                <a:latin typeface="Arial"/>
              </a:rPr>
              <a:t>Πέμπτο επίπεδο διάρθρωσης</a:t>
            </a:r>
          </a:p>
          <a:p>
            <a:pPr marL="2592000" lvl="5" indent="-216000">
              <a:spcBef>
                <a:spcPts val="283"/>
              </a:spcBef>
              <a:buClr>
                <a:srgbClr val="000000"/>
              </a:buClr>
              <a:buSzPct val="45000"/>
              <a:buFont typeface="Wingdings" charset="2"/>
              <a:buChar char=""/>
            </a:pPr>
            <a:r>
              <a:rPr lang="el-GR" sz="2000" b="0" strike="noStrike" spc="-1">
                <a:solidFill>
                  <a:srgbClr val="000000"/>
                </a:solidFill>
                <a:latin typeface="Arial"/>
              </a:rPr>
              <a:t>Έκτο επίπεδο διάρθρωσης</a:t>
            </a:r>
          </a:p>
          <a:p>
            <a:pPr marL="3024000" lvl="6" indent="-216000">
              <a:spcBef>
                <a:spcPts val="283"/>
              </a:spcBef>
              <a:buClr>
                <a:srgbClr val="000000"/>
              </a:buClr>
              <a:buSzPct val="45000"/>
              <a:buFont typeface="Wingdings" charset="2"/>
              <a:buChar char=""/>
            </a:pPr>
            <a:r>
              <a:rPr lang="el-GR" sz="2000" b="0" strike="noStrike" spc="-1">
                <a:solidFill>
                  <a:srgbClr val="000000"/>
                </a:solidFill>
                <a:latin typeface="Arial"/>
              </a:rPr>
              <a:t>Έβδομο επίπεδο διάρθρωσης</a:t>
            </a:r>
          </a:p>
        </p:txBody>
      </p:sp>
    </p:spTree>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Lst>
  <p:txStyles>
    <p:titleStyle/>
    <p:bodyStyle/>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3" name="CustomShape 1"/>
          <p:cNvSpPr/>
          <p:nvPr/>
        </p:nvSpPr>
        <p:spPr>
          <a:xfrm>
            <a:off x="149400" y="137160"/>
            <a:ext cx="8867520" cy="6581520"/>
          </a:xfrm>
          <a:prstGeom prst="rect">
            <a:avLst/>
          </a:prstGeom>
          <a:noFill/>
          <a:ln w="19080">
            <a:solidFill>
              <a:srgbClr val="CFC60D"/>
            </a:solidFill>
            <a:round/>
          </a:ln>
        </p:spPr>
        <p:style>
          <a:lnRef idx="0">
            <a:scrgbClr r="0" g="0" b="0"/>
          </a:lnRef>
          <a:fillRef idx="0">
            <a:scrgbClr r="0" g="0" b="0"/>
          </a:fillRef>
          <a:effectRef idx="0">
            <a:scrgbClr r="0" g="0" b="0"/>
          </a:effectRef>
          <a:fontRef idx="minor"/>
        </p:style>
      </p:sp>
      <p:sp>
        <p:nvSpPr>
          <p:cNvPr id="694" name="PlaceHolder 2"/>
          <p:cNvSpPr>
            <a:spLocks noGrp="1"/>
          </p:cNvSpPr>
          <p:nvPr>
            <p:ph type="title"/>
          </p:nvPr>
        </p:nvSpPr>
        <p:spPr>
          <a:xfrm>
            <a:off x="457200" y="273600"/>
            <a:ext cx="8229240" cy="1144800"/>
          </a:xfrm>
          <a:prstGeom prst="rect">
            <a:avLst/>
          </a:prstGeom>
        </p:spPr>
        <p:txBody>
          <a:bodyPr lIns="0" tIns="0" rIns="0" bIns="0" anchor="ctr"/>
          <a:lstStyle/>
          <a:p>
            <a:r>
              <a:rPr lang="el-GR" sz="1800" b="0" strike="noStrike" spc="-1">
                <a:solidFill>
                  <a:srgbClr val="000000"/>
                </a:solidFill>
                <a:latin typeface="Arial"/>
              </a:rPr>
              <a:t>Πατήστε για επεξεργασία της μορφής κειμένου του τίτλου</a:t>
            </a:r>
          </a:p>
        </p:txBody>
      </p:sp>
      <p:sp>
        <p:nvSpPr>
          <p:cNvPr id="695" name="PlaceHolder 3"/>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l-GR" sz="1800" b="0" strike="noStrike" spc="-1">
                <a:solidFill>
                  <a:srgbClr val="000000"/>
                </a:solidFill>
                <a:latin typeface="Arial"/>
              </a:rPr>
              <a:t>Πατήστε για επεξεργασία της μορφής κειμένου διάρθρωσης</a:t>
            </a:r>
          </a:p>
          <a:p>
            <a:pPr marL="864000" lvl="1" indent="-324000">
              <a:spcBef>
                <a:spcPts val="1134"/>
              </a:spcBef>
              <a:buClr>
                <a:srgbClr val="000000"/>
              </a:buClr>
              <a:buSzPct val="75000"/>
              <a:buFont typeface="Symbol" charset="2"/>
              <a:buChar char=""/>
            </a:pPr>
            <a:r>
              <a:rPr lang="el-GR" sz="1800" b="0" strike="noStrike" spc="-1">
                <a:solidFill>
                  <a:srgbClr val="000000"/>
                </a:solidFill>
                <a:latin typeface="Arial"/>
              </a:rPr>
              <a:t>Δεύτερο επίπεδο διάρθρωσης</a:t>
            </a:r>
          </a:p>
          <a:p>
            <a:pPr marL="1296000" lvl="2" indent="-288000">
              <a:spcBef>
                <a:spcPts val="850"/>
              </a:spcBef>
              <a:buClr>
                <a:srgbClr val="000000"/>
              </a:buClr>
              <a:buSzPct val="45000"/>
              <a:buFont typeface="Wingdings" charset="2"/>
              <a:buChar char=""/>
            </a:pPr>
            <a:r>
              <a:rPr lang="el-GR" sz="1800" b="0" strike="noStrike" spc="-1">
                <a:solidFill>
                  <a:srgbClr val="000000"/>
                </a:solidFill>
                <a:latin typeface="Arial"/>
              </a:rPr>
              <a:t>Τρίτο επίπεδο διάρθρωσης</a:t>
            </a:r>
          </a:p>
          <a:p>
            <a:pPr marL="1728000" lvl="3" indent="-216000">
              <a:spcBef>
                <a:spcPts val="567"/>
              </a:spcBef>
              <a:buClr>
                <a:srgbClr val="000000"/>
              </a:buClr>
              <a:buSzPct val="75000"/>
              <a:buFont typeface="Symbol" charset="2"/>
              <a:buChar char=""/>
            </a:pPr>
            <a:r>
              <a:rPr lang="el-GR" sz="1800" b="0" strike="noStrike" spc="-1">
                <a:solidFill>
                  <a:srgbClr val="000000"/>
                </a:solidFill>
                <a:latin typeface="Arial"/>
              </a:rPr>
              <a:t>Τέταρτο επίπεδο διάρθρωσης</a:t>
            </a:r>
          </a:p>
          <a:p>
            <a:pPr marL="2160000" lvl="4" indent="-216000">
              <a:spcBef>
                <a:spcPts val="283"/>
              </a:spcBef>
              <a:buClr>
                <a:srgbClr val="000000"/>
              </a:buClr>
              <a:buSzPct val="45000"/>
              <a:buFont typeface="Wingdings" charset="2"/>
              <a:buChar char=""/>
            </a:pPr>
            <a:r>
              <a:rPr lang="el-GR" sz="2000" b="0" strike="noStrike" spc="-1">
                <a:solidFill>
                  <a:srgbClr val="000000"/>
                </a:solidFill>
                <a:latin typeface="Arial"/>
              </a:rPr>
              <a:t>Πέμπτο επίπεδο διάρθρωσης</a:t>
            </a:r>
          </a:p>
          <a:p>
            <a:pPr marL="2592000" lvl="5" indent="-216000">
              <a:spcBef>
                <a:spcPts val="283"/>
              </a:spcBef>
              <a:buClr>
                <a:srgbClr val="000000"/>
              </a:buClr>
              <a:buSzPct val="45000"/>
              <a:buFont typeface="Wingdings" charset="2"/>
              <a:buChar char=""/>
            </a:pPr>
            <a:r>
              <a:rPr lang="el-GR" sz="2000" b="0" strike="noStrike" spc="-1">
                <a:solidFill>
                  <a:srgbClr val="000000"/>
                </a:solidFill>
                <a:latin typeface="Arial"/>
              </a:rPr>
              <a:t>Έκτο επίπεδο διάρθρωσης</a:t>
            </a:r>
          </a:p>
          <a:p>
            <a:pPr marL="3024000" lvl="6" indent="-216000">
              <a:spcBef>
                <a:spcPts val="283"/>
              </a:spcBef>
              <a:buClr>
                <a:srgbClr val="000000"/>
              </a:buClr>
              <a:buSzPct val="45000"/>
              <a:buFont typeface="Wingdings" charset="2"/>
              <a:buChar char=""/>
            </a:pPr>
            <a:r>
              <a:rPr lang="el-GR" sz="2000" b="0" strike="noStrike" spc="-1">
                <a:solidFill>
                  <a:srgbClr val="000000"/>
                </a:solidFill>
                <a:latin typeface="Arial"/>
              </a:rPr>
              <a:t>Έβδομο επίπεδο διάρθρωσης</a:t>
            </a:r>
          </a:p>
        </p:txBody>
      </p:sp>
    </p:spTree>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Lst>
  <p:txStyles>
    <p:titleStyle/>
    <p:bodyStyle/>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2" name="PlaceHolder 1"/>
          <p:cNvSpPr>
            <a:spLocks noGrp="1"/>
          </p:cNvSpPr>
          <p:nvPr>
            <p:ph type="title"/>
          </p:nvPr>
        </p:nvSpPr>
        <p:spPr>
          <a:xfrm>
            <a:off x="457200" y="273600"/>
            <a:ext cx="8229240" cy="1144800"/>
          </a:xfrm>
          <a:prstGeom prst="rect">
            <a:avLst/>
          </a:prstGeom>
        </p:spPr>
        <p:txBody>
          <a:bodyPr lIns="0" tIns="0" rIns="0" bIns="0" anchor="ctr"/>
          <a:lstStyle/>
          <a:p>
            <a:r>
              <a:rPr lang="el-GR" sz="1800" b="0" strike="noStrike" spc="-1">
                <a:solidFill>
                  <a:srgbClr val="000000"/>
                </a:solidFill>
                <a:latin typeface="Arial"/>
              </a:rPr>
              <a:t>Πατήστε για επεξεργασία της μορφής κειμένου του τίτλου</a:t>
            </a:r>
          </a:p>
        </p:txBody>
      </p:sp>
      <p:sp>
        <p:nvSpPr>
          <p:cNvPr id="733"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l-GR" sz="1800" b="0" strike="noStrike" spc="-1">
                <a:solidFill>
                  <a:srgbClr val="000000"/>
                </a:solidFill>
                <a:latin typeface="Arial"/>
              </a:rPr>
              <a:t>Πατήστε για επεξεργασία της μορφής κειμένου διάρθρωσης</a:t>
            </a:r>
          </a:p>
          <a:p>
            <a:pPr marL="864000" lvl="1" indent="-324000">
              <a:spcBef>
                <a:spcPts val="1134"/>
              </a:spcBef>
              <a:buClr>
                <a:srgbClr val="000000"/>
              </a:buClr>
              <a:buSzPct val="75000"/>
              <a:buFont typeface="Symbol" charset="2"/>
              <a:buChar char=""/>
            </a:pPr>
            <a:r>
              <a:rPr lang="el-GR" sz="1800" b="0" strike="noStrike" spc="-1">
                <a:solidFill>
                  <a:srgbClr val="000000"/>
                </a:solidFill>
                <a:latin typeface="Arial"/>
              </a:rPr>
              <a:t>Δεύτερο επίπεδο διάρθρωσης</a:t>
            </a:r>
          </a:p>
          <a:p>
            <a:pPr marL="1296000" lvl="2" indent="-288000">
              <a:spcBef>
                <a:spcPts val="850"/>
              </a:spcBef>
              <a:buClr>
                <a:srgbClr val="000000"/>
              </a:buClr>
              <a:buSzPct val="45000"/>
              <a:buFont typeface="Wingdings" charset="2"/>
              <a:buChar char=""/>
            </a:pPr>
            <a:r>
              <a:rPr lang="el-GR" sz="1800" b="0" strike="noStrike" spc="-1">
                <a:solidFill>
                  <a:srgbClr val="000000"/>
                </a:solidFill>
                <a:latin typeface="Arial"/>
              </a:rPr>
              <a:t>Τρίτο επίπεδο διάρθρωσης</a:t>
            </a:r>
          </a:p>
          <a:p>
            <a:pPr marL="1728000" lvl="3" indent="-216000">
              <a:spcBef>
                <a:spcPts val="567"/>
              </a:spcBef>
              <a:buClr>
                <a:srgbClr val="000000"/>
              </a:buClr>
              <a:buSzPct val="75000"/>
              <a:buFont typeface="Symbol" charset="2"/>
              <a:buChar char=""/>
            </a:pPr>
            <a:r>
              <a:rPr lang="el-GR" sz="1800" b="0" strike="noStrike" spc="-1">
                <a:solidFill>
                  <a:srgbClr val="000000"/>
                </a:solidFill>
                <a:latin typeface="Arial"/>
              </a:rPr>
              <a:t>Τέταρτο επίπεδο διάρθρωσης</a:t>
            </a:r>
          </a:p>
          <a:p>
            <a:pPr marL="2160000" lvl="4" indent="-216000">
              <a:spcBef>
                <a:spcPts val="283"/>
              </a:spcBef>
              <a:buClr>
                <a:srgbClr val="000000"/>
              </a:buClr>
              <a:buSzPct val="45000"/>
              <a:buFont typeface="Wingdings" charset="2"/>
              <a:buChar char=""/>
            </a:pPr>
            <a:r>
              <a:rPr lang="el-GR" sz="2000" b="0" strike="noStrike" spc="-1">
                <a:solidFill>
                  <a:srgbClr val="000000"/>
                </a:solidFill>
                <a:latin typeface="Arial"/>
              </a:rPr>
              <a:t>Πέμπτο επίπεδο διάρθρωσης</a:t>
            </a:r>
          </a:p>
          <a:p>
            <a:pPr marL="2592000" lvl="5" indent="-216000">
              <a:spcBef>
                <a:spcPts val="283"/>
              </a:spcBef>
              <a:buClr>
                <a:srgbClr val="000000"/>
              </a:buClr>
              <a:buSzPct val="45000"/>
              <a:buFont typeface="Wingdings" charset="2"/>
              <a:buChar char=""/>
            </a:pPr>
            <a:r>
              <a:rPr lang="el-GR" sz="2000" b="0" strike="noStrike" spc="-1">
                <a:solidFill>
                  <a:srgbClr val="000000"/>
                </a:solidFill>
                <a:latin typeface="Arial"/>
              </a:rPr>
              <a:t>Έκτο επίπεδο διάρθρωσης</a:t>
            </a:r>
          </a:p>
          <a:p>
            <a:pPr marL="3024000" lvl="6" indent="-216000">
              <a:spcBef>
                <a:spcPts val="283"/>
              </a:spcBef>
              <a:buClr>
                <a:srgbClr val="000000"/>
              </a:buClr>
              <a:buSzPct val="45000"/>
              <a:buFont typeface="Wingdings" charset="2"/>
              <a:buChar char=""/>
            </a:pPr>
            <a:r>
              <a:rPr lang="el-GR" sz="2000" b="0" strike="noStrike" spc="-1">
                <a:solidFill>
                  <a:srgbClr val="000000"/>
                </a:solidFill>
                <a:latin typeface="Arial"/>
              </a:rPr>
              <a:t>Έβδομο επίπεδο διάρθρωσης</a:t>
            </a:r>
          </a:p>
        </p:txBody>
      </p:sp>
    </p:spTree>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Lst>
  <p:txStyles>
    <p:titleStyle/>
    <p:bodyStyle/>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0" name="PlaceHolder 1"/>
          <p:cNvSpPr>
            <a:spLocks noGrp="1"/>
          </p:cNvSpPr>
          <p:nvPr>
            <p:ph type="title"/>
          </p:nvPr>
        </p:nvSpPr>
        <p:spPr>
          <a:xfrm>
            <a:off x="457200" y="273600"/>
            <a:ext cx="8228880" cy="1144440"/>
          </a:xfrm>
          <a:prstGeom prst="rect">
            <a:avLst/>
          </a:prstGeom>
        </p:spPr>
        <p:txBody>
          <a:bodyPr lIns="0" tIns="0" rIns="0" bIns="0" anchor="ctr"/>
          <a:lstStyle/>
          <a:p>
            <a:r>
              <a:rPr lang="el-GR" sz="1800" b="0" strike="noStrike" spc="-1">
                <a:solidFill>
                  <a:srgbClr val="000000"/>
                </a:solidFill>
                <a:latin typeface="Arial"/>
              </a:rPr>
              <a:t>Πατήστε για επεξεργασία της μορφής κειμένου του τίτλου</a:t>
            </a:r>
          </a:p>
        </p:txBody>
      </p:sp>
      <p:sp>
        <p:nvSpPr>
          <p:cNvPr id="771" name="PlaceHolder 2"/>
          <p:cNvSpPr>
            <a:spLocks noGrp="1"/>
          </p:cNvSpPr>
          <p:nvPr>
            <p:ph type="body"/>
          </p:nvPr>
        </p:nvSpPr>
        <p:spPr>
          <a:xfrm>
            <a:off x="457200" y="1604520"/>
            <a:ext cx="4015440" cy="39769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l-GR" sz="1800" b="0" strike="noStrike" spc="-1">
                <a:solidFill>
                  <a:srgbClr val="000000"/>
                </a:solidFill>
                <a:latin typeface="Arial"/>
              </a:rPr>
              <a:t>Πατήστε για επεξεργασία της μορφής κειμένου διάρθρωσης</a:t>
            </a:r>
          </a:p>
          <a:p>
            <a:pPr marL="864000" lvl="1" indent="-324000">
              <a:spcBef>
                <a:spcPts val="1134"/>
              </a:spcBef>
              <a:buClr>
                <a:srgbClr val="000000"/>
              </a:buClr>
              <a:buSzPct val="75000"/>
              <a:buFont typeface="Symbol" charset="2"/>
              <a:buChar char=""/>
            </a:pPr>
            <a:r>
              <a:rPr lang="el-GR" sz="1800" b="0" strike="noStrike" spc="-1">
                <a:solidFill>
                  <a:srgbClr val="000000"/>
                </a:solidFill>
                <a:latin typeface="Arial"/>
              </a:rPr>
              <a:t>Δεύτερο επίπεδο διάρθρωσης</a:t>
            </a:r>
          </a:p>
          <a:p>
            <a:pPr marL="1296000" lvl="2" indent="-288000">
              <a:spcBef>
                <a:spcPts val="850"/>
              </a:spcBef>
              <a:buClr>
                <a:srgbClr val="000000"/>
              </a:buClr>
              <a:buSzPct val="45000"/>
              <a:buFont typeface="Wingdings" charset="2"/>
              <a:buChar char=""/>
            </a:pPr>
            <a:r>
              <a:rPr lang="el-GR" sz="1800" b="0" strike="noStrike" spc="-1">
                <a:solidFill>
                  <a:srgbClr val="000000"/>
                </a:solidFill>
                <a:latin typeface="Arial"/>
              </a:rPr>
              <a:t>Τρίτο επίπεδο διάρθρωσης</a:t>
            </a:r>
          </a:p>
          <a:p>
            <a:pPr marL="1728000" lvl="3" indent="-216000">
              <a:spcBef>
                <a:spcPts val="567"/>
              </a:spcBef>
              <a:buClr>
                <a:srgbClr val="000000"/>
              </a:buClr>
              <a:buSzPct val="75000"/>
              <a:buFont typeface="Symbol" charset="2"/>
              <a:buChar char=""/>
            </a:pPr>
            <a:r>
              <a:rPr lang="el-GR" sz="1800" b="0" strike="noStrike" spc="-1">
                <a:solidFill>
                  <a:srgbClr val="000000"/>
                </a:solidFill>
                <a:latin typeface="Arial"/>
              </a:rPr>
              <a:t>Τέταρτο επίπεδο διάρθρωσης</a:t>
            </a:r>
          </a:p>
          <a:p>
            <a:pPr marL="2160000" lvl="4" indent="-216000">
              <a:spcBef>
                <a:spcPts val="283"/>
              </a:spcBef>
              <a:buClr>
                <a:srgbClr val="000000"/>
              </a:buClr>
              <a:buSzPct val="45000"/>
              <a:buFont typeface="Wingdings" charset="2"/>
              <a:buChar char=""/>
            </a:pPr>
            <a:r>
              <a:rPr lang="el-GR" sz="1800" b="0" strike="noStrike" spc="-1">
                <a:solidFill>
                  <a:srgbClr val="000000"/>
                </a:solidFill>
                <a:latin typeface="Arial"/>
              </a:rPr>
              <a:t>Πέμπτο επίπεδο διάρθρωσης</a:t>
            </a:r>
          </a:p>
          <a:p>
            <a:pPr marL="2592000" lvl="5" indent="-216000">
              <a:spcBef>
                <a:spcPts val="283"/>
              </a:spcBef>
              <a:buClr>
                <a:srgbClr val="000000"/>
              </a:buClr>
              <a:buSzPct val="45000"/>
              <a:buFont typeface="Wingdings" charset="2"/>
              <a:buChar char=""/>
            </a:pPr>
            <a:r>
              <a:rPr lang="el-GR" sz="1800" b="0" strike="noStrike" spc="-1">
                <a:solidFill>
                  <a:srgbClr val="000000"/>
                </a:solidFill>
                <a:latin typeface="Arial"/>
              </a:rPr>
              <a:t>Έκτο επίπεδο διάρθρωσης</a:t>
            </a:r>
          </a:p>
          <a:p>
            <a:pPr marL="3024000" lvl="6" indent="-216000">
              <a:spcBef>
                <a:spcPts val="283"/>
              </a:spcBef>
              <a:buClr>
                <a:srgbClr val="000000"/>
              </a:buClr>
              <a:buSzPct val="45000"/>
              <a:buFont typeface="Wingdings" charset="2"/>
              <a:buChar char=""/>
            </a:pPr>
            <a:r>
              <a:rPr lang="el-GR" sz="1800" b="0" strike="noStrike" spc="-1">
                <a:solidFill>
                  <a:srgbClr val="000000"/>
                </a:solidFill>
                <a:latin typeface="Arial"/>
              </a:rPr>
              <a:t>Έβδομο επίπεδο διάρθρωσης</a:t>
            </a:r>
          </a:p>
        </p:txBody>
      </p:sp>
      <p:sp>
        <p:nvSpPr>
          <p:cNvPr id="772" name="PlaceHolder 3"/>
          <p:cNvSpPr>
            <a:spLocks noGrp="1"/>
          </p:cNvSpPr>
          <p:nvPr>
            <p:ph type="body"/>
          </p:nvPr>
        </p:nvSpPr>
        <p:spPr>
          <a:xfrm>
            <a:off x="4674240" y="1604520"/>
            <a:ext cx="4015440" cy="39769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l-GR" sz="1800" b="0" strike="noStrike" spc="-1">
                <a:solidFill>
                  <a:srgbClr val="000000"/>
                </a:solidFill>
                <a:latin typeface="Arial"/>
              </a:rPr>
              <a:t>Πατήστε για επεξεργασία της μορφής κειμένου διάρθρωσης</a:t>
            </a:r>
          </a:p>
          <a:p>
            <a:pPr marL="864000" lvl="1" indent="-324000">
              <a:spcBef>
                <a:spcPts val="1134"/>
              </a:spcBef>
              <a:buClr>
                <a:srgbClr val="000000"/>
              </a:buClr>
              <a:buSzPct val="75000"/>
              <a:buFont typeface="Symbol" charset="2"/>
              <a:buChar char=""/>
            </a:pPr>
            <a:r>
              <a:rPr lang="el-GR" sz="1800" b="0" strike="noStrike" spc="-1">
                <a:solidFill>
                  <a:srgbClr val="000000"/>
                </a:solidFill>
                <a:latin typeface="Arial"/>
              </a:rPr>
              <a:t>Δεύτερο επίπεδο διάρθρωσης</a:t>
            </a:r>
          </a:p>
          <a:p>
            <a:pPr marL="1296000" lvl="2" indent="-288000">
              <a:spcBef>
                <a:spcPts val="850"/>
              </a:spcBef>
              <a:buClr>
                <a:srgbClr val="000000"/>
              </a:buClr>
              <a:buSzPct val="45000"/>
              <a:buFont typeface="Wingdings" charset="2"/>
              <a:buChar char=""/>
            </a:pPr>
            <a:r>
              <a:rPr lang="el-GR" sz="1800" b="0" strike="noStrike" spc="-1">
                <a:solidFill>
                  <a:srgbClr val="000000"/>
                </a:solidFill>
                <a:latin typeface="Arial"/>
              </a:rPr>
              <a:t>Τρίτο επίπεδο διάρθρωσης</a:t>
            </a:r>
          </a:p>
          <a:p>
            <a:pPr marL="1728000" lvl="3" indent="-216000">
              <a:spcBef>
                <a:spcPts val="567"/>
              </a:spcBef>
              <a:buClr>
                <a:srgbClr val="000000"/>
              </a:buClr>
              <a:buSzPct val="75000"/>
              <a:buFont typeface="Symbol" charset="2"/>
              <a:buChar char=""/>
            </a:pPr>
            <a:r>
              <a:rPr lang="el-GR" sz="1800" b="0" strike="noStrike" spc="-1">
                <a:solidFill>
                  <a:srgbClr val="000000"/>
                </a:solidFill>
                <a:latin typeface="Arial"/>
              </a:rPr>
              <a:t>Τέταρτο επίπεδο διάρθρωσης</a:t>
            </a:r>
          </a:p>
          <a:p>
            <a:pPr marL="2160000" lvl="4" indent="-216000">
              <a:spcBef>
                <a:spcPts val="283"/>
              </a:spcBef>
              <a:buClr>
                <a:srgbClr val="000000"/>
              </a:buClr>
              <a:buSzPct val="45000"/>
              <a:buFont typeface="Wingdings" charset="2"/>
              <a:buChar char=""/>
            </a:pPr>
            <a:r>
              <a:rPr lang="el-GR" sz="1800" b="0" strike="noStrike" spc="-1">
                <a:solidFill>
                  <a:srgbClr val="000000"/>
                </a:solidFill>
                <a:latin typeface="Arial"/>
              </a:rPr>
              <a:t>Πέμπτο επίπεδο διάρθρωσης</a:t>
            </a:r>
          </a:p>
          <a:p>
            <a:pPr marL="2592000" lvl="5" indent="-216000">
              <a:spcBef>
                <a:spcPts val="283"/>
              </a:spcBef>
              <a:buClr>
                <a:srgbClr val="000000"/>
              </a:buClr>
              <a:buSzPct val="45000"/>
              <a:buFont typeface="Wingdings" charset="2"/>
              <a:buChar char=""/>
            </a:pPr>
            <a:r>
              <a:rPr lang="el-GR" sz="1800" b="0" strike="noStrike" spc="-1">
                <a:solidFill>
                  <a:srgbClr val="000000"/>
                </a:solidFill>
                <a:latin typeface="Arial"/>
              </a:rPr>
              <a:t>Έκτο επίπεδο διάρθρωσης</a:t>
            </a:r>
          </a:p>
          <a:p>
            <a:pPr marL="3024000" lvl="6" indent="-216000">
              <a:spcBef>
                <a:spcPts val="283"/>
              </a:spcBef>
              <a:buClr>
                <a:srgbClr val="000000"/>
              </a:buClr>
              <a:buSzPct val="45000"/>
              <a:buFont typeface="Wingdings" charset="2"/>
              <a:buChar char=""/>
            </a:pPr>
            <a:r>
              <a:rPr lang="el-GR" sz="1800" b="0" strike="noStrike" spc="-1">
                <a:solidFill>
                  <a:srgbClr val="000000"/>
                </a:solidFill>
                <a:latin typeface="Arial"/>
              </a:rPr>
              <a:t>Έβδομο επίπεδο διάρθρωσης</a:t>
            </a:r>
          </a:p>
        </p:txBody>
      </p:sp>
    </p:spTree>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Lst>
  <p:txStyles>
    <p:titleStyle/>
    <p:bodyStyle/>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9" name="PlaceHolder 1"/>
          <p:cNvSpPr>
            <a:spLocks noGrp="1"/>
          </p:cNvSpPr>
          <p:nvPr>
            <p:ph type="title"/>
          </p:nvPr>
        </p:nvSpPr>
        <p:spPr>
          <a:xfrm>
            <a:off x="457200" y="273600"/>
            <a:ext cx="8229240" cy="1144800"/>
          </a:xfrm>
          <a:prstGeom prst="rect">
            <a:avLst/>
          </a:prstGeom>
        </p:spPr>
        <p:txBody>
          <a:bodyPr lIns="0" tIns="0" rIns="0" bIns="0" anchor="ctr"/>
          <a:lstStyle/>
          <a:p>
            <a:r>
              <a:rPr lang="el-GR" sz="1800" b="0" strike="noStrike" spc="-1">
                <a:solidFill>
                  <a:srgbClr val="000000"/>
                </a:solidFill>
                <a:latin typeface="Arial"/>
              </a:rPr>
              <a:t>Πατήστε για επεξεργασία της μορφής κειμένου του τίτλου</a:t>
            </a:r>
          </a:p>
        </p:txBody>
      </p:sp>
      <p:sp>
        <p:nvSpPr>
          <p:cNvPr id="810"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l-GR" sz="1800" b="0" strike="noStrike" spc="-1">
                <a:solidFill>
                  <a:srgbClr val="000000"/>
                </a:solidFill>
                <a:latin typeface="Arial"/>
              </a:rPr>
              <a:t>Πατήστε για επεξεργασία της μορφής κειμένου διάρθρωσης</a:t>
            </a:r>
          </a:p>
          <a:p>
            <a:pPr marL="864000" lvl="1" indent="-324000">
              <a:spcBef>
                <a:spcPts val="1134"/>
              </a:spcBef>
              <a:buClr>
                <a:srgbClr val="000000"/>
              </a:buClr>
              <a:buSzPct val="75000"/>
              <a:buFont typeface="Symbol" charset="2"/>
              <a:buChar char=""/>
            </a:pPr>
            <a:r>
              <a:rPr lang="el-GR" sz="1800" b="0" strike="noStrike" spc="-1">
                <a:solidFill>
                  <a:srgbClr val="000000"/>
                </a:solidFill>
                <a:latin typeface="Arial"/>
              </a:rPr>
              <a:t>Δεύτερο επίπεδο διάρθρωσης</a:t>
            </a:r>
          </a:p>
          <a:p>
            <a:pPr marL="1296000" lvl="2" indent="-288000">
              <a:spcBef>
                <a:spcPts val="850"/>
              </a:spcBef>
              <a:buClr>
                <a:srgbClr val="000000"/>
              </a:buClr>
              <a:buSzPct val="45000"/>
              <a:buFont typeface="Wingdings" charset="2"/>
              <a:buChar char=""/>
            </a:pPr>
            <a:r>
              <a:rPr lang="el-GR" sz="1800" b="0" strike="noStrike" spc="-1">
                <a:solidFill>
                  <a:srgbClr val="000000"/>
                </a:solidFill>
                <a:latin typeface="Arial"/>
              </a:rPr>
              <a:t>Τρίτο επίπεδο διάρθρωσης</a:t>
            </a:r>
          </a:p>
          <a:p>
            <a:pPr marL="1728000" lvl="3" indent="-216000">
              <a:spcBef>
                <a:spcPts val="567"/>
              </a:spcBef>
              <a:buClr>
                <a:srgbClr val="000000"/>
              </a:buClr>
              <a:buSzPct val="75000"/>
              <a:buFont typeface="Symbol" charset="2"/>
              <a:buChar char=""/>
            </a:pPr>
            <a:r>
              <a:rPr lang="el-GR" sz="1800" b="0" strike="noStrike" spc="-1">
                <a:solidFill>
                  <a:srgbClr val="000000"/>
                </a:solidFill>
                <a:latin typeface="Arial"/>
              </a:rPr>
              <a:t>Τέταρτο επίπεδο διάρθρωσης</a:t>
            </a:r>
          </a:p>
          <a:p>
            <a:pPr marL="2160000" lvl="4" indent="-216000">
              <a:spcBef>
                <a:spcPts val="283"/>
              </a:spcBef>
              <a:buClr>
                <a:srgbClr val="000000"/>
              </a:buClr>
              <a:buSzPct val="45000"/>
              <a:buFont typeface="Wingdings" charset="2"/>
              <a:buChar char=""/>
            </a:pPr>
            <a:r>
              <a:rPr lang="el-GR" sz="2000" b="0" strike="noStrike" spc="-1">
                <a:solidFill>
                  <a:srgbClr val="000000"/>
                </a:solidFill>
                <a:latin typeface="Arial"/>
              </a:rPr>
              <a:t>Πέμπτο επίπεδο διάρθρωσης</a:t>
            </a:r>
          </a:p>
          <a:p>
            <a:pPr marL="2592000" lvl="5" indent="-216000">
              <a:spcBef>
                <a:spcPts val="283"/>
              </a:spcBef>
              <a:buClr>
                <a:srgbClr val="000000"/>
              </a:buClr>
              <a:buSzPct val="45000"/>
              <a:buFont typeface="Wingdings" charset="2"/>
              <a:buChar char=""/>
            </a:pPr>
            <a:r>
              <a:rPr lang="el-GR" sz="2000" b="0" strike="noStrike" spc="-1">
                <a:solidFill>
                  <a:srgbClr val="000000"/>
                </a:solidFill>
                <a:latin typeface="Arial"/>
              </a:rPr>
              <a:t>Έκτο επίπεδο διάρθρωσης</a:t>
            </a:r>
          </a:p>
          <a:p>
            <a:pPr marL="3024000" lvl="6" indent="-216000">
              <a:spcBef>
                <a:spcPts val="283"/>
              </a:spcBef>
              <a:buClr>
                <a:srgbClr val="000000"/>
              </a:buClr>
              <a:buSzPct val="45000"/>
              <a:buFont typeface="Wingdings" charset="2"/>
              <a:buChar char=""/>
            </a:pPr>
            <a:r>
              <a:rPr lang="el-GR" sz="2000" b="0" strike="noStrike" spc="-1">
                <a:solidFill>
                  <a:srgbClr val="000000"/>
                </a:solidFill>
                <a:latin typeface="Arial"/>
              </a:rPr>
              <a:t>Έβδομο επίπεδο διάρθρωσης</a:t>
            </a:r>
          </a:p>
        </p:txBody>
      </p:sp>
    </p:spTree>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 name="CustomShape 1"/>
          <p:cNvSpPr/>
          <p:nvPr/>
        </p:nvSpPr>
        <p:spPr>
          <a:xfrm>
            <a:off x="0" y="366840"/>
            <a:ext cx="9141840" cy="82080"/>
          </a:xfrm>
          <a:prstGeom prst="rect">
            <a:avLst/>
          </a:prstGeom>
          <a:solidFill>
            <a:srgbClr val="438086">
              <a:alpha val="50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52" name="CustomShape 2"/>
          <p:cNvSpPr/>
          <p:nvPr/>
        </p:nvSpPr>
        <p:spPr>
          <a:xfrm>
            <a:off x="0" y="0"/>
            <a:ext cx="9141840" cy="308520"/>
          </a:xfrm>
          <a:prstGeom prst="rect">
            <a:avLst/>
          </a:prstGeom>
          <a:solidFill>
            <a:srgbClr val="424456"/>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53" name="CustomShape 3"/>
          <p:cNvSpPr/>
          <p:nvPr/>
        </p:nvSpPr>
        <p:spPr>
          <a:xfrm>
            <a:off x="0" y="308160"/>
            <a:ext cx="9141840" cy="89280"/>
          </a:xfrm>
          <a:prstGeom prst="rect">
            <a:avLst/>
          </a:prstGeom>
          <a:solidFill>
            <a:srgbClr val="438086"/>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54" name="CustomShape 4"/>
          <p:cNvSpPr/>
          <p:nvPr/>
        </p:nvSpPr>
        <p:spPr>
          <a:xfrm flipV="1">
            <a:off x="5410080" y="358200"/>
            <a:ext cx="3731760" cy="88920"/>
          </a:xfrm>
          <a:prstGeom prst="rect">
            <a:avLst/>
          </a:prstGeom>
          <a:solidFill>
            <a:srgbClr val="438086"/>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55" name="CustomShape 5"/>
          <p:cNvSpPr/>
          <p:nvPr/>
        </p:nvSpPr>
        <p:spPr>
          <a:xfrm flipV="1">
            <a:off x="5410080" y="437400"/>
            <a:ext cx="3731760" cy="177840"/>
          </a:xfrm>
          <a:prstGeom prst="rect">
            <a:avLst/>
          </a:prstGeom>
          <a:solidFill>
            <a:srgbClr val="438086">
              <a:alpha val="50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56" name="CustomShape 6"/>
          <p:cNvSpPr/>
          <p:nvPr/>
        </p:nvSpPr>
        <p:spPr>
          <a:xfrm>
            <a:off x="5407200" y="497520"/>
            <a:ext cx="3061080" cy="25200"/>
          </a:xfrm>
          <a:prstGeom prst="roundRect">
            <a:avLst>
              <a:gd name="adj" fmla="val 16667"/>
            </a:avLst>
          </a:prstGeom>
          <a:solidFill>
            <a:srgbClr val="53548A"/>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57" name="CustomShape 7"/>
          <p:cNvSpPr/>
          <p:nvPr/>
        </p:nvSpPr>
        <p:spPr>
          <a:xfrm>
            <a:off x="7373520" y="588960"/>
            <a:ext cx="1598040" cy="34560"/>
          </a:xfrm>
          <a:prstGeom prst="roundRect">
            <a:avLst>
              <a:gd name="adj" fmla="val 16667"/>
            </a:avLst>
          </a:prstGeom>
          <a:solidFill>
            <a:srgbClr val="53548A"/>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58" name="CustomShape 8"/>
          <p:cNvSpPr/>
          <p:nvPr/>
        </p:nvSpPr>
        <p:spPr>
          <a:xfrm>
            <a:off x="9084960" y="-2160"/>
            <a:ext cx="55440" cy="619560"/>
          </a:xfrm>
          <a:prstGeom prst="rect">
            <a:avLst/>
          </a:prstGeom>
          <a:solidFill>
            <a:srgbClr val="FFFFFF">
              <a:alpha val="66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59" name="CustomShape 9"/>
          <p:cNvSpPr/>
          <p:nvPr/>
        </p:nvSpPr>
        <p:spPr>
          <a:xfrm>
            <a:off x="9044640" y="-2160"/>
            <a:ext cx="25200" cy="619560"/>
          </a:xfrm>
          <a:prstGeom prst="rect">
            <a:avLst/>
          </a:prstGeom>
          <a:solidFill>
            <a:srgbClr val="FFFFFF">
              <a:alpha val="66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60" name="CustomShape 10"/>
          <p:cNvSpPr/>
          <p:nvPr/>
        </p:nvSpPr>
        <p:spPr>
          <a:xfrm>
            <a:off x="9025560" y="-2160"/>
            <a:ext cx="6840" cy="619560"/>
          </a:xfrm>
          <a:prstGeom prst="rect">
            <a:avLst/>
          </a:prstGeom>
          <a:solidFill>
            <a:srgbClr val="FFFFFF">
              <a:alpha val="60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61" name="CustomShape 11"/>
          <p:cNvSpPr/>
          <p:nvPr/>
        </p:nvSpPr>
        <p:spPr>
          <a:xfrm>
            <a:off x="8975520" y="-2160"/>
            <a:ext cx="25200" cy="619560"/>
          </a:xfrm>
          <a:prstGeom prst="rect">
            <a:avLst/>
          </a:prstGeom>
          <a:solidFill>
            <a:srgbClr val="FFFFFF">
              <a:alpha val="40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62" name="CustomShape 12"/>
          <p:cNvSpPr/>
          <p:nvPr/>
        </p:nvSpPr>
        <p:spPr>
          <a:xfrm>
            <a:off x="8915760" y="360"/>
            <a:ext cx="52560" cy="583200"/>
          </a:xfrm>
          <a:prstGeom prst="rect">
            <a:avLst/>
          </a:prstGeom>
          <a:solidFill>
            <a:srgbClr val="FFFFFF">
              <a:alpha val="20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63" name="CustomShape 13"/>
          <p:cNvSpPr/>
          <p:nvPr/>
        </p:nvSpPr>
        <p:spPr>
          <a:xfrm>
            <a:off x="8873640" y="360"/>
            <a:ext cx="6840" cy="583200"/>
          </a:xfrm>
          <a:prstGeom prst="rect">
            <a:avLst/>
          </a:prstGeom>
          <a:solidFill>
            <a:srgbClr val="FFFFFF">
              <a:alpha val="31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64" name="PlaceHolder 14"/>
          <p:cNvSpPr>
            <a:spLocks noGrp="1"/>
          </p:cNvSpPr>
          <p:nvPr>
            <p:ph type="title"/>
          </p:nvPr>
        </p:nvSpPr>
        <p:spPr>
          <a:xfrm>
            <a:off x="457200" y="273600"/>
            <a:ext cx="8229240" cy="1144800"/>
          </a:xfrm>
          <a:prstGeom prst="rect">
            <a:avLst/>
          </a:prstGeom>
        </p:spPr>
        <p:txBody>
          <a:bodyPr lIns="0" tIns="0" rIns="0" bIns="0" anchor="ctr"/>
          <a:lstStyle/>
          <a:p>
            <a:r>
              <a:rPr lang="el-GR" sz="1800" b="0" strike="noStrike" spc="-1">
                <a:solidFill>
                  <a:srgbClr val="000000"/>
                </a:solidFill>
                <a:latin typeface="Arial"/>
              </a:rPr>
              <a:t>Πατήστε για επεξεργασία της μορφής κειμένου του τίτλου</a:t>
            </a:r>
          </a:p>
        </p:txBody>
      </p:sp>
      <p:sp>
        <p:nvSpPr>
          <p:cNvPr id="65" name="PlaceHolder 15"/>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l-GR" sz="1800" b="0" strike="noStrike" spc="-1">
                <a:solidFill>
                  <a:srgbClr val="000000"/>
                </a:solidFill>
                <a:latin typeface="Arial"/>
              </a:rPr>
              <a:t>Πατήστε για επεξεργασία της μορφής κειμένου διάρθρωσης</a:t>
            </a:r>
          </a:p>
          <a:p>
            <a:pPr marL="864000" lvl="1" indent="-324000">
              <a:spcBef>
                <a:spcPts val="1134"/>
              </a:spcBef>
              <a:buClr>
                <a:srgbClr val="000000"/>
              </a:buClr>
              <a:buSzPct val="75000"/>
              <a:buFont typeface="Symbol" charset="2"/>
              <a:buChar char=""/>
            </a:pPr>
            <a:r>
              <a:rPr lang="el-GR" sz="1800" b="0" strike="noStrike" spc="-1">
                <a:solidFill>
                  <a:srgbClr val="000000"/>
                </a:solidFill>
                <a:latin typeface="Arial"/>
              </a:rPr>
              <a:t>Δεύτερο επίπεδο διάρθρωσης</a:t>
            </a:r>
          </a:p>
          <a:p>
            <a:pPr marL="1296000" lvl="2" indent="-288000">
              <a:spcBef>
                <a:spcPts val="850"/>
              </a:spcBef>
              <a:buClr>
                <a:srgbClr val="000000"/>
              </a:buClr>
              <a:buSzPct val="45000"/>
              <a:buFont typeface="Wingdings" charset="2"/>
              <a:buChar char=""/>
            </a:pPr>
            <a:r>
              <a:rPr lang="el-GR" sz="1800" b="0" strike="noStrike" spc="-1">
                <a:solidFill>
                  <a:srgbClr val="000000"/>
                </a:solidFill>
                <a:latin typeface="Arial"/>
              </a:rPr>
              <a:t>Τρίτο επίπεδο διάρθρωσης</a:t>
            </a:r>
          </a:p>
          <a:p>
            <a:pPr marL="1728000" lvl="3" indent="-216000">
              <a:spcBef>
                <a:spcPts val="567"/>
              </a:spcBef>
              <a:buClr>
                <a:srgbClr val="000000"/>
              </a:buClr>
              <a:buSzPct val="75000"/>
              <a:buFont typeface="Symbol" charset="2"/>
              <a:buChar char=""/>
            </a:pPr>
            <a:r>
              <a:rPr lang="el-GR" sz="1800" b="0" strike="noStrike" spc="-1">
                <a:solidFill>
                  <a:srgbClr val="000000"/>
                </a:solidFill>
                <a:latin typeface="Arial"/>
              </a:rPr>
              <a:t>Τέταρτο επίπεδο διάρθρωσης</a:t>
            </a:r>
          </a:p>
          <a:p>
            <a:pPr marL="2160000" lvl="4" indent="-216000">
              <a:spcBef>
                <a:spcPts val="283"/>
              </a:spcBef>
              <a:buClr>
                <a:srgbClr val="000000"/>
              </a:buClr>
              <a:buSzPct val="45000"/>
              <a:buFont typeface="Wingdings" charset="2"/>
              <a:buChar char=""/>
            </a:pPr>
            <a:r>
              <a:rPr lang="el-GR" sz="2000" b="0" strike="noStrike" spc="-1">
                <a:solidFill>
                  <a:srgbClr val="000000"/>
                </a:solidFill>
                <a:latin typeface="Arial"/>
              </a:rPr>
              <a:t>Πέμπτο επίπεδο διάρθρωσης</a:t>
            </a:r>
          </a:p>
          <a:p>
            <a:pPr marL="2592000" lvl="5" indent="-216000">
              <a:spcBef>
                <a:spcPts val="283"/>
              </a:spcBef>
              <a:buClr>
                <a:srgbClr val="000000"/>
              </a:buClr>
              <a:buSzPct val="45000"/>
              <a:buFont typeface="Wingdings" charset="2"/>
              <a:buChar char=""/>
            </a:pPr>
            <a:r>
              <a:rPr lang="el-GR" sz="2000" b="0" strike="noStrike" spc="-1">
                <a:solidFill>
                  <a:srgbClr val="000000"/>
                </a:solidFill>
                <a:latin typeface="Arial"/>
              </a:rPr>
              <a:t>Έκτο επίπεδο διάρθρωσης</a:t>
            </a:r>
          </a:p>
          <a:p>
            <a:pPr marL="3024000" lvl="6" indent="-216000">
              <a:spcBef>
                <a:spcPts val="283"/>
              </a:spcBef>
              <a:buClr>
                <a:srgbClr val="000000"/>
              </a:buClr>
              <a:buSzPct val="45000"/>
              <a:buFont typeface="Wingdings" charset="2"/>
              <a:buChar char=""/>
            </a:pPr>
            <a:r>
              <a:rPr lang="el-GR" sz="2000" b="0" strike="noStrike" spc="-1">
                <a:solidFill>
                  <a:srgbClr val="000000"/>
                </a:solidFill>
                <a:latin typeface="Arial"/>
              </a:rPr>
              <a:t>Έβδομο επίπεδο διάρθρωσης</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 name="CustomShape 1"/>
          <p:cNvSpPr/>
          <p:nvPr/>
        </p:nvSpPr>
        <p:spPr>
          <a:xfrm>
            <a:off x="0" y="366840"/>
            <a:ext cx="9141840" cy="82080"/>
          </a:xfrm>
          <a:prstGeom prst="rect">
            <a:avLst/>
          </a:prstGeom>
          <a:solidFill>
            <a:srgbClr val="438086">
              <a:alpha val="50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103" name="CustomShape 2"/>
          <p:cNvSpPr/>
          <p:nvPr/>
        </p:nvSpPr>
        <p:spPr>
          <a:xfrm>
            <a:off x="0" y="0"/>
            <a:ext cx="9141840" cy="308520"/>
          </a:xfrm>
          <a:prstGeom prst="rect">
            <a:avLst/>
          </a:prstGeom>
          <a:solidFill>
            <a:srgbClr val="424456"/>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104" name="CustomShape 3"/>
          <p:cNvSpPr/>
          <p:nvPr/>
        </p:nvSpPr>
        <p:spPr>
          <a:xfrm>
            <a:off x="0" y="308160"/>
            <a:ext cx="9141840" cy="89280"/>
          </a:xfrm>
          <a:prstGeom prst="rect">
            <a:avLst/>
          </a:prstGeom>
          <a:solidFill>
            <a:srgbClr val="438086"/>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105" name="CustomShape 4"/>
          <p:cNvSpPr/>
          <p:nvPr/>
        </p:nvSpPr>
        <p:spPr>
          <a:xfrm flipV="1">
            <a:off x="5410080" y="358200"/>
            <a:ext cx="3731760" cy="88920"/>
          </a:xfrm>
          <a:prstGeom prst="rect">
            <a:avLst/>
          </a:prstGeom>
          <a:solidFill>
            <a:srgbClr val="438086"/>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106" name="CustomShape 5"/>
          <p:cNvSpPr/>
          <p:nvPr/>
        </p:nvSpPr>
        <p:spPr>
          <a:xfrm flipV="1">
            <a:off x="5410080" y="437400"/>
            <a:ext cx="3731760" cy="177840"/>
          </a:xfrm>
          <a:prstGeom prst="rect">
            <a:avLst/>
          </a:prstGeom>
          <a:solidFill>
            <a:srgbClr val="438086">
              <a:alpha val="50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107" name="CustomShape 6"/>
          <p:cNvSpPr/>
          <p:nvPr/>
        </p:nvSpPr>
        <p:spPr>
          <a:xfrm>
            <a:off x="5407200" y="497520"/>
            <a:ext cx="3061080" cy="25200"/>
          </a:xfrm>
          <a:prstGeom prst="roundRect">
            <a:avLst>
              <a:gd name="adj" fmla="val 16667"/>
            </a:avLst>
          </a:prstGeom>
          <a:solidFill>
            <a:srgbClr val="53548A"/>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108" name="CustomShape 7"/>
          <p:cNvSpPr/>
          <p:nvPr/>
        </p:nvSpPr>
        <p:spPr>
          <a:xfrm>
            <a:off x="7373520" y="588960"/>
            <a:ext cx="1598040" cy="34560"/>
          </a:xfrm>
          <a:prstGeom prst="roundRect">
            <a:avLst>
              <a:gd name="adj" fmla="val 16667"/>
            </a:avLst>
          </a:prstGeom>
          <a:solidFill>
            <a:srgbClr val="53548A"/>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109" name="CustomShape 8"/>
          <p:cNvSpPr/>
          <p:nvPr/>
        </p:nvSpPr>
        <p:spPr>
          <a:xfrm>
            <a:off x="9084960" y="-2160"/>
            <a:ext cx="55440" cy="619560"/>
          </a:xfrm>
          <a:prstGeom prst="rect">
            <a:avLst/>
          </a:prstGeom>
          <a:solidFill>
            <a:srgbClr val="FFFFFF">
              <a:alpha val="66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110" name="CustomShape 9"/>
          <p:cNvSpPr/>
          <p:nvPr/>
        </p:nvSpPr>
        <p:spPr>
          <a:xfrm>
            <a:off x="9044640" y="-2160"/>
            <a:ext cx="25200" cy="619560"/>
          </a:xfrm>
          <a:prstGeom prst="rect">
            <a:avLst/>
          </a:prstGeom>
          <a:solidFill>
            <a:srgbClr val="FFFFFF">
              <a:alpha val="66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111" name="CustomShape 10"/>
          <p:cNvSpPr/>
          <p:nvPr/>
        </p:nvSpPr>
        <p:spPr>
          <a:xfrm>
            <a:off x="9025560" y="-2160"/>
            <a:ext cx="6840" cy="619560"/>
          </a:xfrm>
          <a:prstGeom prst="rect">
            <a:avLst/>
          </a:prstGeom>
          <a:solidFill>
            <a:srgbClr val="FFFFFF">
              <a:alpha val="60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112" name="CustomShape 11"/>
          <p:cNvSpPr/>
          <p:nvPr/>
        </p:nvSpPr>
        <p:spPr>
          <a:xfrm>
            <a:off x="8975520" y="-2160"/>
            <a:ext cx="25200" cy="619560"/>
          </a:xfrm>
          <a:prstGeom prst="rect">
            <a:avLst/>
          </a:prstGeom>
          <a:solidFill>
            <a:srgbClr val="FFFFFF">
              <a:alpha val="40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113" name="CustomShape 12"/>
          <p:cNvSpPr/>
          <p:nvPr/>
        </p:nvSpPr>
        <p:spPr>
          <a:xfrm>
            <a:off x="8915760" y="360"/>
            <a:ext cx="52560" cy="583200"/>
          </a:xfrm>
          <a:prstGeom prst="rect">
            <a:avLst/>
          </a:prstGeom>
          <a:solidFill>
            <a:srgbClr val="FFFFFF">
              <a:alpha val="20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114" name="CustomShape 13"/>
          <p:cNvSpPr/>
          <p:nvPr/>
        </p:nvSpPr>
        <p:spPr>
          <a:xfrm>
            <a:off x="8873640" y="360"/>
            <a:ext cx="6840" cy="583200"/>
          </a:xfrm>
          <a:prstGeom prst="rect">
            <a:avLst/>
          </a:prstGeom>
          <a:solidFill>
            <a:srgbClr val="FFFFFF">
              <a:alpha val="31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115" name="PlaceHolder 14"/>
          <p:cNvSpPr>
            <a:spLocks noGrp="1"/>
          </p:cNvSpPr>
          <p:nvPr>
            <p:ph type="title"/>
          </p:nvPr>
        </p:nvSpPr>
        <p:spPr>
          <a:xfrm>
            <a:off x="457200" y="273600"/>
            <a:ext cx="8229240" cy="1144800"/>
          </a:xfrm>
          <a:prstGeom prst="rect">
            <a:avLst/>
          </a:prstGeom>
        </p:spPr>
        <p:txBody>
          <a:bodyPr lIns="0" tIns="0" rIns="0" bIns="0" anchor="ctr"/>
          <a:lstStyle/>
          <a:p>
            <a:r>
              <a:rPr lang="el-GR" sz="1800" b="0" strike="noStrike" spc="-1">
                <a:solidFill>
                  <a:srgbClr val="000000"/>
                </a:solidFill>
                <a:latin typeface="Arial"/>
              </a:rPr>
              <a:t>Πατήστε για επεξεργασία της μορφής κειμένου του τίτλου</a:t>
            </a:r>
          </a:p>
        </p:txBody>
      </p:sp>
      <p:sp>
        <p:nvSpPr>
          <p:cNvPr id="116" name="PlaceHolder 15"/>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l-GR" sz="1800" b="0" strike="noStrike" spc="-1">
                <a:solidFill>
                  <a:srgbClr val="000000"/>
                </a:solidFill>
                <a:latin typeface="Arial"/>
              </a:rPr>
              <a:t>Πατήστε για επεξεργασία της μορφής κειμένου διάρθρωσης</a:t>
            </a:r>
          </a:p>
          <a:p>
            <a:pPr marL="864000" lvl="1" indent="-324000">
              <a:spcBef>
                <a:spcPts val="1134"/>
              </a:spcBef>
              <a:buClr>
                <a:srgbClr val="000000"/>
              </a:buClr>
              <a:buSzPct val="75000"/>
              <a:buFont typeface="Symbol" charset="2"/>
              <a:buChar char=""/>
            </a:pPr>
            <a:r>
              <a:rPr lang="el-GR" sz="1800" b="0" strike="noStrike" spc="-1">
                <a:solidFill>
                  <a:srgbClr val="000000"/>
                </a:solidFill>
                <a:latin typeface="Arial"/>
              </a:rPr>
              <a:t>Δεύτερο επίπεδο διάρθρωσης</a:t>
            </a:r>
          </a:p>
          <a:p>
            <a:pPr marL="1296000" lvl="2" indent="-288000">
              <a:spcBef>
                <a:spcPts val="850"/>
              </a:spcBef>
              <a:buClr>
                <a:srgbClr val="000000"/>
              </a:buClr>
              <a:buSzPct val="45000"/>
              <a:buFont typeface="Wingdings" charset="2"/>
              <a:buChar char=""/>
            </a:pPr>
            <a:r>
              <a:rPr lang="el-GR" sz="1800" b="0" strike="noStrike" spc="-1">
                <a:solidFill>
                  <a:srgbClr val="000000"/>
                </a:solidFill>
                <a:latin typeface="Arial"/>
              </a:rPr>
              <a:t>Τρίτο επίπεδο διάρθρωσης</a:t>
            </a:r>
          </a:p>
          <a:p>
            <a:pPr marL="1728000" lvl="3" indent="-216000">
              <a:spcBef>
                <a:spcPts val="567"/>
              </a:spcBef>
              <a:buClr>
                <a:srgbClr val="000000"/>
              </a:buClr>
              <a:buSzPct val="75000"/>
              <a:buFont typeface="Symbol" charset="2"/>
              <a:buChar char=""/>
            </a:pPr>
            <a:r>
              <a:rPr lang="el-GR" sz="1800" b="0" strike="noStrike" spc="-1">
                <a:solidFill>
                  <a:srgbClr val="000000"/>
                </a:solidFill>
                <a:latin typeface="Arial"/>
              </a:rPr>
              <a:t>Τέταρτο επίπεδο διάρθρωσης</a:t>
            </a:r>
          </a:p>
          <a:p>
            <a:pPr marL="2160000" lvl="4" indent="-216000">
              <a:spcBef>
                <a:spcPts val="283"/>
              </a:spcBef>
              <a:buClr>
                <a:srgbClr val="000000"/>
              </a:buClr>
              <a:buSzPct val="45000"/>
              <a:buFont typeface="Wingdings" charset="2"/>
              <a:buChar char=""/>
            </a:pPr>
            <a:r>
              <a:rPr lang="el-GR" sz="2000" b="0" strike="noStrike" spc="-1">
                <a:solidFill>
                  <a:srgbClr val="000000"/>
                </a:solidFill>
                <a:latin typeface="Arial"/>
              </a:rPr>
              <a:t>Πέμπτο επίπεδο διάρθρωσης</a:t>
            </a:r>
          </a:p>
          <a:p>
            <a:pPr marL="2592000" lvl="5" indent="-216000">
              <a:spcBef>
                <a:spcPts val="283"/>
              </a:spcBef>
              <a:buClr>
                <a:srgbClr val="000000"/>
              </a:buClr>
              <a:buSzPct val="45000"/>
              <a:buFont typeface="Wingdings" charset="2"/>
              <a:buChar char=""/>
            </a:pPr>
            <a:r>
              <a:rPr lang="el-GR" sz="2000" b="0" strike="noStrike" spc="-1">
                <a:solidFill>
                  <a:srgbClr val="000000"/>
                </a:solidFill>
                <a:latin typeface="Arial"/>
              </a:rPr>
              <a:t>Έκτο επίπεδο διάρθρωσης</a:t>
            </a:r>
          </a:p>
          <a:p>
            <a:pPr marL="3024000" lvl="6" indent="-216000">
              <a:spcBef>
                <a:spcPts val="283"/>
              </a:spcBef>
              <a:buClr>
                <a:srgbClr val="000000"/>
              </a:buClr>
              <a:buSzPct val="45000"/>
              <a:buFont typeface="Wingdings" charset="2"/>
              <a:buChar char=""/>
            </a:pPr>
            <a:r>
              <a:rPr lang="el-GR" sz="2000" b="0" strike="noStrike" spc="-1">
                <a:solidFill>
                  <a:srgbClr val="000000"/>
                </a:solidFill>
                <a:latin typeface="Arial"/>
              </a:rPr>
              <a:t>Έβδομο επίπεδο διάρθρωσης</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 name="CustomShape 1"/>
          <p:cNvSpPr/>
          <p:nvPr/>
        </p:nvSpPr>
        <p:spPr>
          <a:xfrm>
            <a:off x="0" y="366840"/>
            <a:ext cx="9141840" cy="82080"/>
          </a:xfrm>
          <a:prstGeom prst="rect">
            <a:avLst/>
          </a:prstGeom>
          <a:solidFill>
            <a:srgbClr val="438086">
              <a:alpha val="50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154" name="CustomShape 2"/>
          <p:cNvSpPr/>
          <p:nvPr/>
        </p:nvSpPr>
        <p:spPr>
          <a:xfrm>
            <a:off x="0" y="0"/>
            <a:ext cx="9141840" cy="308520"/>
          </a:xfrm>
          <a:prstGeom prst="rect">
            <a:avLst/>
          </a:prstGeom>
          <a:solidFill>
            <a:srgbClr val="424456"/>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155" name="CustomShape 3"/>
          <p:cNvSpPr/>
          <p:nvPr/>
        </p:nvSpPr>
        <p:spPr>
          <a:xfrm>
            <a:off x="0" y="308160"/>
            <a:ext cx="9141840" cy="89280"/>
          </a:xfrm>
          <a:prstGeom prst="rect">
            <a:avLst/>
          </a:prstGeom>
          <a:solidFill>
            <a:srgbClr val="438086"/>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156" name="CustomShape 4"/>
          <p:cNvSpPr/>
          <p:nvPr/>
        </p:nvSpPr>
        <p:spPr>
          <a:xfrm flipV="1">
            <a:off x="5410080" y="358200"/>
            <a:ext cx="3731760" cy="88920"/>
          </a:xfrm>
          <a:prstGeom prst="rect">
            <a:avLst/>
          </a:prstGeom>
          <a:solidFill>
            <a:srgbClr val="438086"/>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157" name="CustomShape 5"/>
          <p:cNvSpPr/>
          <p:nvPr/>
        </p:nvSpPr>
        <p:spPr>
          <a:xfrm flipV="1">
            <a:off x="5410080" y="437400"/>
            <a:ext cx="3731760" cy="177840"/>
          </a:xfrm>
          <a:prstGeom prst="rect">
            <a:avLst/>
          </a:prstGeom>
          <a:solidFill>
            <a:srgbClr val="438086">
              <a:alpha val="50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158" name="CustomShape 6"/>
          <p:cNvSpPr/>
          <p:nvPr/>
        </p:nvSpPr>
        <p:spPr>
          <a:xfrm>
            <a:off x="5407200" y="497520"/>
            <a:ext cx="3061080" cy="25200"/>
          </a:xfrm>
          <a:prstGeom prst="roundRect">
            <a:avLst>
              <a:gd name="adj" fmla="val 16667"/>
            </a:avLst>
          </a:prstGeom>
          <a:solidFill>
            <a:srgbClr val="53548A"/>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159" name="CustomShape 7"/>
          <p:cNvSpPr/>
          <p:nvPr/>
        </p:nvSpPr>
        <p:spPr>
          <a:xfrm>
            <a:off x="7373520" y="588960"/>
            <a:ext cx="1598040" cy="34560"/>
          </a:xfrm>
          <a:prstGeom prst="roundRect">
            <a:avLst>
              <a:gd name="adj" fmla="val 16667"/>
            </a:avLst>
          </a:prstGeom>
          <a:solidFill>
            <a:srgbClr val="53548A"/>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160" name="CustomShape 8"/>
          <p:cNvSpPr/>
          <p:nvPr/>
        </p:nvSpPr>
        <p:spPr>
          <a:xfrm>
            <a:off x="9084960" y="-2160"/>
            <a:ext cx="55440" cy="619560"/>
          </a:xfrm>
          <a:prstGeom prst="rect">
            <a:avLst/>
          </a:prstGeom>
          <a:solidFill>
            <a:srgbClr val="FFFFFF">
              <a:alpha val="66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161" name="CustomShape 9"/>
          <p:cNvSpPr/>
          <p:nvPr/>
        </p:nvSpPr>
        <p:spPr>
          <a:xfrm>
            <a:off x="9044640" y="-2160"/>
            <a:ext cx="25200" cy="619560"/>
          </a:xfrm>
          <a:prstGeom prst="rect">
            <a:avLst/>
          </a:prstGeom>
          <a:solidFill>
            <a:srgbClr val="FFFFFF">
              <a:alpha val="66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162" name="CustomShape 10"/>
          <p:cNvSpPr/>
          <p:nvPr/>
        </p:nvSpPr>
        <p:spPr>
          <a:xfrm>
            <a:off x="9025560" y="-2160"/>
            <a:ext cx="6840" cy="619560"/>
          </a:xfrm>
          <a:prstGeom prst="rect">
            <a:avLst/>
          </a:prstGeom>
          <a:solidFill>
            <a:srgbClr val="FFFFFF">
              <a:alpha val="60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163" name="CustomShape 11"/>
          <p:cNvSpPr/>
          <p:nvPr/>
        </p:nvSpPr>
        <p:spPr>
          <a:xfrm>
            <a:off x="8975520" y="-2160"/>
            <a:ext cx="25200" cy="619560"/>
          </a:xfrm>
          <a:prstGeom prst="rect">
            <a:avLst/>
          </a:prstGeom>
          <a:solidFill>
            <a:srgbClr val="FFFFFF">
              <a:alpha val="40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164" name="CustomShape 12"/>
          <p:cNvSpPr/>
          <p:nvPr/>
        </p:nvSpPr>
        <p:spPr>
          <a:xfrm>
            <a:off x="8915760" y="360"/>
            <a:ext cx="52560" cy="583200"/>
          </a:xfrm>
          <a:prstGeom prst="rect">
            <a:avLst/>
          </a:prstGeom>
          <a:solidFill>
            <a:srgbClr val="FFFFFF">
              <a:alpha val="20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165" name="CustomShape 13"/>
          <p:cNvSpPr/>
          <p:nvPr/>
        </p:nvSpPr>
        <p:spPr>
          <a:xfrm>
            <a:off x="8873640" y="360"/>
            <a:ext cx="6840" cy="583200"/>
          </a:xfrm>
          <a:prstGeom prst="rect">
            <a:avLst/>
          </a:prstGeom>
          <a:solidFill>
            <a:srgbClr val="FFFFFF">
              <a:alpha val="31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166" name="PlaceHolder 14"/>
          <p:cNvSpPr>
            <a:spLocks noGrp="1"/>
          </p:cNvSpPr>
          <p:nvPr>
            <p:ph type="title"/>
          </p:nvPr>
        </p:nvSpPr>
        <p:spPr>
          <a:xfrm>
            <a:off x="457200" y="273600"/>
            <a:ext cx="8229240" cy="1144800"/>
          </a:xfrm>
          <a:prstGeom prst="rect">
            <a:avLst/>
          </a:prstGeom>
        </p:spPr>
        <p:txBody>
          <a:bodyPr lIns="0" tIns="0" rIns="0" bIns="0" anchor="ctr"/>
          <a:lstStyle/>
          <a:p>
            <a:r>
              <a:rPr lang="el-GR" sz="1800" b="0" strike="noStrike" spc="-1">
                <a:solidFill>
                  <a:srgbClr val="000000"/>
                </a:solidFill>
                <a:latin typeface="Arial"/>
              </a:rPr>
              <a:t>Πατήστε για επεξεργασία της μορφής κειμένου του τίτλου</a:t>
            </a:r>
          </a:p>
        </p:txBody>
      </p:sp>
      <p:sp>
        <p:nvSpPr>
          <p:cNvPr id="167" name="PlaceHolder 15"/>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l-GR" sz="1800" b="0" strike="noStrike" spc="-1">
                <a:solidFill>
                  <a:srgbClr val="000000"/>
                </a:solidFill>
                <a:latin typeface="Arial"/>
              </a:rPr>
              <a:t>Πατήστε για επεξεργασία της μορφής κειμένου διάρθρωσης</a:t>
            </a:r>
          </a:p>
          <a:p>
            <a:pPr marL="864000" lvl="1" indent="-324000">
              <a:spcBef>
                <a:spcPts val="1134"/>
              </a:spcBef>
              <a:buClr>
                <a:srgbClr val="000000"/>
              </a:buClr>
              <a:buSzPct val="75000"/>
              <a:buFont typeface="Symbol" charset="2"/>
              <a:buChar char=""/>
            </a:pPr>
            <a:r>
              <a:rPr lang="el-GR" sz="1800" b="0" strike="noStrike" spc="-1">
                <a:solidFill>
                  <a:srgbClr val="000000"/>
                </a:solidFill>
                <a:latin typeface="Arial"/>
              </a:rPr>
              <a:t>Δεύτερο επίπεδο διάρθρωσης</a:t>
            </a:r>
          </a:p>
          <a:p>
            <a:pPr marL="1296000" lvl="2" indent="-288000">
              <a:spcBef>
                <a:spcPts val="850"/>
              </a:spcBef>
              <a:buClr>
                <a:srgbClr val="000000"/>
              </a:buClr>
              <a:buSzPct val="45000"/>
              <a:buFont typeface="Wingdings" charset="2"/>
              <a:buChar char=""/>
            </a:pPr>
            <a:r>
              <a:rPr lang="el-GR" sz="1800" b="0" strike="noStrike" spc="-1">
                <a:solidFill>
                  <a:srgbClr val="000000"/>
                </a:solidFill>
                <a:latin typeface="Arial"/>
              </a:rPr>
              <a:t>Τρίτο επίπεδο διάρθρωσης</a:t>
            </a:r>
          </a:p>
          <a:p>
            <a:pPr marL="1728000" lvl="3" indent="-216000">
              <a:spcBef>
                <a:spcPts val="567"/>
              </a:spcBef>
              <a:buClr>
                <a:srgbClr val="000000"/>
              </a:buClr>
              <a:buSzPct val="75000"/>
              <a:buFont typeface="Symbol" charset="2"/>
              <a:buChar char=""/>
            </a:pPr>
            <a:r>
              <a:rPr lang="el-GR" sz="1800" b="0" strike="noStrike" spc="-1">
                <a:solidFill>
                  <a:srgbClr val="000000"/>
                </a:solidFill>
                <a:latin typeface="Arial"/>
              </a:rPr>
              <a:t>Τέταρτο επίπεδο διάρθρωσης</a:t>
            </a:r>
          </a:p>
          <a:p>
            <a:pPr marL="2160000" lvl="4" indent="-216000">
              <a:spcBef>
                <a:spcPts val="283"/>
              </a:spcBef>
              <a:buClr>
                <a:srgbClr val="000000"/>
              </a:buClr>
              <a:buSzPct val="45000"/>
              <a:buFont typeface="Wingdings" charset="2"/>
              <a:buChar char=""/>
            </a:pPr>
            <a:r>
              <a:rPr lang="el-GR" sz="2000" b="0" strike="noStrike" spc="-1">
                <a:solidFill>
                  <a:srgbClr val="000000"/>
                </a:solidFill>
                <a:latin typeface="Arial"/>
              </a:rPr>
              <a:t>Πέμπτο επίπεδο διάρθρωσης</a:t>
            </a:r>
          </a:p>
          <a:p>
            <a:pPr marL="2592000" lvl="5" indent="-216000">
              <a:spcBef>
                <a:spcPts val="283"/>
              </a:spcBef>
              <a:buClr>
                <a:srgbClr val="000000"/>
              </a:buClr>
              <a:buSzPct val="45000"/>
              <a:buFont typeface="Wingdings" charset="2"/>
              <a:buChar char=""/>
            </a:pPr>
            <a:r>
              <a:rPr lang="el-GR" sz="2000" b="0" strike="noStrike" spc="-1">
                <a:solidFill>
                  <a:srgbClr val="000000"/>
                </a:solidFill>
                <a:latin typeface="Arial"/>
              </a:rPr>
              <a:t>Έκτο επίπεδο διάρθρωσης</a:t>
            </a:r>
          </a:p>
          <a:p>
            <a:pPr marL="3024000" lvl="6" indent="-216000">
              <a:spcBef>
                <a:spcPts val="283"/>
              </a:spcBef>
              <a:buClr>
                <a:srgbClr val="000000"/>
              </a:buClr>
              <a:buSzPct val="45000"/>
              <a:buFont typeface="Wingdings" charset="2"/>
              <a:buChar char=""/>
            </a:pPr>
            <a:r>
              <a:rPr lang="el-GR" sz="2000" b="0" strike="noStrike" spc="-1">
                <a:solidFill>
                  <a:srgbClr val="000000"/>
                </a:solidFill>
                <a:latin typeface="Arial"/>
              </a:rPr>
              <a:t>Έβδομο επίπεδο διάρθρωσης</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 name="CustomShape 1"/>
          <p:cNvSpPr/>
          <p:nvPr/>
        </p:nvSpPr>
        <p:spPr>
          <a:xfrm>
            <a:off x="149400" y="137160"/>
            <a:ext cx="8867520" cy="6581520"/>
          </a:xfrm>
          <a:prstGeom prst="rect">
            <a:avLst/>
          </a:prstGeom>
          <a:noFill/>
          <a:ln w="19080">
            <a:solidFill>
              <a:srgbClr val="CFC60D"/>
            </a:solidFill>
            <a:round/>
          </a:ln>
        </p:spPr>
        <p:style>
          <a:lnRef idx="0">
            <a:scrgbClr r="0" g="0" b="0"/>
          </a:lnRef>
          <a:fillRef idx="0">
            <a:scrgbClr r="0" g="0" b="0"/>
          </a:fillRef>
          <a:effectRef idx="0">
            <a:scrgbClr r="0" g="0" b="0"/>
          </a:effectRef>
          <a:fontRef idx="minor"/>
        </p:style>
      </p:sp>
      <p:sp>
        <p:nvSpPr>
          <p:cNvPr id="205" name="PlaceHolder 2"/>
          <p:cNvSpPr>
            <a:spLocks noGrp="1"/>
          </p:cNvSpPr>
          <p:nvPr>
            <p:ph type="title"/>
          </p:nvPr>
        </p:nvSpPr>
        <p:spPr>
          <a:xfrm>
            <a:off x="457200" y="273600"/>
            <a:ext cx="8229240" cy="1144800"/>
          </a:xfrm>
          <a:prstGeom prst="rect">
            <a:avLst/>
          </a:prstGeom>
        </p:spPr>
        <p:txBody>
          <a:bodyPr lIns="0" tIns="0" rIns="0" bIns="0" anchor="ctr"/>
          <a:lstStyle/>
          <a:p>
            <a:r>
              <a:rPr lang="el-GR" sz="1800" b="0" strike="noStrike" spc="-1">
                <a:solidFill>
                  <a:srgbClr val="000000"/>
                </a:solidFill>
                <a:latin typeface="Arial"/>
              </a:rPr>
              <a:t>Πατήστε για επεξεργασία της μορφής κειμένου του τίτλου</a:t>
            </a:r>
          </a:p>
        </p:txBody>
      </p:sp>
      <p:sp>
        <p:nvSpPr>
          <p:cNvPr id="206" name="PlaceHolder 3"/>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l-GR" sz="1800" b="0" strike="noStrike" spc="-1">
                <a:solidFill>
                  <a:srgbClr val="000000"/>
                </a:solidFill>
                <a:latin typeface="Arial"/>
              </a:rPr>
              <a:t>Πατήστε για επεξεργασία της μορφής κειμένου διάρθρωσης</a:t>
            </a:r>
          </a:p>
          <a:p>
            <a:pPr marL="864000" lvl="1" indent="-324000">
              <a:spcBef>
                <a:spcPts val="1134"/>
              </a:spcBef>
              <a:buClr>
                <a:srgbClr val="000000"/>
              </a:buClr>
              <a:buSzPct val="75000"/>
              <a:buFont typeface="Symbol" charset="2"/>
              <a:buChar char=""/>
            </a:pPr>
            <a:r>
              <a:rPr lang="el-GR" sz="1800" b="0" strike="noStrike" spc="-1">
                <a:solidFill>
                  <a:srgbClr val="000000"/>
                </a:solidFill>
                <a:latin typeface="Arial"/>
              </a:rPr>
              <a:t>Δεύτερο επίπεδο διάρθρωσης</a:t>
            </a:r>
          </a:p>
          <a:p>
            <a:pPr marL="1296000" lvl="2" indent="-288000">
              <a:spcBef>
                <a:spcPts val="850"/>
              </a:spcBef>
              <a:buClr>
                <a:srgbClr val="000000"/>
              </a:buClr>
              <a:buSzPct val="45000"/>
              <a:buFont typeface="Wingdings" charset="2"/>
              <a:buChar char=""/>
            </a:pPr>
            <a:r>
              <a:rPr lang="el-GR" sz="1800" b="0" strike="noStrike" spc="-1">
                <a:solidFill>
                  <a:srgbClr val="000000"/>
                </a:solidFill>
                <a:latin typeface="Arial"/>
              </a:rPr>
              <a:t>Τρίτο επίπεδο διάρθρωσης</a:t>
            </a:r>
          </a:p>
          <a:p>
            <a:pPr marL="1728000" lvl="3" indent="-216000">
              <a:spcBef>
                <a:spcPts val="567"/>
              </a:spcBef>
              <a:buClr>
                <a:srgbClr val="000000"/>
              </a:buClr>
              <a:buSzPct val="75000"/>
              <a:buFont typeface="Symbol" charset="2"/>
              <a:buChar char=""/>
            </a:pPr>
            <a:r>
              <a:rPr lang="el-GR" sz="1800" b="0" strike="noStrike" spc="-1">
                <a:solidFill>
                  <a:srgbClr val="000000"/>
                </a:solidFill>
                <a:latin typeface="Arial"/>
              </a:rPr>
              <a:t>Τέταρτο επίπεδο διάρθρωσης</a:t>
            </a:r>
          </a:p>
          <a:p>
            <a:pPr marL="2160000" lvl="4" indent="-216000">
              <a:spcBef>
                <a:spcPts val="283"/>
              </a:spcBef>
              <a:buClr>
                <a:srgbClr val="000000"/>
              </a:buClr>
              <a:buSzPct val="45000"/>
              <a:buFont typeface="Wingdings" charset="2"/>
              <a:buChar char=""/>
            </a:pPr>
            <a:r>
              <a:rPr lang="el-GR" sz="2000" b="0" strike="noStrike" spc="-1">
                <a:solidFill>
                  <a:srgbClr val="000000"/>
                </a:solidFill>
                <a:latin typeface="Arial"/>
              </a:rPr>
              <a:t>Πέμπτο επίπεδο διάρθρωσης</a:t>
            </a:r>
          </a:p>
          <a:p>
            <a:pPr marL="2592000" lvl="5" indent="-216000">
              <a:spcBef>
                <a:spcPts val="283"/>
              </a:spcBef>
              <a:buClr>
                <a:srgbClr val="000000"/>
              </a:buClr>
              <a:buSzPct val="45000"/>
              <a:buFont typeface="Wingdings" charset="2"/>
              <a:buChar char=""/>
            </a:pPr>
            <a:r>
              <a:rPr lang="el-GR" sz="2000" b="0" strike="noStrike" spc="-1">
                <a:solidFill>
                  <a:srgbClr val="000000"/>
                </a:solidFill>
                <a:latin typeface="Arial"/>
              </a:rPr>
              <a:t>Έκτο επίπεδο διάρθρωσης</a:t>
            </a:r>
          </a:p>
          <a:p>
            <a:pPr marL="3024000" lvl="6" indent="-216000">
              <a:spcBef>
                <a:spcPts val="283"/>
              </a:spcBef>
              <a:buClr>
                <a:srgbClr val="000000"/>
              </a:buClr>
              <a:buSzPct val="45000"/>
              <a:buFont typeface="Wingdings" charset="2"/>
              <a:buChar char=""/>
            </a:pPr>
            <a:r>
              <a:rPr lang="el-GR" sz="2000" b="0" strike="noStrike" spc="-1">
                <a:solidFill>
                  <a:srgbClr val="000000"/>
                </a:solidFill>
                <a:latin typeface="Arial"/>
              </a:rPr>
              <a:t>Έβδομο επίπεδο διάρθρωσης</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3" name="CustomShape 1"/>
          <p:cNvSpPr/>
          <p:nvPr/>
        </p:nvSpPr>
        <p:spPr>
          <a:xfrm>
            <a:off x="0" y="366840"/>
            <a:ext cx="9141840" cy="82080"/>
          </a:xfrm>
          <a:prstGeom prst="rect">
            <a:avLst/>
          </a:prstGeom>
          <a:solidFill>
            <a:srgbClr val="438086">
              <a:alpha val="50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244" name="CustomShape 2"/>
          <p:cNvSpPr/>
          <p:nvPr/>
        </p:nvSpPr>
        <p:spPr>
          <a:xfrm>
            <a:off x="0" y="0"/>
            <a:ext cx="9141840" cy="308520"/>
          </a:xfrm>
          <a:prstGeom prst="rect">
            <a:avLst/>
          </a:prstGeom>
          <a:solidFill>
            <a:srgbClr val="424456"/>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245" name="CustomShape 3"/>
          <p:cNvSpPr/>
          <p:nvPr/>
        </p:nvSpPr>
        <p:spPr>
          <a:xfrm>
            <a:off x="0" y="308160"/>
            <a:ext cx="9141840" cy="89280"/>
          </a:xfrm>
          <a:prstGeom prst="rect">
            <a:avLst/>
          </a:prstGeom>
          <a:solidFill>
            <a:srgbClr val="438086"/>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246" name="CustomShape 4"/>
          <p:cNvSpPr/>
          <p:nvPr/>
        </p:nvSpPr>
        <p:spPr>
          <a:xfrm flipV="1">
            <a:off x="5410080" y="358200"/>
            <a:ext cx="3731760" cy="88920"/>
          </a:xfrm>
          <a:prstGeom prst="rect">
            <a:avLst/>
          </a:prstGeom>
          <a:solidFill>
            <a:srgbClr val="438086"/>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247" name="CustomShape 5"/>
          <p:cNvSpPr/>
          <p:nvPr/>
        </p:nvSpPr>
        <p:spPr>
          <a:xfrm flipV="1">
            <a:off x="5410080" y="437400"/>
            <a:ext cx="3731760" cy="177840"/>
          </a:xfrm>
          <a:prstGeom prst="rect">
            <a:avLst/>
          </a:prstGeom>
          <a:solidFill>
            <a:srgbClr val="438086">
              <a:alpha val="50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248" name="CustomShape 6"/>
          <p:cNvSpPr/>
          <p:nvPr/>
        </p:nvSpPr>
        <p:spPr>
          <a:xfrm>
            <a:off x="5407200" y="497520"/>
            <a:ext cx="3061080" cy="25200"/>
          </a:xfrm>
          <a:prstGeom prst="roundRect">
            <a:avLst>
              <a:gd name="adj" fmla="val 16667"/>
            </a:avLst>
          </a:prstGeom>
          <a:solidFill>
            <a:srgbClr val="53548A"/>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249" name="CustomShape 7"/>
          <p:cNvSpPr/>
          <p:nvPr/>
        </p:nvSpPr>
        <p:spPr>
          <a:xfrm>
            <a:off x="7373520" y="588960"/>
            <a:ext cx="1598040" cy="34560"/>
          </a:xfrm>
          <a:prstGeom prst="roundRect">
            <a:avLst>
              <a:gd name="adj" fmla="val 16667"/>
            </a:avLst>
          </a:prstGeom>
          <a:solidFill>
            <a:srgbClr val="53548A"/>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250" name="CustomShape 8"/>
          <p:cNvSpPr/>
          <p:nvPr/>
        </p:nvSpPr>
        <p:spPr>
          <a:xfrm>
            <a:off x="9084960" y="-2160"/>
            <a:ext cx="55440" cy="619560"/>
          </a:xfrm>
          <a:prstGeom prst="rect">
            <a:avLst/>
          </a:prstGeom>
          <a:solidFill>
            <a:srgbClr val="FFFFFF">
              <a:alpha val="66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251" name="CustomShape 9"/>
          <p:cNvSpPr/>
          <p:nvPr/>
        </p:nvSpPr>
        <p:spPr>
          <a:xfrm>
            <a:off x="9044640" y="-2160"/>
            <a:ext cx="25200" cy="619560"/>
          </a:xfrm>
          <a:prstGeom prst="rect">
            <a:avLst/>
          </a:prstGeom>
          <a:solidFill>
            <a:srgbClr val="FFFFFF">
              <a:alpha val="66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252" name="CustomShape 10"/>
          <p:cNvSpPr/>
          <p:nvPr/>
        </p:nvSpPr>
        <p:spPr>
          <a:xfrm>
            <a:off x="9025560" y="-2160"/>
            <a:ext cx="6840" cy="619560"/>
          </a:xfrm>
          <a:prstGeom prst="rect">
            <a:avLst/>
          </a:prstGeom>
          <a:solidFill>
            <a:srgbClr val="FFFFFF">
              <a:alpha val="60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253" name="CustomShape 11"/>
          <p:cNvSpPr/>
          <p:nvPr/>
        </p:nvSpPr>
        <p:spPr>
          <a:xfrm>
            <a:off x="8975520" y="-2160"/>
            <a:ext cx="25200" cy="619560"/>
          </a:xfrm>
          <a:prstGeom prst="rect">
            <a:avLst/>
          </a:prstGeom>
          <a:solidFill>
            <a:srgbClr val="FFFFFF">
              <a:alpha val="40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254" name="CustomShape 12"/>
          <p:cNvSpPr/>
          <p:nvPr/>
        </p:nvSpPr>
        <p:spPr>
          <a:xfrm>
            <a:off x="8915760" y="360"/>
            <a:ext cx="52560" cy="583200"/>
          </a:xfrm>
          <a:prstGeom prst="rect">
            <a:avLst/>
          </a:prstGeom>
          <a:solidFill>
            <a:srgbClr val="FFFFFF">
              <a:alpha val="20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255" name="CustomShape 13"/>
          <p:cNvSpPr/>
          <p:nvPr/>
        </p:nvSpPr>
        <p:spPr>
          <a:xfrm>
            <a:off x="8873640" y="360"/>
            <a:ext cx="6840" cy="583200"/>
          </a:xfrm>
          <a:prstGeom prst="rect">
            <a:avLst/>
          </a:prstGeom>
          <a:solidFill>
            <a:srgbClr val="FFFFFF">
              <a:alpha val="31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256" name="PlaceHolder 14"/>
          <p:cNvSpPr>
            <a:spLocks noGrp="1"/>
          </p:cNvSpPr>
          <p:nvPr>
            <p:ph type="title"/>
          </p:nvPr>
        </p:nvSpPr>
        <p:spPr>
          <a:xfrm>
            <a:off x="457200" y="273600"/>
            <a:ext cx="8229240" cy="1144800"/>
          </a:xfrm>
          <a:prstGeom prst="rect">
            <a:avLst/>
          </a:prstGeom>
        </p:spPr>
        <p:txBody>
          <a:bodyPr lIns="0" tIns="0" rIns="0" bIns="0" anchor="ctr"/>
          <a:lstStyle/>
          <a:p>
            <a:r>
              <a:rPr lang="el-GR" sz="1800" b="0" strike="noStrike" spc="-1">
                <a:solidFill>
                  <a:srgbClr val="000000"/>
                </a:solidFill>
                <a:latin typeface="Arial"/>
              </a:rPr>
              <a:t>Πατήστε για επεξεργασία της μορφής κειμένου του τίτλου</a:t>
            </a:r>
          </a:p>
        </p:txBody>
      </p:sp>
      <p:sp>
        <p:nvSpPr>
          <p:cNvPr id="257" name="PlaceHolder 15"/>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l-GR" sz="1800" b="0" strike="noStrike" spc="-1">
                <a:solidFill>
                  <a:srgbClr val="000000"/>
                </a:solidFill>
                <a:latin typeface="Arial"/>
              </a:rPr>
              <a:t>Πατήστε για επεξεργασία της μορφής κειμένου διάρθρωσης</a:t>
            </a:r>
          </a:p>
          <a:p>
            <a:pPr marL="864000" lvl="1" indent="-324000">
              <a:spcBef>
                <a:spcPts val="1134"/>
              </a:spcBef>
              <a:buClr>
                <a:srgbClr val="000000"/>
              </a:buClr>
              <a:buSzPct val="75000"/>
              <a:buFont typeface="Symbol" charset="2"/>
              <a:buChar char=""/>
            </a:pPr>
            <a:r>
              <a:rPr lang="el-GR" sz="1800" b="0" strike="noStrike" spc="-1">
                <a:solidFill>
                  <a:srgbClr val="000000"/>
                </a:solidFill>
                <a:latin typeface="Arial"/>
              </a:rPr>
              <a:t>Δεύτερο επίπεδο διάρθρωσης</a:t>
            </a:r>
          </a:p>
          <a:p>
            <a:pPr marL="1296000" lvl="2" indent="-288000">
              <a:spcBef>
                <a:spcPts val="850"/>
              </a:spcBef>
              <a:buClr>
                <a:srgbClr val="000000"/>
              </a:buClr>
              <a:buSzPct val="45000"/>
              <a:buFont typeface="Wingdings" charset="2"/>
              <a:buChar char=""/>
            </a:pPr>
            <a:r>
              <a:rPr lang="el-GR" sz="1800" b="0" strike="noStrike" spc="-1">
                <a:solidFill>
                  <a:srgbClr val="000000"/>
                </a:solidFill>
                <a:latin typeface="Arial"/>
              </a:rPr>
              <a:t>Τρίτο επίπεδο διάρθρωσης</a:t>
            </a:r>
          </a:p>
          <a:p>
            <a:pPr marL="1728000" lvl="3" indent="-216000">
              <a:spcBef>
                <a:spcPts val="567"/>
              </a:spcBef>
              <a:buClr>
                <a:srgbClr val="000000"/>
              </a:buClr>
              <a:buSzPct val="75000"/>
              <a:buFont typeface="Symbol" charset="2"/>
              <a:buChar char=""/>
            </a:pPr>
            <a:r>
              <a:rPr lang="el-GR" sz="1800" b="0" strike="noStrike" spc="-1">
                <a:solidFill>
                  <a:srgbClr val="000000"/>
                </a:solidFill>
                <a:latin typeface="Arial"/>
              </a:rPr>
              <a:t>Τέταρτο επίπεδο διάρθρωσης</a:t>
            </a:r>
          </a:p>
          <a:p>
            <a:pPr marL="2160000" lvl="4" indent="-216000">
              <a:spcBef>
                <a:spcPts val="283"/>
              </a:spcBef>
              <a:buClr>
                <a:srgbClr val="000000"/>
              </a:buClr>
              <a:buSzPct val="45000"/>
              <a:buFont typeface="Wingdings" charset="2"/>
              <a:buChar char=""/>
            </a:pPr>
            <a:r>
              <a:rPr lang="el-GR" sz="2000" b="0" strike="noStrike" spc="-1">
                <a:solidFill>
                  <a:srgbClr val="000000"/>
                </a:solidFill>
                <a:latin typeface="Arial"/>
              </a:rPr>
              <a:t>Πέμπτο επίπεδο διάρθρωσης</a:t>
            </a:r>
          </a:p>
          <a:p>
            <a:pPr marL="2592000" lvl="5" indent="-216000">
              <a:spcBef>
                <a:spcPts val="283"/>
              </a:spcBef>
              <a:buClr>
                <a:srgbClr val="000000"/>
              </a:buClr>
              <a:buSzPct val="45000"/>
              <a:buFont typeface="Wingdings" charset="2"/>
              <a:buChar char=""/>
            </a:pPr>
            <a:r>
              <a:rPr lang="el-GR" sz="2000" b="0" strike="noStrike" spc="-1">
                <a:solidFill>
                  <a:srgbClr val="000000"/>
                </a:solidFill>
                <a:latin typeface="Arial"/>
              </a:rPr>
              <a:t>Έκτο επίπεδο διάρθρωσης</a:t>
            </a:r>
          </a:p>
          <a:p>
            <a:pPr marL="3024000" lvl="6" indent="-216000">
              <a:spcBef>
                <a:spcPts val="283"/>
              </a:spcBef>
              <a:buClr>
                <a:srgbClr val="000000"/>
              </a:buClr>
              <a:buSzPct val="45000"/>
              <a:buFont typeface="Wingdings" charset="2"/>
              <a:buChar char=""/>
            </a:pPr>
            <a:r>
              <a:rPr lang="el-GR" sz="2000" b="0" strike="noStrike" spc="-1">
                <a:solidFill>
                  <a:srgbClr val="000000"/>
                </a:solidFill>
                <a:latin typeface="Arial"/>
              </a:rPr>
              <a:t>Έβδομο επίπεδο διάρθρωσης</a:t>
            </a: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p:bodyStyle/>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4" name="CustomShape 1"/>
          <p:cNvSpPr/>
          <p:nvPr/>
        </p:nvSpPr>
        <p:spPr>
          <a:xfrm>
            <a:off x="0" y="366840"/>
            <a:ext cx="9141840" cy="82080"/>
          </a:xfrm>
          <a:prstGeom prst="rect">
            <a:avLst/>
          </a:prstGeom>
          <a:solidFill>
            <a:srgbClr val="438086">
              <a:alpha val="50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295" name="CustomShape 2"/>
          <p:cNvSpPr/>
          <p:nvPr/>
        </p:nvSpPr>
        <p:spPr>
          <a:xfrm>
            <a:off x="0" y="0"/>
            <a:ext cx="9141840" cy="308520"/>
          </a:xfrm>
          <a:prstGeom prst="rect">
            <a:avLst/>
          </a:prstGeom>
          <a:solidFill>
            <a:srgbClr val="424456"/>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296" name="CustomShape 3"/>
          <p:cNvSpPr/>
          <p:nvPr/>
        </p:nvSpPr>
        <p:spPr>
          <a:xfrm>
            <a:off x="0" y="308160"/>
            <a:ext cx="9141840" cy="89280"/>
          </a:xfrm>
          <a:prstGeom prst="rect">
            <a:avLst/>
          </a:prstGeom>
          <a:solidFill>
            <a:srgbClr val="438086"/>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297" name="CustomShape 4"/>
          <p:cNvSpPr/>
          <p:nvPr/>
        </p:nvSpPr>
        <p:spPr>
          <a:xfrm flipV="1">
            <a:off x="5410080" y="358200"/>
            <a:ext cx="3731760" cy="88920"/>
          </a:xfrm>
          <a:prstGeom prst="rect">
            <a:avLst/>
          </a:prstGeom>
          <a:solidFill>
            <a:srgbClr val="438086"/>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298" name="CustomShape 5"/>
          <p:cNvSpPr/>
          <p:nvPr/>
        </p:nvSpPr>
        <p:spPr>
          <a:xfrm flipV="1">
            <a:off x="5410080" y="437400"/>
            <a:ext cx="3731760" cy="177840"/>
          </a:xfrm>
          <a:prstGeom prst="rect">
            <a:avLst/>
          </a:prstGeom>
          <a:solidFill>
            <a:srgbClr val="438086">
              <a:alpha val="50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299" name="CustomShape 6"/>
          <p:cNvSpPr/>
          <p:nvPr/>
        </p:nvSpPr>
        <p:spPr>
          <a:xfrm>
            <a:off x="5407200" y="497520"/>
            <a:ext cx="3061080" cy="25200"/>
          </a:xfrm>
          <a:prstGeom prst="roundRect">
            <a:avLst>
              <a:gd name="adj" fmla="val 16667"/>
            </a:avLst>
          </a:prstGeom>
          <a:solidFill>
            <a:srgbClr val="53548A"/>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300" name="CustomShape 7"/>
          <p:cNvSpPr/>
          <p:nvPr/>
        </p:nvSpPr>
        <p:spPr>
          <a:xfrm>
            <a:off x="7373520" y="588960"/>
            <a:ext cx="1598040" cy="34560"/>
          </a:xfrm>
          <a:prstGeom prst="roundRect">
            <a:avLst>
              <a:gd name="adj" fmla="val 16667"/>
            </a:avLst>
          </a:prstGeom>
          <a:solidFill>
            <a:srgbClr val="53548A"/>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301" name="CustomShape 8"/>
          <p:cNvSpPr/>
          <p:nvPr/>
        </p:nvSpPr>
        <p:spPr>
          <a:xfrm>
            <a:off x="9084960" y="-2160"/>
            <a:ext cx="55440" cy="619560"/>
          </a:xfrm>
          <a:prstGeom prst="rect">
            <a:avLst/>
          </a:prstGeom>
          <a:solidFill>
            <a:srgbClr val="FFFFFF">
              <a:alpha val="66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302" name="CustomShape 9"/>
          <p:cNvSpPr/>
          <p:nvPr/>
        </p:nvSpPr>
        <p:spPr>
          <a:xfrm>
            <a:off x="9044640" y="-2160"/>
            <a:ext cx="25200" cy="619560"/>
          </a:xfrm>
          <a:prstGeom prst="rect">
            <a:avLst/>
          </a:prstGeom>
          <a:solidFill>
            <a:srgbClr val="FFFFFF">
              <a:alpha val="66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303" name="CustomShape 10"/>
          <p:cNvSpPr/>
          <p:nvPr/>
        </p:nvSpPr>
        <p:spPr>
          <a:xfrm>
            <a:off x="9025560" y="-2160"/>
            <a:ext cx="6840" cy="619560"/>
          </a:xfrm>
          <a:prstGeom prst="rect">
            <a:avLst/>
          </a:prstGeom>
          <a:solidFill>
            <a:srgbClr val="FFFFFF">
              <a:alpha val="60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304" name="CustomShape 11"/>
          <p:cNvSpPr/>
          <p:nvPr/>
        </p:nvSpPr>
        <p:spPr>
          <a:xfrm>
            <a:off x="8975520" y="-2160"/>
            <a:ext cx="25200" cy="619560"/>
          </a:xfrm>
          <a:prstGeom prst="rect">
            <a:avLst/>
          </a:prstGeom>
          <a:solidFill>
            <a:srgbClr val="FFFFFF">
              <a:alpha val="40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305" name="CustomShape 12"/>
          <p:cNvSpPr/>
          <p:nvPr/>
        </p:nvSpPr>
        <p:spPr>
          <a:xfrm>
            <a:off x="8915760" y="360"/>
            <a:ext cx="52560" cy="583200"/>
          </a:xfrm>
          <a:prstGeom prst="rect">
            <a:avLst/>
          </a:prstGeom>
          <a:solidFill>
            <a:srgbClr val="FFFFFF">
              <a:alpha val="20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306" name="CustomShape 13"/>
          <p:cNvSpPr/>
          <p:nvPr/>
        </p:nvSpPr>
        <p:spPr>
          <a:xfrm>
            <a:off x="8873640" y="360"/>
            <a:ext cx="6840" cy="583200"/>
          </a:xfrm>
          <a:prstGeom prst="rect">
            <a:avLst/>
          </a:prstGeom>
          <a:solidFill>
            <a:srgbClr val="FFFFFF">
              <a:alpha val="31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307" name="PlaceHolder 14"/>
          <p:cNvSpPr>
            <a:spLocks noGrp="1"/>
          </p:cNvSpPr>
          <p:nvPr>
            <p:ph type="title"/>
          </p:nvPr>
        </p:nvSpPr>
        <p:spPr>
          <a:xfrm>
            <a:off x="457200" y="273600"/>
            <a:ext cx="8228880" cy="1144440"/>
          </a:xfrm>
          <a:prstGeom prst="rect">
            <a:avLst/>
          </a:prstGeom>
        </p:spPr>
        <p:txBody>
          <a:bodyPr lIns="0" tIns="0" rIns="0" bIns="0" anchor="ctr"/>
          <a:lstStyle/>
          <a:p>
            <a:r>
              <a:rPr lang="el-GR" sz="1800" b="0" strike="noStrike" spc="-1">
                <a:solidFill>
                  <a:srgbClr val="000000"/>
                </a:solidFill>
                <a:latin typeface="Arial"/>
              </a:rPr>
              <a:t>Πατήστε για επεξεργασία της μορφής κειμένου του τίτλου</a:t>
            </a:r>
          </a:p>
        </p:txBody>
      </p:sp>
      <p:sp>
        <p:nvSpPr>
          <p:cNvPr id="308" name="PlaceHolder 15"/>
          <p:cNvSpPr>
            <a:spLocks noGrp="1"/>
          </p:cNvSpPr>
          <p:nvPr>
            <p:ph type="body"/>
          </p:nvPr>
        </p:nvSpPr>
        <p:spPr>
          <a:xfrm>
            <a:off x="457200" y="1604520"/>
            <a:ext cx="4015440" cy="39769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l-GR" sz="1800" b="0" strike="noStrike" spc="-1">
                <a:solidFill>
                  <a:srgbClr val="000000"/>
                </a:solidFill>
                <a:latin typeface="Arial"/>
              </a:rPr>
              <a:t>Πατήστε για επεξεργασία της μορφής κειμένου διάρθρωσης</a:t>
            </a:r>
          </a:p>
          <a:p>
            <a:pPr marL="864000" lvl="1" indent="-324000">
              <a:spcBef>
                <a:spcPts val="1134"/>
              </a:spcBef>
              <a:buClr>
                <a:srgbClr val="000000"/>
              </a:buClr>
              <a:buSzPct val="75000"/>
              <a:buFont typeface="Symbol" charset="2"/>
              <a:buChar char=""/>
            </a:pPr>
            <a:r>
              <a:rPr lang="el-GR" sz="1800" b="0" strike="noStrike" spc="-1">
                <a:solidFill>
                  <a:srgbClr val="000000"/>
                </a:solidFill>
                <a:latin typeface="Arial"/>
              </a:rPr>
              <a:t>Δεύτερο επίπεδο διάρθρωσης</a:t>
            </a:r>
          </a:p>
          <a:p>
            <a:pPr marL="1296000" lvl="2" indent="-288000">
              <a:spcBef>
                <a:spcPts val="850"/>
              </a:spcBef>
              <a:buClr>
                <a:srgbClr val="000000"/>
              </a:buClr>
              <a:buSzPct val="45000"/>
              <a:buFont typeface="Wingdings" charset="2"/>
              <a:buChar char=""/>
            </a:pPr>
            <a:r>
              <a:rPr lang="el-GR" sz="1800" b="0" strike="noStrike" spc="-1">
                <a:solidFill>
                  <a:srgbClr val="000000"/>
                </a:solidFill>
                <a:latin typeface="Arial"/>
              </a:rPr>
              <a:t>Τρίτο επίπεδο διάρθρωσης</a:t>
            </a:r>
          </a:p>
          <a:p>
            <a:pPr marL="1728000" lvl="3" indent="-216000">
              <a:spcBef>
                <a:spcPts val="567"/>
              </a:spcBef>
              <a:buClr>
                <a:srgbClr val="000000"/>
              </a:buClr>
              <a:buSzPct val="75000"/>
              <a:buFont typeface="Symbol" charset="2"/>
              <a:buChar char=""/>
            </a:pPr>
            <a:r>
              <a:rPr lang="el-GR" sz="1800" b="0" strike="noStrike" spc="-1">
                <a:solidFill>
                  <a:srgbClr val="000000"/>
                </a:solidFill>
                <a:latin typeface="Arial"/>
              </a:rPr>
              <a:t>Τέταρτο επίπεδο διάρθρωσης</a:t>
            </a:r>
          </a:p>
          <a:p>
            <a:pPr marL="2160000" lvl="4" indent="-216000">
              <a:spcBef>
                <a:spcPts val="283"/>
              </a:spcBef>
              <a:buClr>
                <a:srgbClr val="000000"/>
              </a:buClr>
              <a:buSzPct val="45000"/>
              <a:buFont typeface="Wingdings" charset="2"/>
              <a:buChar char=""/>
            </a:pPr>
            <a:r>
              <a:rPr lang="el-GR" sz="1800" b="0" strike="noStrike" spc="-1">
                <a:solidFill>
                  <a:srgbClr val="000000"/>
                </a:solidFill>
                <a:latin typeface="Arial"/>
              </a:rPr>
              <a:t>Πέμπτο επίπεδο διάρθρωσης</a:t>
            </a:r>
          </a:p>
          <a:p>
            <a:pPr marL="2592000" lvl="5" indent="-216000">
              <a:spcBef>
                <a:spcPts val="283"/>
              </a:spcBef>
              <a:buClr>
                <a:srgbClr val="000000"/>
              </a:buClr>
              <a:buSzPct val="45000"/>
              <a:buFont typeface="Wingdings" charset="2"/>
              <a:buChar char=""/>
            </a:pPr>
            <a:r>
              <a:rPr lang="el-GR" sz="1800" b="0" strike="noStrike" spc="-1">
                <a:solidFill>
                  <a:srgbClr val="000000"/>
                </a:solidFill>
                <a:latin typeface="Arial"/>
              </a:rPr>
              <a:t>Έκτο επίπεδο διάρθρωσης</a:t>
            </a:r>
          </a:p>
          <a:p>
            <a:pPr marL="3024000" lvl="6" indent="-216000">
              <a:spcBef>
                <a:spcPts val="283"/>
              </a:spcBef>
              <a:buClr>
                <a:srgbClr val="000000"/>
              </a:buClr>
              <a:buSzPct val="45000"/>
              <a:buFont typeface="Wingdings" charset="2"/>
              <a:buChar char=""/>
            </a:pPr>
            <a:r>
              <a:rPr lang="el-GR" sz="1800" b="0" strike="noStrike" spc="-1">
                <a:solidFill>
                  <a:srgbClr val="000000"/>
                </a:solidFill>
                <a:latin typeface="Arial"/>
              </a:rPr>
              <a:t>Έβδομο επίπεδο διάρθρωσης</a:t>
            </a:r>
          </a:p>
        </p:txBody>
      </p:sp>
      <p:sp>
        <p:nvSpPr>
          <p:cNvPr id="309" name="PlaceHolder 16"/>
          <p:cNvSpPr>
            <a:spLocks noGrp="1"/>
          </p:cNvSpPr>
          <p:nvPr>
            <p:ph type="body"/>
          </p:nvPr>
        </p:nvSpPr>
        <p:spPr>
          <a:xfrm>
            <a:off x="4674240" y="1604520"/>
            <a:ext cx="4015440" cy="39769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l-GR" sz="1800" b="0" strike="noStrike" spc="-1">
                <a:solidFill>
                  <a:srgbClr val="000000"/>
                </a:solidFill>
                <a:latin typeface="Arial"/>
              </a:rPr>
              <a:t>Πατήστε για επεξεργασία της μορφής κειμένου διάρθρωσης</a:t>
            </a:r>
          </a:p>
          <a:p>
            <a:pPr marL="864000" lvl="1" indent="-324000">
              <a:spcBef>
                <a:spcPts val="1134"/>
              </a:spcBef>
              <a:buClr>
                <a:srgbClr val="000000"/>
              </a:buClr>
              <a:buSzPct val="75000"/>
              <a:buFont typeface="Symbol" charset="2"/>
              <a:buChar char=""/>
            </a:pPr>
            <a:r>
              <a:rPr lang="el-GR" sz="1800" b="0" strike="noStrike" spc="-1">
                <a:solidFill>
                  <a:srgbClr val="000000"/>
                </a:solidFill>
                <a:latin typeface="Arial"/>
              </a:rPr>
              <a:t>Δεύτερο επίπεδο διάρθρωσης</a:t>
            </a:r>
          </a:p>
          <a:p>
            <a:pPr marL="1296000" lvl="2" indent="-288000">
              <a:spcBef>
                <a:spcPts val="850"/>
              </a:spcBef>
              <a:buClr>
                <a:srgbClr val="000000"/>
              </a:buClr>
              <a:buSzPct val="45000"/>
              <a:buFont typeface="Wingdings" charset="2"/>
              <a:buChar char=""/>
            </a:pPr>
            <a:r>
              <a:rPr lang="el-GR" sz="1800" b="0" strike="noStrike" spc="-1">
                <a:solidFill>
                  <a:srgbClr val="000000"/>
                </a:solidFill>
                <a:latin typeface="Arial"/>
              </a:rPr>
              <a:t>Τρίτο επίπεδο διάρθρωσης</a:t>
            </a:r>
          </a:p>
          <a:p>
            <a:pPr marL="1728000" lvl="3" indent="-216000">
              <a:spcBef>
                <a:spcPts val="567"/>
              </a:spcBef>
              <a:buClr>
                <a:srgbClr val="000000"/>
              </a:buClr>
              <a:buSzPct val="75000"/>
              <a:buFont typeface="Symbol" charset="2"/>
              <a:buChar char=""/>
            </a:pPr>
            <a:r>
              <a:rPr lang="el-GR" sz="1800" b="0" strike="noStrike" spc="-1">
                <a:solidFill>
                  <a:srgbClr val="000000"/>
                </a:solidFill>
                <a:latin typeface="Arial"/>
              </a:rPr>
              <a:t>Τέταρτο επίπεδο διάρθρωσης</a:t>
            </a:r>
          </a:p>
          <a:p>
            <a:pPr marL="2160000" lvl="4" indent="-216000">
              <a:spcBef>
                <a:spcPts val="283"/>
              </a:spcBef>
              <a:buClr>
                <a:srgbClr val="000000"/>
              </a:buClr>
              <a:buSzPct val="45000"/>
              <a:buFont typeface="Wingdings" charset="2"/>
              <a:buChar char=""/>
            </a:pPr>
            <a:r>
              <a:rPr lang="el-GR" sz="1800" b="0" strike="noStrike" spc="-1">
                <a:solidFill>
                  <a:srgbClr val="000000"/>
                </a:solidFill>
                <a:latin typeface="Arial"/>
              </a:rPr>
              <a:t>Πέμπτο επίπεδο διάρθρωσης</a:t>
            </a:r>
          </a:p>
          <a:p>
            <a:pPr marL="2592000" lvl="5" indent="-216000">
              <a:spcBef>
                <a:spcPts val="283"/>
              </a:spcBef>
              <a:buClr>
                <a:srgbClr val="000000"/>
              </a:buClr>
              <a:buSzPct val="45000"/>
              <a:buFont typeface="Wingdings" charset="2"/>
              <a:buChar char=""/>
            </a:pPr>
            <a:r>
              <a:rPr lang="el-GR" sz="1800" b="0" strike="noStrike" spc="-1">
                <a:solidFill>
                  <a:srgbClr val="000000"/>
                </a:solidFill>
                <a:latin typeface="Arial"/>
              </a:rPr>
              <a:t>Έκτο επίπεδο διάρθρωσης</a:t>
            </a:r>
          </a:p>
          <a:p>
            <a:pPr marL="3024000" lvl="6" indent="-216000">
              <a:spcBef>
                <a:spcPts val="283"/>
              </a:spcBef>
              <a:buClr>
                <a:srgbClr val="000000"/>
              </a:buClr>
              <a:buSzPct val="45000"/>
              <a:buFont typeface="Wingdings" charset="2"/>
              <a:buChar char=""/>
            </a:pPr>
            <a:r>
              <a:rPr lang="el-GR" sz="1800" b="0" strike="noStrike" spc="-1">
                <a:solidFill>
                  <a:srgbClr val="000000"/>
                </a:solidFill>
                <a:latin typeface="Arial"/>
              </a:rPr>
              <a:t>Έβδομο επίπεδο διάρθρωσης</a:t>
            </a:r>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p:bodyStyle/>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6" name="CustomShape 1"/>
          <p:cNvSpPr/>
          <p:nvPr/>
        </p:nvSpPr>
        <p:spPr>
          <a:xfrm>
            <a:off x="0" y="366840"/>
            <a:ext cx="9141840" cy="82080"/>
          </a:xfrm>
          <a:prstGeom prst="rect">
            <a:avLst/>
          </a:prstGeom>
          <a:solidFill>
            <a:srgbClr val="438086">
              <a:alpha val="50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347" name="CustomShape 2"/>
          <p:cNvSpPr/>
          <p:nvPr/>
        </p:nvSpPr>
        <p:spPr>
          <a:xfrm>
            <a:off x="0" y="0"/>
            <a:ext cx="9141840" cy="308520"/>
          </a:xfrm>
          <a:prstGeom prst="rect">
            <a:avLst/>
          </a:prstGeom>
          <a:solidFill>
            <a:srgbClr val="424456"/>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348" name="CustomShape 3"/>
          <p:cNvSpPr/>
          <p:nvPr/>
        </p:nvSpPr>
        <p:spPr>
          <a:xfrm>
            <a:off x="0" y="308160"/>
            <a:ext cx="9141840" cy="89280"/>
          </a:xfrm>
          <a:prstGeom prst="rect">
            <a:avLst/>
          </a:prstGeom>
          <a:solidFill>
            <a:srgbClr val="438086"/>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349" name="CustomShape 4"/>
          <p:cNvSpPr/>
          <p:nvPr/>
        </p:nvSpPr>
        <p:spPr>
          <a:xfrm flipV="1">
            <a:off x="5410080" y="358200"/>
            <a:ext cx="3731760" cy="88920"/>
          </a:xfrm>
          <a:prstGeom prst="rect">
            <a:avLst/>
          </a:prstGeom>
          <a:solidFill>
            <a:srgbClr val="438086"/>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350" name="CustomShape 5"/>
          <p:cNvSpPr/>
          <p:nvPr/>
        </p:nvSpPr>
        <p:spPr>
          <a:xfrm flipV="1">
            <a:off x="5410080" y="437400"/>
            <a:ext cx="3731760" cy="177840"/>
          </a:xfrm>
          <a:prstGeom prst="rect">
            <a:avLst/>
          </a:prstGeom>
          <a:solidFill>
            <a:srgbClr val="438086">
              <a:alpha val="50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351" name="CustomShape 6"/>
          <p:cNvSpPr/>
          <p:nvPr/>
        </p:nvSpPr>
        <p:spPr>
          <a:xfrm>
            <a:off x="5407200" y="497520"/>
            <a:ext cx="3061080" cy="25200"/>
          </a:xfrm>
          <a:prstGeom prst="roundRect">
            <a:avLst>
              <a:gd name="adj" fmla="val 16667"/>
            </a:avLst>
          </a:prstGeom>
          <a:solidFill>
            <a:srgbClr val="53548A"/>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352" name="CustomShape 7"/>
          <p:cNvSpPr/>
          <p:nvPr/>
        </p:nvSpPr>
        <p:spPr>
          <a:xfrm>
            <a:off x="7373520" y="588960"/>
            <a:ext cx="1598040" cy="34560"/>
          </a:xfrm>
          <a:prstGeom prst="roundRect">
            <a:avLst>
              <a:gd name="adj" fmla="val 16667"/>
            </a:avLst>
          </a:prstGeom>
          <a:solidFill>
            <a:srgbClr val="53548A"/>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353" name="CustomShape 8"/>
          <p:cNvSpPr/>
          <p:nvPr/>
        </p:nvSpPr>
        <p:spPr>
          <a:xfrm>
            <a:off x="9084960" y="-2160"/>
            <a:ext cx="55440" cy="619560"/>
          </a:xfrm>
          <a:prstGeom prst="rect">
            <a:avLst/>
          </a:prstGeom>
          <a:solidFill>
            <a:srgbClr val="FFFFFF">
              <a:alpha val="66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354" name="CustomShape 9"/>
          <p:cNvSpPr/>
          <p:nvPr/>
        </p:nvSpPr>
        <p:spPr>
          <a:xfrm>
            <a:off x="9044640" y="-2160"/>
            <a:ext cx="25200" cy="619560"/>
          </a:xfrm>
          <a:prstGeom prst="rect">
            <a:avLst/>
          </a:prstGeom>
          <a:solidFill>
            <a:srgbClr val="FFFFFF">
              <a:alpha val="66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355" name="CustomShape 10"/>
          <p:cNvSpPr/>
          <p:nvPr/>
        </p:nvSpPr>
        <p:spPr>
          <a:xfrm>
            <a:off x="9025560" y="-2160"/>
            <a:ext cx="6840" cy="619560"/>
          </a:xfrm>
          <a:prstGeom prst="rect">
            <a:avLst/>
          </a:prstGeom>
          <a:solidFill>
            <a:srgbClr val="FFFFFF">
              <a:alpha val="60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356" name="CustomShape 11"/>
          <p:cNvSpPr/>
          <p:nvPr/>
        </p:nvSpPr>
        <p:spPr>
          <a:xfrm>
            <a:off x="8975520" y="-2160"/>
            <a:ext cx="25200" cy="619560"/>
          </a:xfrm>
          <a:prstGeom prst="rect">
            <a:avLst/>
          </a:prstGeom>
          <a:solidFill>
            <a:srgbClr val="FFFFFF">
              <a:alpha val="40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357" name="CustomShape 12"/>
          <p:cNvSpPr/>
          <p:nvPr/>
        </p:nvSpPr>
        <p:spPr>
          <a:xfrm>
            <a:off x="8915760" y="360"/>
            <a:ext cx="52560" cy="583200"/>
          </a:xfrm>
          <a:prstGeom prst="rect">
            <a:avLst/>
          </a:prstGeom>
          <a:solidFill>
            <a:srgbClr val="FFFFFF">
              <a:alpha val="20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358" name="CustomShape 13"/>
          <p:cNvSpPr/>
          <p:nvPr/>
        </p:nvSpPr>
        <p:spPr>
          <a:xfrm>
            <a:off x="8873640" y="360"/>
            <a:ext cx="6840" cy="583200"/>
          </a:xfrm>
          <a:prstGeom prst="rect">
            <a:avLst/>
          </a:prstGeom>
          <a:solidFill>
            <a:srgbClr val="FFFFFF">
              <a:alpha val="31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359" name="PlaceHolder 14"/>
          <p:cNvSpPr>
            <a:spLocks noGrp="1"/>
          </p:cNvSpPr>
          <p:nvPr>
            <p:ph type="title"/>
          </p:nvPr>
        </p:nvSpPr>
        <p:spPr>
          <a:xfrm>
            <a:off x="457200" y="273600"/>
            <a:ext cx="8229240" cy="1144800"/>
          </a:xfrm>
          <a:prstGeom prst="rect">
            <a:avLst/>
          </a:prstGeom>
        </p:spPr>
        <p:txBody>
          <a:bodyPr lIns="0" tIns="0" rIns="0" bIns="0" anchor="ctr"/>
          <a:lstStyle/>
          <a:p>
            <a:r>
              <a:rPr lang="el-GR" sz="1800" b="0" strike="noStrike" spc="-1">
                <a:solidFill>
                  <a:srgbClr val="000000"/>
                </a:solidFill>
                <a:latin typeface="Arial"/>
              </a:rPr>
              <a:t>Πατήστε για επεξεργασία της μορφής κειμένου του τίτλου</a:t>
            </a:r>
          </a:p>
        </p:txBody>
      </p:sp>
      <p:sp>
        <p:nvSpPr>
          <p:cNvPr id="360" name="PlaceHolder 15"/>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l-GR" sz="1800" b="0" strike="noStrike" spc="-1">
                <a:solidFill>
                  <a:srgbClr val="000000"/>
                </a:solidFill>
                <a:latin typeface="Arial"/>
              </a:rPr>
              <a:t>Πατήστε για επεξεργασία της μορφής κειμένου διάρθρωσης</a:t>
            </a:r>
          </a:p>
          <a:p>
            <a:pPr marL="864000" lvl="1" indent="-324000">
              <a:spcBef>
                <a:spcPts val="1134"/>
              </a:spcBef>
              <a:buClr>
                <a:srgbClr val="000000"/>
              </a:buClr>
              <a:buSzPct val="75000"/>
              <a:buFont typeface="Symbol" charset="2"/>
              <a:buChar char=""/>
            </a:pPr>
            <a:r>
              <a:rPr lang="el-GR" sz="1800" b="0" strike="noStrike" spc="-1">
                <a:solidFill>
                  <a:srgbClr val="000000"/>
                </a:solidFill>
                <a:latin typeface="Arial"/>
              </a:rPr>
              <a:t>Δεύτερο επίπεδο διάρθρωσης</a:t>
            </a:r>
          </a:p>
          <a:p>
            <a:pPr marL="1296000" lvl="2" indent="-288000">
              <a:spcBef>
                <a:spcPts val="850"/>
              </a:spcBef>
              <a:buClr>
                <a:srgbClr val="000000"/>
              </a:buClr>
              <a:buSzPct val="45000"/>
              <a:buFont typeface="Wingdings" charset="2"/>
              <a:buChar char=""/>
            </a:pPr>
            <a:r>
              <a:rPr lang="el-GR" sz="1800" b="0" strike="noStrike" spc="-1">
                <a:solidFill>
                  <a:srgbClr val="000000"/>
                </a:solidFill>
                <a:latin typeface="Arial"/>
              </a:rPr>
              <a:t>Τρίτο επίπεδο διάρθρωσης</a:t>
            </a:r>
          </a:p>
          <a:p>
            <a:pPr marL="1728000" lvl="3" indent="-216000">
              <a:spcBef>
                <a:spcPts val="567"/>
              </a:spcBef>
              <a:buClr>
                <a:srgbClr val="000000"/>
              </a:buClr>
              <a:buSzPct val="75000"/>
              <a:buFont typeface="Symbol" charset="2"/>
              <a:buChar char=""/>
            </a:pPr>
            <a:r>
              <a:rPr lang="el-GR" sz="1800" b="0" strike="noStrike" spc="-1">
                <a:solidFill>
                  <a:srgbClr val="000000"/>
                </a:solidFill>
                <a:latin typeface="Arial"/>
              </a:rPr>
              <a:t>Τέταρτο επίπεδο διάρθρωσης</a:t>
            </a:r>
          </a:p>
          <a:p>
            <a:pPr marL="2160000" lvl="4" indent="-216000">
              <a:spcBef>
                <a:spcPts val="283"/>
              </a:spcBef>
              <a:buClr>
                <a:srgbClr val="000000"/>
              </a:buClr>
              <a:buSzPct val="45000"/>
              <a:buFont typeface="Wingdings" charset="2"/>
              <a:buChar char=""/>
            </a:pPr>
            <a:r>
              <a:rPr lang="el-GR" sz="2000" b="0" strike="noStrike" spc="-1">
                <a:solidFill>
                  <a:srgbClr val="000000"/>
                </a:solidFill>
                <a:latin typeface="Arial"/>
              </a:rPr>
              <a:t>Πέμπτο επίπεδο διάρθρωσης</a:t>
            </a:r>
          </a:p>
          <a:p>
            <a:pPr marL="2592000" lvl="5" indent="-216000">
              <a:spcBef>
                <a:spcPts val="283"/>
              </a:spcBef>
              <a:buClr>
                <a:srgbClr val="000000"/>
              </a:buClr>
              <a:buSzPct val="45000"/>
              <a:buFont typeface="Wingdings" charset="2"/>
              <a:buChar char=""/>
            </a:pPr>
            <a:r>
              <a:rPr lang="el-GR" sz="2000" b="0" strike="noStrike" spc="-1">
                <a:solidFill>
                  <a:srgbClr val="000000"/>
                </a:solidFill>
                <a:latin typeface="Arial"/>
              </a:rPr>
              <a:t>Έκτο επίπεδο διάρθρωσης</a:t>
            </a:r>
          </a:p>
          <a:p>
            <a:pPr marL="3024000" lvl="6" indent="-216000">
              <a:spcBef>
                <a:spcPts val="283"/>
              </a:spcBef>
              <a:buClr>
                <a:srgbClr val="000000"/>
              </a:buClr>
              <a:buSzPct val="45000"/>
              <a:buFont typeface="Wingdings" charset="2"/>
              <a:buChar char=""/>
            </a:pPr>
            <a:r>
              <a:rPr lang="el-GR" sz="2000" b="0" strike="noStrike" spc="-1">
                <a:solidFill>
                  <a:srgbClr val="000000"/>
                </a:solidFill>
                <a:latin typeface="Arial"/>
              </a:rPr>
              <a:t>Έβδομο επίπεδο διάρθρωσης</a:t>
            </a:r>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p:bodyStyle/>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7" name="CustomShape 1"/>
          <p:cNvSpPr/>
          <p:nvPr/>
        </p:nvSpPr>
        <p:spPr>
          <a:xfrm>
            <a:off x="0" y="366840"/>
            <a:ext cx="9141840" cy="82080"/>
          </a:xfrm>
          <a:prstGeom prst="rect">
            <a:avLst/>
          </a:prstGeom>
          <a:solidFill>
            <a:srgbClr val="438086">
              <a:alpha val="50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398" name="CustomShape 2"/>
          <p:cNvSpPr/>
          <p:nvPr/>
        </p:nvSpPr>
        <p:spPr>
          <a:xfrm>
            <a:off x="0" y="0"/>
            <a:ext cx="9141840" cy="308520"/>
          </a:xfrm>
          <a:prstGeom prst="rect">
            <a:avLst/>
          </a:prstGeom>
          <a:solidFill>
            <a:srgbClr val="424456"/>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399" name="CustomShape 3"/>
          <p:cNvSpPr/>
          <p:nvPr/>
        </p:nvSpPr>
        <p:spPr>
          <a:xfrm>
            <a:off x="0" y="308160"/>
            <a:ext cx="9141840" cy="89280"/>
          </a:xfrm>
          <a:prstGeom prst="rect">
            <a:avLst/>
          </a:prstGeom>
          <a:solidFill>
            <a:srgbClr val="438086"/>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400" name="CustomShape 4"/>
          <p:cNvSpPr/>
          <p:nvPr/>
        </p:nvSpPr>
        <p:spPr>
          <a:xfrm flipV="1">
            <a:off x="5410080" y="358200"/>
            <a:ext cx="3731760" cy="88920"/>
          </a:xfrm>
          <a:prstGeom prst="rect">
            <a:avLst/>
          </a:prstGeom>
          <a:solidFill>
            <a:srgbClr val="438086"/>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401" name="CustomShape 5"/>
          <p:cNvSpPr/>
          <p:nvPr/>
        </p:nvSpPr>
        <p:spPr>
          <a:xfrm flipV="1">
            <a:off x="5410080" y="437400"/>
            <a:ext cx="3731760" cy="177840"/>
          </a:xfrm>
          <a:prstGeom prst="rect">
            <a:avLst/>
          </a:prstGeom>
          <a:solidFill>
            <a:srgbClr val="438086">
              <a:alpha val="50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402" name="CustomShape 6"/>
          <p:cNvSpPr/>
          <p:nvPr/>
        </p:nvSpPr>
        <p:spPr>
          <a:xfrm>
            <a:off x="5407200" y="497520"/>
            <a:ext cx="3061080" cy="25200"/>
          </a:xfrm>
          <a:prstGeom prst="roundRect">
            <a:avLst>
              <a:gd name="adj" fmla="val 16667"/>
            </a:avLst>
          </a:prstGeom>
          <a:solidFill>
            <a:srgbClr val="53548A"/>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403" name="CustomShape 7"/>
          <p:cNvSpPr/>
          <p:nvPr/>
        </p:nvSpPr>
        <p:spPr>
          <a:xfrm>
            <a:off x="7373520" y="588960"/>
            <a:ext cx="1598040" cy="34560"/>
          </a:xfrm>
          <a:prstGeom prst="roundRect">
            <a:avLst>
              <a:gd name="adj" fmla="val 16667"/>
            </a:avLst>
          </a:prstGeom>
          <a:solidFill>
            <a:srgbClr val="53548A"/>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404" name="CustomShape 8"/>
          <p:cNvSpPr/>
          <p:nvPr/>
        </p:nvSpPr>
        <p:spPr>
          <a:xfrm>
            <a:off x="9084960" y="-2160"/>
            <a:ext cx="55440" cy="619560"/>
          </a:xfrm>
          <a:prstGeom prst="rect">
            <a:avLst/>
          </a:prstGeom>
          <a:solidFill>
            <a:srgbClr val="FFFFFF">
              <a:alpha val="66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405" name="CustomShape 9"/>
          <p:cNvSpPr/>
          <p:nvPr/>
        </p:nvSpPr>
        <p:spPr>
          <a:xfrm>
            <a:off x="9044640" y="-2160"/>
            <a:ext cx="25200" cy="619560"/>
          </a:xfrm>
          <a:prstGeom prst="rect">
            <a:avLst/>
          </a:prstGeom>
          <a:solidFill>
            <a:srgbClr val="FFFFFF">
              <a:alpha val="66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406" name="CustomShape 10"/>
          <p:cNvSpPr/>
          <p:nvPr/>
        </p:nvSpPr>
        <p:spPr>
          <a:xfrm>
            <a:off x="9025560" y="-2160"/>
            <a:ext cx="6840" cy="619560"/>
          </a:xfrm>
          <a:prstGeom prst="rect">
            <a:avLst/>
          </a:prstGeom>
          <a:solidFill>
            <a:srgbClr val="FFFFFF">
              <a:alpha val="60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407" name="CustomShape 11"/>
          <p:cNvSpPr/>
          <p:nvPr/>
        </p:nvSpPr>
        <p:spPr>
          <a:xfrm>
            <a:off x="8975520" y="-2160"/>
            <a:ext cx="25200" cy="619560"/>
          </a:xfrm>
          <a:prstGeom prst="rect">
            <a:avLst/>
          </a:prstGeom>
          <a:solidFill>
            <a:srgbClr val="FFFFFF">
              <a:alpha val="40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408" name="CustomShape 12"/>
          <p:cNvSpPr/>
          <p:nvPr/>
        </p:nvSpPr>
        <p:spPr>
          <a:xfrm>
            <a:off x="8915760" y="360"/>
            <a:ext cx="52560" cy="583200"/>
          </a:xfrm>
          <a:prstGeom prst="rect">
            <a:avLst/>
          </a:prstGeom>
          <a:solidFill>
            <a:srgbClr val="FFFFFF">
              <a:alpha val="20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409" name="CustomShape 13"/>
          <p:cNvSpPr/>
          <p:nvPr/>
        </p:nvSpPr>
        <p:spPr>
          <a:xfrm>
            <a:off x="8873640" y="360"/>
            <a:ext cx="6840" cy="583200"/>
          </a:xfrm>
          <a:prstGeom prst="rect">
            <a:avLst/>
          </a:prstGeom>
          <a:solidFill>
            <a:srgbClr val="FFFFFF">
              <a:alpha val="31000"/>
            </a:srgbClr>
          </a:solidFill>
          <a:ln w="50760">
            <a:noFill/>
          </a:ln>
          <a:effectLst>
            <a:outerShdw dist="25560" dir="5400000">
              <a:srgbClr val="000000">
                <a:alpha val="40000"/>
              </a:srgbClr>
            </a:outerShdw>
          </a:effectLst>
        </p:spPr>
        <p:style>
          <a:lnRef idx="0">
            <a:scrgbClr r="0" g="0" b="0"/>
          </a:lnRef>
          <a:fillRef idx="0">
            <a:scrgbClr r="0" g="0" b="0"/>
          </a:fillRef>
          <a:effectRef idx="0">
            <a:scrgbClr r="0" g="0" b="0"/>
          </a:effectRef>
          <a:fontRef idx="minor"/>
        </p:style>
      </p:sp>
      <p:sp>
        <p:nvSpPr>
          <p:cNvPr id="410" name="PlaceHolder 14"/>
          <p:cNvSpPr>
            <a:spLocks noGrp="1"/>
          </p:cNvSpPr>
          <p:nvPr>
            <p:ph type="title"/>
          </p:nvPr>
        </p:nvSpPr>
        <p:spPr>
          <a:xfrm>
            <a:off x="457200" y="273600"/>
            <a:ext cx="8228880" cy="1144440"/>
          </a:xfrm>
          <a:prstGeom prst="rect">
            <a:avLst/>
          </a:prstGeom>
        </p:spPr>
        <p:txBody>
          <a:bodyPr lIns="0" tIns="0" rIns="0" bIns="0" anchor="ctr"/>
          <a:lstStyle/>
          <a:p>
            <a:r>
              <a:rPr lang="el-GR" sz="1800" b="0" strike="noStrike" spc="-1">
                <a:solidFill>
                  <a:srgbClr val="000000"/>
                </a:solidFill>
                <a:latin typeface="Arial"/>
              </a:rPr>
              <a:t>Πατήστε για επεξεργασία της μορφής κειμένου του τίτλου</a:t>
            </a:r>
          </a:p>
        </p:txBody>
      </p:sp>
      <p:sp>
        <p:nvSpPr>
          <p:cNvPr id="411" name="PlaceHolder 15"/>
          <p:cNvSpPr>
            <a:spLocks noGrp="1"/>
          </p:cNvSpPr>
          <p:nvPr>
            <p:ph type="body"/>
          </p:nvPr>
        </p:nvSpPr>
        <p:spPr>
          <a:xfrm>
            <a:off x="457200" y="1604520"/>
            <a:ext cx="4015440" cy="39769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l-GR" sz="1800" b="0" strike="noStrike" spc="-1">
                <a:solidFill>
                  <a:srgbClr val="000000"/>
                </a:solidFill>
                <a:latin typeface="Arial"/>
              </a:rPr>
              <a:t>Πατήστε για επεξεργασία της μορφής κειμένου διάρθρωσης</a:t>
            </a:r>
          </a:p>
          <a:p>
            <a:pPr marL="864000" lvl="1" indent="-324000">
              <a:spcBef>
                <a:spcPts val="1134"/>
              </a:spcBef>
              <a:buClr>
                <a:srgbClr val="000000"/>
              </a:buClr>
              <a:buSzPct val="75000"/>
              <a:buFont typeface="Symbol" charset="2"/>
              <a:buChar char=""/>
            </a:pPr>
            <a:r>
              <a:rPr lang="el-GR" sz="1800" b="0" strike="noStrike" spc="-1">
                <a:solidFill>
                  <a:srgbClr val="000000"/>
                </a:solidFill>
                <a:latin typeface="Arial"/>
              </a:rPr>
              <a:t>Δεύτερο επίπεδο διάρθρωσης</a:t>
            </a:r>
          </a:p>
          <a:p>
            <a:pPr marL="1296000" lvl="2" indent="-288000">
              <a:spcBef>
                <a:spcPts val="850"/>
              </a:spcBef>
              <a:buClr>
                <a:srgbClr val="000000"/>
              </a:buClr>
              <a:buSzPct val="45000"/>
              <a:buFont typeface="Wingdings" charset="2"/>
              <a:buChar char=""/>
            </a:pPr>
            <a:r>
              <a:rPr lang="el-GR" sz="1800" b="0" strike="noStrike" spc="-1">
                <a:solidFill>
                  <a:srgbClr val="000000"/>
                </a:solidFill>
                <a:latin typeface="Arial"/>
              </a:rPr>
              <a:t>Τρίτο επίπεδο διάρθρωσης</a:t>
            </a:r>
          </a:p>
          <a:p>
            <a:pPr marL="1728000" lvl="3" indent="-216000">
              <a:spcBef>
                <a:spcPts val="567"/>
              </a:spcBef>
              <a:buClr>
                <a:srgbClr val="000000"/>
              </a:buClr>
              <a:buSzPct val="75000"/>
              <a:buFont typeface="Symbol" charset="2"/>
              <a:buChar char=""/>
            </a:pPr>
            <a:r>
              <a:rPr lang="el-GR" sz="1800" b="0" strike="noStrike" spc="-1">
                <a:solidFill>
                  <a:srgbClr val="000000"/>
                </a:solidFill>
                <a:latin typeface="Arial"/>
              </a:rPr>
              <a:t>Τέταρτο επίπεδο διάρθρωσης</a:t>
            </a:r>
          </a:p>
          <a:p>
            <a:pPr marL="2160000" lvl="4" indent="-216000">
              <a:spcBef>
                <a:spcPts val="283"/>
              </a:spcBef>
              <a:buClr>
                <a:srgbClr val="000000"/>
              </a:buClr>
              <a:buSzPct val="45000"/>
              <a:buFont typeface="Wingdings" charset="2"/>
              <a:buChar char=""/>
            </a:pPr>
            <a:r>
              <a:rPr lang="el-GR" sz="1800" b="0" strike="noStrike" spc="-1">
                <a:solidFill>
                  <a:srgbClr val="000000"/>
                </a:solidFill>
                <a:latin typeface="Arial"/>
              </a:rPr>
              <a:t>Πέμπτο επίπεδο διάρθρωσης</a:t>
            </a:r>
          </a:p>
          <a:p>
            <a:pPr marL="2592000" lvl="5" indent="-216000">
              <a:spcBef>
                <a:spcPts val="283"/>
              </a:spcBef>
              <a:buClr>
                <a:srgbClr val="000000"/>
              </a:buClr>
              <a:buSzPct val="45000"/>
              <a:buFont typeface="Wingdings" charset="2"/>
              <a:buChar char=""/>
            </a:pPr>
            <a:r>
              <a:rPr lang="el-GR" sz="1800" b="0" strike="noStrike" spc="-1">
                <a:solidFill>
                  <a:srgbClr val="000000"/>
                </a:solidFill>
                <a:latin typeface="Arial"/>
              </a:rPr>
              <a:t>Έκτο επίπεδο διάρθρωσης</a:t>
            </a:r>
          </a:p>
          <a:p>
            <a:pPr marL="3024000" lvl="6" indent="-216000">
              <a:spcBef>
                <a:spcPts val="283"/>
              </a:spcBef>
              <a:buClr>
                <a:srgbClr val="000000"/>
              </a:buClr>
              <a:buSzPct val="45000"/>
              <a:buFont typeface="Wingdings" charset="2"/>
              <a:buChar char=""/>
            </a:pPr>
            <a:r>
              <a:rPr lang="el-GR" sz="1800" b="0" strike="noStrike" spc="-1">
                <a:solidFill>
                  <a:srgbClr val="000000"/>
                </a:solidFill>
                <a:latin typeface="Arial"/>
              </a:rPr>
              <a:t>Έβδομο επίπεδο διάρθρωσης</a:t>
            </a:r>
          </a:p>
        </p:txBody>
      </p:sp>
      <p:sp>
        <p:nvSpPr>
          <p:cNvPr id="412" name="PlaceHolder 16"/>
          <p:cNvSpPr>
            <a:spLocks noGrp="1"/>
          </p:cNvSpPr>
          <p:nvPr>
            <p:ph type="body"/>
          </p:nvPr>
        </p:nvSpPr>
        <p:spPr>
          <a:xfrm>
            <a:off x="4674240" y="1604520"/>
            <a:ext cx="4015440" cy="39769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l-GR" sz="1800" b="0" strike="noStrike" spc="-1">
                <a:solidFill>
                  <a:srgbClr val="000000"/>
                </a:solidFill>
                <a:latin typeface="Arial"/>
              </a:rPr>
              <a:t>Πατήστε για επεξεργασία της μορφής κειμένου διάρθρωσης</a:t>
            </a:r>
          </a:p>
          <a:p>
            <a:pPr marL="864000" lvl="1" indent="-324000">
              <a:spcBef>
                <a:spcPts val="1134"/>
              </a:spcBef>
              <a:buClr>
                <a:srgbClr val="000000"/>
              </a:buClr>
              <a:buSzPct val="75000"/>
              <a:buFont typeface="Symbol" charset="2"/>
              <a:buChar char=""/>
            </a:pPr>
            <a:r>
              <a:rPr lang="el-GR" sz="1800" b="0" strike="noStrike" spc="-1">
                <a:solidFill>
                  <a:srgbClr val="000000"/>
                </a:solidFill>
                <a:latin typeface="Arial"/>
              </a:rPr>
              <a:t>Δεύτερο επίπεδο διάρθρωσης</a:t>
            </a:r>
          </a:p>
          <a:p>
            <a:pPr marL="1296000" lvl="2" indent="-288000">
              <a:spcBef>
                <a:spcPts val="850"/>
              </a:spcBef>
              <a:buClr>
                <a:srgbClr val="000000"/>
              </a:buClr>
              <a:buSzPct val="45000"/>
              <a:buFont typeface="Wingdings" charset="2"/>
              <a:buChar char=""/>
            </a:pPr>
            <a:r>
              <a:rPr lang="el-GR" sz="1800" b="0" strike="noStrike" spc="-1">
                <a:solidFill>
                  <a:srgbClr val="000000"/>
                </a:solidFill>
                <a:latin typeface="Arial"/>
              </a:rPr>
              <a:t>Τρίτο επίπεδο διάρθρωσης</a:t>
            </a:r>
          </a:p>
          <a:p>
            <a:pPr marL="1728000" lvl="3" indent="-216000">
              <a:spcBef>
                <a:spcPts val="567"/>
              </a:spcBef>
              <a:buClr>
                <a:srgbClr val="000000"/>
              </a:buClr>
              <a:buSzPct val="75000"/>
              <a:buFont typeface="Symbol" charset="2"/>
              <a:buChar char=""/>
            </a:pPr>
            <a:r>
              <a:rPr lang="el-GR" sz="1800" b="0" strike="noStrike" spc="-1">
                <a:solidFill>
                  <a:srgbClr val="000000"/>
                </a:solidFill>
                <a:latin typeface="Arial"/>
              </a:rPr>
              <a:t>Τέταρτο επίπεδο διάρθρωσης</a:t>
            </a:r>
          </a:p>
          <a:p>
            <a:pPr marL="2160000" lvl="4" indent="-216000">
              <a:spcBef>
                <a:spcPts val="283"/>
              </a:spcBef>
              <a:buClr>
                <a:srgbClr val="000000"/>
              </a:buClr>
              <a:buSzPct val="45000"/>
              <a:buFont typeface="Wingdings" charset="2"/>
              <a:buChar char=""/>
            </a:pPr>
            <a:r>
              <a:rPr lang="el-GR" sz="1800" b="0" strike="noStrike" spc="-1">
                <a:solidFill>
                  <a:srgbClr val="000000"/>
                </a:solidFill>
                <a:latin typeface="Arial"/>
              </a:rPr>
              <a:t>Πέμπτο επίπεδο διάρθρωσης</a:t>
            </a:r>
          </a:p>
          <a:p>
            <a:pPr marL="2592000" lvl="5" indent="-216000">
              <a:spcBef>
                <a:spcPts val="283"/>
              </a:spcBef>
              <a:buClr>
                <a:srgbClr val="000000"/>
              </a:buClr>
              <a:buSzPct val="45000"/>
              <a:buFont typeface="Wingdings" charset="2"/>
              <a:buChar char=""/>
            </a:pPr>
            <a:r>
              <a:rPr lang="el-GR" sz="1800" b="0" strike="noStrike" spc="-1">
                <a:solidFill>
                  <a:srgbClr val="000000"/>
                </a:solidFill>
                <a:latin typeface="Arial"/>
              </a:rPr>
              <a:t>Έκτο επίπεδο διάρθρωσης</a:t>
            </a:r>
          </a:p>
          <a:p>
            <a:pPr marL="3024000" lvl="6" indent="-216000">
              <a:spcBef>
                <a:spcPts val="283"/>
              </a:spcBef>
              <a:buClr>
                <a:srgbClr val="000000"/>
              </a:buClr>
              <a:buSzPct val="45000"/>
              <a:buFont typeface="Wingdings" charset="2"/>
              <a:buChar char=""/>
            </a:pPr>
            <a:r>
              <a:rPr lang="el-GR" sz="1800" b="0" strike="noStrike" spc="-1">
                <a:solidFill>
                  <a:srgbClr val="000000"/>
                </a:solidFill>
                <a:latin typeface="Arial"/>
              </a:rPr>
              <a:t>Έβδομο επίπεδο διάρθρωσης</a:t>
            </a:r>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xStyles>
    <p:titleStyle/>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0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7.xml"/></Relationships>
</file>

<file path=ppt/slides/_rels/slide10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89.jpe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7.xml"/></Relationships>
</file>

<file path=ppt/slides/_rels/slide11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7.xml"/></Relationships>
</file>

<file path=ppt/slides/_rels/slide11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3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00.xml"/><Relationship Id="rId4" Type="http://schemas.openxmlformats.org/officeDocument/2006/relationships/image" Target="../media/image101.png"/></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7.xml"/></Relationships>
</file>

<file path=ppt/slides/_rels/slide13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00.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00.xml"/></Relationships>
</file>

<file path=ppt/slides/_rels/slide13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3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00.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00.xml"/></Relationships>
</file>

<file path=ppt/slides/_rels/slide14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9.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2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00.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00.xml"/></Relationships>
</file>

<file path=ppt/slides/_rels/slide158.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37.xml"/></Relationships>
</file>

<file path=ppt/slides/_rels/slide160.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33.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3" Type="http://schemas.openxmlformats.org/officeDocument/2006/relationships/image" Target="../media/image126.wmf"/><Relationship Id="rId2" Type="http://schemas.openxmlformats.org/officeDocument/2006/relationships/image" Target="../media/image125.png"/><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2" Type="http://schemas.openxmlformats.org/officeDocument/2006/relationships/image" Target="../media/image126.wmf"/><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00.xml"/></Relationships>
</file>

<file path=ppt/slides/_rels/slide17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37.xml"/></Relationships>
</file>

<file path=ppt/slides/_rels/slide17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37.xml"/></Relationships>
</file>

<file path=ppt/slides/_rels/slide174.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3.xml"/></Relationships>
</file>

<file path=ppt/slides/_rels/slide175.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18.xml"/></Relationships>
</file>

<file path=ppt/slides/_rels/slide176.xml.rels><?xml version="1.0" encoding="UTF-8" standalone="yes"?>
<Relationships xmlns="http://schemas.openxmlformats.org/package/2006/relationships"><Relationship Id="rId2" Type="http://schemas.openxmlformats.org/officeDocument/2006/relationships/image" Target="../media/image134.wmf"/><Relationship Id="rId1" Type="http://schemas.openxmlformats.org/officeDocument/2006/relationships/slideLayout" Target="../slideLayouts/slideLayout145.xml"/></Relationships>
</file>

<file path=ppt/slides/_rels/slide17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3.xml"/></Relationships>
</file>

<file path=ppt/slides/_rels/slide17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0.xml"/><Relationship Id="rId1" Type="http://schemas.openxmlformats.org/officeDocument/2006/relationships/slideLayout" Target="../slideLayouts/slideLayout157.xml"/></Relationships>
</file>

<file path=ppt/slides/_rels/slide17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37.xml"/></Relationships>
</file>

<file path=ppt/slides/_rels/slide18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3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96.xml"/></Relationships>
</file>

<file path=ppt/slides/_rels/slide18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05.xml"/></Relationships>
</file>

<file path=ppt/slides/_rels/slide186.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49.xml"/><Relationship Id="rId4" Type="http://schemas.openxmlformats.org/officeDocument/2006/relationships/image" Target="../media/image18.wmf"/></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1.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6.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6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0.xml"/></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3.xml"/><Relationship Id="rId4" Type="http://schemas.openxmlformats.org/officeDocument/2006/relationships/image" Target="../media/image52.jpeg"/></Relationships>
</file>

<file path=ppt/slides/_rels/slide6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7.xml"/></Relationships>
</file>

<file path=ppt/slides/_rels/slide8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7.xml"/></Relationships>
</file>

<file path=ppt/slides/_rels/slide8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7.xml"/></Relationships>
</file>

<file path=ppt/slides/_rels/slide8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7.xml"/></Relationships>
</file>

<file path=ppt/slides/_rels/slide9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00.xml"/></Relationships>
</file>

<file path=ppt/slides/_rels/slide9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00.xml"/></Relationships>
</file>

<file path=ppt/slides/_rels/slide9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0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txBody>
          <a:bodyPr lIns="82800" tIns="41400" rIns="82800" bIns="41400" anchor="ctr"/>
          <a:lstStyle/>
          <a:p>
            <a:pPr>
              <a:lnSpc>
                <a:spcPct val="100000"/>
              </a:lnSpc>
            </a:pPr>
            <a:r>
              <a:rPr lang="el-GR" sz="2500" b="1" strike="noStrike" spc="-1">
                <a:solidFill>
                  <a:srgbClr val="6E6F71"/>
                </a:solidFill>
                <a:latin typeface="Ubuntu-Bold"/>
                <a:ea typeface="DejaVu Sans"/>
              </a:rPr>
              <a:t>HELLAS PHARM 2018</a:t>
            </a:r>
            <a:r>
              <a:t/>
            </a:r>
            <a:br/>
            <a:r>
              <a:rPr lang="el-GR" sz="2500" b="0" strike="noStrike" spc="-1">
                <a:solidFill>
                  <a:srgbClr val="000000"/>
                </a:solidFill>
                <a:latin typeface="Ubuntu-Bold"/>
                <a:ea typeface="DejaVu Sans"/>
              </a:rPr>
              <a:t>HELEXPO MAROUSI</a:t>
            </a:r>
            <a:endParaRPr lang="el-GR" sz="2500" b="0" strike="noStrike" spc="-1">
              <a:latin typeface="Arial"/>
            </a:endParaRPr>
          </a:p>
        </p:txBody>
      </p:sp>
      <p:sp>
        <p:nvSpPr>
          <p:cNvPr id="853"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sp>
      <p:pic>
        <p:nvPicPr>
          <p:cNvPr id="854" name="Picture 3"/>
          <p:cNvPicPr/>
          <p:nvPr/>
        </p:nvPicPr>
        <p:blipFill>
          <a:blip r:embed="rId2"/>
          <a:stretch/>
        </p:blipFill>
        <p:spPr>
          <a:xfrm>
            <a:off x="115560" y="2277000"/>
            <a:ext cx="5270400" cy="4246200"/>
          </a:xfrm>
          <a:prstGeom prst="rect">
            <a:avLst/>
          </a:prstGeom>
          <a:ln>
            <a:noFill/>
          </a:ln>
        </p:spPr>
      </p:pic>
      <p:sp>
        <p:nvSpPr>
          <p:cNvPr id="855" name="CustomShape 3"/>
          <p:cNvSpPr/>
          <p:nvPr/>
        </p:nvSpPr>
        <p:spPr>
          <a:xfrm>
            <a:off x="5388120" y="2625120"/>
            <a:ext cx="3286080" cy="2271600"/>
          </a:xfrm>
          <a:prstGeom prst="rect">
            <a:avLst/>
          </a:prstGeom>
          <a:noFill/>
          <a:ln>
            <a:noFill/>
          </a:ln>
        </p:spPr>
        <p:style>
          <a:lnRef idx="0">
            <a:scrgbClr r="0" g="0" b="0"/>
          </a:lnRef>
          <a:fillRef idx="0">
            <a:scrgbClr r="0" g="0" b="0"/>
          </a:fillRef>
          <a:effectRef idx="0">
            <a:scrgbClr r="0" g="0" b="0"/>
          </a:effectRef>
          <a:fontRef idx="minor"/>
        </p:style>
        <p:txBody>
          <a:bodyPr wrap="none" lIns="81720" tIns="40680" rIns="81720" bIns="40680" anchor="ctr"/>
          <a:lstStyle/>
          <a:p>
            <a:pPr>
              <a:lnSpc>
                <a:spcPct val="100000"/>
              </a:lnSpc>
            </a:pPr>
            <a:r>
              <a:rPr lang="el-GR" sz="1600" b="1" strike="noStrike" spc="-1">
                <a:solidFill>
                  <a:srgbClr val="00958A"/>
                </a:solidFill>
                <a:latin typeface="Ubuntu-Bold"/>
                <a:ea typeface="Ubuntu-Bold"/>
              </a:rPr>
              <a:t>«Η διαχείριση του</a:t>
            </a:r>
            <a:endParaRPr lang="el-GR" sz="1600" b="0" strike="noStrike" spc="-1">
              <a:latin typeface="Arial"/>
            </a:endParaRPr>
          </a:p>
          <a:p>
            <a:pPr>
              <a:lnSpc>
                <a:spcPct val="100000"/>
              </a:lnSpc>
            </a:pPr>
            <a:r>
              <a:rPr lang="el-GR" sz="1600" b="1" strike="noStrike" spc="-1">
                <a:solidFill>
                  <a:srgbClr val="00958A"/>
                </a:solidFill>
                <a:latin typeface="Ubuntu-Bold"/>
                <a:ea typeface="Ubuntu-Bold"/>
              </a:rPr>
              <a:t>αναπνευστικού ασθενή</a:t>
            </a:r>
            <a:endParaRPr lang="el-GR" sz="1600" b="0" strike="noStrike" spc="-1">
              <a:latin typeface="Arial"/>
            </a:endParaRPr>
          </a:p>
          <a:p>
            <a:pPr>
              <a:lnSpc>
                <a:spcPct val="100000"/>
              </a:lnSpc>
            </a:pPr>
            <a:r>
              <a:rPr lang="el-GR" sz="1600" b="1" strike="noStrike" spc="-1">
                <a:solidFill>
                  <a:srgbClr val="00958A"/>
                </a:solidFill>
                <a:latin typeface="Ubuntu-Bold"/>
                <a:ea typeface="Ubuntu-Bold"/>
              </a:rPr>
              <a:t>στο φαρμακείο»</a:t>
            </a:r>
            <a:endParaRPr lang="el-GR" sz="1600" b="0" strike="noStrike" spc="-1">
              <a:latin typeface="Arial"/>
            </a:endParaRPr>
          </a:p>
          <a:p>
            <a:pPr>
              <a:lnSpc>
                <a:spcPct val="100000"/>
              </a:lnSpc>
            </a:pPr>
            <a:endParaRPr lang="el-GR" sz="1600" b="0" strike="noStrike" spc="-1">
              <a:latin typeface="Arial"/>
            </a:endParaRPr>
          </a:p>
          <a:p>
            <a:pPr>
              <a:lnSpc>
                <a:spcPct val="100000"/>
              </a:lnSpc>
            </a:pPr>
            <a:endParaRPr lang="el-GR" sz="1600" b="0" strike="noStrike" spc="-1">
              <a:latin typeface="Arial"/>
            </a:endParaRPr>
          </a:p>
          <a:p>
            <a:pPr>
              <a:lnSpc>
                <a:spcPct val="100000"/>
              </a:lnSpc>
            </a:pPr>
            <a:r>
              <a:rPr lang="el-GR" sz="1100" b="1" strike="noStrike" spc="-1">
                <a:solidFill>
                  <a:srgbClr val="6E6F71"/>
                </a:solidFill>
                <a:latin typeface="Arial"/>
                <a:ea typeface="Ubuntu-Bold"/>
              </a:rPr>
              <a:t>ΛΕΩΝIΔΑΣ ΑΓΓΕΛAΚΗΣ</a:t>
            </a:r>
            <a:endParaRPr lang="el-GR" sz="1100" b="0" strike="noStrike" spc="-1">
              <a:latin typeface="Arial"/>
            </a:endParaRPr>
          </a:p>
          <a:p>
            <a:pPr>
              <a:lnSpc>
                <a:spcPct val="100000"/>
              </a:lnSpc>
            </a:pPr>
            <a:r>
              <a:rPr lang="el-GR" sz="1100" b="0" strike="noStrike" spc="-1">
                <a:solidFill>
                  <a:srgbClr val="6E6F71"/>
                </a:solidFill>
                <a:latin typeface="Arial"/>
                <a:ea typeface="Ubuntu-Light"/>
              </a:rPr>
              <a:t>Πνευμονολόγος - Φυματιολόγος,</a:t>
            </a:r>
            <a:endParaRPr lang="el-GR" sz="1100" b="0" strike="noStrike" spc="-1">
              <a:latin typeface="Arial"/>
            </a:endParaRPr>
          </a:p>
          <a:p>
            <a:pPr>
              <a:lnSpc>
                <a:spcPct val="100000"/>
              </a:lnSpc>
            </a:pPr>
            <a:r>
              <a:rPr lang="el-GR" sz="1100" b="0" strike="noStrike" spc="-1">
                <a:solidFill>
                  <a:srgbClr val="6E6F71"/>
                </a:solidFill>
                <a:latin typeface="Arial"/>
                <a:ea typeface="Ubuntu-Light"/>
              </a:rPr>
              <a:t>Επιμελητής Πνευμονολογικής Κλινικής 251 Γ.Ν.Α</a:t>
            </a:r>
            <a:endParaRPr lang="el-GR" sz="1100" b="0" strike="noStrike" spc="-1">
              <a:latin typeface="Arial"/>
            </a:endParaRPr>
          </a:p>
          <a:p>
            <a:pPr>
              <a:lnSpc>
                <a:spcPct val="100000"/>
              </a:lnSpc>
            </a:pPr>
            <a:r>
              <a:rPr lang="el-GR" sz="1100" b="0" strike="noStrike" spc="-1">
                <a:solidFill>
                  <a:srgbClr val="6E6F71"/>
                </a:solidFill>
                <a:latin typeface="Arial"/>
                <a:ea typeface="Ubuntu-Light"/>
              </a:rPr>
              <a:t>Συνεργάτης Mediterraneo Hospital Γλυφάδα</a:t>
            </a:r>
            <a:r>
              <a:rPr lang="el-GR" sz="800" b="0" strike="noStrike" spc="-1">
                <a:solidFill>
                  <a:srgbClr val="6E6F71"/>
                </a:solidFill>
                <a:latin typeface="Ubuntu-Light"/>
                <a:ea typeface="Ubuntu-Light"/>
              </a:rPr>
              <a:t>.</a:t>
            </a:r>
            <a:endParaRPr lang="el-GR" sz="8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 name="CustomShape 1"/>
          <p:cNvSpPr/>
          <p:nvPr/>
        </p:nvSpPr>
        <p:spPr>
          <a:xfrm>
            <a:off x="457200" y="836640"/>
            <a:ext cx="8227440" cy="1149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el-GR" sz="2800" b="0" strike="noStrike" spc="-1">
                <a:solidFill>
                  <a:srgbClr val="424456"/>
                </a:solidFill>
                <a:latin typeface="Trebuchet MS"/>
                <a:ea typeface="DejaVu Sans"/>
              </a:rPr>
              <a:t>Παράγοντες που πυροδοτούν ή επιδεινώνουν το άσθμα </a:t>
            </a:r>
            <a:endParaRPr lang="el-GR" sz="2800" b="0" strike="noStrike" spc="-1">
              <a:latin typeface="Arial"/>
            </a:endParaRPr>
          </a:p>
        </p:txBody>
      </p:sp>
      <p:sp>
        <p:nvSpPr>
          <p:cNvPr id="877"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624240" indent="-512280">
              <a:lnSpc>
                <a:spcPct val="100000"/>
              </a:lnSpc>
              <a:spcBef>
                <a:spcPts val="300"/>
              </a:spcBef>
              <a:buClr>
                <a:srgbClr val="A04DA3"/>
              </a:buClr>
              <a:buFont typeface="StarSymbol"/>
              <a:buAutoNum type="arabicPeriod"/>
            </a:pPr>
            <a:r>
              <a:rPr lang="el-GR" sz="2000" b="1" strike="noStrike" spc="-1">
                <a:solidFill>
                  <a:srgbClr val="000000"/>
                </a:solidFill>
                <a:latin typeface="Georgia"/>
                <a:ea typeface="DejaVu Sans"/>
              </a:rPr>
              <a:t>Περιβαλλοντικοί</a:t>
            </a:r>
            <a:endParaRPr lang="el-GR" sz="2000" b="0" strike="noStrike" spc="-1">
              <a:latin typeface="Arial"/>
            </a:endParaRPr>
          </a:p>
          <a:p>
            <a:pPr marL="109800">
              <a:lnSpc>
                <a:spcPct val="100000"/>
              </a:lnSpc>
              <a:spcBef>
                <a:spcPts val="300"/>
              </a:spcBef>
            </a:pPr>
            <a:endParaRPr lang="el-GR" sz="2000" b="0" strike="noStrike" spc="-1">
              <a:latin typeface="Arial"/>
            </a:endParaRPr>
          </a:p>
          <a:p>
            <a:pPr marL="365760" indent="-253800">
              <a:lnSpc>
                <a:spcPct val="150000"/>
              </a:lnSpc>
              <a:spcBef>
                <a:spcPts val="300"/>
              </a:spcBef>
              <a:buClr>
                <a:srgbClr val="A04DA3"/>
              </a:buClr>
              <a:buFont typeface="Georgia"/>
              <a:buChar char="•"/>
            </a:pPr>
            <a:r>
              <a:rPr lang="el-GR" sz="2000" b="0" strike="noStrike" spc="-1">
                <a:solidFill>
                  <a:srgbClr val="000000"/>
                </a:solidFill>
                <a:latin typeface="Georgia"/>
                <a:ea typeface="DejaVu Sans"/>
              </a:rPr>
              <a:t> Ιογενείς λοιμώξεις ( RSV, ιός γρίπης, ρινοιοί) </a:t>
            </a:r>
            <a:endParaRPr lang="el-GR" sz="2000" b="0" strike="noStrike" spc="-1">
              <a:latin typeface="Arial"/>
            </a:endParaRPr>
          </a:p>
          <a:p>
            <a:pPr marL="365760" indent="-253800">
              <a:lnSpc>
                <a:spcPct val="150000"/>
              </a:lnSpc>
              <a:spcBef>
                <a:spcPts val="300"/>
              </a:spcBef>
              <a:buClr>
                <a:srgbClr val="A04DA3"/>
              </a:buClr>
              <a:buFont typeface="Georgia"/>
              <a:buChar char="•"/>
            </a:pPr>
            <a:r>
              <a:rPr lang="el-GR" sz="2000" b="0" strike="noStrike" spc="-1">
                <a:solidFill>
                  <a:srgbClr val="000000"/>
                </a:solidFill>
                <a:latin typeface="Georgia"/>
                <a:ea typeface="DejaVu Sans"/>
              </a:rPr>
              <a:t>Έκθεση σε αλλεργιογόνα (άκαρι οικιακής σκόνης, γύρεις, κατσαρίδες)</a:t>
            </a:r>
            <a:endParaRPr lang="el-GR" sz="2000" b="0" strike="noStrike" spc="-1">
              <a:latin typeface="Arial"/>
            </a:endParaRPr>
          </a:p>
          <a:p>
            <a:pPr marL="365760" indent="-253800">
              <a:lnSpc>
                <a:spcPct val="150000"/>
              </a:lnSpc>
              <a:spcBef>
                <a:spcPts val="300"/>
              </a:spcBef>
              <a:buClr>
                <a:srgbClr val="A04DA3"/>
              </a:buClr>
              <a:buFont typeface="Georgia"/>
              <a:buChar char="•"/>
            </a:pPr>
            <a:r>
              <a:rPr lang="el-GR" sz="2000" b="0" strike="noStrike" spc="-1">
                <a:solidFill>
                  <a:srgbClr val="000000"/>
                </a:solidFill>
                <a:latin typeface="Georgia"/>
                <a:ea typeface="DejaVu Sans"/>
              </a:rPr>
              <a:t>Καπνός τσιγάρου</a:t>
            </a:r>
            <a:endParaRPr lang="el-GR" sz="2000" b="0" strike="noStrike" spc="-1">
              <a:latin typeface="Arial"/>
            </a:endParaRPr>
          </a:p>
          <a:p>
            <a:pPr marL="365760" indent="-253800">
              <a:lnSpc>
                <a:spcPct val="150000"/>
              </a:lnSpc>
              <a:spcBef>
                <a:spcPts val="300"/>
              </a:spcBef>
              <a:buClr>
                <a:srgbClr val="A04DA3"/>
              </a:buClr>
              <a:buFont typeface="Georgia"/>
              <a:buChar char="•"/>
            </a:pPr>
            <a:r>
              <a:rPr lang="el-GR" sz="2000" b="0" strike="noStrike" spc="-1">
                <a:solidFill>
                  <a:srgbClr val="000000"/>
                </a:solidFill>
                <a:latin typeface="Georgia"/>
                <a:ea typeface="DejaVu Sans"/>
              </a:rPr>
              <a:t>Άσκηση</a:t>
            </a:r>
            <a:endParaRPr lang="el-GR" sz="2000" b="0" strike="noStrike" spc="-1">
              <a:latin typeface="Arial"/>
            </a:endParaRPr>
          </a:p>
          <a:p>
            <a:pPr marL="365760" indent="-253800">
              <a:lnSpc>
                <a:spcPct val="150000"/>
              </a:lnSpc>
              <a:spcBef>
                <a:spcPts val="300"/>
              </a:spcBef>
              <a:buClr>
                <a:srgbClr val="A04DA3"/>
              </a:buClr>
              <a:buFont typeface="Georgia"/>
              <a:buChar char="•"/>
            </a:pPr>
            <a:r>
              <a:rPr lang="el-GR" sz="2000" b="0" strike="noStrike" spc="-1">
                <a:solidFill>
                  <a:srgbClr val="000000"/>
                </a:solidFill>
                <a:latin typeface="Georgia"/>
                <a:ea typeface="DejaVu Sans"/>
              </a:rPr>
              <a:t>Άγχος</a:t>
            </a:r>
            <a:endParaRPr lang="el-GR" sz="2000" b="0" strike="noStrike" spc="-1">
              <a:latin typeface="Arial"/>
            </a:endParaRPr>
          </a:p>
          <a:p>
            <a:pPr marL="365760" indent="-253800">
              <a:lnSpc>
                <a:spcPct val="150000"/>
              </a:lnSpc>
              <a:spcBef>
                <a:spcPts val="300"/>
              </a:spcBef>
              <a:buClr>
                <a:srgbClr val="A04DA3"/>
              </a:buClr>
              <a:buFont typeface="Georgia"/>
              <a:buChar char="•"/>
            </a:pPr>
            <a:r>
              <a:rPr lang="el-GR" sz="2000" b="0" strike="noStrike" spc="-1">
                <a:solidFill>
                  <a:srgbClr val="000000"/>
                </a:solidFill>
                <a:latin typeface="Georgia"/>
                <a:ea typeface="DejaVu Sans"/>
              </a:rPr>
              <a:t>Φάρμακα (b-blockers, ασπιρίνη)</a:t>
            </a:r>
            <a:endParaRPr lang="el-GR" sz="2000" b="0" strike="noStrike" spc="-1">
              <a:latin typeface="Arial"/>
            </a:endParaRPr>
          </a:p>
        </p:txBody>
      </p:sp>
      <p:pic>
        <p:nvPicPr>
          <p:cNvPr id="878" name="Picture 3"/>
          <p:cNvPicPr/>
          <p:nvPr/>
        </p:nvPicPr>
        <p:blipFill>
          <a:blip r:embed="rId2"/>
          <a:stretch/>
        </p:blipFill>
        <p:spPr>
          <a:xfrm>
            <a:off x="7596360" y="5589360"/>
            <a:ext cx="1437840" cy="10778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 name="CustomShape 1"/>
          <p:cNvSpPr/>
          <p:nvPr/>
        </p:nvSpPr>
        <p:spPr>
          <a:xfrm>
            <a:off x="457200" y="548640"/>
            <a:ext cx="8227440" cy="861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90000"/>
              </a:lnSpc>
            </a:pPr>
            <a:r>
              <a:rPr lang="el-GR" sz="2800" b="0" strike="noStrike" spc="-1">
                <a:solidFill>
                  <a:srgbClr val="424456"/>
                </a:solidFill>
                <a:latin typeface="Times New Roman"/>
                <a:ea typeface="DejaVu Sans"/>
              </a:rPr>
              <a:t>Η συχνότητα των παροξύνσεων κατ’έτος μετράει...</a:t>
            </a:r>
            <a:endParaRPr lang="el-GR" sz="2800" b="0" strike="noStrike" spc="-1">
              <a:latin typeface="Arial"/>
            </a:endParaRPr>
          </a:p>
        </p:txBody>
      </p:sp>
      <p:pic>
        <p:nvPicPr>
          <p:cNvPr id="1129" name="Picture 3"/>
          <p:cNvPicPr/>
          <p:nvPr/>
        </p:nvPicPr>
        <p:blipFill>
          <a:blip r:embed="rId3"/>
          <a:stretch/>
        </p:blipFill>
        <p:spPr>
          <a:xfrm>
            <a:off x="1295280" y="1917000"/>
            <a:ext cx="7084440" cy="3430800"/>
          </a:xfrm>
          <a:prstGeom prst="rect">
            <a:avLst/>
          </a:prstGeom>
          <a:ln>
            <a:noFill/>
          </a:ln>
        </p:spPr>
      </p:pic>
      <p:sp>
        <p:nvSpPr>
          <p:cNvPr id="1130" name="CustomShape 2"/>
          <p:cNvSpPr/>
          <p:nvPr/>
        </p:nvSpPr>
        <p:spPr>
          <a:xfrm>
            <a:off x="533520" y="5410080"/>
            <a:ext cx="7998840" cy="9115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l-GR" sz="1800" b="0" strike="noStrike" spc="-1">
                <a:solidFill>
                  <a:srgbClr val="000000"/>
                </a:solidFill>
                <a:latin typeface="Times New Roman"/>
                <a:ea typeface="DejaVu Sans"/>
              </a:rPr>
              <a:t>In the group with infrequent (&lt; 2.92 per year ) exacerbations FEV1 declined by 25.3 ml/year compared with 46.1 ml/year in those with frequent (&gt;2.92) exacerbations (p&lt;0.001).</a:t>
            </a:r>
            <a:endParaRPr lang="el-GR" sz="1800" b="0" strike="noStrike" spc="-1">
              <a:latin typeface="Arial"/>
            </a:endParaRPr>
          </a:p>
        </p:txBody>
      </p:sp>
      <p:sp>
        <p:nvSpPr>
          <p:cNvPr id="1131" name="CustomShape 3"/>
          <p:cNvSpPr/>
          <p:nvPr/>
        </p:nvSpPr>
        <p:spPr>
          <a:xfrm>
            <a:off x="4025160" y="6224760"/>
            <a:ext cx="4926600" cy="39348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l-GR" sz="2000" b="0" i="1" strike="noStrike" spc="-1">
                <a:solidFill>
                  <a:srgbClr val="000000"/>
                </a:solidFill>
                <a:latin typeface="Times New Roman"/>
                <a:ea typeface="DejaVu Sans"/>
              </a:rPr>
              <a:t>Donaldson GC et al.Thorax 2002;57:847–852</a:t>
            </a:r>
            <a:endParaRPr lang="el-GR" sz="20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CustomShape 1"/>
          <p:cNvSpPr/>
          <p:nvPr/>
        </p:nvSpPr>
        <p:spPr>
          <a:xfrm>
            <a:off x="457200" y="476640"/>
            <a:ext cx="8227440" cy="10645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l-GR" sz="2400" b="0" strike="noStrike" spc="-1">
                <a:solidFill>
                  <a:srgbClr val="000000"/>
                </a:solidFill>
                <a:latin typeface="Georgia"/>
                <a:ea typeface="DejaVu Sans"/>
              </a:rPr>
              <a:t>Η βαρύτητα των παροξύνσεων μετράει ... </a:t>
            </a:r>
            <a:endParaRPr lang="el-GR" sz="2400" b="0" strike="noStrike" spc="-1">
              <a:latin typeface="Arial"/>
            </a:endParaRPr>
          </a:p>
        </p:txBody>
      </p:sp>
      <p:sp>
        <p:nvSpPr>
          <p:cNvPr id="1133"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marL="432000" indent="-322200">
              <a:lnSpc>
                <a:spcPct val="100000"/>
              </a:lnSpc>
              <a:spcBef>
                <a:spcPts val="1417"/>
              </a:spcBef>
              <a:buClr>
                <a:srgbClr val="000000"/>
              </a:buClr>
              <a:buSzPct val="45000"/>
              <a:buFont typeface="Wingdings" charset="2"/>
              <a:buChar char=""/>
            </a:pPr>
            <a:r>
              <a:rPr lang="el-GR" sz="2000" b="0" strike="noStrike" spc="-1">
                <a:solidFill>
                  <a:srgbClr val="000000"/>
                </a:solidFill>
                <a:latin typeface="Georgia"/>
                <a:ea typeface="DejaVu Sans"/>
              </a:rPr>
              <a:t>Mild απαιτούν αύξηση της βρογχοδιασταλτικής αγωγής</a:t>
            </a:r>
            <a:endParaRPr lang="el-GR" sz="2000" b="0" strike="noStrike" spc="-1">
              <a:latin typeface="Arial"/>
            </a:endParaRPr>
          </a:p>
          <a:p>
            <a:pPr marL="432000" indent="-322200">
              <a:lnSpc>
                <a:spcPct val="100000"/>
              </a:lnSpc>
              <a:spcBef>
                <a:spcPts val="1417"/>
              </a:spcBef>
              <a:buClr>
                <a:srgbClr val="000000"/>
              </a:buClr>
              <a:buSzPct val="45000"/>
              <a:buFont typeface="Wingdings" charset="2"/>
              <a:buChar char=""/>
            </a:pPr>
            <a:r>
              <a:rPr lang="el-GR" sz="2000" b="0" strike="noStrike" spc="-1">
                <a:solidFill>
                  <a:srgbClr val="000000"/>
                </a:solidFill>
                <a:latin typeface="Georgia"/>
                <a:ea typeface="DejaVu Sans"/>
              </a:rPr>
              <a:t>Moderate απαιτούν κορτικοστεροειδή ή και αντιμικροβιακή αγωγή</a:t>
            </a:r>
            <a:endParaRPr lang="el-GR" sz="2000" b="0" strike="noStrike" spc="-1">
              <a:latin typeface="Arial"/>
            </a:endParaRPr>
          </a:p>
          <a:p>
            <a:pPr marL="432000" indent="-322200">
              <a:lnSpc>
                <a:spcPct val="100000"/>
              </a:lnSpc>
              <a:spcBef>
                <a:spcPts val="1417"/>
              </a:spcBef>
              <a:buClr>
                <a:srgbClr val="000000"/>
              </a:buClr>
              <a:buSzPct val="45000"/>
              <a:buFont typeface="Wingdings" charset="2"/>
              <a:buChar char=""/>
            </a:pPr>
            <a:r>
              <a:rPr lang="el-GR" sz="2000" b="0" strike="noStrike" spc="-1">
                <a:solidFill>
                  <a:srgbClr val="000000"/>
                </a:solidFill>
                <a:latin typeface="Georgia"/>
                <a:ea typeface="DejaVu Sans"/>
              </a:rPr>
              <a:t>Severe οδηγούν σε νοσηλείες ή και θάνατο (σοβαρή αναπνευστική ανεπάρκεια, διπλασιασμός κινδύνου οξέως στεφανιαίου επεισοδίου, πνευμονικη εμβολή)</a:t>
            </a:r>
            <a:endParaRPr lang="el-GR" sz="2000" b="0" strike="noStrike" spc="-1">
              <a:latin typeface="Arial"/>
            </a:endParaRPr>
          </a:p>
          <a:p>
            <a:pPr>
              <a:lnSpc>
                <a:spcPct val="100000"/>
              </a:lnSpc>
              <a:spcBef>
                <a:spcPts val="1417"/>
              </a:spcBef>
            </a:pPr>
            <a:endParaRPr lang="el-GR" sz="2000" b="0" strike="noStrike" spc="-1">
              <a:latin typeface="Arial"/>
            </a:endParaRPr>
          </a:p>
          <a:p>
            <a:pPr marL="432000" indent="-322200">
              <a:lnSpc>
                <a:spcPct val="100000"/>
              </a:lnSpc>
              <a:spcBef>
                <a:spcPts val="1417"/>
              </a:spcBef>
              <a:buClr>
                <a:srgbClr val="000000"/>
              </a:buClr>
              <a:buSzPct val="45000"/>
              <a:buFont typeface="Wingdings" charset="2"/>
              <a:buChar char=""/>
            </a:pPr>
            <a:r>
              <a:rPr lang="el-GR" sz="2000" b="0" strike="noStrike" spc="-1">
                <a:solidFill>
                  <a:srgbClr val="000000"/>
                </a:solidFill>
                <a:latin typeface="Georgia"/>
                <a:ea typeface="DejaVu Sans"/>
              </a:rPr>
              <a:t>Η θνητότητα φτάνει το μέγιστο εντός της πρώτης εβδομάδος από τη νοσηλεία και σταθεροποιείται εντός τριμήνου</a:t>
            </a:r>
            <a:endParaRPr lang="el-GR" sz="2000" b="0" strike="noStrike" spc="-1">
              <a:latin typeface="Arial"/>
            </a:endParaRPr>
          </a:p>
          <a:p>
            <a:pPr marL="432000" indent="-322200">
              <a:lnSpc>
                <a:spcPct val="100000"/>
              </a:lnSpc>
              <a:spcBef>
                <a:spcPts val="1417"/>
              </a:spcBef>
              <a:buClr>
                <a:srgbClr val="000000"/>
              </a:buClr>
              <a:buSzPct val="45000"/>
              <a:buFont typeface="Wingdings" charset="2"/>
              <a:buChar char=""/>
            </a:pPr>
            <a:r>
              <a:rPr lang="el-GR" sz="2000" b="0" strike="noStrike" spc="-1">
                <a:solidFill>
                  <a:srgbClr val="000000"/>
                </a:solidFill>
                <a:latin typeface="Georgia"/>
                <a:ea typeface="DejaVu Sans"/>
              </a:rPr>
              <a:t>Φτωχή μακροχρόνια πρόγνωση με θνητότητα (all-cause mortality) περίπου 50% εντός 3ετίας</a:t>
            </a:r>
            <a:endParaRPr lang="el-GR" sz="20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4"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sp>
      <p:sp>
        <p:nvSpPr>
          <p:cNvPr id="1135"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sp>
      <p:pic>
        <p:nvPicPr>
          <p:cNvPr id="1136" name="Picture 729"/>
          <p:cNvPicPr/>
          <p:nvPr/>
        </p:nvPicPr>
        <p:blipFill>
          <a:blip r:embed="rId2"/>
          <a:stretch/>
        </p:blipFill>
        <p:spPr>
          <a:xfrm>
            <a:off x="144000" y="891720"/>
            <a:ext cx="8782200" cy="5658480"/>
          </a:xfrm>
          <a:prstGeom prst="rect">
            <a:avLst/>
          </a:prstGeom>
          <a:ln>
            <a:noFill/>
          </a:ln>
        </p:spPr>
      </p:pic>
      <p:sp>
        <p:nvSpPr>
          <p:cNvPr id="1137" name="CustomShape 3"/>
          <p:cNvSpPr/>
          <p:nvPr/>
        </p:nvSpPr>
        <p:spPr>
          <a:xfrm>
            <a:off x="730440" y="6221520"/>
            <a:ext cx="4019760" cy="54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lang="el-GR" sz="1800" b="0" strike="noStrike" spc="-1">
              <a:latin typeface="Arial"/>
            </a:endParaRPr>
          </a:p>
          <a:p>
            <a:pPr>
              <a:lnSpc>
                <a:spcPct val="100000"/>
              </a:lnSpc>
            </a:pPr>
            <a:r>
              <a:rPr lang="el-GR" sz="1400" b="0" strike="noStrike" spc="-1">
                <a:solidFill>
                  <a:srgbClr val="000000"/>
                </a:solidFill>
                <a:latin typeface="Times New Roman"/>
                <a:ea typeface="Segoe UI"/>
              </a:rPr>
              <a:t>Soler-Cataluña JJ, et al. </a:t>
            </a:r>
            <a:r>
              <a:rPr lang="el-GR" sz="1400" b="0" i="1" strike="noStrike" spc="-1">
                <a:solidFill>
                  <a:srgbClr val="000000"/>
                </a:solidFill>
                <a:latin typeface="Arial"/>
                <a:ea typeface="DejaVu Sans"/>
              </a:rPr>
              <a:t>Thorax </a:t>
            </a:r>
            <a:r>
              <a:rPr lang="el-GR" sz="1400" b="0" strike="noStrike" spc="-1">
                <a:solidFill>
                  <a:srgbClr val="000000"/>
                </a:solidFill>
                <a:latin typeface="Arial"/>
                <a:ea typeface="DejaVu Sans"/>
              </a:rPr>
              <a:t>2005; 60:925-931. </a:t>
            </a:r>
            <a:endParaRPr lang="el-GR" sz="14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8" name="CustomShape 1"/>
          <p:cNvSpPr/>
          <p:nvPr/>
        </p:nvSpPr>
        <p:spPr>
          <a:xfrm>
            <a:off x="457200" y="548640"/>
            <a:ext cx="8227440" cy="1005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800" b="0" strike="noStrike" spc="-1">
                <a:solidFill>
                  <a:srgbClr val="424456"/>
                </a:solidFill>
                <a:latin typeface="Trebuchet MS"/>
                <a:ea typeface="DejaVu Sans"/>
              </a:rPr>
              <a:t>Συνδυασμένη αξιολόγηση της ΧΑΠ</a:t>
            </a:r>
            <a:endParaRPr lang="el-GR" sz="2800" b="0" strike="noStrike" spc="-1">
              <a:latin typeface="Arial"/>
            </a:endParaRPr>
          </a:p>
        </p:txBody>
      </p:sp>
      <p:pic>
        <p:nvPicPr>
          <p:cNvPr id="1139" name="Content Placeholder 3"/>
          <p:cNvPicPr/>
          <p:nvPr/>
        </p:nvPicPr>
        <p:blipFill>
          <a:blip r:embed="rId2"/>
          <a:stretch/>
        </p:blipFill>
        <p:spPr>
          <a:xfrm>
            <a:off x="0" y="1917000"/>
            <a:ext cx="4497840" cy="3454200"/>
          </a:xfrm>
          <a:prstGeom prst="rect">
            <a:avLst/>
          </a:prstGeom>
          <a:ln>
            <a:noFill/>
          </a:ln>
        </p:spPr>
      </p:pic>
      <p:pic>
        <p:nvPicPr>
          <p:cNvPr id="1140" name="Picture 4"/>
          <p:cNvPicPr/>
          <p:nvPr/>
        </p:nvPicPr>
        <p:blipFill>
          <a:blip r:embed="rId3"/>
          <a:stretch/>
        </p:blipFill>
        <p:spPr>
          <a:xfrm>
            <a:off x="4428000" y="1746000"/>
            <a:ext cx="4609800" cy="45342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1" name="CustomShape 1"/>
          <p:cNvSpPr/>
          <p:nvPr/>
        </p:nvSpPr>
        <p:spPr>
          <a:xfrm>
            <a:off x="457200" y="620640"/>
            <a:ext cx="8227440" cy="1149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800" b="0" strike="noStrike" spc="-1">
                <a:solidFill>
                  <a:srgbClr val="424456"/>
                </a:solidFill>
                <a:latin typeface="Trebuchet MS"/>
                <a:ea typeface="DejaVu Sans"/>
              </a:rPr>
              <a:t>Κλινική πορεία της ΧΑΠ</a:t>
            </a:r>
            <a:endParaRPr lang="el-GR" sz="2800" b="0" strike="noStrike" spc="-1">
              <a:latin typeface="Arial"/>
            </a:endParaRPr>
          </a:p>
        </p:txBody>
      </p:sp>
      <p:sp>
        <p:nvSpPr>
          <p:cNvPr id="1142"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109800">
              <a:lnSpc>
                <a:spcPct val="100000"/>
              </a:lnSpc>
              <a:spcBef>
                <a:spcPts val="300"/>
              </a:spcBef>
            </a:pPr>
            <a:r>
              <a:rPr lang="el-GR" sz="1050" b="0" strike="noStrike" spc="-1">
                <a:solidFill>
                  <a:srgbClr val="000000"/>
                </a:solidFill>
                <a:latin typeface="Georgia"/>
                <a:ea typeface="DejaVu Sans"/>
              </a:rPr>
              <a:t>                                                                                                                                                                    Miravitlles. M., Respir Med 2011;105:118-1128</a:t>
            </a:r>
            <a:endParaRPr lang="el-GR" sz="1050" b="0" strike="noStrike" spc="-1">
              <a:latin typeface="Arial"/>
            </a:endParaRPr>
          </a:p>
        </p:txBody>
      </p:sp>
      <p:pic>
        <p:nvPicPr>
          <p:cNvPr id="1143" name="Picture 4"/>
          <p:cNvPicPr/>
          <p:nvPr/>
        </p:nvPicPr>
        <p:blipFill>
          <a:blip r:embed="rId2"/>
          <a:stretch/>
        </p:blipFill>
        <p:spPr>
          <a:xfrm>
            <a:off x="323640" y="2133000"/>
            <a:ext cx="8494920" cy="40302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4" name="CustomShape 1"/>
          <p:cNvSpPr/>
          <p:nvPr/>
        </p:nvSpPr>
        <p:spPr>
          <a:xfrm>
            <a:off x="457200" y="692640"/>
            <a:ext cx="8227440" cy="861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800" b="0" strike="noStrike" spc="-1">
                <a:solidFill>
                  <a:srgbClr val="424456"/>
                </a:solidFill>
                <a:latin typeface="Trebuchet MS"/>
                <a:ea typeface="DejaVu Sans"/>
              </a:rPr>
              <a:t>Στόχοι Θεραπείας</a:t>
            </a:r>
            <a:endParaRPr lang="el-GR" sz="2800" b="0" strike="noStrike" spc="-1">
              <a:latin typeface="Arial"/>
            </a:endParaRPr>
          </a:p>
        </p:txBody>
      </p:sp>
      <p:sp>
        <p:nvSpPr>
          <p:cNvPr id="1145" name="CustomShape 2"/>
          <p:cNvSpPr/>
          <p:nvPr/>
        </p:nvSpPr>
        <p:spPr>
          <a:xfrm>
            <a:off x="457200" y="1772640"/>
            <a:ext cx="8227440" cy="4799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109800" algn="ctr">
              <a:lnSpc>
                <a:spcPct val="100000"/>
              </a:lnSpc>
              <a:spcBef>
                <a:spcPts val="300"/>
              </a:spcBef>
            </a:pPr>
            <a:r>
              <a:rPr lang="el-GR" sz="2000" b="1" strike="noStrike" spc="-1">
                <a:solidFill>
                  <a:srgbClr val="000000"/>
                </a:solidFill>
                <a:latin typeface="Georgia"/>
                <a:ea typeface="DejaVu Sans"/>
              </a:rPr>
              <a:t>Μείωση συμπτωμάτων</a:t>
            </a:r>
            <a:endParaRPr lang="el-GR" sz="2000" b="0" strike="noStrike" spc="-1">
              <a:latin typeface="Arial"/>
            </a:endParaRPr>
          </a:p>
          <a:p>
            <a:pPr marL="365760" indent="-253800">
              <a:lnSpc>
                <a:spcPct val="100000"/>
              </a:lnSpc>
              <a:spcBef>
                <a:spcPts val="300"/>
              </a:spcBef>
              <a:buClr>
                <a:srgbClr val="A04DA3"/>
              </a:buClr>
              <a:buFont typeface="Georgia"/>
              <a:buChar char="•"/>
            </a:pPr>
            <a:r>
              <a:rPr lang="el-GR" sz="2000" b="0" strike="noStrike" spc="-1">
                <a:solidFill>
                  <a:srgbClr val="000000"/>
                </a:solidFill>
                <a:latin typeface="Georgia"/>
                <a:ea typeface="DejaVu Sans"/>
              </a:rPr>
              <a:t>Ανακούφιση συμπτωμάτων </a:t>
            </a:r>
            <a:endParaRPr lang="el-GR" sz="2000" b="0" strike="noStrike" spc="-1">
              <a:latin typeface="Arial"/>
            </a:endParaRPr>
          </a:p>
          <a:p>
            <a:pPr marL="365760" indent="-253800">
              <a:lnSpc>
                <a:spcPct val="100000"/>
              </a:lnSpc>
              <a:spcBef>
                <a:spcPts val="300"/>
              </a:spcBef>
              <a:buClr>
                <a:srgbClr val="A04DA3"/>
              </a:buClr>
              <a:buFont typeface="Georgia"/>
              <a:buChar char="•"/>
            </a:pPr>
            <a:r>
              <a:rPr lang="el-GR" sz="2000" b="0" strike="noStrike" spc="-1">
                <a:solidFill>
                  <a:srgbClr val="000000"/>
                </a:solidFill>
                <a:latin typeface="Georgia"/>
                <a:ea typeface="DejaVu Sans"/>
              </a:rPr>
              <a:t>Βελτίωση ικανότητας για άσκηση</a:t>
            </a:r>
            <a:endParaRPr lang="el-GR" sz="2000" b="0" strike="noStrike" spc="-1">
              <a:latin typeface="Arial"/>
            </a:endParaRPr>
          </a:p>
          <a:p>
            <a:pPr marL="365760" indent="-253800">
              <a:lnSpc>
                <a:spcPct val="100000"/>
              </a:lnSpc>
              <a:spcBef>
                <a:spcPts val="300"/>
              </a:spcBef>
              <a:buClr>
                <a:srgbClr val="A04DA3"/>
              </a:buClr>
              <a:buFont typeface="Georgia"/>
              <a:buChar char="•"/>
            </a:pPr>
            <a:r>
              <a:rPr lang="el-GR" sz="2000" b="0" strike="noStrike" spc="-1">
                <a:solidFill>
                  <a:srgbClr val="000000"/>
                </a:solidFill>
                <a:latin typeface="Georgia"/>
                <a:ea typeface="DejaVu Sans"/>
              </a:rPr>
              <a:t>Βελτίωση ποιότητας ζωής</a:t>
            </a:r>
            <a:endParaRPr lang="el-GR" sz="2000" b="0" strike="noStrike" spc="-1">
              <a:latin typeface="Arial"/>
            </a:endParaRPr>
          </a:p>
          <a:p>
            <a:pPr marL="109800">
              <a:lnSpc>
                <a:spcPct val="100000"/>
              </a:lnSpc>
              <a:spcBef>
                <a:spcPts val="300"/>
              </a:spcBef>
            </a:pPr>
            <a:endParaRPr lang="el-GR" sz="2000" b="0" strike="noStrike" spc="-1">
              <a:latin typeface="Arial"/>
            </a:endParaRPr>
          </a:p>
          <a:p>
            <a:pPr marL="109800" algn="ctr">
              <a:lnSpc>
                <a:spcPct val="100000"/>
              </a:lnSpc>
              <a:spcBef>
                <a:spcPts val="300"/>
              </a:spcBef>
            </a:pPr>
            <a:r>
              <a:rPr lang="el-GR" sz="2000" b="1" strike="noStrike" spc="-1">
                <a:solidFill>
                  <a:srgbClr val="000000"/>
                </a:solidFill>
                <a:latin typeface="Georgia"/>
                <a:ea typeface="DejaVu Sans"/>
              </a:rPr>
              <a:t>Μείωση κινδύνου</a:t>
            </a:r>
            <a:endParaRPr lang="el-GR" sz="2000" b="0" strike="noStrike" spc="-1">
              <a:latin typeface="Arial"/>
            </a:endParaRPr>
          </a:p>
          <a:p>
            <a:pPr marL="365760" indent="-253800">
              <a:lnSpc>
                <a:spcPct val="100000"/>
              </a:lnSpc>
              <a:spcBef>
                <a:spcPts val="300"/>
              </a:spcBef>
              <a:buClr>
                <a:srgbClr val="A04DA3"/>
              </a:buClr>
              <a:buFont typeface="Georgia"/>
              <a:buChar char="•"/>
            </a:pPr>
            <a:r>
              <a:rPr lang="el-GR" sz="2000" b="0" strike="noStrike" spc="-1">
                <a:solidFill>
                  <a:srgbClr val="000000"/>
                </a:solidFill>
                <a:latin typeface="Georgia"/>
                <a:ea typeface="DejaVu Sans"/>
              </a:rPr>
              <a:t>Παρεμπόδιση εξέλιξης της νόσου</a:t>
            </a:r>
            <a:endParaRPr lang="el-GR" sz="2000" b="0" strike="noStrike" spc="-1">
              <a:latin typeface="Arial"/>
            </a:endParaRPr>
          </a:p>
          <a:p>
            <a:pPr marL="365760" indent="-253800">
              <a:lnSpc>
                <a:spcPct val="100000"/>
              </a:lnSpc>
              <a:spcBef>
                <a:spcPts val="300"/>
              </a:spcBef>
              <a:buClr>
                <a:srgbClr val="A04DA3"/>
              </a:buClr>
              <a:buFont typeface="Georgia"/>
              <a:buChar char="•"/>
            </a:pPr>
            <a:r>
              <a:rPr lang="el-GR" sz="2000" b="0" strike="noStrike" spc="-1">
                <a:solidFill>
                  <a:srgbClr val="000000"/>
                </a:solidFill>
                <a:latin typeface="Georgia"/>
                <a:ea typeface="DejaVu Sans"/>
              </a:rPr>
              <a:t>Πρόληψη και θεραπεία παροξύνσεων</a:t>
            </a:r>
            <a:endParaRPr lang="el-GR" sz="2000" b="0" strike="noStrike" spc="-1">
              <a:latin typeface="Arial"/>
            </a:endParaRPr>
          </a:p>
          <a:p>
            <a:pPr marL="365760" indent="-253800">
              <a:lnSpc>
                <a:spcPct val="100000"/>
              </a:lnSpc>
              <a:spcBef>
                <a:spcPts val="300"/>
              </a:spcBef>
              <a:buClr>
                <a:srgbClr val="A04DA3"/>
              </a:buClr>
              <a:buFont typeface="Georgia"/>
              <a:buChar char="•"/>
            </a:pPr>
            <a:r>
              <a:rPr lang="el-GR" sz="2000" b="0" strike="noStrike" spc="-1">
                <a:solidFill>
                  <a:srgbClr val="000000"/>
                </a:solidFill>
                <a:latin typeface="Georgia"/>
                <a:ea typeface="DejaVu Sans"/>
              </a:rPr>
              <a:t>Μείωση θνησιμότητας</a:t>
            </a:r>
            <a:endParaRPr lang="el-GR" sz="20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 name="CustomShape 1"/>
          <p:cNvSpPr/>
          <p:nvPr/>
        </p:nvSpPr>
        <p:spPr>
          <a:xfrm>
            <a:off x="457200" y="260640"/>
            <a:ext cx="8227440" cy="1149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800" b="0" strike="noStrike" spc="-1">
                <a:solidFill>
                  <a:srgbClr val="424456"/>
                </a:solidFill>
                <a:latin typeface="Trebuchet MS"/>
                <a:ea typeface="DejaVu Sans"/>
              </a:rPr>
              <a:t>Θεραπευτικές επιλογές</a:t>
            </a:r>
            <a:endParaRPr lang="el-GR" sz="2800" b="0" strike="noStrike" spc="-1">
              <a:latin typeface="Arial"/>
            </a:endParaRPr>
          </a:p>
        </p:txBody>
      </p:sp>
      <p:sp>
        <p:nvSpPr>
          <p:cNvPr id="1147" name="CustomShape 2"/>
          <p:cNvSpPr/>
          <p:nvPr/>
        </p:nvSpPr>
        <p:spPr>
          <a:xfrm>
            <a:off x="408240" y="1851120"/>
            <a:ext cx="8227440" cy="5087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65760" indent="-253800">
              <a:lnSpc>
                <a:spcPct val="150000"/>
              </a:lnSpc>
              <a:spcBef>
                <a:spcPts val="300"/>
              </a:spcBef>
              <a:buClr>
                <a:srgbClr val="A04DA3"/>
              </a:buClr>
              <a:buFont typeface="Georgia"/>
              <a:buChar char="•"/>
            </a:pPr>
            <a:r>
              <a:rPr lang="el-GR" sz="2000" b="0" strike="noStrike" spc="-1">
                <a:solidFill>
                  <a:srgbClr val="000000"/>
                </a:solidFill>
                <a:latin typeface="Georgia"/>
                <a:ea typeface="DejaVu Sans"/>
              </a:rPr>
              <a:t>Αποφυγή παραγόντων κινδύνου    </a:t>
            </a:r>
            <a:r>
              <a:rPr lang="el-GR" sz="2000" b="1" strike="noStrike" spc="-1">
                <a:solidFill>
                  <a:srgbClr val="000000"/>
                </a:solidFill>
                <a:latin typeface="Georgia"/>
                <a:ea typeface="DejaVu Sans"/>
              </a:rPr>
              <a:t>Διακοπή καπνίσματος</a:t>
            </a:r>
            <a:endParaRPr lang="el-GR" sz="2000" b="0" strike="noStrike" spc="-1">
              <a:latin typeface="Arial"/>
            </a:endParaRPr>
          </a:p>
          <a:p>
            <a:pPr marL="365760" indent="-253800">
              <a:lnSpc>
                <a:spcPct val="150000"/>
              </a:lnSpc>
              <a:spcBef>
                <a:spcPts val="300"/>
              </a:spcBef>
              <a:buClr>
                <a:srgbClr val="A04DA3"/>
              </a:buClr>
              <a:buFont typeface="Georgia"/>
              <a:buChar char="•"/>
            </a:pPr>
            <a:r>
              <a:rPr lang="el-GR" sz="2000" b="0" strike="noStrike" spc="-1">
                <a:solidFill>
                  <a:srgbClr val="000000"/>
                </a:solidFill>
                <a:latin typeface="Georgia"/>
                <a:ea typeface="DejaVu Sans"/>
              </a:rPr>
              <a:t>Τακτική σωματική άσκηση- Αποκατάσταση</a:t>
            </a:r>
            <a:endParaRPr lang="el-GR" sz="2000" b="0" strike="noStrike" spc="-1">
              <a:latin typeface="Arial"/>
            </a:endParaRPr>
          </a:p>
          <a:p>
            <a:pPr marL="365760" indent="-253800">
              <a:lnSpc>
                <a:spcPct val="150000"/>
              </a:lnSpc>
              <a:spcBef>
                <a:spcPts val="300"/>
              </a:spcBef>
              <a:buClr>
                <a:srgbClr val="A04DA3"/>
              </a:buClr>
              <a:buFont typeface="Georgia"/>
              <a:buChar char="•"/>
            </a:pPr>
            <a:r>
              <a:rPr lang="el-GR" sz="2000" b="0" strike="noStrike" spc="-1">
                <a:solidFill>
                  <a:srgbClr val="000000"/>
                </a:solidFill>
                <a:latin typeface="Georgia"/>
                <a:ea typeface="DejaVu Sans"/>
              </a:rPr>
              <a:t>Εμβολιασμός για γρίπη και πνευμονιόκοκκο</a:t>
            </a:r>
            <a:endParaRPr lang="el-GR" sz="2000" b="0" strike="noStrike" spc="-1">
              <a:latin typeface="Arial"/>
            </a:endParaRPr>
          </a:p>
          <a:p>
            <a:pPr marL="365760" indent="-253800">
              <a:lnSpc>
                <a:spcPct val="150000"/>
              </a:lnSpc>
              <a:spcBef>
                <a:spcPts val="300"/>
              </a:spcBef>
              <a:buClr>
                <a:srgbClr val="A04DA3"/>
              </a:buClr>
              <a:buFont typeface="Georgia"/>
              <a:buChar char="•"/>
            </a:pPr>
            <a:r>
              <a:rPr lang="el-GR" sz="2000" b="0" strike="noStrike" spc="-1">
                <a:solidFill>
                  <a:srgbClr val="000000"/>
                </a:solidFill>
                <a:latin typeface="Georgia"/>
                <a:ea typeface="DejaVu Sans"/>
              </a:rPr>
              <a:t>Φαρμακευτική θεραπεία </a:t>
            </a:r>
            <a:endParaRPr lang="el-GR" sz="2000" b="0" strike="noStrike" spc="-1">
              <a:latin typeface="Arial"/>
            </a:endParaRPr>
          </a:p>
          <a:p>
            <a:pPr marL="365760" indent="-253800">
              <a:lnSpc>
                <a:spcPct val="150000"/>
              </a:lnSpc>
              <a:spcBef>
                <a:spcPts val="300"/>
              </a:spcBef>
              <a:buClr>
                <a:srgbClr val="A04DA3"/>
              </a:buClr>
              <a:buFont typeface="Georgia"/>
              <a:buChar char="•"/>
            </a:pPr>
            <a:r>
              <a:rPr lang="el-GR" sz="2000" b="0" strike="noStrike" spc="-1">
                <a:solidFill>
                  <a:srgbClr val="000000"/>
                </a:solidFill>
                <a:latin typeface="Georgia"/>
                <a:ea typeface="DejaVu Sans"/>
              </a:rPr>
              <a:t>Μακροχρόνια οξυγονοθεραπεία (LTOT)</a:t>
            </a:r>
            <a:endParaRPr lang="el-GR" sz="2000" b="0" strike="noStrike" spc="-1">
              <a:latin typeface="Arial"/>
            </a:endParaRPr>
          </a:p>
          <a:p>
            <a:pPr marL="365760" indent="-253800">
              <a:lnSpc>
                <a:spcPct val="150000"/>
              </a:lnSpc>
              <a:spcBef>
                <a:spcPts val="300"/>
              </a:spcBef>
              <a:buClr>
                <a:srgbClr val="A04DA3"/>
              </a:buClr>
              <a:buFont typeface="Georgia"/>
              <a:buChar char="•"/>
            </a:pPr>
            <a:r>
              <a:rPr lang="el-GR" sz="2000" b="0" strike="noStrike" spc="-1">
                <a:solidFill>
                  <a:srgbClr val="000000"/>
                </a:solidFill>
                <a:latin typeface="Georgia"/>
                <a:ea typeface="DejaVu Sans"/>
              </a:rPr>
              <a:t>Μη επεμβατικός μηχανικός αερισμός (NIMV)</a:t>
            </a:r>
            <a:endParaRPr lang="el-GR" sz="20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8" name="CustomShape 1"/>
          <p:cNvSpPr/>
          <p:nvPr/>
        </p:nvSpPr>
        <p:spPr>
          <a:xfrm>
            <a:off x="457200" y="764640"/>
            <a:ext cx="8227440" cy="1077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100000"/>
              </a:lnSpc>
            </a:pPr>
            <a:r>
              <a:rPr lang="el-GR" sz="2800" b="0" strike="noStrike" spc="-1">
                <a:solidFill>
                  <a:srgbClr val="424456"/>
                </a:solidFill>
                <a:latin typeface="Trebuchet MS"/>
                <a:ea typeface="DejaVu Sans"/>
              </a:rPr>
              <a:t>Μη φαρμακευτική διαχείριση της ΧΑΠ</a:t>
            </a:r>
            <a:endParaRPr lang="el-GR" sz="2800" b="0" strike="noStrike" spc="-1">
              <a:latin typeface="Arial"/>
            </a:endParaRPr>
          </a:p>
        </p:txBody>
      </p:sp>
      <p:pic>
        <p:nvPicPr>
          <p:cNvPr id="1149" name="Content Placeholder 3"/>
          <p:cNvPicPr/>
          <p:nvPr/>
        </p:nvPicPr>
        <p:blipFill>
          <a:blip r:embed="rId2"/>
          <a:stretch/>
        </p:blipFill>
        <p:spPr>
          <a:xfrm>
            <a:off x="457200" y="2205000"/>
            <a:ext cx="8227440" cy="39582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0"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el-GR" sz="2800" b="0" strike="noStrike" spc="-1">
                <a:solidFill>
                  <a:srgbClr val="424456"/>
                </a:solidFill>
                <a:latin typeface="Trebuchet MS"/>
                <a:ea typeface="DejaVu Sans"/>
              </a:rPr>
              <a:t>Κάπνισμα και αναπνευστική λειτουργία</a:t>
            </a:r>
            <a:endParaRPr lang="el-GR" sz="2800" b="0" strike="noStrike" spc="-1">
              <a:latin typeface="Arial"/>
            </a:endParaRPr>
          </a:p>
        </p:txBody>
      </p:sp>
      <p:sp>
        <p:nvSpPr>
          <p:cNvPr id="1151"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109800">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109800">
              <a:lnSpc>
                <a:spcPct val="100000"/>
              </a:lnSpc>
              <a:spcBef>
                <a:spcPts val="300"/>
              </a:spcBef>
            </a:pPr>
            <a:r>
              <a:rPr lang="el-GR" sz="1050" b="0" strike="noStrike" spc="-1">
                <a:solidFill>
                  <a:srgbClr val="000000"/>
                </a:solidFill>
                <a:latin typeface="Georgia"/>
                <a:ea typeface="DejaVu Sans"/>
              </a:rPr>
              <a:t>                                                                                                                                                                                                         </a:t>
            </a:r>
            <a:endParaRPr lang="el-GR" sz="1050" b="0" strike="noStrike" spc="-1">
              <a:latin typeface="Arial"/>
            </a:endParaRPr>
          </a:p>
          <a:p>
            <a:pPr marL="109800">
              <a:lnSpc>
                <a:spcPct val="100000"/>
              </a:lnSpc>
              <a:spcBef>
                <a:spcPts val="300"/>
              </a:spcBef>
            </a:pPr>
            <a:r>
              <a:rPr lang="el-GR" sz="1050" b="0" strike="noStrike" spc="-1">
                <a:solidFill>
                  <a:srgbClr val="000000"/>
                </a:solidFill>
                <a:latin typeface="Georgia"/>
                <a:ea typeface="DejaVu Sans"/>
              </a:rPr>
              <a:t>                                                                                                                                                                                                           Fletcher ,Br Med J 1977</a:t>
            </a:r>
            <a:endParaRPr lang="el-GR" sz="1050" b="0" strike="noStrike" spc="-1">
              <a:latin typeface="Arial"/>
            </a:endParaRPr>
          </a:p>
        </p:txBody>
      </p:sp>
      <p:pic>
        <p:nvPicPr>
          <p:cNvPr id="1152" name="Picture 3"/>
          <p:cNvPicPr/>
          <p:nvPr/>
        </p:nvPicPr>
        <p:blipFill>
          <a:blip r:embed="rId2"/>
          <a:stretch/>
        </p:blipFill>
        <p:spPr>
          <a:xfrm>
            <a:off x="467640" y="2349000"/>
            <a:ext cx="7990560" cy="39132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53" name="CustomShape 1"/>
          <p:cNvSpPr/>
          <p:nvPr/>
        </p:nvSpPr>
        <p:spPr>
          <a:xfrm>
            <a:off x="467640" y="620640"/>
            <a:ext cx="8227440" cy="1293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el-GR" sz="2800" b="0" strike="noStrike" spc="-1">
                <a:solidFill>
                  <a:srgbClr val="424456"/>
                </a:solidFill>
                <a:latin typeface="Trebuchet MS"/>
                <a:ea typeface="DejaVu Sans"/>
              </a:rPr>
              <a:t>Κάπνισμα και αναπνευστική λειτουργία</a:t>
            </a:r>
            <a:endParaRPr lang="el-GR" sz="2800" b="0" strike="noStrike" spc="-1">
              <a:latin typeface="Arial"/>
            </a:endParaRPr>
          </a:p>
        </p:txBody>
      </p:sp>
      <p:sp>
        <p:nvSpPr>
          <p:cNvPr id="1154"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109800">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109800">
              <a:lnSpc>
                <a:spcPct val="100000"/>
              </a:lnSpc>
              <a:spcBef>
                <a:spcPts val="300"/>
              </a:spcBef>
            </a:pPr>
            <a:r>
              <a:rPr lang="el-GR" sz="1200" b="0" strike="noStrike" spc="-1">
                <a:solidFill>
                  <a:srgbClr val="000000"/>
                </a:solidFill>
                <a:latin typeface="Georgia"/>
                <a:ea typeface="DejaVu Sans"/>
              </a:rPr>
              <a:t>                                                                                                                           Anthonisen N, et al. AJRCCM 2002; 166: 675-679.</a:t>
            </a:r>
            <a:endParaRPr lang="el-GR" sz="1200" b="0" strike="noStrike" spc="-1">
              <a:latin typeface="Arial"/>
            </a:endParaRPr>
          </a:p>
        </p:txBody>
      </p:sp>
      <p:pic>
        <p:nvPicPr>
          <p:cNvPr id="1155" name="Picture 5"/>
          <p:cNvPicPr/>
          <p:nvPr/>
        </p:nvPicPr>
        <p:blipFill>
          <a:blip r:embed="rId3"/>
          <a:stretch/>
        </p:blipFill>
        <p:spPr>
          <a:xfrm>
            <a:off x="467640" y="1989000"/>
            <a:ext cx="8278920" cy="3958200"/>
          </a:xfrm>
          <a:prstGeom prst="rect">
            <a:avLst/>
          </a:prstGeom>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 name="CustomShape 1"/>
          <p:cNvSpPr/>
          <p:nvPr/>
        </p:nvSpPr>
        <p:spPr>
          <a:xfrm>
            <a:off x="457200" y="764640"/>
            <a:ext cx="8227440" cy="1149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el-GR" sz="2800" b="0" strike="noStrike" spc="-1">
                <a:solidFill>
                  <a:srgbClr val="424456"/>
                </a:solidFill>
                <a:latin typeface="Trebuchet MS"/>
                <a:ea typeface="DejaVu Sans"/>
              </a:rPr>
              <a:t>Παράγοντες που πυροδοτούν ή επιδεινώνουν το άσθμα</a:t>
            </a:r>
            <a:endParaRPr lang="el-GR" sz="2800" b="0" strike="noStrike" spc="-1">
              <a:latin typeface="Arial"/>
            </a:endParaRPr>
          </a:p>
        </p:txBody>
      </p:sp>
      <p:sp>
        <p:nvSpPr>
          <p:cNvPr id="880"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109800">
              <a:lnSpc>
                <a:spcPct val="100000"/>
              </a:lnSpc>
              <a:spcBef>
                <a:spcPts val="300"/>
              </a:spcBef>
            </a:pPr>
            <a:r>
              <a:rPr lang="el-GR" sz="2400" b="0" strike="noStrike" spc="-1">
                <a:solidFill>
                  <a:srgbClr val="000000"/>
                </a:solidFill>
                <a:latin typeface="Georgia"/>
                <a:ea typeface="DejaVu Sans"/>
              </a:rPr>
              <a:t>2. </a:t>
            </a:r>
            <a:r>
              <a:rPr lang="el-GR" sz="2400" b="1" strike="noStrike" spc="-1">
                <a:solidFill>
                  <a:srgbClr val="000000"/>
                </a:solidFill>
                <a:latin typeface="Georgia"/>
                <a:ea typeface="DejaVu Sans"/>
              </a:rPr>
              <a:t>Ξενιστής</a:t>
            </a:r>
            <a:endParaRPr lang="el-GR" sz="2400" b="0" strike="noStrike" spc="-1">
              <a:latin typeface="Arial"/>
            </a:endParaRPr>
          </a:p>
          <a:p>
            <a:pPr marL="109800">
              <a:lnSpc>
                <a:spcPct val="100000"/>
              </a:lnSpc>
              <a:spcBef>
                <a:spcPts val="300"/>
              </a:spcBef>
            </a:pPr>
            <a:endParaRPr lang="el-GR" sz="2400" b="0" strike="noStrike" spc="-1">
              <a:latin typeface="Arial"/>
            </a:endParaRPr>
          </a:p>
          <a:p>
            <a:pPr marL="365760" indent="-253800">
              <a:lnSpc>
                <a:spcPct val="100000"/>
              </a:lnSpc>
              <a:spcBef>
                <a:spcPts val="300"/>
              </a:spcBef>
              <a:buClr>
                <a:srgbClr val="A04DA3"/>
              </a:buClr>
              <a:buFont typeface="Georgia"/>
              <a:buChar char="•"/>
            </a:pPr>
            <a:r>
              <a:rPr lang="el-GR" sz="2400" b="0" strike="noStrike" spc="-1">
                <a:solidFill>
                  <a:srgbClr val="000000"/>
                </a:solidFill>
                <a:latin typeface="Georgia"/>
                <a:ea typeface="DejaVu Sans"/>
              </a:rPr>
              <a:t>Γενετικοί</a:t>
            </a:r>
            <a:endParaRPr lang="el-GR" sz="2400" b="0" strike="noStrike" spc="-1">
              <a:latin typeface="Arial"/>
            </a:endParaRPr>
          </a:p>
          <a:p>
            <a:pPr marL="365760" indent="-253800">
              <a:lnSpc>
                <a:spcPct val="100000"/>
              </a:lnSpc>
              <a:spcBef>
                <a:spcPts val="300"/>
              </a:spcBef>
              <a:buClr>
                <a:srgbClr val="A04DA3"/>
              </a:buClr>
              <a:buFont typeface="Georgia"/>
              <a:buChar char="•"/>
            </a:pPr>
            <a:r>
              <a:rPr lang="el-GR" sz="2400" b="0" strike="noStrike" spc="-1">
                <a:solidFill>
                  <a:srgbClr val="000000"/>
                </a:solidFill>
                <a:latin typeface="Georgia"/>
                <a:ea typeface="DejaVu Sans"/>
              </a:rPr>
              <a:t>Φύλο</a:t>
            </a:r>
            <a:endParaRPr lang="el-GR" sz="2400" b="0" strike="noStrike" spc="-1">
              <a:latin typeface="Arial"/>
            </a:endParaRPr>
          </a:p>
          <a:p>
            <a:pPr marL="365760" indent="-253800">
              <a:lnSpc>
                <a:spcPct val="100000"/>
              </a:lnSpc>
              <a:spcBef>
                <a:spcPts val="300"/>
              </a:spcBef>
              <a:buClr>
                <a:srgbClr val="A04DA3"/>
              </a:buClr>
              <a:buFont typeface="Georgia"/>
              <a:buChar char="•"/>
            </a:pPr>
            <a:r>
              <a:rPr lang="el-GR" sz="2400" b="0" strike="noStrike" spc="-1">
                <a:solidFill>
                  <a:srgbClr val="000000"/>
                </a:solidFill>
                <a:latin typeface="Georgia"/>
                <a:ea typeface="DejaVu Sans"/>
              </a:rPr>
              <a:t>Φυλή/ εθνικότητα</a:t>
            </a:r>
            <a:endParaRPr lang="el-GR" sz="2400" b="0" strike="noStrike" spc="-1">
              <a:latin typeface="Arial"/>
            </a:endParaRPr>
          </a:p>
          <a:p>
            <a:pPr marL="365760" indent="-253800">
              <a:lnSpc>
                <a:spcPct val="100000"/>
              </a:lnSpc>
              <a:spcBef>
                <a:spcPts val="300"/>
              </a:spcBef>
              <a:buClr>
                <a:srgbClr val="A04DA3"/>
              </a:buClr>
              <a:buFont typeface="Georgia"/>
              <a:buChar char="•"/>
            </a:pPr>
            <a:r>
              <a:rPr lang="el-GR" sz="2400" b="0" strike="noStrike" spc="-1">
                <a:solidFill>
                  <a:srgbClr val="000000"/>
                </a:solidFill>
                <a:latin typeface="Georgia"/>
                <a:ea typeface="DejaVu Sans"/>
              </a:rPr>
              <a:t>Παχυσαρκία</a:t>
            </a:r>
            <a:endParaRPr lang="el-GR" sz="2400" b="0" strike="noStrike" spc="-1">
              <a:latin typeface="Arial"/>
            </a:endParaRPr>
          </a:p>
        </p:txBody>
      </p:sp>
      <p:pic>
        <p:nvPicPr>
          <p:cNvPr id="881" name="Picture 3"/>
          <p:cNvPicPr/>
          <p:nvPr/>
        </p:nvPicPr>
        <p:blipFill>
          <a:blip r:embed="rId2"/>
          <a:stretch/>
        </p:blipFill>
        <p:spPr>
          <a:xfrm>
            <a:off x="7452360" y="5445360"/>
            <a:ext cx="1365840" cy="10058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6" name="CustomShape 1"/>
          <p:cNvSpPr/>
          <p:nvPr/>
        </p:nvSpPr>
        <p:spPr>
          <a:xfrm>
            <a:off x="457200" y="980640"/>
            <a:ext cx="8227440" cy="1226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el-GR" sz="2800" b="0" strike="noStrike" spc="-1">
                <a:solidFill>
                  <a:srgbClr val="424456"/>
                </a:solidFill>
                <a:latin typeface="Trebuchet MS"/>
                <a:ea typeface="DejaVu Sans"/>
              </a:rPr>
              <a:t>Πόσοι ασθενείς με διάγνωση ΧΑΠ συνεχίζουν να καπνίζουν;</a:t>
            </a:r>
            <a:endParaRPr lang="el-GR" sz="2800" b="0" strike="noStrike" spc="-1">
              <a:latin typeface="Arial"/>
            </a:endParaRPr>
          </a:p>
        </p:txBody>
      </p:sp>
      <p:sp>
        <p:nvSpPr>
          <p:cNvPr id="1157"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109800">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109800">
              <a:lnSpc>
                <a:spcPct val="100000"/>
              </a:lnSpc>
              <a:spcBef>
                <a:spcPts val="300"/>
              </a:spcBef>
            </a:pPr>
            <a:r>
              <a:rPr lang="el-GR" sz="1200" b="0" strike="noStrike" spc="-1">
                <a:solidFill>
                  <a:srgbClr val="000000"/>
                </a:solidFill>
                <a:latin typeface="Georgia"/>
                <a:ea typeface="DejaVu Sans"/>
              </a:rPr>
              <a:t>                                                                                                                                                        Tonnesen P. Eur Respir Rev 2013; 22: 37-43</a:t>
            </a:r>
            <a:endParaRPr lang="el-GR" sz="1200" b="0" strike="noStrike" spc="-1">
              <a:latin typeface="Arial"/>
            </a:endParaRPr>
          </a:p>
        </p:txBody>
      </p:sp>
      <p:pic>
        <p:nvPicPr>
          <p:cNvPr id="1158" name="Picture 3"/>
          <p:cNvPicPr/>
          <p:nvPr/>
        </p:nvPicPr>
        <p:blipFill>
          <a:blip r:embed="rId2"/>
          <a:stretch/>
        </p:blipFill>
        <p:spPr>
          <a:xfrm>
            <a:off x="395640" y="2277000"/>
            <a:ext cx="8134920" cy="38862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9"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sp>
      <p:pic>
        <p:nvPicPr>
          <p:cNvPr id="1160" name="Content Placeholder 3"/>
          <p:cNvPicPr/>
          <p:nvPr/>
        </p:nvPicPr>
        <p:blipFill>
          <a:blip r:embed="rId2"/>
          <a:stretch/>
        </p:blipFill>
        <p:spPr>
          <a:xfrm>
            <a:off x="457200" y="1052640"/>
            <a:ext cx="8227440" cy="4718880"/>
          </a:xfrm>
          <a:prstGeom prst="rect">
            <a:avLst/>
          </a:prstGeom>
          <a:ln>
            <a:noFill/>
          </a:ln>
        </p:spPr>
      </p:pic>
      <p:pic>
        <p:nvPicPr>
          <p:cNvPr id="1161" name="Picture 4"/>
          <p:cNvPicPr/>
          <p:nvPr/>
        </p:nvPicPr>
        <p:blipFill>
          <a:blip r:embed="rId3"/>
          <a:stretch/>
        </p:blipFill>
        <p:spPr>
          <a:xfrm>
            <a:off x="6516360" y="5013000"/>
            <a:ext cx="2014200" cy="17262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2"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sp>
      <p:sp>
        <p:nvSpPr>
          <p:cNvPr id="1163"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spcBef>
                <a:spcPts val="1417"/>
              </a:spcBef>
            </a:pPr>
            <a:endParaRPr lang="el-GR" sz="1800" b="0" strike="noStrike" spc="-1">
              <a:latin typeface="Arial"/>
            </a:endParaRPr>
          </a:p>
          <a:p>
            <a:pPr>
              <a:lnSpc>
                <a:spcPct val="100000"/>
              </a:lnSpc>
              <a:spcBef>
                <a:spcPts val="1417"/>
              </a:spcBef>
            </a:pPr>
            <a:endParaRPr lang="el-GR" sz="1800" b="0" strike="noStrike" spc="-1">
              <a:latin typeface="Arial"/>
            </a:endParaRPr>
          </a:p>
          <a:p>
            <a:pPr marL="108000">
              <a:lnSpc>
                <a:spcPct val="100000"/>
              </a:lnSpc>
              <a:spcBef>
                <a:spcPts val="1417"/>
              </a:spcBef>
            </a:pPr>
            <a:r>
              <a:rPr lang="el-GR" sz="2400" b="0" strike="noStrike" spc="-1">
                <a:solidFill>
                  <a:srgbClr val="000000"/>
                </a:solidFill>
                <a:latin typeface="Georgia"/>
                <a:ea typeface="DejaVu Sans"/>
              </a:rPr>
              <a:t>Στους ασθενείς με ΧΑΠ ο συνδυασμός φαρμακευτικής και συμπεριφορικής θεραπείας είναι αποτελεσματικότερος από κάθε στρατηγική ξεχωριστά</a:t>
            </a:r>
            <a:endParaRPr lang="el-GR" sz="2400" b="0" strike="noStrike" spc="-1">
              <a:latin typeface="Arial"/>
            </a:endParaRPr>
          </a:p>
        </p:txBody>
      </p:sp>
      <p:pic>
        <p:nvPicPr>
          <p:cNvPr id="1164" name="Picture 755"/>
          <p:cNvPicPr/>
          <p:nvPr/>
        </p:nvPicPr>
        <p:blipFill>
          <a:blip r:embed="rId2"/>
          <a:stretch/>
        </p:blipFill>
        <p:spPr>
          <a:xfrm>
            <a:off x="0" y="1082880"/>
            <a:ext cx="9141840" cy="129132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5"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sp>
      <p:sp>
        <p:nvSpPr>
          <p:cNvPr id="1166"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sp>
      <p:pic>
        <p:nvPicPr>
          <p:cNvPr id="1167" name="Picture 758"/>
          <p:cNvPicPr/>
          <p:nvPr/>
        </p:nvPicPr>
        <p:blipFill>
          <a:blip r:embed="rId2"/>
          <a:stretch/>
        </p:blipFill>
        <p:spPr>
          <a:xfrm>
            <a:off x="0" y="278640"/>
            <a:ext cx="9141840" cy="5839560"/>
          </a:xfrm>
          <a:prstGeom prst="rect">
            <a:avLst/>
          </a:prstGeom>
          <a:ln>
            <a:noFill/>
          </a:ln>
        </p:spPr>
      </p:pic>
      <p:sp>
        <p:nvSpPr>
          <p:cNvPr id="1168" name="CustomShape 3"/>
          <p:cNvSpPr/>
          <p:nvPr/>
        </p:nvSpPr>
        <p:spPr>
          <a:xfrm>
            <a:off x="2376000" y="6122160"/>
            <a:ext cx="6607440" cy="572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lang="el-GR" sz="1800" b="0" strike="noStrike" spc="-1">
              <a:latin typeface="Arial"/>
            </a:endParaRPr>
          </a:p>
          <a:p>
            <a:pPr>
              <a:lnSpc>
                <a:spcPct val="100000"/>
              </a:lnSpc>
            </a:pPr>
            <a:r>
              <a:rPr lang="el-GR" sz="1600" b="0" strike="noStrike" spc="-1">
                <a:solidFill>
                  <a:srgbClr val="000000"/>
                </a:solidFill>
                <a:latin typeface="Times New Roman"/>
                <a:ea typeface="Segoe UI"/>
              </a:rPr>
              <a:t>C.A. Jimenez-Ruiz, K.O. Fagerström</a:t>
            </a:r>
            <a:r>
              <a:rPr lang="el-GR" sz="1600" b="0" i="1" strike="noStrike" spc="-1">
                <a:solidFill>
                  <a:srgbClr val="000000"/>
                </a:solidFill>
                <a:latin typeface="Arial"/>
                <a:ea typeface="DejaVu Sans"/>
              </a:rPr>
              <a:t>. Monaldi Arch Chest Dis </a:t>
            </a:r>
            <a:r>
              <a:rPr lang="el-GR" sz="1600" b="0" strike="noStrike" spc="-1">
                <a:solidFill>
                  <a:srgbClr val="000000"/>
                </a:solidFill>
                <a:latin typeface="Arial"/>
                <a:ea typeface="DejaVu Sans"/>
              </a:rPr>
              <a:t>2013; 79: 1. </a:t>
            </a:r>
            <a:endParaRPr lang="el-GR" sz="16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9"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l-GR" sz="2000" b="0" strike="noStrike" spc="-1">
                <a:solidFill>
                  <a:srgbClr val="000000"/>
                </a:solidFill>
                <a:latin typeface="Georgia"/>
                <a:ea typeface="DejaVu Sans"/>
              </a:rPr>
              <a:t>Βαρενικλίνη : το πιο αποτελεσματικό φάρμακο σε ασθενείς με ΧΑΠ</a:t>
            </a:r>
            <a:endParaRPr lang="el-GR" sz="2000" b="0" strike="noStrike" spc="-1">
              <a:latin typeface="Arial"/>
            </a:endParaRPr>
          </a:p>
        </p:txBody>
      </p:sp>
      <p:sp>
        <p:nvSpPr>
          <p:cNvPr id="1170"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sp>
      <p:pic>
        <p:nvPicPr>
          <p:cNvPr id="1171" name="Picture 762"/>
          <p:cNvPicPr/>
          <p:nvPr/>
        </p:nvPicPr>
        <p:blipFill>
          <a:blip r:embed="rId2"/>
          <a:stretch/>
        </p:blipFill>
        <p:spPr>
          <a:xfrm>
            <a:off x="360" y="2380680"/>
            <a:ext cx="9141840" cy="2657520"/>
          </a:xfrm>
          <a:prstGeom prst="rect">
            <a:avLst/>
          </a:prstGeom>
          <a:ln>
            <a:noFill/>
          </a:ln>
        </p:spPr>
      </p:pic>
      <p:sp>
        <p:nvSpPr>
          <p:cNvPr id="1172" name="CustomShape 3"/>
          <p:cNvSpPr/>
          <p:nvPr/>
        </p:nvSpPr>
        <p:spPr>
          <a:xfrm>
            <a:off x="4032000" y="5976000"/>
            <a:ext cx="4602960" cy="572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lang="el-GR" sz="1800" b="0" strike="noStrike" spc="-1">
              <a:latin typeface="Arial"/>
            </a:endParaRPr>
          </a:p>
          <a:p>
            <a:pPr>
              <a:lnSpc>
                <a:spcPct val="100000"/>
              </a:lnSpc>
            </a:pPr>
            <a:r>
              <a:rPr lang="el-GR" sz="1600" b="0" strike="noStrike" spc="-1">
                <a:solidFill>
                  <a:srgbClr val="000000"/>
                </a:solidFill>
                <a:latin typeface="Times New Roman"/>
                <a:ea typeface="Segoe UI"/>
              </a:rPr>
              <a:t>Tonnesen P. </a:t>
            </a:r>
            <a:r>
              <a:rPr lang="el-GR" sz="1600" b="0" i="1" strike="noStrike" spc="-1">
                <a:solidFill>
                  <a:srgbClr val="000000"/>
                </a:solidFill>
                <a:latin typeface="Arial"/>
                <a:ea typeface="DejaVu Sans"/>
              </a:rPr>
              <a:t>Eur Respir Rev </a:t>
            </a:r>
            <a:r>
              <a:rPr lang="el-GR" sz="1600" b="0" strike="noStrike" spc="-1">
                <a:solidFill>
                  <a:srgbClr val="000000"/>
                </a:solidFill>
                <a:latin typeface="Arial"/>
                <a:ea typeface="DejaVu Sans"/>
              </a:rPr>
              <a:t>2013; 22: 127, 37–43 </a:t>
            </a:r>
            <a:endParaRPr lang="el-GR" sz="16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3" name="CustomShape 1"/>
          <p:cNvSpPr/>
          <p:nvPr/>
        </p:nvSpPr>
        <p:spPr>
          <a:xfrm>
            <a:off x="457200" y="764640"/>
            <a:ext cx="8469000" cy="10645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l-GR" sz="2400" b="0" strike="noStrike" spc="-1">
                <a:solidFill>
                  <a:srgbClr val="000000"/>
                </a:solidFill>
                <a:latin typeface="Georgia"/>
                <a:ea typeface="DejaVu Sans"/>
              </a:rPr>
              <a:t>Τακτική σωματική άσκηση – Αποκατάσταση (διάρκεια τουλάχιστον 6 εβδομάδες)</a:t>
            </a:r>
            <a:endParaRPr lang="el-GR" sz="2400" b="0" strike="noStrike" spc="-1">
              <a:latin typeface="Arial"/>
            </a:endParaRPr>
          </a:p>
        </p:txBody>
      </p:sp>
      <p:sp>
        <p:nvSpPr>
          <p:cNvPr id="1174"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fontScale="92500" lnSpcReduction="10000"/>
          </a:bodyPr>
          <a:lstStyle/>
          <a:p>
            <a:pPr>
              <a:lnSpc>
                <a:spcPct val="100000"/>
              </a:lnSpc>
            </a:pPr>
            <a:endParaRPr lang="el-GR" sz="1800" b="0" strike="noStrike" spc="-1">
              <a:latin typeface="Arial"/>
            </a:endParaRPr>
          </a:p>
          <a:p>
            <a:pPr marL="432000" indent="-322200">
              <a:lnSpc>
                <a:spcPct val="100000"/>
              </a:lnSpc>
              <a:spcAft>
                <a:spcPts val="2049"/>
              </a:spcAft>
              <a:buClr>
                <a:srgbClr val="000000"/>
              </a:buClr>
              <a:buSzPct val="45000"/>
              <a:buFont typeface="Wingdings" charset="2"/>
              <a:buChar char=""/>
            </a:pPr>
            <a:r>
              <a:rPr lang="el-GR" sz="2400" b="0" strike="noStrike" spc="-1">
                <a:solidFill>
                  <a:srgbClr val="000000"/>
                </a:solidFill>
                <a:latin typeface="Arial"/>
                <a:ea typeface="Segoe UI"/>
              </a:rPr>
              <a:t> βελτίωση της ικανότητας για άσκηση  και ποιότητας ζωής  </a:t>
            </a:r>
            <a:endParaRPr lang="el-GR" sz="2400" b="0" strike="noStrike" spc="-1">
              <a:latin typeface="Arial"/>
            </a:endParaRPr>
          </a:p>
          <a:p>
            <a:pPr marL="432000" indent="-322200">
              <a:lnSpc>
                <a:spcPct val="100000"/>
              </a:lnSpc>
              <a:spcAft>
                <a:spcPts val="2049"/>
              </a:spcAft>
              <a:buClr>
                <a:srgbClr val="000000"/>
              </a:buClr>
              <a:buSzPct val="45000"/>
              <a:buFont typeface="Wingdings" charset="2"/>
              <a:buChar char=""/>
            </a:pPr>
            <a:r>
              <a:rPr lang="el-GR" sz="2400" b="0" strike="noStrike" spc="-1">
                <a:solidFill>
                  <a:srgbClr val="000000"/>
                </a:solidFill>
                <a:latin typeface="Arial"/>
                <a:ea typeface="Segoe UI"/>
              </a:rPr>
              <a:t>αποτελεσματικότητας των βρoγχοδιασταλτικών μακράς δράσης  </a:t>
            </a:r>
            <a:endParaRPr lang="el-GR" sz="2400" b="0" strike="noStrike" spc="-1">
              <a:latin typeface="Arial"/>
            </a:endParaRPr>
          </a:p>
          <a:p>
            <a:pPr marL="432000" indent="-322200">
              <a:lnSpc>
                <a:spcPct val="100000"/>
              </a:lnSpc>
              <a:spcAft>
                <a:spcPts val="2049"/>
              </a:spcAft>
              <a:buClr>
                <a:srgbClr val="000000"/>
              </a:buClr>
              <a:buSzPct val="45000"/>
              <a:buFont typeface="Wingdings" charset="2"/>
              <a:buChar char=""/>
            </a:pPr>
            <a:r>
              <a:rPr lang="el-GR" sz="2400" b="0" strike="noStrike" spc="-1">
                <a:solidFill>
                  <a:srgbClr val="000000"/>
                </a:solidFill>
                <a:latin typeface="Arial"/>
                <a:ea typeface="Segoe UI"/>
              </a:rPr>
              <a:t>μείωση της δύσπνοιας και των νοσηλειών </a:t>
            </a:r>
            <a:endParaRPr lang="el-GR" sz="2400" b="0" strike="noStrike" spc="-1">
              <a:latin typeface="Arial"/>
            </a:endParaRPr>
          </a:p>
          <a:p>
            <a:pPr marL="432000" indent="-322200">
              <a:lnSpc>
                <a:spcPct val="100000"/>
              </a:lnSpc>
              <a:spcAft>
                <a:spcPts val="2049"/>
              </a:spcAft>
              <a:buClr>
                <a:srgbClr val="000000"/>
              </a:buClr>
              <a:buSzPct val="45000"/>
              <a:buFont typeface="Wingdings" charset="2"/>
              <a:buChar char=""/>
            </a:pPr>
            <a:r>
              <a:rPr lang="el-GR" sz="2400" b="0" strike="noStrike" spc="-1">
                <a:solidFill>
                  <a:srgbClr val="000000"/>
                </a:solidFill>
                <a:latin typeface="Arial"/>
                <a:ea typeface="Segoe UI"/>
              </a:rPr>
              <a:t>μείωση άγχους και κατάθλιψης  </a:t>
            </a:r>
            <a:endParaRPr lang="el-GR" sz="2400" b="0" strike="noStrike" spc="-1">
              <a:latin typeface="Arial"/>
            </a:endParaRPr>
          </a:p>
          <a:p>
            <a:pPr marL="432000" indent="-322200">
              <a:lnSpc>
                <a:spcPct val="100000"/>
              </a:lnSpc>
              <a:spcAft>
                <a:spcPts val="2049"/>
              </a:spcAft>
              <a:buClr>
                <a:srgbClr val="000000"/>
              </a:buClr>
              <a:buSzPct val="45000"/>
              <a:buFont typeface="Wingdings" charset="2"/>
              <a:buChar char=""/>
            </a:pPr>
            <a:r>
              <a:rPr lang="el-GR" sz="2400" b="0" strike="noStrike" spc="-1">
                <a:solidFill>
                  <a:srgbClr val="000000"/>
                </a:solidFill>
                <a:latin typeface="Arial"/>
                <a:ea typeface="Segoe UI"/>
              </a:rPr>
              <a:t>ταχύτερη ανάρρωση από παροξύνσεις  </a:t>
            </a:r>
            <a:endParaRPr lang="el-GR" sz="2400" b="0" strike="noStrike" spc="-1">
              <a:latin typeface="Arial"/>
            </a:endParaRPr>
          </a:p>
          <a:p>
            <a:pPr marL="432000" indent="-322200">
              <a:lnSpc>
                <a:spcPct val="100000"/>
              </a:lnSpc>
              <a:spcAft>
                <a:spcPts val="2049"/>
              </a:spcAft>
              <a:buClr>
                <a:srgbClr val="000000"/>
              </a:buClr>
              <a:buSzPct val="45000"/>
              <a:buFont typeface="Wingdings" charset="2"/>
              <a:buChar char=""/>
            </a:pPr>
            <a:r>
              <a:rPr lang="el-GR" sz="2400" b="0" strike="noStrike" spc="-1">
                <a:solidFill>
                  <a:srgbClr val="000000"/>
                </a:solidFill>
                <a:latin typeface="Arial"/>
                <a:ea typeface="Segoe UI"/>
              </a:rPr>
              <a:t> βελτίωση της επιβίωσης  </a:t>
            </a:r>
            <a:endParaRPr lang="el-GR" sz="2400" b="0" strike="noStrike" spc="-1">
              <a:latin typeface="Arial"/>
            </a:endParaRPr>
          </a:p>
          <a:p>
            <a:pPr marL="432000" indent="-322200">
              <a:lnSpc>
                <a:spcPct val="100000"/>
              </a:lnSpc>
              <a:spcAft>
                <a:spcPts val="2049"/>
              </a:spcAft>
              <a:buClr>
                <a:srgbClr val="000000"/>
              </a:buClr>
              <a:buSzPct val="45000"/>
              <a:buFont typeface="Wingdings" charset="2"/>
              <a:buChar char=""/>
            </a:pPr>
            <a:r>
              <a:rPr lang="el-GR" sz="2400" b="0" strike="noStrike" spc="-1">
                <a:solidFill>
                  <a:srgbClr val="000000"/>
                </a:solidFill>
                <a:latin typeface="Arial"/>
                <a:ea typeface="Segoe UI"/>
              </a:rPr>
              <a:t>Σε ασθενείς που δεν έχουν πρόσβαση σε προγράμματα αποκατάστασης συνιστάται τακτική σωματική άσκηση</a:t>
            </a:r>
            <a:r>
              <a:rPr lang="el-GR" sz="2400" b="0" strike="noStrike" spc="-1">
                <a:solidFill>
                  <a:srgbClr val="000000"/>
                </a:solidFill>
                <a:latin typeface="Times New Roman"/>
                <a:ea typeface="Segoe UI"/>
              </a:rPr>
              <a:t> </a:t>
            </a:r>
            <a:endParaRPr lang="el-GR" sz="24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75" name="CustomShape 1"/>
          <p:cNvSpPr/>
          <p:nvPr/>
        </p:nvSpPr>
        <p:spPr>
          <a:xfrm>
            <a:off x="457200" y="1143000"/>
            <a:ext cx="8469000" cy="10645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l-GR" sz="1800" b="0" strike="noStrike" spc="-1">
                <a:solidFill>
                  <a:srgbClr val="000000"/>
                </a:solidFill>
                <a:latin typeface="Georgia"/>
                <a:ea typeface="DejaVu Sans"/>
              </a:rPr>
              <a:t>Τακτική σωματική άσκηση – Αποκατάσταση (διάρκεια τουλάχιστον 6 εβδομάδες)</a:t>
            </a:r>
            <a:endParaRPr lang="el-GR" sz="1800" b="0" strike="noStrike" spc="-1">
              <a:latin typeface="Arial"/>
            </a:endParaRPr>
          </a:p>
        </p:txBody>
      </p:sp>
      <p:sp>
        <p:nvSpPr>
          <p:cNvPr id="1176"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marL="432000" indent="-322200">
              <a:lnSpc>
                <a:spcPct val="100000"/>
              </a:lnSpc>
              <a:spcBef>
                <a:spcPts val="1417"/>
              </a:spcBef>
              <a:buClr>
                <a:srgbClr val="000000"/>
              </a:buClr>
              <a:buSzPct val="45000"/>
              <a:buFont typeface="Wingdings" charset="2"/>
              <a:buChar char=""/>
            </a:pPr>
            <a:r>
              <a:rPr lang="el-GR" sz="2000" b="0" strike="noStrike" spc="-1">
                <a:solidFill>
                  <a:srgbClr val="000000"/>
                </a:solidFill>
                <a:latin typeface="Times New Roman"/>
                <a:ea typeface="Segoe UI"/>
              </a:rPr>
              <a:t>Όλοι οι ασθενείς με ΧΑΠ ωφελούνται από την πνευμονική αποκατάσταση, βελτιώνοντας την ικανότητα για άσκηση και μειώνοντας δύσπνοια και μυϊκή αδυναμία (Evidence A) </a:t>
            </a:r>
            <a:endParaRPr lang="el-GR" sz="2000" b="0" strike="noStrike" spc="-1">
              <a:latin typeface="Arial"/>
            </a:endParaRPr>
          </a:p>
          <a:p>
            <a:pPr marL="432000" indent="-322200">
              <a:lnSpc>
                <a:spcPct val="100000"/>
              </a:lnSpc>
              <a:spcBef>
                <a:spcPts val="1417"/>
              </a:spcBef>
              <a:buClr>
                <a:srgbClr val="000000"/>
              </a:buClr>
              <a:buSzPct val="45000"/>
              <a:buFont typeface="Wingdings" charset="2"/>
              <a:buChar char=""/>
            </a:pPr>
            <a:r>
              <a:rPr lang="el-GR" sz="2000" b="0" strike="noStrike" spc="-1">
                <a:solidFill>
                  <a:srgbClr val="000000"/>
                </a:solidFill>
                <a:latin typeface="Times New Roman"/>
                <a:ea typeface="Segoe UI"/>
              </a:rPr>
              <a:t>Αρκετές μελέτες έδειξαν οφέλη σε ασθενείς δύσπνοια και mMRC&gt;1, αμέσως μετά από παρόξυνση </a:t>
            </a:r>
            <a:endParaRPr lang="el-GR" sz="2000" b="0" strike="noStrike" spc="-1">
              <a:latin typeface="Arial"/>
            </a:endParaRPr>
          </a:p>
          <a:p>
            <a:pPr marL="432000" indent="-322200">
              <a:lnSpc>
                <a:spcPct val="100000"/>
              </a:lnSpc>
              <a:spcBef>
                <a:spcPts val="1417"/>
              </a:spcBef>
              <a:buClr>
                <a:srgbClr val="000000"/>
              </a:buClr>
              <a:buSzPct val="45000"/>
              <a:buFont typeface="Wingdings" charset="2"/>
              <a:buChar char=""/>
            </a:pPr>
            <a:r>
              <a:rPr lang="el-GR" sz="1800" b="0" strike="noStrike" spc="-1">
                <a:solidFill>
                  <a:srgbClr val="000000"/>
                </a:solidFill>
                <a:latin typeface="Georgia"/>
                <a:ea typeface="DejaVu Sans"/>
              </a:rPr>
              <a:t>Αυτά τα οφέλη παραμένουν και με ένα μόνο πρόγραμμα </a:t>
            </a:r>
            <a:endParaRPr lang="el-GR" sz="1800" b="0" strike="noStrike" spc="-1">
              <a:latin typeface="Arial"/>
            </a:endParaRPr>
          </a:p>
          <a:p>
            <a:pPr marL="432000" indent="-322200">
              <a:lnSpc>
                <a:spcPct val="100000"/>
              </a:lnSpc>
              <a:spcBef>
                <a:spcPts val="1417"/>
              </a:spcBef>
              <a:buClr>
                <a:srgbClr val="000000"/>
              </a:buClr>
              <a:buSzPct val="45000"/>
              <a:buFont typeface="Wingdings" charset="2"/>
              <a:buChar char=""/>
            </a:pPr>
            <a:r>
              <a:rPr lang="el-GR" sz="2000" b="0" strike="noStrike" spc="-1">
                <a:solidFill>
                  <a:srgbClr val="000000"/>
                </a:solidFill>
                <a:latin typeface="Times New Roman"/>
                <a:ea typeface="Segoe UI"/>
              </a:rPr>
              <a:t>Εάν η άσκηση συνεχιστεί στο σπίτι μέρος από τα οφέλη παραμένει (Evidence Β) </a:t>
            </a:r>
            <a:endParaRPr lang="el-GR" sz="2000" b="0" strike="noStrike" spc="-1">
              <a:latin typeface="Aria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sp>
      <p:sp>
        <p:nvSpPr>
          <p:cNvPr id="1178"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sp>
      <p:pic>
        <p:nvPicPr>
          <p:cNvPr id="1179" name="Picture 770"/>
          <p:cNvPicPr/>
          <p:nvPr/>
        </p:nvPicPr>
        <p:blipFill>
          <a:blip r:embed="rId2"/>
          <a:stretch/>
        </p:blipFill>
        <p:spPr>
          <a:xfrm>
            <a:off x="360" y="660960"/>
            <a:ext cx="9141840" cy="2505240"/>
          </a:xfrm>
          <a:prstGeom prst="rect">
            <a:avLst/>
          </a:prstGeom>
          <a:ln>
            <a:noFill/>
          </a:ln>
        </p:spPr>
      </p:pic>
      <p:pic>
        <p:nvPicPr>
          <p:cNvPr id="1180" name="Picture 771"/>
          <p:cNvPicPr/>
          <p:nvPr/>
        </p:nvPicPr>
        <p:blipFill>
          <a:blip r:embed="rId3"/>
          <a:stretch/>
        </p:blipFill>
        <p:spPr>
          <a:xfrm>
            <a:off x="360" y="4032000"/>
            <a:ext cx="9141840" cy="23094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1" name="CustomShape 1"/>
          <p:cNvSpPr/>
          <p:nvPr/>
        </p:nvSpPr>
        <p:spPr>
          <a:xfrm>
            <a:off x="483840" y="662760"/>
            <a:ext cx="8227440" cy="10645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l-GR" sz="2800" b="0" strike="noStrike" spc="-1">
                <a:solidFill>
                  <a:srgbClr val="000000"/>
                </a:solidFill>
                <a:latin typeface="Georgia"/>
                <a:ea typeface="DejaVu Sans"/>
              </a:rPr>
              <a:t>Εμβολιασμός</a:t>
            </a:r>
            <a:endParaRPr lang="el-GR" sz="2800" b="0" strike="noStrike" spc="-1">
              <a:latin typeface="Arial"/>
            </a:endParaRPr>
          </a:p>
        </p:txBody>
      </p:sp>
      <p:sp>
        <p:nvSpPr>
          <p:cNvPr id="1182" name="CustomShape 2"/>
          <p:cNvSpPr/>
          <p:nvPr/>
        </p:nvSpPr>
        <p:spPr>
          <a:xfrm>
            <a:off x="457200" y="1800000"/>
            <a:ext cx="8227440" cy="432288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pPr>
            <a:endParaRPr lang="el-GR" sz="1800" b="0" strike="noStrike" spc="-1">
              <a:latin typeface="Arial"/>
            </a:endParaRPr>
          </a:p>
          <a:p>
            <a:pPr>
              <a:lnSpc>
                <a:spcPct val="100000"/>
              </a:lnSpc>
            </a:pPr>
            <a:r>
              <a:rPr lang="el-GR" sz="2400" b="0" strike="noStrike" spc="-1">
                <a:solidFill>
                  <a:srgbClr val="000000"/>
                </a:solidFill>
                <a:latin typeface="Georgia"/>
                <a:ea typeface="DejaVu Sans"/>
              </a:rPr>
              <a:t>Αντιγριπικός εμβολιασμός </a:t>
            </a:r>
            <a:endParaRPr lang="el-GR" sz="2400" b="0" strike="noStrike" spc="-1">
              <a:latin typeface="Arial"/>
            </a:endParaRPr>
          </a:p>
          <a:p>
            <a:pPr>
              <a:lnSpc>
                <a:spcPct val="100000"/>
              </a:lnSpc>
            </a:pPr>
            <a:endParaRPr lang="el-GR" sz="2400" b="0" strike="noStrike" spc="-1">
              <a:latin typeface="Arial"/>
            </a:endParaRPr>
          </a:p>
          <a:p>
            <a:pPr>
              <a:lnSpc>
                <a:spcPct val="100000"/>
              </a:lnSpc>
            </a:pPr>
            <a:r>
              <a:rPr lang="el-GR" sz="2000" b="0" strike="noStrike" spc="-1">
                <a:solidFill>
                  <a:srgbClr val="000000"/>
                </a:solidFill>
                <a:latin typeface="Times New Roman"/>
                <a:ea typeface="Segoe UI"/>
              </a:rPr>
              <a:t>Mειώνει τις σοβαρές λοιμώξεις (π.χ. νοσηλείες) και τους θανάτους από ΧΑΠ  </a:t>
            </a:r>
            <a:endParaRPr lang="el-GR" sz="2000" b="0" strike="noStrike" spc="-1">
              <a:latin typeface="Arial"/>
            </a:endParaRPr>
          </a:p>
          <a:p>
            <a:pPr>
              <a:lnSpc>
                <a:spcPct val="100000"/>
              </a:lnSpc>
            </a:pPr>
            <a:endParaRPr lang="el-GR" sz="2000" b="0" strike="noStrike" spc="-1">
              <a:latin typeface="Arial"/>
            </a:endParaRPr>
          </a:p>
          <a:p>
            <a:pPr>
              <a:lnSpc>
                <a:spcPct val="100000"/>
              </a:lnSpc>
            </a:pPr>
            <a:r>
              <a:rPr lang="el-GR" sz="2400" b="0" strike="noStrike" spc="-1">
                <a:solidFill>
                  <a:srgbClr val="000000"/>
                </a:solidFill>
                <a:latin typeface="Times New Roman"/>
                <a:ea typeface="Segoe UI"/>
              </a:rPr>
              <a:t>Αντιπνευμονιοκοκικκός εμβολιασμός </a:t>
            </a:r>
            <a:endParaRPr lang="el-GR" sz="2400" b="0" strike="noStrike" spc="-1">
              <a:latin typeface="Arial"/>
            </a:endParaRPr>
          </a:p>
          <a:p>
            <a:pPr>
              <a:lnSpc>
                <a:spcPct val="100000"/>
              </a:lnSpc>
            </a:pPr>
            <a:endParaRPr lang="el-GR" sz="2400" b="0" strike="noStrike" spc="-1">
              <a:latin typeface="Arial"/>
            </a:endParaRPr>
          </a:p>
          <a:p>
            <a:pPr>
              <a:lnSpc>
                <a:spcPct val="100000"/>
              </a:lnSpc>
            </a:pPr>
            <a:r>
              <a:rPr lang="el-GR" sz="2000" b="0" strike="noStrike" spc="-1">
                <a:solidFill>
                  <a:srgbClr val="000000"/>
                </a:solidFill>
                <a:latin typeface="Times New Roman"/>
                <a:ea typeface="Segoe UI"/>
              </a:rPr>
              <a:t>Το πολυσακχαριδικό αντιπνευμονιοκοκικκό εμβόλιο συνιστάται σε ασθενείς με ΧΑΠ ≥ 65 ετών και σε νεότερους ασθενείς με συνυπάρχουσες παθήσεις (π.χ. καρδιολογικές). Μειώνει την επίπτωση πνευμονίας της κοινότητας σε ασθενείς με ΧΑΠ &lt; 65 ετών και FEV1 &lt; 40% προβλ.  </a:t>
            </a:r>
            <a:endParaRPr lang="el-GR" sz="20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3" name="CustomShape 1"/>
          <p:cNvSpPr/>
          <p:nvPr/>
        </p:nvSpPr>
        <p:spPr>
          <a:xfrm>
            <a:off x="457200" y="548640"/>
            <a:ext cx="8227440" cy="1149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800" b="0" strike="noStrike" spc="-1">
                <a:solidFill>
                  <a:srgbClr val="424456"/>
                </a:solidFill>
                <a:latin typeface="Trebuchet MS"/>
                <a:ea typeface="DejaVu Sans"/>
              </a:rPr>
              <a:t>Γενικές αρχές φαρμακευτικής θεραπείας</a:t>
            </a:r>
            <a:endParaRPr lang="el-GR" sz="2800" b="0" strike="noStrike" spc="-1">
              <a:latin typeface="Arial"/>
            </a:endParaRPr>
          </a:p>
        </p:txBody>
      </p:sp>
      <p:sp>
        <p:nvSpPr>
          <p:cNvPr id="1184"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65760" indent="-253800">
              <a:lnSpc>
                <a:spcPct val="150000"/>
              </a:lnSpc>
              <a:spcBef>
                <a:spcPts val="300"/>
              </a:spcBef>
              <a:buClr>
                <a:srgbClr val="A04DA3"/>
              </a:buClr>
              <a:buFont typeface="Georgia"/>
              <a:buChar char="•"/>
            </a:pPr>
            <a:r>
              <a:rPr lang="el-GR" sz="2000" b="0" strike="noStrike" spc="-1">
                <a:solidFill>
                  <a:srgbClr val="000000"/>
                </a:solidFill>
                <a:latin typeface="Georgia"/>
                <a:ea typeface="DejaVu Sans"/>
              </a:rPr>
              <a:t>Φαρμακευτική θεραπεία: </a:t>
            </a:r>
            <a:endParaRPr lang="el-GR" sz="2000" b="0" strike="noStrike" spc="-1">
              <a:latin typeface="Arial"/>
            </a:endParaRPr>
          </a:p>
          <a:p>
            <a:pPr marL="365760" indent="-253800">
              <a:lnSpc>
                <a:spcPct val="150000"/>
              </a:lnSpc>
              <a:spcBef>
                <a:spcPts val="300"/>
              </a:spcBef>
              <a:buClr>
                <a:srgbClr val="A04DA3"/>
              </a:buClr>
              <a:buFont typeface="Georgia"/>
              <a:buAutoNum type="arabicParenR"/>
            </a:pPr>
            <a:r>
              <a:rPr lang="el-GR" sz="2000" b="0" strike="noStrike" spc="-1">
                <a:solidFill>
                  <a:srgbClr val="000000"/>
                </a:solidFill>
                <a:latin typeface="Georgia"/>
                <a:ea typeface="DejaVu Sans"/>
              </a:rPr>
              <a:t>μείωση συμπτωμάτων,  </a:t>
            </a:r>
            <a:endParaRPr lang="el-GR" sz="2000" b="0" strike="noStrike" spc="-1">
              <a:latin typeface="Arial"/>
            </a:endParaRPr>
          </a:p>
          <a:p>
            <a:pPr marL="365760" indent="-253800">
              <a:lnSpc>
                <a:spcPct val="150000"/>
              </a:lnSpc>
              <a:spcBef>
                <a:spcPts val="300"/>
              </a:spcBef>
              <a:buClr>
                <a:srgbClr val="A04DA3"/>
              </a:buClr>
              <a:buFont typeface="Georgia"/>
              <a:buAutoNum type="arabicParenR"/>
            </a:pPr>
            <a:r>
              <a:rPr lang="el-GR" sz="2000" b="0" strike="noStrike" spc="-1">
                <a:solidFill>
                  <a:srgbClr val="000000"/>
                </a:solidFill>
                <a:latin typeface="Georgia"/>
                <a:ea typeface="DejaVu Sans"/>
              </a:rPr>
              <a:t>συχνότητας και βαρύτητας των παροξύνσεων, </a:t>
            </a:r>
            <a:endParaRPr lang="el-GR" sz="2000" b="0" strike="noStrike" spc="-1">
              <a:latin typeface="Arial"/>
            </a:endParaRPr>
          </a:p>
          <a:p>
            <a:pPr marL="365760" indent="-253800">
              <a:lnSpc>
                <a:spcPct val="150000"/>
              </a:lnSpc>
              <a:spcBef>
                <a:spcPts val="300"/>
              </a:spcBef>
              <a:buClr>
                <a:srgbClr val="A04DA3"/>
              </a:buClr>
              <a:buFont typeface="Georgia"/>
              <a:buAutoNum type="arabicParenR"/>
            </a:pPr>
            <a:r>
              <a:rPr lang="el-GR" sz="2000" b="0" strike="noStrike" spc="-1">
                <a:solidFill>
                  <a:srgbClr val="000000"/>
                </a:solidFill>
                <a:latin typeface="Georgia"/>
                <a:ea typeface="DejaVu Sans"/>
              </a:rPr>
              <a:t>βελτίωση της ποιότητας ζωής και </a:t>
            </a:r>
            <a:endParaRPr lang="el-GR" sz="2000" b="0" strike="noStrike" spc="-1">
              <a:latin typeface="Arial"/>
            </a:endParaRPr>
          </a:p>
          <a:p>
            <a:pPr marL="365760" indent="-253800">
              <a:lnSpc>
                <a:spcPct val="150000"/>
              </a:lnSpc>
              <a:spcBef>
                <a:spcPts val="300"/>
              </a:spcBef>
              <a:buClr>
                <a:srgbClr val="A04DA3"/>
              </a:buClr>
              <a:buFont typeface="Georgia"/>
              <a:buAutoNum type="arabicParenR"/>
            </a:pPr>
            <a:r>
              <a:rPr lang="el-GR" sz="2000" b="0" strike="noStrike" spc="-1">
                <a:solidFill>
                  <a:srgbClr val="000000"/>
                </a:solidFill>
                <a:latin typeface="Georgia"/>
                <a:ea typeface="DejaVu Sans"/>
              </a:rPr>
              <a:t>της αντοχής στην άσκηση</a:t>
            </a:r>
            <a:endParaRPr lang="el-GR" sz="2000" b="0" strike="noStrike" spc="-1">
              <a:latin typeface="Arial"/>
            </a:endParaRPr>
          </a:p>
          <a:p>
            <a:pPr marL="365760" indent="-253800">
              <a:lnSpc>
                <a:spcPct val="150000"/>
              </a:lnSpc>
              <a:spcBef>
                <a:spcPts val="300"/>
              </a:spcBef>
              <a:buClr>
                <a:srgbClr val="A04DA3"/>
              </a:buClr>
              <a:buFont typeface="Georgia"/>
              <a:buChar char="•"/>
            </a:pPr>
            <a:r>
              <a:rPr lang="el-GR" sz="2000" b="0" strike="noStrike" spc="-1">
                <a:solidFill>
                  <a:srgbClr val="000000"/>
                </a:solidFill>
                <a:latin typeface="Georgia"/>
                <a:ea typeface="DejaVu Sans"/>
              </a:rPr>
              <a:t>Κάθε φαρμακευτική παρέμβαση θα πρέπει να εξατομικεύεται</a:t>
            </a:r>
            <a:endParaRPr lang="el-GR" sz="2000" b="0" strike="noStrike" spc="-1">
              <a:latin typeface="Arial"/>
            </a:endParaRPr>
          </a:p>
          <a:p>
            <a:pPr marL="365760" indent="-253800">
              <a:lnSpc>
                <a:spcPct val="150000"/>
              </a:lnSpc>
              <a:spcBef>
                <a:spcPts val="300"/>
              </a:spcBef>
              <a:buClr>
                <a:srgbClr val="A04DA3"/>
              </a:buClr>
              <a:buFont typeface="Georgia"/>
              <a:buChar char="•"/>
            </a:pPr>
            <a:r>
              <a:rPr lang="el-GR" sz="2000" b="0" strike="noStrike" spc="-1">
                <a:solidFill>
                  <a:srgbClr val="000000"/>
                </a:solidFill>
                <a:latin typeface="Georgia"/>
                <a:ea typeface="DejaVu Sans"/>
              </a:rPr>
              <a:t>Τακτική αξιολόγηση χρήσης εισπνευστικών συσκευών</a:t>
            </a:r>
            <a:endParaRPr lang="el-GR" sz="20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800" b="0" strike="noStrike" spc="-1">
                <a:solidFill>
                  <a:srgbClr val="424456"/>
                </a:solidFill>
                <a:latin typeface="Trebuchet MS"/>
                <a:ea typeface="DejaVu Sans"/>
              </a:rPr>
              <a:t>Παθοφυσιολογία άσθματος</a:t>
            </a:r>
            <a:endParaRPr lang="el-GR" sz="2800" b="0" strike="noStrike" spc="-1">
              <a:latin typeface="Arial"/>
            </a:endParaRPr>
          </a:p>
        </p:txBody>
      </p:sp>
      <p:sp>
        <p:nvSpPr>
          <p:cNvPr id="883"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sp>
      <p:sp>
        <p:nvSpPr>
          <p:cNvPr id="884" name="CustomShape 3"/>
          <p:cNvSpPr/>
          <p:nvPr/>
        </p:nvSpPr>
        <p:spPr>
          <a:xfrm>
            <a:off x="1475640" y="2853000"/>
            <a:ext cx="3238200" cy="2014200"/>
          </a:xfrm>
          <a:prstGeom prst="ellipse">
            <a:avLst/>
          </a:prstGeom>
          <a:gradFill>
            <a:gsLst>
              <a:gs pos="0">
                <a:srgbClr val="FCFFFF"/>
              </a:gs>
              <a:gs pos="100000">
                <a:srgbClr val="BED9DC"/>
              </a:gs>
            </a:gsLst>
            <a:lin ang="0"/>
          </a:gradFill>
          <a:ln w="9360">
            <a:solidFill>
              <a:srgbClr val="438086"/>
            </a:solidFill>
            <a:round/>
          </a:ln>
          <a:effectLst>
            <a:outerShdw dist="25560" dir="540000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400" b="0" strike="noStrike" spc="-1">
                <a:solidFill>
                  <a:srgbClr val="000000"/>
                </a:solidFill>
                <a:latin typeface="Georgia"/>
                <a:ea typeface="DejaVu Sans"/>
              </a:rPr>
              <a:t>Smooth</a:t>
            </a:r>
            <a:endParaRPr lang="el-GR" sz="2400" b="0" strike="noStrike" spc="-1">
              <a:latin typeface="Arial"/>
            </a:endParaRPr>
          </a:p>
          <a:p>
            <a:pPr algn="ctr">
              <a:lnSpc>
                <a:spcPct val="100000"/>
              </a:lnSpc>
            </a:pPr>
            <a:r>
              <a:rPr lang="el-GR" sz="2400" b="0" strike="noStrike" spc="-1">
                <a:solidFill>
                  <a:srgbClr val="000000"/>
                </a:solidFill>
                <a:latin typeface="Georgia"/>
                <a:ea typeface="DejaVu Sans"/>
              </a:rPr>
              <a:t>muscle</a:t>
            </a:r>
            <a:endParaRPr lang="el-GR" sz="2400" b="0" strike="noStrike" spc="-1">
              <a:latin typeface="Arial"/>
            </a:endParaRPr>
          </a:p>
          <a:p>
            <a:pPr algn="ctr">
              <a:lnSpc>
                <a:spcPct val="100000"/>
              </a:lnSpc>
            </a:pPr>
            <a:r>
              <a:rPr lang="el-GR" sz="2400" b="0" strike="noStrike" spc="-1">
                <a:solidFill>
                  <a:srgbClr val="000000"/>
                </a:solidFill>
                <a:latin typeface="Georgia"/>
                <a:ea typeface="DejaVu Sans"/>
              </a:rPr>
              <a:t>dysfunction</a:t>
            </a:r>
            <a:endParaRPr lang="el-GR" sz="2400" b="0" strike="noStrike" spc="-1">
              <a:latin typeface="Arial"/>
            </a:endParaRPr>
          </a:p>
        </p:txBody>
      </p:sp>
      <p:sp>
        <p:nvSpPr>
          <p:cNvPr id="885" name="CustomShape 4"/>
          <p:cNvSpPr/>
          <p:nvPr/>
        </p:nvSpPr>
        <p:spPr>
          <a:xfrm>
            <a:off x="4212000" y="2842920"/>
            <a:ext cx="3022200" cy="2014200"/>
          </a:xfrm>
          <a:prstGeom prst="ellipse">
            <a:avLst/>
          </a:prstGeom>
          <a:gradFill>
            <a:gsLst>
              <a:gs pos="0">
                <a:srgbClr val="FCFFFF"/>
              </a:gs>
              <a:gs pos="100000">
                <a:srgbClr val="BED9DC"/>
              </a:gs>
            </a:gsLst>
            <a:lin ang="0"/>
          </a:gradFill>
          <a:ln w="9360">
            <a:solidFill>
              <a:srgbClr val="438086"/>
            </a:solidFill>
            <a:round/>
          </a:ln>
          <a:effectLst>
            <a:outerShdw dist="25560" dir="540000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400" b="0" strike="noStrike" spc="-1">
                <a:solidFill>
                  <a:srgbClr val="000000"/>
                </a:solidFill>
                <a:latin typeface="Georgia"/>
                <a:ea typeface="DejaVu Sans"/>
              </a:rPr>
              <a:t>Airway</a:t>
            </a:r>
            <a:endParaRPr lang="el-GR" sz="2400" b="0" strike="noStrike" spc="-1">
              <a:latin typeface="Arial"/>
            </a:endParaRPr>
          </a:p>
          <a:p>
            <a:pPr algn="ctr">
              <a:lnSpc>
                <a:spcPct val="100000"/>
              </a:lnSpc>
            </a:pPr>
            <a:r>
              <a:rPr lang="el-GR" sz="2400" b="0" strike="noStrike" spc="-1">
                <a:solidFill>
                  <a:srgbClr val="000000"/>
                </a:solidFill>
                <a:latin typeface="Georgia"/>
                <a:ea typeface="DejaVu Sans"/>
              </a:rPr>
              <a:t>inflammation</a:t>
            </a:r>
            <a:endParaRPr lang="el-GR" sz="2400" b="0" strike="noStrike" spc="-1">
              <a:latin typeface="Arial"/>
            </a:endParaRPr>
          </a:p>
        </p:txBody>
      </p:sp>
      <p:sp>
        <p:nvSpPr>
          <p:cNvPr id="886" name="CustomShape 5"/>
          <p:cNvSpPr/>
          <p:nvPr/>
        </p:nvSpPr>
        <p:spPr>
          <a:xfrm>
            <a:off x="3348000" y="4293000"/>
            <a:ext cx="2734200" cy="1942200"/>
          </a:xfrm>
          <a:prstGeom prst="ellipse">
            <a:avLst/>
          </a:prstGeom>
          <a:gradFill>
            <a:gsLst>
              <a:gs pos="0">
                <a:srgbClr val="FCFFFF"/>
              </a:gs>
              <a:gs pos="100000">
                <a:srgbClr val="BED9DC"/>
              </a:gs>
            </a:gsLst>
            <a:lin ang="0"/>
          </a:gradFill>
          <a:ln w="9360">
            <a:solidFill>
              <a:srgbClr val="438086"/>
            </a:solidFill>
            <a:round/>
          </a:ln>
          <a:effectLst>
            <a:outerShdw dist="25560" dir="540000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400" b="0" strike="noStrike" spc="-1">
                <a:solidFill>
                  <a:srgbClr val="000000"/>
                </a:solidFill>
                <a:latin typeface="Georgia"/>
                <a:ea typeface="DejaVu Sans"/>
              </a:rPr>
              <a:t>Airway</a:t>
            </a:r>
            <a:endParaRPr lang="el-GR" sz="2400" b="0" strike="noStrike" spc="-1">
              <a:latin typeface="Arial"/>
            </a:endParaRPr>
          </a:p>
          <a:p>
            <a:pPr algn="ctr">
              <a:lnSpc>
                <a:spcPct val="100000"/>
              </a:lnSpc>
            </a:pPr>
            <a:r>
              <a:rPr lang="el-GR" sz="2400" b="0" strike="noStrike" spc="-1">
                <a:solidFill>
                  <a:srgbClr val="000000"/>
                </a:solidFill>
                <a:latin typeface="Georgia"/>
                <a:ea typeface="DejaVu Sans"/>
              </a:rPr>
              <a:t>remodeling</a:t>
            </a:r>
            <a:endParaRPr lang="el-GR" sz="24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5" name="CustomShape 1"/>
          <p:cNvSpPr/>
          <p:nvPr/>
        </p:nvSpPr>
        <p:spPr>
          <a:xfrm>
            <a:off x="457200" y="476640"/>
            <a:ext cx="8227440" cy="1365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800" b="0" strike="noStrike" spc="-1">
                <a:solidFill>
                  <a:srgbClr val="424456"/>
                </a:solidFill>
                <a:latin typeface="Trebuchet MS"/>
                <a:ea typeface="DejaVu Sans"/>
              </a:rPr>
              <a:t>Φαρμακευτική θεραπεία</a:t>
            </a:r>
            <a:endParaRPr lang="el-GR" sz="2800" b="0" strike="noStrike" spc="-1">
              <a:latin typeface="Arial"/>
            </a:endParaRPr>
          </a:p>
        </p:txBody>
      </p:sp>
      <p:pic>
        <p:nvPicPr>
          <p:cNvPr id="1186" name="Content Placeholder 3"/>
          <p:cNvPicPr/>
          <p:nvPr/>
        </p:nvPicPr>
        <p:blipFill>
          <a:blip r:embed="rId2"/>
          <a:stretch/>
        </p:blipFill>
        <p:spPr>
          <a:xfrm>
            <a:off x="467640" y="1917000"/>
            <a:ext cx="8350920" cy="46548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 name="CustomShape 1"/>
          <p:cNvSpPr/>
          <p:nvPr/>
        </p:nvSpPr>
        <p:spPr>
          <a:xfrm>
            <a:off x="457200" y="692640"/>
            <a:ext cx="8227440" cy="1077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800" b="0" strike="noStrike" spc="-1">
                <a:solidFill>
                  <a:srgbClr val="424456"/>
                </a:solidFill>
                <a:latin typeface="Trebuchet MS"/>
                <a:ea typeface="DejaVu Sans"/>
              </a:rPr>
              <a:t>Φαρμακευτική θεραπεία</a:t>
            </a:r>
            <a:endParaRPr lang="el-GR" sz="2800" b="0" strike="noStrike" spc="-1">
              <a:latin typeface="Arial"/>
            </a:endParaRPr>
          </a:p>
        </p:txBody>
      </p:sp>
      <p:pic>
        <p:nvPicPr>
          <p:cNvPr id="1188" name="Content Placeholder 3"/>
          <p:cNvPicPr/>
          <p:nvPr/>
        </p:nvPicPr>
        <p:blipFill>
          <a:blip r:embed="rId2"/>
          <a:stretch/>
        </p:blipFill>
        <p:spPr>
          <a:xfrm>
            <a:off x="539640" y="1772640"/>
            <a:ext cx="8134920" cy="47988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9" name="CustomShape 1"/>
          <p:cNvSpPr/>
          <p:nvPr/>
        </p:nvSpPr>
        <p:spPr>
          <a:xfrm>
            <a:off x="457200" y="908640"/>
            <a:ext cx="8227440" cy="861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800" b="0" strike="noStrike" spc="-1">
                <a:solidFill>
                  <a:srgbClr val="424456"/>
                </a:solidFill>
                <a:latin typeface="Trebuchet MS"/>
                <a:ea typeface="DejaVu Sans"/>
              </a:rPr>
              <a:t>Βρογχοδιαστολή</a:t>
            </a:r>
            <a:endParaRPr lang="el-GR" sz="2800" b="0" strike="noStrike" spc="-1">
              <a:latin typeface="Arial"/>
            </a:endParaRPr>
          </a:p>
        </p:txBody>
      </p:sp>
      <p:sp>
        <p:nvSpPr>
          <p:cNvPr id="1190"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365760" indent="-253800">
              <a:lnSpc>
                <a:spcPct val="100000"/>
              </a:lnSpc>
              <a:spcBef>
                <a:spcPts val="300"/>
              </a:spcBef>
              <a:buClr>
                <a:srgbClr val="A04DA3"/>
              </a:buClr>
              <a:buFont typeface="Georgia"/>
              <a:buChar char="•"/>
            </a:pPr>
            <a:r>
              <a:rPr lang="el-GR" sz="2000" b="0" strike="noStrike" spc="-1">
                <a:solidFill>
                  <a:srgbClr val="000000"/>
                </a:solidFill>
                <a:latin typeface="Georgia"/>
                <a:ea typeface="DejaVu Sans"/>
              </a:rPr>
              <a:t>Έλεγχος: συμπαθητικό νευρικό σύστημα</a:t>
            </a:r>
            <a:endParaRPr lang="el-GR" sz="2000" b="0" strike="noStrike" spc="-1">
              <a:latin typeface="Arial"/>
            </a:endParaRPr>
          </a:p>
          <a:p>
            <a:pPr marL="365760" indent="-253800">
              <a:lnSpc>
                <a:spcPct val="100000"/>
              </a:lnSpc>
              <a:spcBef>
                <a:spcPts val="300"/>
              </a:spcBef>
              <a:buClr>
                <a:srgbClr val="A04DA3"/>
              </a:buClr>
              <a:buFont typeface="Georgia"/>
              <a:buChar char="•"/>
            </a:pPr>
            <a:r>
              <a:rPr lang="el-GR" sz="2000" b="0" strike="noStrike" spc="-1">
                <a:solidFill>
                  <a:srgbClr val="000000"/>
                </a:solidFill>
                <a:latin typeface="Georgia"/>
                <a:ea typeface="DejaVu Sans"/>
              </a:rPr>
              <a:t>Διέγερση: απελευθέρωση( νευροδιαβιβαστή) νοραδρεναλίνης (νορεπινεφρίνης)</a:t>
            </a:r>
            <a:endParaRPr lang="el-GR" sz="2000" b="0" strike="noStrike" spc="-1">
              <a:latin typeface="Arial"/>
            </a:endParaRPr>
          </a:p>
          <a:p>
            <a:pPr marL="365760" indent="-253800">
              <a:lnSpc>
                <a:spcPct val="100000"/>
              </a:lnSpc>
              <a:spcBef>
                <a:spcPts val="300"/>
              </a:spcBef>
              <a:buClr>
                <a:srgbClr val="A04DA3"/>
              </a:buClr>
              <a:buFont typeface="Georgia"/>
              <a:buChar char="•"/>
            </a:pPr>
            <a:r>
              <a:rPr lang="el-GR" sz="2000" b="0" strike="noStrike" spc="-1">
                <a:solidFill>
                  <a:srgbClr val="000000"/>
                </a:solidFill>
                <a:latin typeface="Georgia"/>
                <a:ea typeface="DejaVu Sans"/>
              </a:rPr>
              <a:t>Σύνδεση νοραδρεναλίνης με αδρενεργικούς υποδοχείς (βρογχικά λεία μυϊκά κύτταρα)</a:t>
            </a:r>
            <a:endParaRPr lang="el-GR" sz="2000" b="0" strike="noStrike" spc="-1">
              <a:latin typeface="Arial"/>
            </a:endParaRPr>
          </a:p>
          <a:p>
            <a:pPr marL="365760" indent="-253800">
              <a:lnSpc>
                <a:spcPct val="100000"/>
              </a:lnSpc>
              <a:spcBef>
                <a:spcPts val="300"/>
              </a:spcBef>
              <a:buClr>
                <a:srgbClr val="A04DA3"/>
              </a:buClr>
              <a:buFont typeface="Georgia"/>
              <a:buChar char="•"/>
            </a:pPr>
            <a:r>
              <a:rPr lang="el-GR" sz="2000" b="0" strike="noStrike" spc="-1">
                <a:solidFill>
                  <a:srgbClr val="000000"/>
                </a:solidFill>
                <a:latin typeface="Georgia"/>
                <a:ea typeface="DejaVu Sans"/>
              </a:rPr>
              <a:t>Χάλαση λείων μυϊκών ινών και διάταση αεραγωγών</a:t>
            </a:r>
            <a:endParaRPr lang="el-GR" sz="2000" b="0" strike="noStrike" spc="-1">
              <a:latin typeface="Arial"/>
            </a:endParaRPr>
          </a:p>
          <a:p>
            <a:pPr>
              <a:lnSpc>
                <a:spcPct val="100000"/>
              </a:lnSpc>
              <a:spcBef>
                <a:spcPts val="300"/>
              </a:spcBef>
            </a:pPr>
            <a:endParaRPr lang="el-GR" sz="2000" b="0" strike="noStrike" spc="-1">
              <a:latin typeface="Arial"/>
            </a:endParaRPr>
          </a:p>
        </p:txBody>
      </p:sp>
      <p:pic>
        <p:nvPicPr>
          <p:cNvPr id="1191" name="Picture 3"/>
          <p:cNvPicPr/>
          <p:nvPr/>
        </p:nvPicPr>
        <p:blipFill>
          <a:blip r:embed="rId2"/>
          <a:stretch/>
        </p:blipFill>
        <p:spPr>
          <a:xfrm>
            <a:off x="611640" y="2101320"/>
            <a:ext cx="7558560" cy="182952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2" name="CustomShape 1"/>
          <p:cNvSpPr/>
          <p:nvPr/>
        </p:nvSpPr>
        <p:spPr>
          <a:xfrm>
            <a:off x="457200" y="476640"/>
            <a:ext cx="8227440" cy="933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el-GR" sz="2800" b="0" strike="noStrike" spc="-1">
                <a:solidFill>
                  <a:srgbClr val="424456"/>
                </a:solidFill>
                <a:latin typeface="Trebuchet MS"/>
                <a:ea typeface="DejaVu Sans"/>
              </a:rPr>
              <a:t>Κατηγορίες θεραπευτικών φαρμάκων </a:t>
            </a:r>
            <a:endParaRPr lang="el-GR" sz="2800" b="0" strike="noStrike" spc="-1">
              <a:latin typeface="Arial"/>
            </a:endParaRPr>
          </a:p>
        </p:txBody>
      </p:sp>
      <p:sp>
        <p:nvSpPr>
          <p:cNvPr id="1193" name="CustomShape 2"/>
          <p:cNvSpPr/>
          <p:nvPr/>
        </p:nvSpPr>
        <p:spPr>
          <a:xfrm>
            <a:off x="457200" y="1628640"/>
            <a:ext cx="8227440" cy="4943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109800" algn="ctr">
              <a:lnSpc>
                <a:spcPct val="100000"/>
              </a:lnSpc>
              <a:spcBef>
                <a:spcPts val="300"/>
              </a:spcBef>
            </a:pPr>
            <a:r>
              <a:rPr lang="el-GR" sz="2000" b="1" strike="noStrike" spc="-1">
                <a:solidFill>
                  <a:srgbClr val="000000"/>
                </a:solidFill>
                <a:latin typeface="Georgia"/>
                <a:ea typeface="DejaVu Sans"/>
              </a:rPr>
              <a:t>Βρογχοδιασταλτικά</a:t>
            </a:r>
            <a:endParaRPr lang="el-GR" sz="2000" b="0" strike="noStrike" spc="-1">
              <a:latin typeface="Arial"/>
            </a:endParaRPr>
          </a:p>
          <a:p>
            <a:pPr marL="109800" algn="ctr">
              <a:lnSpc>
                <a:spcPct val="100000"/>
              </a:lnSpc>
              <a:spcBef>
                <a:spcPts val="300"/>
              </a:spcBef>
            </a:pPr>
            <a:endParaRPr lang="el-GR" sz="2000" b="0" strike="noStrike" spc="-1">
              <a:latin typeface="Arial"/>
            </a:endParaRPr>
          </a:p>
          <a:p>
            <a:pPr marL="365760" indent="-253800">
              <a:lnSpc>
                <a:spcPct val="100000"/>
              </a:lnSpc>
              <a:spcBef>
                <a:spcPts val="300"/>
              </a:spcBef>
              <a:buClr>
                <a:srgbClr val="A04DA3"/>
              </a:buClr>
              <a:buFont typeface="Georgia"/>
              <a:buChar char="•"/>
            </a:pPr>
            <a:r>
              <a:rPr lang="el-GR" sz="2000" b="0" u="sng" strike="noStrike" spc="-1">
                <a:solidFill>
                  <a:srgbClr val="000000"/>
                </a:solidFill>
                <a:uFillTx/>
                <a:latin typeface="Georgia"/>
                <a:ea typeface="DejaVu Sans"/>
              </a:rPr>
              <a:t>β2- διεγέρτες</a:t>
            </a:r>
            <a:endParaRPr lang="el-GR" sz="2000" b="0" strike="noStrike" spc="-1">
              <a:latin typeface="Arial"/>
            </a:endParaRPr>
          </a:p>
          <a:p>
            <a:pPr marL="109800">
              <a:lnSpc>
                <a:spcPct val="100000"/>
              </a:lnSpc>
              <a:spcBef>
                <a:spcPts val="300"/>
              </a:spcBef>
            </a:pPr>
            <a:r>
              <a:rPr lang="el-GR" sz="2000" b="0" strike="noStrike" spc="-1">
                <a:solidFill>
                  <a:srgbClr val="000000"/>
                </a:solidFill>
                <a:latin typeface="Georgia"/>
                <a:ea typeface="DejaVu Sans"/>
              </a:rPr>
              <a:t>   βραχείας δράσης ( SABA- σαλβουταμόλη, τερβουταλίνη)</a:t>
            </a:r>
            <a:endParaRPr lang="el-GR" sz="2000" b="0" strike="noStrike" spc="-1">
              <a:latin typeface="Arial"/>
            </a:endParaRPr>
          </a:p>
          <a:p>
            <a:pPr marL="109800">
              <a:lnSpc>
                <a:spcPct val="100000"/>
              </a:lnSpc>
              <a:spcBef>
                <a:spcPts val="300"/>
              </a:spcBef>
            </a:pPr>
            <a:r>
              <a:rPr lang="el-GR" sz="2000" b="0" strike="noStrike" spc="-1">
                <a:solidFill>
                  <a:srgbClr val="000000"/>
                </a:solidFill>
                <a:latin typeface="Georgia"/>
                <a:ea typeface="DejaVu Sans"/>
              </a:rPr>
              <a:t>   μακράς δράσης (LABA- φορμοτερόλη, σαλμετερόλη)</a:t>
            </a:r>
            <a:endParaRPr lang="el-GR" sz="2000" b="0" strike="noStrike" spc="-1">
              <a:latin typeface="Arial"/>
            </a:endParaRPr>
          </a:p>
          <a:p>
            <a:pPr marL="109800">
              <a:lnSpc>
                <a:spcPct val="100000"/>
              </a:lnSpc>
              <a:spcBef>
                <a:spcPts val="300"/>
              </a:spcBef>
            </a:pPr>
            <a:endParaRPr lang="el-GR" sz="2000" b="0" strike="noStrike" spc="-1">
              <a:latin typeface="Arial"/>
            </a:endParaRPr>
          </a:p>
          <a:p>
            <a:pPr marL="365760" indent="-253800">
              <a:lnSpc>
                <a:spcPct val="100000"/>
              </a:lnSpc>
              <a:spcBef>
                <a:spcPts val="300"/>
              </a:spcBef>
              <a:buClr>
                <a:srgbClr val="A04DA3"/>
              </a:buClr>
              <a:buFont typeface="Georgia"/>
              <a:buChar char="•"/>
            </a:pPr>
            <a:r>
              <a:rPr lang="el-GR" sz="2000" b="0" u="sng" strike="noStrike" spc="-1">
                <a:solidFill>
                  <a:srgbClr val="000000"/>
                </a:solidFill>
                <a:uFillTx/>
                <a:latin typeface="Georgia"/>
                <a:ea typeface="DejaVu Sans"/>
              </a:rPr>
              <a:t>Αντιχολινεργικά</a:t>
            </a:r>
            <a:endParaRPr lang="el-GR" sz="2000" b="0" strike="noStrike" spc="-1">
              <a:latin typeface="Arial"/>
            </a:endParaRPr>
          </a:p>
          <a:p>
            <a:pPr marL="109800">
              <a:lnSpc>
                <a:spcPct val="100000"/>
              </a:lnSpc>
              <a:spcBef>
                <a:spcPts val="300"/>
              </a:spcBef>
            </a:pPr>
            <a:r>
              <a:rPr lang="el-GR" sz="2000" b="0" strike="noStrike" spc="-1">
                <a:solidFill>
                  <a:srgbClr val="000000"/>
                </a:solidFill>
                <a:latin typeface="Georgia"/>
                <a:ea typeface="DejaVu Sans"/>
              </a:rPr>
              <a:t>   βραχείας δράσης (SAMA- ιπρατρόπιο)</a:t>
            </a:r>
            <a:endParaRPr lang="el-GR" sz="2000" b="0" strike="noStrike" spc="-1">
              <a:latin typeface="Arial"/>
            </a:endParaRPr>
          </a:p>
          <a:p>
            <a:pPr marL="109800">
              <a:lnSpc>
                <a:spcPct val="100000"/>
              </a:lnSpc>
              <a:spcBef>
                <a:spcPts val="300"/>
              </a:spcBef>
            </a:pPr>
            <a:r>
              <a:rPr lang="el-GR" sz="2000" b="0" strike="noStrike" spc="-1">
                <a:solidFill>
                  <a:srgbClr val="000000"/>
                </a:solidFill>
                <a:latin typeface="Georgia"/>
                <a:ea typeface="DejaVu Sans"/>
              </a:rPr>
              <a:t>   μακράς δράσης (LAMA-τιοτρόπιο, ακλιδίνιο,    γλυκοπυρόνιο, ουμεκλιδίνιο)</a:t>
            </a:r>
            <a:endParaRPr lang="el-GR" sz="20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4" name="CustomShape 1"/>
          <p:cNvSpPr/>
          <p:nvPr/>
        </p:nvSpPr>
        <p:spPr>
          <a:xfrm>
            <a:off x="457200" y="836640"/>
            <a:ext cx="8227440" cy="861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el-GR" sz="2800" b="0" strike="noStrike" spc="-1">
                <a:solidFill>
                  <a:srgbClr val="424456"/>
                </a:solidFill>
                <a:latin typeface="Trebuchet MS"/>
                <a:ea typeface="DejaVu Sans"/>
              </a:rPr>
              <a:t>Κατηγορίες θεραπευτικών φαρμάκων </a:t>
            </a:r>
            <a:endParaRPr lang="el-GR" sz="2800" b="0" strike="noStrike" spc="-1">
              <a:latin typeface="Arial"/>
            </a:endParaRPr>
          </a:p>
        </p:txBody>
      </p:sp>
      <p:sp>
        <p:nvSpPr>
          <p:cNvPr id="1195"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109800" algn="ctr">
              <a:lnSpc>
                <a:spcPct val="100000"/>
              </a:lnSpc>
              <a:spcBef>
                <a:spcPts val="300"/>
              </a:spcBef>
            </a:pPr>
            <a:r>
              <a:rPr lang="el-GR" sz="2000" b="1" strike="noStrike" spc="-1">
                <a:solidFill>
                  <a:srgbClr val="000000"/>
                </a:solidFill>
                <a:latin typeface="Georgia"/>
                <a:ea typeface="DejaVu Sans"/>
              </a:rPr>
              <a:t>Βρογχοδιασταλτικά</a:t>
            </a:r>
            <a:endParaRPr lang="el-GR" sz="2000" b="0" strike="noStrike" spc="-1">
              <a:latin typeface="Arial"/>
            </a:endParaRPr>
          </a:p>
          <a:p>
            <a:pPr marL="365760" indent="-253800">
              <a:lnSpc>
                <a:spcPct val="100000"/>
              </a:lnSpc>
              <a:spcBef>
                <a:spcPts val="300"/>
              </a:spcBef>
              <a:buClr>
                <a:srgbClr val="A04DA3"/>
              </a:buClr>
              <a:buFont typeface="Georgia"/>
              <a:buChar char="•"/>
            </a:pPr>
            <a:r>
              <a:rPr lang="el-GR" sz="2000" b="0" strike="noStrike" spc="-1">
                <a:solidFill>
                  <a:srgbClr val="000000"/>
                </a:solidFill>
                <a:latin typeface="Georgia"/>
                <a:ea typeface="DejaVu Sans"/>
              </a:rPr>
              <a:t>Συνδυασμός SABA/SAMA σαλβουταμόλη/ιπρατρόπιο</a:t>
            </a:r>
            <a:endParaRPr lang="el-GR" sz="2000" b="0" strike="noStrike" spc="-1">
              <a:latin typeface="Arial"/>
            </a:endParaRPr>
          </a:p>
          <a:p>
            <a:pPr marL="109800">
              <a:lnSpc>
                <a:spcPct val="100000"/>
              </a:lnSpc>
              <a:spcBef>
                <a:spcPts val="300"/>
              </a:spcBef>
            </a:pPr>
            <a:endParaRPr lang="el-GR" sz="2000" b="0" strike="noStrike" spc="-1">
              <a:latin typeface="Arial"/>
            </a:endParaRPr>
          </a:p>
          <a:p>
            <a:pPr marL="365760" indent="-253800">
              <a:lnSpc>
                <a:spcPct val="100000"/>
              </a:lnSpc>
              <a:spcBef>
                <a:spcPts val="300"/>
              </a:spcBef>
              <a:buClr>
                <a:srgbClr val="A04DA3"/>
              </a:buClr>
              <a:buFont typeface="Georgia"/>
              <a:buChar char="•"/>
            </a:pPr>
            <a:r>
              <a:rPr lang="el-GR" sz="2000" b="0" strike="noStrike" spc="-1">
                <a:solidFill>
                  <a:srgbClr val="000000"/>
                </a:solidFill>
                <a:latin typeface="Georgia"/>
                <a:ea typeface="DejaVu Sans"/>
              </a:rPr>
              <a:t>Συνδυασμός LABA/LAMA</a:t>
            </a:r>
            <a:endParaRPr lang="el-GR" sz="2000" b="0" strike="noStrike" spc="-1">
              <a:latin typeface="Arial"/>
            </a:endParaRPr>
          </a:p>
          <a:p>
            <a:pPr marL="109800">
              <a:lnSpc>
                <a:spcPct val="100000"/>
              </a:lnSpc>
              <a:spcBef>
                <a:spcPts val="300"/>
              </a:spcBef>
            </a:pPr>
            <a:r>
              <a:rPr lang="el-GR" sz="2000" b="0" strike="noStrike" spc="-1">
                <a:solidFill>
                  <a:srgbClr val="000000"/>
                </a:solidFill>
                <a:latin typeface="Georgia"/>
                <a:ea typeface="DejaVu Sans"/>
              </a:rPr>
              <a:t>   φορμοτερόλη/ακλιδίνιο</a:t>
            </a:r>
            <a:endParaRPr lang="el-GR" sz="2000" b="0" strike="noStrike" spc="-1">
              <a:latin typeface="Arial"/>
            </a:endParaRPr>
          </a:p>
          <a:p>
            <a:pPr marL="109800">
              <a:lnSpc>
                <a:spcPct val="100000"/>
              </a:lnSpc>
              <a:spcBef>
                <a:spcPts val="300"/>
              </a:spcBef>
            </a:pPr>
            <a:r>
              <a:rPr lang="el-GR" sz="2000" b="0" strike="noStrike" spc="-1">
                <a:solidFill>
                  <a:srgbClr val="000000"/>
                </a:solidFill>
                <a:latin typeface="Georgia"/>
                <a:ea typeface="DejaVu Sans"/>
              </a:rPr>
              <a:t>   βιλαντερόλη/ ουμεκλιδίνιο</a:t>
            </a:r>
            <a:endParaRPr lang="el-GR" sz="2000" b="0" strike="noStrike" spc="-1">
              <a:latin typeface="Arial"/>
            </a:endParaRPr>
          </a:p>
          <a:p>
            <a:pPr marL="109800">
              <a:lnSpc>
                <a:spcPct val="100000"/>
              </a:lnSpc>
              <a:spcBef>
                <a:spcPts val="300"/>
              </a:spcBef>
            </a:pPr>
            <a:r>
              <a:rPr lang="el-GR" sz="2000" b="0" strike="noStrike" spc="-1">
                <a:solidFill>
                  <a:srgbClr val="000000"/>
                </a:solidFill>
                <a:latin typeface="Georgia"/>
                <a:ea typeface="DejaVu Sans"/>
              </a:rPr>
              <a:t>   γλυκοπυρόνιο/ινδακατερόλη</a:t>
            </a:r>
            <a:endParaRPr lang="el-GR" sz="2000" b="0" strike="noStrike" spc="-1">
              <a:latin typeface="Arial"/>
            </a:endParaRPr>
          </a:p>
          <a:p>
            <a:pPr marL="109800">
              <a:lnSpc>
                <a:spcPct val="100000"/>
              </a:lnSpc>
              <a:spcBef>
                <a:spcPts val="300"/>
              </a:spcBef>
            </a:pPr>
            <a:r>
              <a:rPr lang="el-GR" sz="2000" b="0" strike="noStrike" spc="-1">
                <a:solidFill>
                  <a:srgbClr val="000000"/>
                </a:solidFill>
                <a:latin typeface="Georgia"/>
                <a:ea typeface="DejaVu Sans"/>
              </a:rPr>
              <a:t>   ολοδατερόλη/ τιοτρόπιο</a:t>
            </a:r>
            <a:endParaRPr lang="el-GR" sz="2000" b="0" strike="noStrike" spc="-1">
              <a:latin typeface="Arial"/>
            </a:endParaRPr>
          </a:p>
          <a:p>
            <a:pPr marL="109800">
              <a:lnSpc>
                <a:spcPct val="100000"/>
              </a:lnSpc>
              <a:spcBef>
                <a:spcPts val="300"/>
              </a:spcBef>
            </a:pPr>
            <a:endParaRPr lang="el-GR" sz="2000" b="0" strike="noStrike" spc="-1">
              <a:latin typeface="Arial"/>
            </a:endParaRPr>
          </a:p>
          <a:p>
            <a:pPr marL="109800">
              <a:lnSpc>
                <a:spcPct val="100000"/>
              </a:lnSpc>
              <a:spcBef>
                <a:spcPts val="300"/>
              </a:spcBef>
            </a:pPr>
            <a:endParaRPr lang="el-GR" sz="2000" b="0" strike="noStrike" spc="-1">
              <a:latin typeface="Arial"/>
            </a:endParaRPr>
          </a:p>
        </p:txBody>
      </p:sp>
      <p:sp>
        <p:nvSpPr>
          <p:cNvPr id="1196" name="CustomShape 3"/>
          <p:cNvSpPr/>
          <p:nvPr/>
        </p:nvSpPr>
        <p:spPr>
          <a:xfrm>
            <a:off x="5436000" y="2997000"/>
            <a:ext cx="3238200" cy="2374200"/>
          </a:xfrm>
          <a:prstGeom prst="ellipse">
            <a:avLst/>
          </a:prstGeom>
          <a:gradFill>
            <a:gsLst>
              <a:gs pos="0">
                <a:srgbClr val="FCFFFF"/>
              </a:gs>
              <a:gs pos="100000">
                <a:srgbClr val="BBD6F1"/>
              </a:gs>
            </a:gsLst>
            <a:lin ang="0"/>
          </a:gradFill>
          <a:ln w="9360">
            <a:solidFill>
              <a:srgbClr val="5C92B5"/>
            </a:solidFill>
            <a:round/>
          </a:ln>
          <a:effectLst>
            <a:outerShdw dist="25560" dir="540000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1800" b="0" strike="noStrike" spc="-1">
                <a:solidFill>
                  <a:srgbClr val="000000"/>
                </a:solidFill>
                <a:latin typeface="Georgia"/>
                <a:ea typeface="DejaVu Sans"/>
              </a:rPr>
              <a:t>Θεραπεία βάσης</a:t>
            </a:r>
            <a:endParaRPr lang="el-GR" sz="1800" b="0" strike="noStrike" spc="-1">
              <a:latin typeface="Arial"/>
            </a:endParaRPr>
          </a:p>
          <a:p>
            <a:pPr algn="ctr">
              <a:lnSpc>
                <a:spcPct val="100000"/>
              </a:lnSpc>
            </a:pPr>
            <a:r>
              <a:rPr lang="el-GR" sz="1800" b="0" strike="noStrike" spc="-1">
                <a:solidFill>
                  <a:srgbClr val="000000"/>
                </a:solidFill>
                <a:latin typeface="Georgia"/>
                <a:ea typeface="DejaVu Sans"/>
              </a:rPr>
              <a:t>Συμπτώματα</a:t>
            </a:r>
            <a:endParaRPr lang="el-GR" sz="1800" b="0" strike="noStrike" spc="-1">
              <a:latin typeface="Arial"/>
            </a:endParaRPr>
          </a:p>
          <a:p>
            <a:pPr algn="ctr">
              <a:lnSpc>
                <a:spcPct val="100000"/>
              </a:lnSpc>
            </a:pPr>
            <a:r>
              <a:rPr lang="el-GR" sz="1800" b="0" strike="noStrike" spc="-1">
                <a:solidFill>
                  <a:srgbClr val="000000"/>
                </a:solidFill>
                <a:latin typeface="Georgia"/>
                <a:ea typeface="DejaVu Sans"/>
              </a:rPr>
              <a:t>Βρογχοδιαστολή</a:t>
            </a:r>
            <a:endParaRPr lang="el-GR" sz="1800" b="0" strike="noStrike" spc="-1">
              <a:latin typeface="Arial"/>
            </a:endParaRPr>
          </a:p>
          <a:p>
            <a:pPr algn="ctr">
              <a:lnSpc>
                <a:spcPct val="100000"/>
              </a:lnSpc>
            </a:pPr>
            <a:r>
              <a:rPr lang="el-GR" sz="1800" b="0" strike="noStrike" spc="-1">
                <a:solidFill>
                  <a:srgbClr val="000000"/>
                </a:solidFill>
                <a:latin typeface="Georgia"/>
                <a:ea typeface="DejaVu Sans"/>
              </a:rPr>
              <a:t>Παροξύνσεις</a:t>
            </a:r>
            <a:endParaRPr lang="el-GR" sz="1800" b="0" strike="noStrike" spc="-1">
              <a:latin typeface="Arial"/>
            </a:endParaRPr>
          </a:p>
          <a:p>
            <a:pPr algn="ctr">
              <a:lnSpc>
                <a:spcPct val="100000"/>
              </a:lnSpc>
            </a:pPr>
            <a:endParaRPr lang="el-GR" sz="18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7" name="CustomShape 1"/>
          <p:cNvSpPr/>
          <p:nvPr/>
        </p:nvSpPr>
        <p:spPr>
          <a:xfrm>
            <a:off x="457200" y="764640"/>
            <a:ext cx="8227440" cy="1077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100000"/>
              </a:lnSpc>
            </a:pPr>
            <a:r>
              <a:rPr lang="el-GR" sz="2800" b="0" strike="noStrike" spc="-1">
                <a:solidFill>
                  <a:srgbClr val="424456"/>
                </a:solidFill>
                <a:latin typeface="Trebuchet MS"/>
                <a:ea typeface="DejaVu Sans"/>
              </a:rPr>
              <a:t>Κατηγορίες θεραπευτικών φαρμάκων </a:t>
            </a:r>
            <a:endParaRPr lang="el-GR" sz="2800" b="0" strike="noStrike" spc="-1">
              <a:latin typeface="Arial"/>
            </a:endParaRPr>
          </a:p>
        </p:txBody>
      </p:sp>
      <p:sp>
        <p:nvSpPr>
          <p:cNvPr id="1198" name="CustomShape 2"/>
          <p:cNvSpPr/>
          <p:nvPr/>
        </p:nvSpPr>
        <p:spPr>
          <a:xfrm>
            <a:off x="457200" y="1989000"/>
            <a:ext cx="8227440" cy="4583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65760" indent="-253800">
              <a:lnSpc>
                <a:spcPct val="100000"/>
              </a:lnSpc>
              <a:spcBef>
                <a:spcPts val="300"/>
              </a:spcBef>
              <a:buClr>
                <a:srgbClr val="A04DA3"/>
              </a:buClr>
              <a:buFont typeface="Georgia"/>
              <a:buChar char="•"/>
            </a:pPr>
            <a:r>
              <a:rPr lang="el-GR" sz="2000" b="0" strike="noStrike" spc="-1">
                <a:solidFill>
                  <a:srgbClr val="000000"/>
                </a:solidFill>
                <a:latin typeface="Georgia"/>
                <a:ea typeface="DejaVu Sans"/>
              </a:rPr>
              <a:t>Εισπνεόμενα κορτικοστεροειδή (ICS)</a:t>
            </a:r>
            <a:endParaRPr lang="el-GR" sz="2000" b="0" strike="noStrike" spc="-1">
              <a:latin typeface="Arial"/>
            </a:endParaRPr>
          </a:p>
          <a:p>
            <a:pPr marL="109800">
              <a:lnSpc>
                <a:spcPct val="100000"/>
              </a:lnSpc>
              <a:spcBef>
                <a:spcPts val="300"/>
              </a:spcBef>
            </a:pPr>
            <a:r>
              <a:rPr lang="el-GR" sz="2000" b="0" strike="noStrike" spc="-1">
                <a:solidFill>
                  <a:srgbClr val="000000"/>
                </a:solidFill>
                <a:latin typeface="Georgia"/>
                <a:ea typeface="DejaVu Sans"/>
              </a:rPr>
              <a:t> μπεκλομεθαζόνη, βουδεσονίδη, φλουτικαζόνη, μομεθαζόνη</a:t>
            </a:r>
            <a:endParaRPr lang="el-GR" sz="2000" b="0" strike="noStrike" spc="-1">
              <a:latin typeface="Arial"/>
            </a:endParaRPr>
          </a:p>
          <a:p>
            <a:pPr marL="109800">
              <a:lnSpc>
                <a:spcPct val="100000"/>
              </a:lnSpc>
              <a:spcBef>
                <a:spcPts val="300"/>
              </a:spcBef>
            </a:pPr>
            <a:endParaRPr lang="el-GR" sz="2000" b="0" strike="noStrike" spc="-1">
              <a:latin typeface="Arial"/>
            </a:endParaRPr>
          </a:p>
          <a:p>
            <a:pPr marL="365760" indent="-253800">
              <a:lnSpc>
                <a:spcPct val="100000"/>
              </a:lnSpc>
              <a:spcBef>
                <a:spcPts val="300"/>
              </a:spcBef>
              <a:buClr>
                <a:srgbClr val="A04DA3"/>
              </a:buClr>
              <a:buFont typeface="Georgia"/>
              <a:buChar char="•"/>
            </a:pPr>
            <a:r>
              <a:rPr lang="el-GR" sz="2000" b="0" strike="noStrike" spc="-1">
                <a:solidFill>
                  <a:srgbClr val="000000"/>
                </a:solidFill>
                <a:latin typeface="Georgia"/>
                <a:ea typeface="DejaVu Sans"/>
              </a:rPr>
              <a:t>Συνδυασμοί ICS/LABA</a:t>
            </a:r>
            <a:endParaRPr lang="el-GR" sz="2000" b="0" strike="noStrike" spc="-1">
              <a:latin typeface="Arial"/>
            </a:endParaRPr>
          </a:p>
          <a:p>
            <a:pPr marL="109800">
              <a:lnSpc>
                <a:spcPct val="100000"/>
              </a:lnSpc>
              <a:spcBef>
                <a:spcPts val="300"/>
              </a:spcBef>
            </a:pPr>
            <a:r>
              <a:rPr lang="el-GR" sz="2000" b="0" strike="noStrike" spc="-1">
                <a:solidFill>
                  <a:srgbClr val="000000"/>
                </a:solidFill>
                <a:latin typeface="Georgia"/>
                <a:ea typeface="DejaVu Sans"/>
              </a:rPr>
              <a:t>φλουτικαζόνη/ σαλμετερόλη</a:t>
            </a:r>
            <a:endParaRPr lang="el-GR" sz="2000" b="0" strike="noStrike" spc="-1">
              <a:latin typeface="Arial"/>
            </a:endParaRPr>
          </a:p>
          <a:p>
            <a:pPr marL="109800">
              <a:lnSpc>
                <a:spcPct val="100000"/>
              </a:lnSpc>
              <a:spcBef>
                <a:spcPts val="300"/>
              </a:spcBef>
            </a:pPr>
            <a:r>
              <a:rPr lang="el-GR" sz="2000" b="0" strike="noStrike" spc="-1">
                <a:solidFill>
                  <a:srgbClr val="000000"/>
                </a:solidFill>
                <a:latin typeface="Georgia"/>
                <a:ea typeface="DejaVu Sans"/>
              </a:rPr>
              <a:t>βουδεσονίδη/ φορμοτερόλη</a:t>
            </a:r>
            <a:endParaRPr lang="el-GR" sz="2000" b="0" strike="noStrike" spc="-1">
              <a:latin typeface="Arial"/>
            </a:endParaRPr>
          </a:p>
          <a:p>
            <a:pPr marL="109800">
              <a:lnSpc>
                <a:spcPct val="100000"/>
              </a:lnSpc>
              <a:spcBef>
                <a:spcPts val="300"/>
              </a:spcBef>
            </a:pPr>
            <a:r>
              <a:rPr lang="el-GR" sz="2000" b="0" strike="noStrike" spc="-1">
                <a:solidFill>
                  <a:srgbClr val="000000"/>
                </a:solidFill>
                <a:latin typeface="Georgia"/>
                <a:ea typeface="DejaVu Sans"/>
              </a:rPr>
              <a:t>μπεκλομεθαζόνη/ φορμοτερόλη</a:t>
            </a:r>
            <a:endParaRPr lang="el-GR" sz="2000" b="0" strike="noStrike" spc="-1">
              <a:latin typeface="Arial"/>
            </a:endParaRPr>
          </a:p>
          <a:p>
            <a:pPr marL="109800">
              <a:lnSpc>
                <a:spcPct val="100000"/>
              </a:lnSpc>
              <a:spcBef>
                <a:spcPts val="300"/>
              </a:spcBef>
            </a:pPr>
            <a:r>
              <a:rPr lang="el-GR" sz="2000" b="0" strike="noStrike" spc="-1">
                <a:solidFill>
                  <a:srgbClr val="000000"/>
                </a:solidFill>
                <a:latin typeface="Georgia"/>
                <a:ea typeface="DejaVu Sans"/>
              </a:rPr>
              <a:t>φλουτικαζόνη/ βιλαντερόλη</a:t>
            </a:r>
            <a:endParaRPr lang="el-GR" sz="2000" b="0" strike="noStrike" spc="-1">
              <a:latin typeface="Arial"/>
            </a:endParaRPr>
          </a:p>
          <a:p>
            <a:pPr marL="109800">
              <a:lnSpc>
                <a:spcPct val="100000"/>
              </a:lnSpc>
              <a:spcBef>
                <a:spcPts val="300"/>
              </a:spcBef>
            </a:pPr>
            <a:r>
              <a:rPr lang="el-GR" sz="2600" b="0" strike="noStrike" spc="-1">
                <a:solidFill>
                  <a:srgbClr val="000000"/>
                </a:solidFill>
                <a:latin typeface="Georgia"/>
                <a:ea typeface="DejaVu Sans"/>
              </a:rPr>
              <a:t> </a:t>
            </a:r>
            <a:endParaRPr lang="el-GR" sz="2600" b="0" strike="noStrike" spc="-1">
              <a:latin typeface="Arial"/>
            </a:endParaRPr>
          </a:p>
          <a:p>
            <a:pPr marL="109800">
              <a:lnSpc>
                <a:spcPct val="100000"/>
              </a:lnSpc>
              <a:spcBef>
                <a:spcPts val="300"/>
              </a:spcBef>
            </a:pPr>
            <a:r>
              <a:rPr lang="el-GR" sz="2600" b="0" strike="noStrike" spc="-1">
                <a:solidFill>
                  <a:srgbClr val="000000"/>
                </a:solidFill>
                <a:latin typeface="Georgia"/>
                <a:ea typeface="DejaVu Sans"/>
              </a:rPr>
              <a:t> </a:t>
            </a:r>
            <a:endParaRPr lang="el-GR" sz="2600" b="0" strike="noStrike" spc="-1">
              <a:latin typeface="Arial"/>
            </a:endParaRPr>
          </a:p>
          <a:p>
            <a:pPr marL="109800">
              <a:lnSpc>
                <a:spcPct val="100000"/>
              </a:lnSpc>
              <a:spcBef>
                <a:spcPts val="300"/>
              </a:spcBef>
            </a:pPr>
            <a:endParaRPr lang="el-GR" sz="2600" b="0" strike="noStrike" spc="-1">
              <a:latin typeface="Arial"/>
            </a:endParaRPr>
          </a:p>
        </p:txBody>
      </p:sp>
      <p:sp>
        <p:nvSpPr>
          <p:cNvPr id="1199" name="CustomShape 3"/>
          <p:cNvSpPr/>
          <p:nvPr/>
        </p:nvSpPr>
        <p:spPr>
          <a:xfrm>
            <a:off x="4601160" y="3088440"/>
            <a:ext cx="3862080" cy="2878200"/>
          </a:xfrm>
          <a:prstGeom prst="ellipse">
            <a:avLst/>
          </a:prstGeom>
          <a:gradFill>
            <a:gsLst>
              <a:gs pos="0">
                <a:srgbClr val="FCFFFF"/>
              </a:gs>
              <a:gs pos="100000">
                <a:srgbClr val="BBD6F1"/>
              </a:gs>
            </a:gsLst>
            <a:lin ang="0"/>
          </a:gradFill>
          <a:ln w="9360">
            <a:solidFill>
              <a:srgbClr val="5C92B5"/>
            </a:solidFill>
            <a:round/>
          </a:ln>
          <a:effectLst>
            <a:outerShdw dist="25560" dir="540000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1800" b="0" strike="noStrike" spc="-1">
                <a:solidFill>
                  <a:srgbClr val="000000"/>
                </a:solidFill>
                <a:latin typeface="Georgia"/>
                <a:ea typeface="DejaVu Sans"/>
              </a:rPr>
              <a:t>Συμπτώματα</a:t>
            </a:r>
            <a:endParaRPr lang="el-GR" sz="1800" b="0" strike="noStrike" spc="-1">
              <a:latin typeface="Arial"/>
            </a:endParaRPr>
          </a:p>
          <a:p>
            <a:pPr algn="ctr">
              <a:lnSpc>
                <a:spcPct val="100000"/>
              </a:lnSpc>
            </a:pPr>
            <a:r>
              <a:rPr lang="el-GR" sz="1800" b="0" strike="noStrike" spc="-1">
                <a:solidFill>
                  <a:srgbClr val="000000"/>
                </a:solidFill>
                <a:latin typeface="Georgia"/>
                <a:ea typeface="DejaVu Sans"/>
              </a:rPr>
              <a:t>Παροξύνσεις</a:t>
            </a:r>
            <a:endParaRPr lang="el-GR" sz="1800" b="0" strike="noStrike" spc="-1">
              <a:latin typeface="Arial"/>
            </a:endParaRPr>
          </a:p>
          <a:p>
            <a:pPr algn="ctr">
              <a:lnSpc>
                <a:spcPct val="100000"/>
              </a:lnSpc>
            </a:pPr>
            <a:r>
              <a:rPr lang="el-GR" sz="1800" b="0" strike="noStrike" spc="-1">
                <a:solidFill>
                  <a:srgbClr val="000000"/>
                </a:solidFill>
                <a:latin typeface="Georgia"/>
                <a:ea typeface="DejaVu Sans"/>
              </a:rPr>
              <a:t>ACOS</a:t>
            </a:r>
            <a:endParaRPr lang="el-GR" sz="1800" b="0" strike="noStrike" spc="-1">
              <a:latin typeface="Arial"/>
            </a:endParaRPr>
          </a:p>
          <a:p>
            <a:pPr algn="ctr">
              <a:lnSpc>
                <a:spcPct val="100000"/>
              </a:lnSpc>
            </a:pPr>
            <a:r>
              <a:rPr lang="el-GR" sz="1800" b="0" strike="noStrike" spc="-1">
                <a:solidFill>
                  <a:srgbClr val="000000"/>
                </a:solidFill>
                <a:latin typeface="Georgia"/>
                <a:ea typeface="DejaVu Sans"/>
              </a:rPr>
              <a:t>Ταχεία απώλεια FEV1</a:t>
            </a:r>
            <a:endParaRPr lang="el-GR" sz="1800" b="0" strike="noStrike" spc="-1">
              <a:latin typeface="Arial"/>
            </a:endParaRPr>
          </a:p>
          <a:p>
            <a:pPr algn="ctr">
              <a:lnSpc>
                <a:spcPct val="100000"/>
              </a:lnSpc>
            </a:pPr>
            <a:r>
              <a:rPr lang="el-GR" sz="1800" b="0" strike="noStrike" spc="-1">
                <a:solidFill>
                  <a:srgbClr val="000000"/>
                </a:solidFill>
                <a:latin typeface="Georgia"/>
                <a:ea typeface="DejaVu Sans"/>
              </a:rPr>
              <a:t>Ηωσινοφιλία</a:t>
            </a:r>
            <a:endParaRPr lang="el-GR" sz="1800" b="0" strike="noStrike" spc="-1">
              <a:latin typeface="Arial"/>
            </a:endParaRPr>
          </a:p>
          <a:p>
            <a:pPr algn="ctr">
              <a:lnSpc>
                <a:spcPct val="100000"/>
              </a:lnSpc>
            </a:pPr>
            <a:r>
              <a:rPr lang="el-GR" sz="1800" b="0" strike="noStrike" spc="-1">
                <a:solidFill>
                  <a:srgbClr val="000000"/>
                </a:solidFill>
                <a:latin typeface="Georgia"/>
                <a:ea typeface="DejaVu Sans"/>
              </a:rPr>
              <a:t>Καρδιαγγειακή συννοσηρότητα</a:t>
            </a:r>
            <a:endParaRPr lang="el-GR" sz="1800" b="0" strike="noStrike" spc="-1">
              <a:latin typeface="Arial"/>
            </a:endParaRPr>
          </a:p>
        </p:txBody>
      </p:sp>
      <p:sp>
        <p:nvSpPr>
          <p:cNvPr id="1200" name="CustomShape 4"/>
          <p:cNvSpPr/>
          <p:nvPr/>
        </p:nvSpPr>
        <p:spPr>
          <a:xfrm flipV="1">
            <a:off x="6372360" y="4650120"/>
            <a:ext cx="360" cy="213840"/>
          </a:xfrm>
          <a:custGeom>
            <a:avLst/>
            <a:gdLst/>
            <a:ahLst/>
            <a:cxnLst/>
            <a:rect l="l" t="t" r="r" b="b"/>
            <a:pathLst>
              <a:path w="21600" h="21600">
                <a:moveTo>
                  <a:pt x="0" y="0"/>
                </a:moveTo>
                <a:lnTo>
                  <a:pt x="21600" y="21600"/>
                </a:lnTo>
              </a:path>
            </a:pathLst>
          </a:custGeom>
          <a:noFill/>
          <a:ln w="9360">
            <a:solidFill>
              <a:srgbClr val="53548A"/>
            </a:solidFill>
            <a:round/>
            <a:tailEnd type="triangle" w="med" len="med"/>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1"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100000"/>
              </a:lnSpc>
            </a:pPr>
            <a:r>
              <a:rPr lang="el-GR" sz="2800" b="0" strike="noStrike" spc="-1">
                <a:solidFill>
                  <a:srgbClr val="424456"/>
                </a:solidFill>
                <a:latin typeface="Trebuchet MS"/>
                <a:ea typeface="DejaVu Sans"/>
              </a:rPr>
              <a:t>Κατηγορίες θεραπευτικών φαρμάκων </a:t>
            </a:r>
            <a:endParaRPr lang="el-GR" sz="2800" b="0" strike="noStrike" spc="-1">
              <a:latin typeface="Arial"/>
            </a:endParaRPr>
          </a:p>
        </p:txBody>
      </p:sp>
      <p:sp>
        <p:nvSpPr>
          <p:cNvPr id="1202"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spcBef>
                <a:spcPts val="300"/>
              </a:spcBef>
            </a:pPr>
            <a:endParaRPr lang="el-GR" sz="1800" b="0" strike="noStrike" spc="-1">
              <a:latin typeface="Arial"/>
            </a:endParaRPr>
          </a:p>
          <a:p>
            <a:pPr marL="365760" indent="-253800">
              <a:lnSpc>
                <a:spcPct val="100000"/>
              </a:lnSpc>
              <a:spcBef>
                <a:spcPts val="300"/>
              </a:spcBef>
              <a:buClr>
                <a:srgbClr val="A04DA3"/>
              </a:buClr>
              <a:buFont typeface="Georgia"/>
              <a:buChar char="•"/>
            </a:pPr>
            <a:r>
              <a:rPr lang="el-GR" sz="2000" b="0" strike="noStrike" spc="-1">
                <a:solidFill>
                  <a:srgbClr val="000000"/>
                </a:solidFill>
                <a:latin typeface="Georgia"/>
                <a:ea typeface="DejaVu Sans"/>
              </a:rPr>
              <a:t>Μεθυλξανθίνες </a:t>
            </a:r>
            <a:endParaRPr lang="el-GR" sz="2000" b="0" strike="noStrike" spc="-1">
              <a:latin typeface="Arial"/>
            </a:endParaRPr>
          </a:p>
          <a:p>
            <a:pPr marL="109800">
              <a:lnSpc>
                <a:spcPct val="100000"/>
              </a:lnSpc>
              <a:spcBef>
                <a:spcPts val="300"/>
              </a:spcBef>
            </a:pPr>
            <a:r>
              <a:rPr lang="el-GR" sz="2000" b="0" strike="noStrike" spc="-1">
                <a:solidFill>
                  <a:srgbClr val="000000"/>
                </a:solidFill>
                <a:latin typeface="Georgia"/>
                <a:ea typeface="DejaVu Sans"/>
              </a:rPr>
              <a:t>θεοφυλλίνη, αμινοφυλλίνη</a:t>
            </a:r>
            <a:endParaRPr lang="el-GR" sz="2000" b="0" strike="noStrike" spc="-1">
              <a:latin typeface="Arial"/>
            </a:endParaRPr>
          </a:p>
          <a:p>
            <a:pPr marL="109800">
              <a:lnSpc>
                <a:spcPct val="100000"/>
              </a:lnSpc>
              <a:spcBef>
                <a:spcPts val="300"/>
              </a:spcBef>
            </a:pPr>
            <a:endParaRPr lang="el-GR" sz="2000" b="0" strike="noStrike" spc="-1">
              <a:latin typeface="Arial"/>
            </a:endParaRPr>
          </a:p>
          <a:p>
            <a:pPr marL="109800">
              <a:lnSpc>
                <a:spcPct val="100000"/>
              </a:lnSpc>
              <a:spcBef>
                <a:spcPts val="300"/>
              </a:spcBef>
            </a:pPr>
            <a:endParaRPr lang="el-GR" sz="2000" b="0" strike="noStrike" spc="-1">
              <a:latin typeface="Arial"/>
            </a:endParaRPr>
          </a:p>
          <a:p>
            <a:pPr marL="365760" indent="-253800">
              <a:lnSpc>
                <a:spcPct val="100000"/>
              </a:lnSpc>
              <a:spcBef>
                <a:spcPts val="300"/>
              </a:spcBef>
              <a:buClr>
                <a:srgbClr val="A04DA3"/>
              </a:buClr>
              <a:buFont typeface="Georgia"/>
              <a:buChar char="•"/>
            </a:pPr>
            <a:r>
              <a:rPr lang="el-GR" sz="2000" b="0" strike="noStrike" spc="-1">
                <a:solidFill>
                  <a:srgbClr val="000000"/>
                </a:solidFill>
                <a:latin typeface="Georgia"/>
                <a:ea typeface="DejaVu Sans"/>
              </a:rPr>
              <a:t>Αναστολείς φωσφοδιεστεράσης-4</a:t>
            </a:r>
            <a:endParaRPr lang="el-GR" sz="2000" b="0" strike="noStrike" spc="-1">
              <a:latin typeface="Arial"/>
            </a:endParaRPr>
          </a:p>
          <a:p>
            <a:pPr marL="109800">
              <a:lnSpc>
                <a:spcPct val="100000"/>
              </a:lnSpc>
              <a:spcBef>
                <a:spcPts val="300"/>
              </a:spcBef>
            </a:pPr>
            <a:r>
              <a:rPr lang="el-GR" sz="2000" b="0" strike="noStrike" spc="-1">
                <a:solidFill>
                  <a:srgbClr val="000000"/>
                </a:solidFill>
                <a:latin typeface="Georgia"/>
                <a:ea typeface="DejaVu Sans"/>
              </a:rPr>
              <a:t>ροφλουμιλάστη</a:t>
            </a:r>
            <a:endParaRPr lang="el-GR" sz="20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3" name="CustomShape 1"/>
          <p:cNvSpPr/>
          <p:nvPr/>
        </p:nvSpPr>
        <p:spPr>
          <a:xfrm>
            <a:off x="457200" y="548640"/>
            <a:ext cx="8227440" cy="933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800" b="0" strike="noStrike" spc="-1">
                <a:solidFill>
                  <a:srgbClr val="424456"/>
                </a:solidFill>
                <a:latin typeface="Trebuchet MS"/>
                <a:ea typeface="DejaVu Sans"/>
              </a:rPr>
              <a:t>Θεραπεία ΧΑΠ</a:t>
            </a:r>
            <a:endParaRPr lang="el-GR" sz="2800" b="0" strike="noStrike" spc="-1">
              <a:latin typeface="Arial"/>
            </a:endParaRPr>
          </a:p>
        </p:txBody>
      </p:sp>
      <p:pic>
        <p:nvPicPr>
          <p:cNvPr id="1204" name="Content Placeholder 3"/>
          <p:cNvPicPr/>
          <p:nvPr/>
        </p:nvPicPr>
        <p:blipFill>
          <a:blip r:embed="rId2"/>
          <a:stretch/>
        </p:blipFill>
        <p:spPr>
          <a:xfrm>
            <a:off x="395640" y="1917000"/>
            <a:ext cx="8350920" cy="46548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5" name="CustomShape 1"/>
          <p:cNvSpPr/>
          <p:nvPr/>
        </p:nvSpPr>
        <p:spPr>
          <a:xfrm>
            <a:off x="457200" y="609840"/>
            <a:ext cx="8227440" cy="10645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l-GR" sz="2800" b="0" strike="noStrike" spc="-1">
                <a:solidFill>
                  <a:srgbClr val="000000"/>
                </a:solidFill>
                <a:latin typeface="Georgia"/>
                <a:ea typeface="DejaVu Sans"/>
              </a:rPr>
              <a:t>Βρογχοδιασταλτικά στη ΧΑΠ</a:t>
            </a:r>
            <a:endParaRPr lang="el-GR" sz="2800" b="0" strike="noStrike" spc="-1">
              <a:latin typeface="Arial"/>
            </a:endParaRPr>
          </a:p>
        </p:txBody>
      </p:sp>
      <p:sp>
        <p:nvSpPr>
          <p:cNvPr id="1206"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marL="432000" indent="-322200">
              <a:lnSpc>
                <a:spcPct val="100000"/>
              </a:lnSpc>
              <a:spcBef>
                <a:spcPts val="1417"/>
              </a:spcBef>
              <a:buClr>
                <a:srgbClr val="000000"/>
              </a:buClr>
              <a:buSzPct val="45000"/>
              <a:buFont typeface="Wingdings" charset="2"/>
              <a:buChar char=""/>
            </a:pPr>
            <a:r>
              <a:rPr lang="el-GR" sz="2000" b="0" strike="noStrike" spc="-1">
                <a:solidFill>
                  <a:srgbClr val="000000"/>
                </a:solidFill>
                <a:latin typeface="Arial"/>
                <a:ea typeface="Segoe UI"/>
              </a:rPr>
              <a:t>Αποτελούν βασικό τρόπο αντιμετώπισης των συμπτωμάτων και τον ακρογωνιαίο λίθο της θεραπείας </a:t>
            </a:r>
            <a:r>
              <a:rPr lang="el-GR" sz="2000" b="0" strike="noStrike" spc="-1">
                <a:solidFill>
                  <a:srgbClr val="000000"/>
                </a:solidFill>
                <a:latin typeface="Arial"/>
                <a:ea typeface="DejaVu Sans"/>
              </a:rPr>
              <a:t> </a:t>
            </a:r>
            <a:endParaRPr lang="el-GR" sz="2000" b="0" strike="noStrike" spc="-1">
              <a:latin typeface="Arial"/>
            </a:endParaRPr>
          </a:p>
          <a:p>
            <a:pPr marL="432000" indent="-322200">
              <a:lnSpc>
                <a:spcPct val="100000"/>
              </a:lnSpc>
              <a:spcBef>
                <a:spcPts val="1417"/>
              </a:spcBef>
              <a:buClr>
                <a:srgbClr val="000000"/>
              </a:buClr>
              <a:buSzPct val="45000"/>
              <a:buFont typeface="Wingdings" charset="2"/>
              <a:buChar char=""/>
            </a:pPr>
            <a:r>
              <a:rPr lang="el-GR" sz="2000" b="0" strike="noStrike" spc="-1">
                <a:solidFill>
                  <a:srgbClr val="000000"/>
                </a:solidFill>
                <a:latin typeface="Arial"/>
                <a:ea typeface="Segoe UI"/>
              </a:rPr>
              <a:t>Η επιλογή μεταξύ β2 διεγερτών και αντιχολινεργικών, καθώς και συνδυασμών αυτών εξαρτάται από την διαθεσιμότητά τους, την ανταπόκριση του ασθενούς και τις ανεπιθύμητες ενέργειες τους </a:t>
            </a:r>
            <a:endParaRPr lang="el-GR" sz="2000" b="0" strike="noStrike" spc="-1">
              <a:latin typeface="Arial"/>
            </a:endParaRPr>
          </a:p>
          <a:p>
            <a:pPr marL="432000" indent="-322200">
              <a:lnSpc>
                <a:spcPct val="100000"/>
              </a:lnSpc>
              <a:spcBef>
                <a:spcPts val="1417"/>
              </a:spcBef>
              <a:buClr>
                <a:srgbClr val="000000"/>
              </a:buClr>
              <a:buSzPct val="45000"/>
              <a:buFont typeface="Wingdings" charset="2"/>
              <a:buChar char=""/>
            </a:pPr>
            <a:r>
              <a:rPr lang="el-GR" sz="2000" b="0" strike="noStrike" spc="-1">
                <a:solidFill>
                  <a:srgbClr val="000000"/>
                </a:solidFill>
                <a:latin typeface="Arial"/>
                <a:ea typeface="Segoe UI"/>
              </a:rPr>
              <a:t>Τα βρογχοδιασταλτικά μακράς δράσης είναι αποτελεσματικότερα έναντι των βραχείας,  βελτιώνουν τον FEV1, τη δύσπνοια, την ποιότητα ζωής και τις παροξύνσεις  </a:t>
            </a:r>
            <a:endParaRPr lang="el-GR" sz="2000" b="0" strike="noStrike" spc="-1">
              <a:latin typeface="Arial"/>
            </a:endParaRPr>
          </a:p>
          <a:p>
            <a:pPr marL="432000" indent="-322200">
              <a:lnSpc>
                <a:spcPct val="100000"/>
              </a:lnSpc>
              <a:spcBef>
                <a:spcPts val="1417"/>
              </a:spcBef>
              <a:buClr>
                <a:srgbClr val="000000"/>
              </a:buClr>
              <a:buSzPct val="45000"/>
              <a:buFont typeface="Wingdings" charset="2"/>
              <a:buChar char=""/>
            </a:pPr>
            <a:r>
              <a:rPr lang="el-GR" sz="2000" b="0" strike="noStrike" spc="-1">
                <a:solidFill>
                  <a:srgbClr val="000000"/>
                </a:solidFill>
                <a:latin typeface="Arial"/>
                <a:ea typeface="Segoe UI"/>
              </a:rPr>
              <a:t>Η φορμοτερόλη έχει φανεί να υπερέχει της σαλμετερόλης, τόσο σε αποτελεσματικότητα όσο και σε ασφάλεια.</a:t>
            </a:r>
            <a:endParaRPr lang="el-GR" sz="2000" b="0" strike="noStrike" spc="-1">
              <a:latin typeface="Arial"/>
            </a:endParaRPr>
          </a:p>
          <a:p>
            <a:pPr>
              <a:lnSpc>
                <a:spcPct val="100000"/>
              </a:lnSpc>
              <a:spcBef>
                <a:spcPts val="1417"/>
              </a:spcBef>
            </a:pPr>
            <a:endParaRPr lang="el-GR" sz="20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7"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l-GR" sz="2800" b="0" strike="noStrike" spc="-1">
                <a:solidFill>
                  <a:srgbClr val="000000"/>
                </a:solidFill>
                <a:latin typeface="Georgia"/>
                <a:ea typeface="DejaVu Sans"/>
              </a:rPr>
              <a:t>Uplift study</a:t>
            </a:r>
            <a:endParaRPr lang="el-GR" sz="2800" b="0" strike="noStrike" spc="-1">
              <a:latin typeface="Arial"/>
            </a:endParaRPr>
          </a:p>
        </p:txBody>
      </p:sp>
      <p:sp>
        <p:nvSpPr>
          <p:cNvPr id="1208" name="CustomShape 2"/>
          <p:cNvSpPr/>
          <p:nvPr/>
        </p:nvSpPr>
        <p:spPr>
          <a:xfrm>
            <a:off x="457200" y="2249280"/>
            <a:ext cx="4014000" cy="4322880"/>
          </a:xfrm>
          <a:prstGeom prst="rect">
            <a:avLst/>
          </a:prstGeom>
          <a:noFill/>
          <a:ln>
            <a:noFill/>
          </a:ln>
        </p:spPr>
        <p:style>
          <a:lnRef idx="0">
            <a:scrgbClr r="0" g="0" b="0"/>
          </a:lnRef>
          <a:fillRef idx="0">
            <a:scrgbClr r="0" g="0" b="0"/>
          </a:fillRef>
          <a:effectRef idx="0">
            <a:scrgbClr r="0" g="0" b="0"/>
          </a:effectRef>
          <a:fontRef idx="minor"/>
        </p:style>
      </p:sp>
      <p:sp>
        <p:nvSpPr>
          <p:cNvPr id="1209" name="CustomShape 3"/>
          <p:cNvSpPr/>
          <p:nvPr/>
        </p:nvSpPr>
        <p:spPr>
          <a:xfrm>
            <a:off x="4674240" y="2249280"/>
            <a:ext cx="4014000" cy="4322880"/>
          </a:xfrm>
          <a:prstGeom prst="rect">
            <a:avLst/>
          </a:prstGeom>
          <a:noFill/>
          <a:ln>
            <a:noFill/>
          </a:ln>
        </p:spPr>
        <p:style>
          <a:lnRef idx="0">
            <a:scrgbClr r="0" g="0" b="0"/>
          </a:lnRef>
          <a:fillRef idx="0">
            <a:scrgbClr r="0" g="0" b="0"/>
          </a:fillRef>
          <a:effectRef idx="0">
            <a:scrgbClr r="0" g="0" b="0"/>
          </a:effectRef>
          <a:fontRef idx="minor"/>
        </p:style>
      </p:sp>
      <p:pic>
        <p:nvPicPr>
          <p:cNvPr id="1210" name="Picture 799"/>
          <p:cNvPicPr/>
          <p:nvPr/>
        </p:nvPicPr>
        <p:blipFill>
          <a:blip r:embed="rId2"/>
          <a:stretch/>
        </p:blipFill>
        <p:spPr>
          <a:xfrm>
            <a:off x="4680000" y="675360"/>
            <a:ext cx="4435200" cy="1698840"/>
          </a:xfrm>
          <a:prstGeom prst="rect">
            <a:avLst/>
          </a:prstGeom>
          <a:ln>
            <a:noFill/>
          </a:ln>
        </p:spPr>
      </p:pic>
      <p:pic>
        <p:nvPicPr>
          <p:cNvPr id="1211" name="Picture 800"/>
          <p:cNvPicPr/>
          <p:nvPr/>
        </p:nvPicPr>
        <p:blipFill>
          <a:blip r:embed="rId3"/>
          <a:stretch/>
        </p:blipFill>
        <p:spPr>
          <a:xfrm>
            <a:off x="4896000" y="2448000"/>
            <a:ext cx="4150800" cy="4344480"/>
          </a:xfrm>
          <a:prstGeom prst="rect">
            <a:avLst/>
          </a:prstGeom>
          <a:ln>
            <a:noFill/>
          </a:ln>
        </p:spPr>
      </p:pic>
      <p:pic>
        <p:nvPicPr>
          <p:cNvPr id="1212" name="Picture 801"/>
          <p:cNvPicPr/>
          <p:nvPr/>
        </p:nvPicPr>
        <p:blipFill>
          <a:blip r:embed="rId4"/>
          <a:stretch/>
        </p:blipFill>
        <p:spPr>
          <a:xfrm>
            <a:off x="466560" y="2339640"/>
            <a:ext cx="3419640" cy="423252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sp>
      <p:pic>
        <p:nvPicPr>
          <p:cNvPr id="888" name="Content Placeholder 3"/>
          <p:cNvPicPr/>
          <p:nvPr/>
        </p:nvPicPr>
        <p:blipFill>
          <a:blip r:embed="rId2"/>
          <a:stretch/>
        </p:blipFill>
        <p:spPr>
          <a:xfrm>
            <a:off x="395640" y="1124640"/>
            <a:ext cx="8422920" cy="54468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3" name="CustomShape 1"/>
          <p:cNvSpPr/>
          <p:nvPr/>
        </p:nvSpPr>
        <p:spPr>
          <a:xfrm>
            <a:off x="360000" y="288000"/>
            <a:ext cx="8227440" cy="1064520"/>
          </a:xfrm>
          <a:prstGeom prst="rect">
            <a:avLst/>
          </a:prstGeom>
          <a:noFill/>
          <a:ln>
            <a:noFill/>
          </a:ln>
        </p:spPr>
        <p:style>
          <a:lnRef idx="0">
            <a:scrgbClr r="0" g="0" b="0"/>
          </a:lnRef>
          <a:fillRef idx="0">
            <a:scrgbClr r="0" g="0" b="0"/>
          </a:fillRef>
          <a:effectRef idx="0">
            <a:scrgbClr r="0" g="0" b="0"/>
          </a:effectRef>
          <a:fontRef idx="minor"/>
        </p:style>
      </p:sp>
      <p:sp>
        <p:nvSpPr>
          <p:cNvPr id="1214" name="CustomShape 2"/>
          <p:cNvSpPr/>
          <p:nvPr/>
        </p:nvSpPr>
        <p:spPr>
          <a:xfrm>
            <a:off x="428760" y="821160"/>
            <a:ext cx="8227440" cy="432288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marL="432000" indent="-322200">
              <a:lnSpc>
                <a:spcPct val="100000"/>
              </a:lnSpc>
              <a:spcBef>
                <a:spcPts val="1417"/>
              </a:spcBef>
              <a:buClr>
                <a:srgbClr val="000000"/>
              </a:buClr>
              <a:buSzPct val="45000"/>
              <a:buFont typeface="Wingdings" charset="2"/>
              <a:buChar char=""/>
            </a:pPr>
            <a:r>
              <a:rPr lang="el-GR" sz="2000" b="0" strike="noStrike" spc="-1">
                <a:solidFill>
                  <a:srgbClr val="000000"/>
                </a:solidFill>
                <a:latin typeface="Times New Roman"/>
                <a:ea typeface="Segoe UI"/>
              </a:rPr>
              <a:t>Ο συνδυασμός βρογχοδιασταλτικών διαφορετικής φαρμακολογικής τάξης βελτιώνει την αποτελεσματικότητά τους και μειώνει την εμφάνιση ανεπιθύμητων ενεργειών σε σχέση με την αύξηση της δόσης ενός μόνο βρογχοδιασταλτικού </a:t>
            </a:r>
            <a:endParaRPr lang="el-GR" sz="2000" b="0" strike="noStrike" spc="-1">
              <a:latin typeface="Arial"/>
            </a:endParaRPr>
          </a:p>
        </p:txBody>
      </p:sp>
      <p:pic>
        <p:nvPicPr>
          <p:cNvPr id="1215" name="Picture 804"/>
          <p:cNvPicPr/>
          <p:nvPr/>
        </p:nvPicPr>
        <p:blipFill>
          <a:blip r:embed="rId2"/>
          <a:stretch/>
        </p:blipFill>
        <p:spPr>
          <a:xfrm>
            <a:off x="36000" y="3240000"/>
            <a:ext cx="9034200" cy="3247920"/>
          </a:xfrm>
          <a:prstGeom prst="rect">
            <a:avLst/>
          </a:prstGeom>
          <a:ln>
            <a:noFill/>
          </a:ln>
        </p:spPr>
      </p:pic>
      <p:sp>
        <p:nvSpPr>
          <p:cNvPr id="1216" name="CustomShape 3"/>
          <p:cNvSpPr/>
          <p:nvPr/>
        </p:nvSpPr>
        <p:spPr>
          <a:xfrm>
            <a:off x="5544000" y="6284160"/>
            <a:ext cx="2388600" cy="572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lang="el-GR" sz="1800" b="0" strike="noStrike" spc="-1">
              <a:latin typeface="Arial"/>
            </a:endParaRPr>
          </a:p>
          <a:p>
            <a:pPr>
              <a:lnSpc>
                <a:spcPct val="100000"/>
              </a:lnSpc>
            </a:pPr>
            <a:r>
              <a:rPr lang="el-GR" sz="1600" b="0" strike="noStrike" spc="-1">
                <a:solidFill>
                  <a:srgbClr val="000000"/>
                </a:solidFill>
                <a:latin typeface="Times New Roman"/>
                <a:ea typeface="Segoe UI"/>
              </a:rPr>
              <a:t>Van Noοrd JA, </a:t>
            </a:r>
            <a:r>
              <a:rPr lang="el-GR" sz="1600" b="0" i="1" strike="noStrike" spc="-1">
                <a:solidFill>
                  <a:srgbClr val="000000"/>
                </a:solidFill>
                <a:latin typeface="Arial"/>
                <a:ea typeface="DejaVu Sans"/>
              </a:rPr>
              <a:t>ERJ </a:t>
            </a:r>
            <a:r>
              <a:rPr lang="el-GR" sz="1600" b="0" strike="noStrike" spc="-1">
                <a:solidFill>
                  <a:srgbClr val="000000"/>
                </a:solidFill>
                <a:latin typeface="Arial"/>
                <a:ea typeface="DejaVu Sans"/>
              </a:rPr>
              <a:t>2005 </a:t>
            </a:r>
            <a:endParaRPr lang="el-GR" sz="16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7" name="CustomShape 1"/>
          <p:cNvSpPr/>
          <p:nvPr/>
        </p:nvSpPr>
        <p:spPr>
          <a:xfrm>
            <a:off x="452160" y="609840"/>
            <a:ext cx="8227440" cy="10645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l-GR" sz="2800" b="0" strike="noStrike" spc="-1">
                <a:solidFill>
                  <a:srgbClr val="000000"/>
                </a:solidFill>
                <a:latin typeface="Georgia"/>
                <a:ea typeface="DejaVu Sans"/>
              </a:rPr>
              <a:t>Εισπνεόμενα κορτικοστεροειδή στη ΧΑΠ</a:t>
            </a:r>
            <a:endParaRPr lang="el-GR" sz="2800" b="0" strike="noStrike" spc="-1">
              <a:latin typeface="Arial"/>
            </a:endParaRPr>
          </a:p>
        </p:txBody>
      </p:sp>
      <p:sp>
        <p:nvSpPr>
          <p:cNvPr id="1218" name="CustomShape 2"/>
          <p:cNvSpPr/>
          <p:nvPr/>
        </p:nvSpPr>
        <p:spPr>
          <a:xfrm>
            <a:off x="144000" y="1676160"/>
            <a:ext cx="4014000" cy="489600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fontScale="92500"/>
          </a:bodyPr>
          <a:lstStyle/>
          <a:p>
            <a:pPr>
              <a:lnSpc>
                <a:spcPct val="100000"/>
              </a:lnSpc>
            </a:pPr>
            <a:endParaRPr lang="el-GR" sz="1800" b="0" strike="noStrike" spc="-1">
              <a:latin typeface="Arial"/>
            </a:endParaRPr>
          </a:p>
          <a:p>
            <a:pPr>
              <a:lnSpc>
                <a:spcPct val="100000"/>
              </a:lnSpc>
            </a:pPr>
            <a:endParaRPr lang="el-GR" sz="1800" b="0" strike="noStrike" spc="-1">
              <a:latin typeface="Arial"/>
            </a:endParaRPr>
          </a:p>
          <a:p>
            <a:pPr marL="432000" indent="-322200">
              <a:lnSpc>
                <a:spcPct val="100000"/>
              </a:lnSpc>
              <a:spcAft>
                <a:spcPts val="1695"/>
              </a:spcAft>
              <a:buClr>
                <a:srgbClr val="000000"/>
              </a:buClr>
              <a:buSzPct val="45000"/>
              <a:buFont typeface="Wingdings" charset="2"/>
              <a:buChar char=""/>
            </a:pPr>
            <a:r>
              <a:rPr lang="el-GR" sz="2300" b="0" strike="noStrike" spc="-1">
                <a:solidFill>
                  <a:srgbClr val="000000"/>
                </a:solidFill>
                <a:latin typeface="Arial"/>
                <a:ea typeface="Segoe UI"/>
              </a:rPr>
              <a:t>Τα ICS βελτιώνουν τα συμπτώματα, την αναπνευστική λειτουργία και την ποιότητα ζωής και μειώνουν τη συχνότητα των παροξύνσεων σε ασθενείς με ΧΑΠ και FEV1 &lt; 60% προβλ.</a:t>
            </a:r>
            <a:endParaRPr lang="el-GR" sz="2300" b="0" strike="noStrike" spc="-1">
              <a:latin typeface="Arial"/>
            </a:endParaRPr>
          </a:p>
          <a:p>
            <a:pPr marL="432000" indent="-322200">
              <a:lnSpc>
                <a:spcPct val="100000"/>
              </a:lnSpc>
              <a:spcAft>
                <a:spcPts val="1695"/>
              </a:spcAft>
              <a:buClr>
                <a:srgbClr val="000000"/>
              </a:buClr>
              <a:buSzPct val="45000"/>
              <a:buFont typeface="Wingdings" charset="2"/>
              <a:buChar char=""/>
            </a:pPr>
            <a:r>
              <a:rPr lang="el-GR" sz="2300" b="0" strike="noStrike" spc="-1">
                <a:solidFill>
                  <a:srgbClr val="000000"/>
                </a:solidFill>
                <a:latin typeface="Arial"/>
                <a:ea typeface="Segoe UI"/>
              </a:rPr>
              <a:t>Aπόσυρση ICS: Ταχύτερη έκπτωση FEV1     </a:t>
            </a:r>
            <a:endParaRPr lang="el-GR" sz="2300" b="0" strike="noStrike" spc="-1">
              <a:latin typeface="Arial"/>
            </a:endParaRPr>
          </a:p>
          <a:p>
            <a:pPr marL="432000" indent="-322200">
              <a:lnSpc>
                <a:spcPct val="100000"/>
              </a:lnSpc>
              <a:spcAft>
                <a:spcPts val="1695"/>
              </a:spcAft>
              <a:buClr>
                <a:srgbClr val="000000"/>
              </a:buClr>
              <a:buSzPct val="45000"/>
              <a:buFont typeface="Wingdings" charset="2"/>
              <a:buChar char=""/>
            </a:pPr>
            <a:r>
              <a:rPr lang="el-GR" sz="2300" b="0" strike="noStrike" spc="-1">
                <a:solidFill>
                  <a:srgbClr val="000000"/>
                </a:solidFill>
                <a:latin typeface="Arial"/>
                <a:ea typeface="Segoe UI"/>
              </a:rPr>
              <a:t>Η μονοθεραπεία με ICS δεν συνιστάται σε ασθενείς με ΧΑΠ</a:t>
            </a:r>
            <a:r>
              <a:rPr lang="el-GR" sz="2300" b="0" strike="noStrike" spc="-1">
                <a:solidFill>
                  <a:srgbClr val="000000"/>
                </a:solidFill>
                <a:latin typeface="Times New Roman"/>
                <a:ea typeface="Segoe UI"/>
              </a:rPr>
              <a:t> </a:t>
            </a:r>
            <a:endParaRPr lang="el-GR" sz="2300" b="0" strike="noStrike" spc="-1">
              <a:latin typeface="Arial"/>
            </a:endParaRPr>
          </a:p>
        </p:txBody>
      </p:sp>
      <p:sp>
        <p:nvSpPr>
          <p:cNvPr id="1219" name="CustomShape 3"/>
          <p:cNvSpPr/>
          <p:nvPr/>
        </p:nvSpPr>
        <p:spPr>
          <a:xfrm>
            <a:off x="4674240" y="2249280"/>
            <a:ext cx="4014000" cy="4322880"/>
          </a:xfrm>
          <a:prstGeom prst="rect">
            <a:avLst/>
          </a:prstGeom>
          <a:noFill/>
          <a:ln>
            <a:noFill/>
          </a:ln>
        </p:spPr>
        <p:style>
          <a:lnRef idx="0">
            <a:scrgbClr r="0" g="0" b="0"/>
          </a:lnRef>
          <a:fillRef idx="0">
            <a:scrgbClr r="0" g="0" b="0"/>
          </a:fillRef>
          <a:effectRef idx="0">
            <a:scrgbClr r="0" g="0" b="0"/>
          </a:effectRef>
          <a:fontRef idx="minor"/>
        </p:style>
      </p:sp>
      <p:pic>
        <p:nvPicPr>
          <p:cNvPr id="1220" name="Picture 809"/>
          <p:cNvPicPr/>
          <p:nvPr/>
        </p:nvPicPr>
        <p:blipFill>
          <a:blip r:embed="rId2"/>
          <a:stretch/>
        </p:blipFill>
        <p:spPr>
          <a:xfrm>
            <a:off x="4746240" y="2160000"/>
            <a:ext cx="4179960" cy="42462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1" name="CustomShape 1"/>
          <p:cNvSpPr/>
          <p:nvPr/>
        </p:nvSpPr>
        <p:spPr>
          <a:xfrm>
            <a:off x="457200" y="764640"/>
            <a:ext cx="8227440" cy="10645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l-GR" sz="2400" b="0" strike="noStrike" spc="-1">
                <a:solidFill>
                  <a:srgbClr val="000000"/>
                </a:solidFill>
                <a:latin typeface="Georgia"/>
                <a:ea typeface="DejaVu Sans"/>
              </a:rPr>
              <a:t>Συνδυασμοί εισπνεομένων φαρμάκων</a:t>
            </a:r>
            <a:endParaRPr lang="el-GR" sz="2400" b="0" strike="noStrike" spc="-1">
              <a:latin typeface="Arial"/>
            </a:endParaRPr>
          </a:p>
        </p:txBody>
      </p:sp>
      <p:sp>
        <p:nvSpPr>
          <p:cNvPr id="1222"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marL="432000" indent="-322200">
              <a:lnSpc>
                <a:spcPct val="100000"/>
              </a:lnSpc>
              <a:spcBef>
                <a:spcPts val="1417"/>
              </a:spcBef>
              <a:buClr>
                <a:srgbClr val="000000"/>
              </a:buClr>
              <a:buSzPct val="45000"/>
              <a:buFont typeface="Wingdings" charset="2"/>
              <a:buChar char=""/>
            </a:pPr>
            <a:r>
              <a:rPr lang="el-GR" sz="2000" b="0" strike="noStrike" spc="-1">
                <a:solidFill>
                  <a:srgbClr val="000000"/>
                </a:solidFill>
                <a:latin typeface="Arial"/>
                <a:ea typeface="Segoe UI"/>
              </a:rPr>
              <a:t>Οι συνδυασμοί LABA/ICS είναι πιο αποτελεσματικοί από τα συστατικά τους στη βελτίωση της αναπνευστικής λειτουργίας και της ποιότητας ζωής αλλά και στη μείωση των παροξύνσεων σε ασθενείς με μέτρια έως πολύ σοβαρή ΧΑΠ</a:t>
            </a:r>
            <a:endParaRPr lang="el-GR" sz="2000" b="0" strike="noStrike" spc="-1">
              <a:latin typeface="Arial"/>
            </a:endParaRPr>
          </a:p>
          <a:p>
            <a:pPr marL="432000" indent="-322200">
              <a:lnSpc>
                <a:spcPct val="100000"/>
              </a:lnSpc>
              <a:spcBef>
                <a:spcPts val="1417"/>
              </a:spcBef>
              <a:buClr>
                <a:srgbClr val="000000"/>
              </a:buClr>
              <a:buSzPct val="45000"/>
              <a:buFont typeface="Wingdings" charset="2"/>
              <a:buChar char=""/>
            </a:pPr>
            <a:r>
              <a:rPr lang="el-GR" sz="2000" b="0" strike="noStrike" spc="-1">
                <a:solidFill>
                  <a:srgbClr val="000000"/>
                </a:solidFill>
                <a:latin typeface="Arial"/>
                <a:ea typeface="Segoe UI"/>
              </a:rPr>
              <a:t>Η προσθήκη LABA/ICS στο τιοτρόπιο: βελτιώνει αναπνευστική λειτουργία και ποιότητα ζωής, ενώ μπορεί να μειώσει περαιτέρω τις παροξύνσεις   </a:t>
            </a:r>
            <a:endParaRPr lang="el-GR" sz="20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3"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l-GR" sz="2800" b="0" strike="noStrike" spc="-1">
                <a:solidFill>
                  <a:srgbClr val="000000"/>
                </a:solidFill>
                <a:latin typeface="Georgia"/>
                <a:ea typeface="DejaVu Sans"/>
              </a:rPr>
              <a:t>Torch study</a:t>
            </a:r>
            <a:endParaRPr lang="el-GR" sz="2800" b="0" strike="noStrike" spc="-1">
              <a:latin typeface="Arial"/>
            </a:endParaRPr>
          </a:p>
        </p:txBody>
      </p:sp>
      <p:sp>
        <p:nvSpPr>
          <p:cNvPr id="1224" name="CustomShape 2"/>
          <p:cNvSpPr/>
          <p:nvPr/>
        </p:nvSpPr>
        <p:spPr>
          <a:xfrm>
            <a:off x="457200" y="2249280"/>
            <a:ext cx="4014000" cy="432288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pPr>
            <a:endParaRPr lang="el-GR" sz="1800" b="0" strike="noStrike" spc="-1">
              <a:latin typeface="Arial"/>
            </a:endParaRPr>
          </a:p>
          <a:p>
            <a:pPr>
              <a:lnSpc>
                <a:spcPct val="100000"/>
              </a:lnSpc>
            </a:pPr>
            <a:endParaRPr lang="el-GR" sz="1800" b="0" strike="noStrike" spc="-1">
              <a:latin typeface="Arial"/>
            </a:endParaRPr>
          </a:p>
          <a:p>
            <a:pPr marL="432000" indent="-322200">
              <a:lnSpc>
                <a:spcPct val="100000"/>
              </a:lnSpc>
              <a:spcAft>
                <a:spcPts val="5051"/>
              </a:spcAft>
              <a:buClr>
                <a:srgbClr val="000000"/>
              </a:buClr>
              <a:buSzPct val="45000"/>
              <a:buFont typeface="Wingdings" charset="2"/>
              <a:buChar char=""/>
            </a:pPr>
            <a:r>
              <a:rPr lang="el-GR" sz="2000" b="0" strike="noStrike" spc="-1">
                <a:solidFill>
                  <a:srgbClr val="000000"/>
                </a:solidFill>
                <a:latin typeface="Times New Roman"/>
                <a:ea typeface="Segoe UI"/>
              </a:rPr>
              <a:t>25% μείωση μέτριων/σοβαρών παροξύνσεων (p&lt;0.001) </a:t>
            </a:r>
            <a:endParaRPr lang="el-GR" sz="2000" b="0" strike="noStrike" spc="-1">
              <a:latin typeface="Arial"/>
            </a:endParaRPr>
          </a:p>
          <a:p>
            <a:pPr marL="432000" indent="-322200">
              <a:lnSpc>
                <a:spcPct val="100000"/>
              </a:lnSpc>
              <a:spcAft>
                <a:spcPts val="5051"/>
              </a:spcAft>
              <a:buClr>
                <a:srgbClr val="000000"/>
              </a:buClr>
              <a:buSzPct val="45000"/>
              <a:buFont typeface="Wingdings" charset="2"/>
              <a:buChar char=""/>
            </a:pPr>
            <a:r>
              <a:rPr lang="el-GR" sz="2000" b="0" strike="noStrike" spc="-1">
                <a:solidFill>
                  <a:srgbClr val="000000"/>
                </a:solidFill>
                <a:latin typeface="Times New Roman"/>
                <a:ea typeface="Segoe UI"/>
              </a:rPr>
              <a:t> 44% μείωση παροξύνσεων που απαιτούν συστηματικά κορτικοστεροειδή (p &lt; 0.001) </a:t>
            </a:r>
            <a:endParaRPr lang="el-GR" sz="2000" b="0" strike="noStrike" spc="-1">
              <a:latin typeface="Arial"/>
            </a:endParaRPr>
          </a:p>
        </p:txBody>
      </p:sp>
      <p:sp>
        <p:nvSpPr>
          <p:cNvPr id="1225" name="CustomShape 3"/>
          <p:cNvSpPr/>
          <p:nvPr/>
        </p:nvSpPr>
        <p:spPr>
          <a:xfrm>
            <a:off x="4674240" y="2249280"/>
            <a:ext cx="4014000" cy="4322880"/>
          </a:xfrm>
          <a:prstGeom prst="rect">
            <a:avLst/>
          </a:prstGeom>
          <a:noFill/>
          <a:ln>
            <a:noFill/>
          </a:ln>
        </p:spPr>
        <p:style>
          <a:lnRef idx="0">
            <a:scrgbClr r="0" g="0" b="0"/>
          </a:lnRef>
          <a:fillRef idx="0">
            <a:scrgbClr r="0" g="0" b="0"/>
          </a:fillRef>
          <a:effectRef idx="0">
            <a:scrgbClr r="0" g="0" b="0"/>
          </a:effectRef>
          <a:fontRef idx="minor"/>
        </p:style>
      </p:sp>
      <p:pic>
        <p:nvPicPr>
          <p:cNvPr id="1226" name="Picture 815"/>
          <p:cNvPicPr/>
          <p:nvPr/>
        </p:nvPicPr>
        <p:blipFill>
          <a:blip r:embed="rId2"/>
          <a:stretch/>
        </p:blipFill>
        <p:spPr>
          <a:xfrm>
            <a:off x="4752000" y="876600"/>
            <a:ext cx="4014000" cy="1425600"/>
          </a:xfrm>
          <a:prstGeom prst="rect">
            <a:avLst/>
          </a:prstGeom>
          <a:ln>
            <a:noFill/>
          </a:ln>
        </p:spPr>
      </p:pic>
      <p:pic>
        <p:nvPicPr>
          <p:cNvPr id="1227" name="Picture 816"/>
          <p:cNvPicPr/>
          <p:nvPr/>
        </p:nvPicPr>
        <p:blipFill>
          <a:blip r:embed="rId3"/>
          <a:stretch/>
        </p:blipFill>
        <p:spPr>
          <a:xfrm>
            <a:off x="4674240" y="3384000"/>
            <a:ext cx="4014000" cy="29019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sp>
      <p:sp>
        <p:nvSpPr>
          <p:cNvPr id="1229"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sp>
      <p:pic>
        <p:nvPicPr>
          <p:cNvPr id="1230" name="Picture 4"/>
          <p:cNvPicPr/>
          <p:nvPr/>
        </p:nvPicPr>
        <p:blipFill>
          <a:blip r:embed="rId2"/>
          <a:stretch/>
        </p:blipFill>
        <p:spPr>
          <a:xfrm>
            <a:off x="288000" y="891000"/>
            <a:ext cx="8541000" cy="5227200"/>
          </a:xfrm>
          <a:prstGeom prst="rect">
            <a:avLst/>
          </a:prstGeom>
          <a:ln>
            <a:noFill/>
          </a:ln>
        </p:spPr>
      </p:pic>
      <p:sp>
        <p:nvSpPr>
          <p:cNvPr id="1231" name="CustomShape 3"/>
          <p:cNvSpPr/>
          <p:nvPr/>
        </p:nvSpPr>
        <p:spPr>
          <a:xfrm>
            <a:off x="4104000" y="6446520"/>
            <a:ext cx="4002840" cy="24768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marL="109800">
              <a:lnSpc>
                <a:spcPct val="100000"/>
              </a:lnSpc>
              <a:spcBef>
                <a:spcPts val="300"/>
              </a:spcBef>
            </a:pPr>
            <a:r>
              <a:rPr lang="el-GR" sz="1100" b="0" strike="noStrike" spc="-1">
                <a:solidFill>
                  <a:srgbClr val="000000"/>
                </a:solidFill>
                <a:latin typeface="Georgia"/>
                <a:ea typeface="DejaVu Sans"/>
              </a:rPr>
              <a:t>Singh D, et al, npj Primary Care Respir Med 2016; 26:16030</a:t>
            </a:r>
            <a:endParaRPr lang="el-GR" sz="11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2" name="CustomShape 1"/>
          <p:cNvSpPr/>
          <p:nvPr/>
        </p:nvSpPr>
        <p:spPr>
          <a:xfrm>
            <a:off x="457200" y="612360"/>
            <a:ext cx="8227440" cy="10645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l-GR" sz="2400" b="0" strike="noStrike" spc="-1">
                <a:solidFill>
                  <a:srgbClr val="000000"/>
                </a:solidFill>
                <a:latin typeface="Arial"/>
                <a:ea typeface="Segoe UI"/>
              </a:rPr>
              <a:t>Αναστολείς φωσφοδιεστεράσης 4 (PDE-4)</a:t>
            </a:r>
            <a:r>
              <a:rPr lang="el-GR" sz="2400" b="0" strike="noStrike" spc="-1">
                <a:solidFill>
                  <a:srgbClr val="000000"/>
                </a:solidFill>
                <a:latin typeface="Times New Roman"/>
                <a:ea typeface="Segoe UI"/>
              </a:rPr>
              <a:t> </a:t>
            </a:r>
            <a:endParaRPr lang="el-GR" sz="2400" b="0" strike="noStrike" spc="-1">
              <a:latin typeface="Arial"/>
            </a:endParaRPr>
          </a:p>
        </p:txBody>
      </p:sp>
      <p:sp>
        <p:nvSpPr>
          <p:cNvPr id="1233" name="CustomShape 2"/>
          <p:cNvSpPr/>
          <p:nvPr/>
        </p:nvSpPr>
        <p:spPr>
          <a:xfrm>
            <a:off x="457200" y="2061000"/>
            <a:ext cx="8227440" cy="451116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432000" indent="-322200">
              <a:lnSpc>
                <a:spcPct val="100000"/>
              </a:lnSpc>
              <a:spcBef>
                <a:spcPts val="1417"/>
              </a:spcBef>
              <a:buClr>
                <a:srgbClr val="000000"/>
              </a:buClr>
              <a:buSzPct val="45000"/>
              <a:buFont typeface="Wingdings" charset="2"/>
              <a:buChar char=""/>
            </a:pPr>
            <a:r>
              <a:rPr lang="el-GR" sz="2000" b="0" strike="noStrike" spc="-1">
                <a:solidFill>
                  <a:srgbClr val="000000"/>
                </a:solidFill>
                <a:latin typeface="Arial"/>
                <a:ea typeface="Segoe UI"/>
              </a:rPr>
              <a:t>Σε ασθενείς με σοβαρή και πολύ σοβαρή ΧΑΠ με ιστορικό συχνών παροξύνσεων και συμπτώματα χρόνιας βρογχίτιδας, ο αναστολέας PDE-4 ροφλουμιλάστη, μειώνει τις παροξύνσεις (κατά 15-20%) που απαιτούν κορτικοστεροειδή per os  </a:t>
            </a:r>
            <a:endParaRPr lang="el-GR" sz="2000" b="0" strike="noStrike" spc="-1">
              <a:latin typeface="Arial"/>
            </a:endParaRPr>
          </a:p>
          <a:p>
            <a:pPr marL="432000" indent="-322200">
              <a:lnSpc>
                <a:spcPct val="100000"/>
              </a:lnSpc>
              <a:spcBef>
                <a:spcPts val="1417"/>
              </a:spcBef>
              <a:buClr>
                <a:srgbClr val="000000"/>
              </a:buClr>
              <a:buSzPct val="45000"/>
              <a:buFont typeface="Wingdings" charset="2"/>
              <a:buChar char=""/>
            </a:pPr>
            <a:r>
              <a:rPr lang="el-GR" sz="2000" b="0" strike="noStrike" spc="-1">
                <a:solidFill>
                  <a:srgbClr val="000000"/>
                </a:solidFill>
                <a:latin typeface="Arial"/>
                <a:ea typeface="Segoe UI"/>
              </a:rPr>
              <a:t>Ναυτία, κεφαλαλγία, απώλεια βάρους, διάρροιες </a:t>
            </a:r>
            <a:endParaRPr lang="el-GR" sz="2000" b="0" strike="noStrike" spc="-1">
              <a:latin typeface="Arial"/>
            </a:endParaRPr>
          </a:p>
          <a:p>
            <a:pPr marL="432000" indent="-322200">
              <a:lnSpc>
                <a:spcPct val="100000"/>
              </a:lnSpc>
              <a:spcBef>
                <a:spcPts val="1417"/>
              </a:spcBef>
              <a:buClr>
                <a:srgbClr val="000000"/>
              </a:buClr>
              <a:buSzPct val="45000"/>
              <a:buFont typeface="Wingdings" charset="2"/>
              <a:buChar char=""/>
            </a:pPr>
            <a:r>
              <a:rPr lang="el-GR" sz="2000" b="0" strike="noStrike" spc="-1">
                <a:solidFill>
                  <a:srgbClr val="000000"/>
                </a:solidFill>
                <a:latin typeface="Arial"/>
                <a:ea typeface="Segoe UI"/>
              </a:rPr>
              <a:t>Θα πρέπει πάντοτε να χρησιμοποιείται σε συνδυασμό με τουλάχιστον ένα βρογχοδιασταλτικό μακράς διάρκειας δράσης </a:t>
            </a:r>
            <a:endParaRPr lang="el-GR" sz="20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4" name="CustomShape 1"/>
          <p:cNvSpPr/>
          <p:nvPr/>
        </p:nvSpPr>
        <p:spPr>
          <a:xfrm>
            <a:off x="471600" y="609840"/>
            <a:ext cx="8227440" cy="10645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l-GR" sz="2400" b="0" strike="noStrike" spc="-1">
                <a:solidFill>
                  <a:srgbClr val="000000"/>
                </a:solidFill>
                <a:latin typeface="Georgia"/>
                <a:ea typeface="DejaVu Sans"/>
              </a:rPr>
              <a:t>Λοιπά φάρμακα σε σταθερή ΧΑΠ</a:t>
            </a:r>
            <a:endParaRPr lang="el-GR" sz="2400" b="0" strike="noStrike" spc="-1">
              <a:latin typeface="Arial"/>
            </a:endParaRPr>
          </a:p>
        </p:txBody>
      </p:sp>
      <p:sp>
        <p:nvSpPr>
          <p:cNvPr id="1235" name="CustomShape 2"/>
          <p:cNvSpPr/>
          <p:nvPr/>
        </p:nvSpPr>
        <p:spPr>
          <a:xfrm>
            <a:off x="457200" y="1676160"/>
            <a:ext cx="8227440" cy="48960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432000" indent="-322200">
              <a:lnSpc>
                <a:spcPct val="100000"/>
              </a:lnSpc>
              <a:spcBef>
                <a:spcPts val="1417"/>
              </a:spcBef>
              <a:buClr>
                <a:srgbClr val="000000"/>
              </a:buClr>
              <a:buSzPct val="45000"/>
              <a:buFont typeface="Wingdings" charset="2"/>
              <a:buChar char=""/>
            </a:pPr>
            <a:r>
              <a:rPr lang="el-GR" sz="2000" b="0" strike="noStrike" spc="-1">
                <a:solidFill>
                  <a:srgbClr val="000000"/>
                </a:solidFill>
                <a:latin typeface="Times New Roman"/>
                <a:ea typeface="Segoe UI"/>
              </a:rPr>
              <a:t>Θεοφυλλίνη: είναι λιγότερο αποτελεσματική και λιγότερο καλά ανεκτή από τα εισπνεόμενα βρογχοδιασταλτικά μακράς δράσης και</a:t>
            </a:r>
            <a:r>
              <a:rPr lang="el-GR" sz="2000" b="0" u="sng" strike="noStrike" spc="-1">
                <a:solidFill>
                  <a:srgbClr val="000000"/>
                </a:solidFill>
                <a:uFillTx/>
                <a:latin typeface="Times New Roman"/>
                <a:ea typeface="Segoe UI"/>
              </a:rPr>
              <a:t> δεν συνιστάται</a:t>
            </a:r>
            <a:r>
              <a:rPr lang="el-GR" sz="2000" b="0" strike="noStrike" spc="-1">
                <a:solidFill>
                  <a:srgbClr val="000000"/>
                </a:solidFill>
                <a:latin typeface="Times New Roman"/>
                <a:ea typeface="Segoe UI"/>
              </a:rPr>
              <a:t> όταν αυτά είναι διαθέσιμα  </a:t>
            </a:r>
            <a:endParaRPr lang="el-GR" sz="2000" b="0" strike="noStrike" spc="-1">
              <a:latin typeface="Arial"/>
            </a:endParaRPr>
          </a:p>
          <a:p>
            <a:pPr marL="432000" indent="-322200">
              <a:lnSpc>
                <a:spcPct val="100000"/>
              </a:lnSpc>
              <a:spcBef>
                <a:spcPts val="1417"/>
              </a:spcBef>
              <a:buClr>
                <a:srgbClr val="000000"/>
              </a:buClr>
              <a:buSzPct val="45000"/>
              <a:buFont typeface="Wingdings" charset="2"/>
              <a:buChar char=""/>
            </a:pPr>
            <a:r>
              <a:rPr lang="el-GR" sz="2000" b="0" strike="noStrike" spc="-1">
                <a:solidFill>
                  <a:srgbClr val="000000"/>
                </a:solidFill>
                <a:latin typeface="Times New Roman"/>
                <a:ea typeface="Segoe UI"/>
              </a:rPr>
              <a:t>Θεραπεία υποκατάστασης α1-αντιθρυψίνης: Ασθενείς με γενετική έλλειψη και εγκατεστημένο εμφύσημα μπορεί να είναι υποψήφιοι </a:t>
            </a:r>
            <a:endParaRPr lang="el-GR" sz="2000" b="0" strike="noStrike" spc="-1">
              <a:latin typeface="Arial"/>
            </a:endParaRPr>
          </a:p>
          <a:p>
            <a:pPr marL="432000" indent="-322200">
              <a:lnSpc>
                <a:spcPct val="100000"/>
              </a:lnSpc>
              <a:spcBef>
                <a:spcPts val="1417"/>
              </a:spcBef>
              <a:buClr>
                <a:srgbClr val="000000"/>
              </a:buClr>
              <a:buSzPct val="45000"/>
              <a:buFont typeface="Wingdings" charset="2"/>
              <a:buChar char=""/>
            </a:pPr>
            <a:r>
              <a:rPr lang="el-GR" sz="2000" b="0" strike="noStrike" spc="-1">
                <a:solidFill>
                  <a:srgbClr val="000000"/>
                </a:solidFill>
                <a:latin typeface="Times New Roman"/>
                <a:ea typeface="Segoe UI"/>
              </a:rPr>
              <a:t>Αντιβηχικά: </a:t>
            </a:r>
            <a:r>
              <a:rPr lang="el-GR" sz="2000" b="0" u="sng" strike="noStrike" spc="-1">
                <a:solidFill>
                  <a:srgbClr val="000000"/>
                </a:solidFill>
                <a:uFillTx/>
                <a:latin typeface="Times New Roman"/>
                <a:ea typeface="Segoe UI"/>
              </a:rPr>
              <a:t>Δεν συνιστώνται</a:t>
            </a:r>
            <a:r>
              <a:rPr lang="el-GR" sz="2000" b="0" strike="noStrike" spc="-1">
                <a:solidFill>
                  <a:srgbClr val="000000"/>
                </a:solidFill>
                <a:latin typeface="Times New Roman"/>
                <a:ea typeface="Segoe UI"/>
              </a:rPr>
              <a:t> </a:t>
            </a:r>
            <a:endParaRPr lang="el-GR" sz="2000" b="0" strike="noStrike" spc="-1">
              <a:latin typeface="Arial"/>
            </a:endParaRPr>
          </a:p>
          <a:p>
            <a:pPr marL="432000" indent="-322200">
              <a:lnSpc>
                <a:spcPct val="100000"/>
              </a:lnSpc>
              <a:spcBef>
                <a:spcPts val="1417"/>
              </a:spcBef>
              <a:buClr>
                <a:srgbClr val="000000"/>
              </a:buClr>
              <a:buSzPct val="45000"/>
              <a:buFont typeface="Wingdings" charset="2"/>
              <a:buChar char=""/>
            </a:pPr>
            <a:r>
              <a:rPr lang="el-GR" sz="2000" b="0" strike="noStrike" spc="-1">
                <a:solidFill>
                  <a:srgbClr val="000000"/>
                </a:solidFill>
                <a:latin typeface="Times New Roman"/>
                <a:ea typeface="Segoe UI"/>
              </a:rPr>
              <a:t>Ανοσοτροποποιητικά (ανοσοδιεγερτικά, ανοσορρυθμιστικά): </a:t>
            </a:r>
            <a:r>
              <a:rPr lang="el-GR" sz="2000" b="0" u="sng" strike="noStrike" spc="-1">
                <a:solidFill>
                  <a:srgbClr val="000000"/>
                </a:solidFill>
                <a:uFillTx/>
                <a:latin typeface="Times New Roman"/>
                <a:ea typeface="Segoe UI"/>
              </a:rPr>
              <a:t>Δεν συνιστώνται</a:t>
            </a:r>
            <a:r>
              <a:rPr lang="el-GR" sz="2000" b="0" strike="noStrike" spc="-1">
                <a:solidFill>
                  <a:srgbClr val="000000"/>
                </a:solidFill>
                <a:latin typeface="Times New Roman"/>
                <a:ea typeface="Segoe UI"/>
              </a:rPr>
              <a:t> προς το παρόν </a:t>
            </a:r>
            <a:endParaRPr lang="el-GR" sz="2000" b="0" strike="noStrike" spc="-1">
              <a:latin typeface="Arial"/>
            </a:endParaRPr>
          </a:p>
          <a:p>
            <a:pPr marL="432000" indent="-322200">
              <a:lnSpc>
                <a:spcPct val="100000"/>
              </a:lnSpc>
              <a:spcBef>
                <a:spcPts val="1417"/>
              </a:spcBef>
              <a:buClr>
                <a:srgbClr val="000000"/>
              </a:buClr>
              <a:buSzPct val="45000"/>
              <a:buFont typeface="Wingdings" charset="2"/>
              <a:buChar char=""/>
            </a:pPr>
            <a:r>
              <a:rPr lang="el-GR" sz="2000" b="0" strike="noStrike" spc="-1">
                <a:solidFill>
                  <a:srgbClr val="000000"/>
                </a:solidFill>
                <a:latin typeface="Times New Roman"/>
                <a:ea typeface="Segoe UI"/>
              </a:rPr>
              <a:t>Συστηματικά κορτικοστεροειδή - Αντιβιοτικά: </a:t>
            </a:r>
            <a:r>
              <a:rPr lang="el-GR" sz="2000" b="0" u="sng" strike="noStrike" spc="-1">
                <a:solidFill>
                  <a:srgbClr val="000000"/>
                </a:solidFill>
                <a:uFillTx/>
                <a:latin typeface="Times New Roman"/>
                <a:ea typeface="Segoe UI"/>
              </a:rPr>
              <a:t>Δεν συνιστώνται σε σταθερή ΧΑΠ</a:t>
            </a:r>
            <a:r>
              <a:rPr lang="el-GR" sz="2000" b="0" strike="noStrike" spc="-1">
                <a:solidFill>
                  <a:srgbClr val="000000"/>
                </a:solidFill>
                <a:latin typeface="Times New Roman"/>
                <a:ea typeface="Segoe UI"/>
              </a:rPr>
              <a:t> </a:t>
            </a:r>
            <a:endParaRPr lang="el-GR" sz="2000" b="0" strike="noStrike" spc="-1">
              <a:latin typeface="Arial"/>
            </a:endParaRPr>
          </a:p>
          <a:p>
            <a:pPr marL="432000" indent="-322200">
              <a:lnSpc>
                <a:spcPct val="100000"/>
              </a:lnSpc>
              <a:spcBef>
                <a:spcPts val="1417"/>
              </a:spcBef>
              <a:buClr>
                <a:srgbClr val="000000"/>
              </a:buClr>
              <a:buSzPct val="45000"/>
              <a:buFont typeface="Wingdings" charset="2"/>
              <a:buChar char=""/>
            </a:pPr>
            <a:r>
              <a:rPr lang="el-GR" sz="2000" b="0" strike="noStrike" spc="-1">
                <a:solidFill>
                  <a:srgbClr val="000000"/>
                </a:solidFill>
                <a:latin typeface="Times New Roman"/>
                <a:ea typeface="Segoe UI"/>
              </a:rPr>
              <a:t>Αγγειοδιασταλτικά: Το ΝΟ αντενδείκνυται στη σταθερή ΧΑΠ. Η χρήση τροποποιητών του ενδοθηλίου για τη θεραπεία της πνευμονικής υπέρτασης που σχετίζεται με τη ΧΑΠ </a:t>
            </a:r>
            <a:r>
              <a:rPr lang="el-GR" sz="2000" b="0" u="sng" strike="noStrike" spc="-1">
                <a:solidFill>
                  <a:srgbClr val="000000"/>
                </a:solidFill>
                <a:uFillTx/>
                <a:latin typeface="Times New Roman"/>
                <a:ea typeface="Segoe UI"/>
              </a:rPr>
              <a:t>δεν συνιστάται</a:t>
            </a:r>
            <a:r>
              <a:rPr lang="el-GR" sz="2000" b="0" strike="noStrike" spc="-1">
                <a:solidFill>
                  <a:srgbClr val="000000"/>
                </a:solidFill>
                <a:latin typeface="Times New Roman"/>
                <a:ea typeface="Segoe UI"/>
              </a:rPr>
              <a:t>  </a:t>
            </a:r>
            <a:endParaRPr lang="el-GR" sz="20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6"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l-GR" sz="2400" b="0" strike="noStrike" spc="-1">
                <a:solidFill>
                  <a:srgbClr val="000000"/>
                </a:solidFill>
                <a:latin typeface="Georgia"/>
                <a:ea typeface="DejaVu Sans"/>
              </a:rPr>
              <a:t>Βλεννολυτικά </a:t>
            </a:r>
            <a:endParaRPr lang="el-GR" sz="2400" b="0" strike="noStrike" spc="-1">
              <a:latin typeface="Arial"/>
            </a:endParaRPr>
          </a:p>
        </p:txBody>
      </p:sp>
      <p:sp>
        <p:nvSpPr>
          <p:cNvPr id="1237" name="CustomShape 2"/>
          <p:cNvSpPr/>
          <p:nvPr/>
        </p:nvSpPr>
        <p:spPr>
          <a:xfrm>
            <a:off x="457200" y="2249280"/>
            <a:ext cx="4014000" cy="432288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spcBef>
                <a:spcPts val="1417"/>
              </a:spcBef>
            </a:pPr>
            <a:endParaRPr lang="el-GR" sz="1800" b="0" strike="noStrike" spc="-1">
              <a:latin typeface="Arial"/>
            </a:endParaRPr>
          </a:p>
          <a:p>
            <a:pPr marL="432000" indent="-322200">
              <a:lnSpc>
                <a:spcPct val="100000"/>
              </a:lnSpc>
              <a:spcBef>
                <a:spcPts val="1417"/>
              </a:spcBef>
              <a:buClr>
                <a:srgbClr val="000000"/>
              </a:buClr>
              <a:buSzPct val="45000"/>
              <a:buFont typeface="Wingdings" charset="2"/>
              <a:buChar char=""/>
            </a:pPr>
            <a:r>
              <a:rPr lang="el-GR" sz="2000" b="0" strike="noStrike" spc="-1">
                <a:solidFill>
                  <a:srgbClr val="000000"/>
                </a:solidFill>
                <a:latin typeface="Times New Roman"/>
                <a:ea typeface="Segoe UI"/>
              </a:rPr>
              <a:t>Υπάρχουν ενδείξεις ότι, σε ασθενείς που δεν λαμβάνουν ICS, η καρβοκυστεΐνη ή η N-ακετυλκυστεΐνη μπορεί να μειώσουν τις παροξύνσεις (συχνότητα/διάρκεια) </a:t>
            </a:r>
            <a:endParaRPr lang="el-GR" sz="2000" b="0" strike="noStrike" spc="-1">
              <a:latin typeface="Arial"/>
            </a:endParaRPr>
          </a:p>
        </p:txBody>
      </p:sp>
      <p:sp>
        <p:nvSpPr>
          <p:cNvPr id="1238" name="CustomShape 3"/>
          <p:cNvSpPr/>
          <p:nvPr/>
        </p:nvSpPr>
        <p:spPr>
          <a:xfrm>
            <a:off x="4674240" y="2249280"/>
            <a:ext cx="4014000" cy="4322880"/>
          </a:xfrm>
          <a:prstGeom prst="rect">
            <a:avLst/>
          </a:prstGeom>
          <a:noFill/>
          <a:ln>
            <a:noFill/>
          </a:ln>
        </p:spPr>
        <p:style>
          <a:lnRef idx="0">
            <a:scrgbClr r="0" g="0" b="0"/>
          </a:lnRef>
          <a:fillRef idx="0">
            <a:scrgbClr r="0" g="0" b="0"/>
          </a:fillRef>
          <a:effectRef idx="0">
            <a:scrgbClr r="0" g="0" b="0"/>
          </a:effectRef>
          <a:fontRef idx="minor"/>
        </p:style>
      </p:sp>
      <p:pic>
        <p:nvPicPr>
          <p:cNvPr id="1239" name="Picture 828"/>
          <p:cNvPicPr/>
          <p:nvPr/>
        </p:nvPicPr>
        <p:blipFill>
          <a:blip r:embed="rId2"/>
          <a:stretch/>
        </p:blipFill>
        <p:spPr>
          <a:xfrm>
            <a:off x="4539600" y="903600"/>
            <a:ext cx="4386600" cy="56466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40"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62500" lnSpcReduction="20000"/>
          </a:bodyPr>
          <a:lstStyle/>
          <a:p>
            <a:pPr algn="ctr">
              <a:lnSpc>
                <a:spcPct val="100000"/>
              </a:lnSpc>
            </a:pPr>
            <a:r>
              <a:rPr lang="el-GR" sz="4000" b="0" strike="noStrike" spc="-1">
                <a:solidFill>
                  <a:srgbClr val="424456"/>
                </a:solidFill>
                <a:latin typeface="Trebuchet MS"/>
                <a:ea typeface="DejaVu Sans"/>
              </a:rPr>
              <a:t>Η θέση της ακετυλοκυστεΐνης στον αναπνευστικό ασθενή</a:t>
            </a:r>
            <a:r>
              <a:t/>
            </a:r>
            <a:br/>
            <a:endParaRPr lang="el-GR" sz="4000" b="0" strike="noStrike" spc="-1">
              <a:latin typeface="Aria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1" name="CustomShape 1"/>
          <p:cNvSpPr/>
          <p:nvPr/>
        </p:nvSpPr>
        <p:spPr>
          <a:xfrm>
            <a:off x="435600" y="764640"/>
            <a:ext cx="8227440" cy="10645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l-GR" sz="2800" b="0" strike="noStrike" spc="-83">
                <a:solidFill>
                  <a:srgbClr val="000000"/>
                </a:solidFill>
                <a:latin typeface="Cambria"/>
                <a:ea typeface="DejaVu Sans"/>
              </a:rPr>
              <a:t>Παράγοντες που επηρεάζουν τη φυσιολογία και τη κάθαρση της βλέννης</a:t>
            </a:r>
            <a:endParaRPr lang="el-GR" sz="2800" b="0" strike="noStrike" spc="-1">
              <a:latin typeface="Arial"/>
            </a:endParaRPr>
          </a:p>
        </p:txBody>
      </p:sp>
      <p:sp>
        <p:nvSpPr>
          <p:cNvPr id="1242"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marL="343080" indent="-226440">
              <a:lnSpc>
                <a:spcPct val="100000"/>
              </a:lnSpc>
              <a:spcBef>
                <a:spcPts val="439"/>
              </a:spcBef>
              <a:buClr>
                <a:srgbClr val="A9A57C"/>
              </a:buClr>
              <a:buFont typeface="Arial"/>
              <a:buChar char="•"/>
            </a:pPr>
            <a:r>
              <a:rPr lang="el-GR" sz="2000" b="0" strike="noStrike" spc="-1">
                <a:solidFill>
                  <a:srgbClr val="2F2B20"/>
                </a:solidFill>
                <a:latin typeface="Calibri"/>
                <a:ea typeface="DejaVu Sans"/>
              </a:rPr>
              <a:t>Κάπνισμα</a:t>
            </a:r>
            <a:endParaRPr lang="el-GR" sz="2000" b="0" strike="noStrike" spc="-1">
              <a:latin typeface="Arial"/>
            </a:endParaRPr>
          </a:p>
          <a:p>
            <a:pPr marL="343080" indent="-226440">
              <a:lnSpc>
                <a:spcPct val="100000"/>
              </a:lnSpc>
              <a:spcBef>
                <a:spcPts val="439"/>
              </a:spcBef>
              <a:buClr>
                <a:srgbClr val="A9A57C"/>
              </a:buClr>
              <a:buFont typeface="Arial"/>
              <a:buChar char="•"/>
            </a:pPr>
            <a:r>
              <a:rPr lang="el-GR" sz="2000" b="0" strike="noStrike" spc="-1">
                <a:solidFill>
                  <a:srgbClr val="2F2B20"/>
                </a:solidFill>
                <a:latin typeface="Calibri"/>
                <a:ea typeface="DejaVu Sans"/>
              </a:rPr>
              <a:t>Περιβαλλοντικοί παράγοντες</a:t>
            </a:r>
            <a:endParaRPr lang="el-GR" sz="2000" b="0" strike="noStrike" spc="-1">
              <a:latin typeface="Arial"/>
            </a:endParaRPr>
          </a:p>
          <a:p>
            <a:pPr marL="343080" indent="-226440">
              <a:lnSpc>
                <a:spcPct val="100000"/>
              </a:lnSpc>
              <a:spcBef>
                <a:spcPts val="439"/>
              </a:spcBef>
              <a:buClr>
                <a:srgbClr val="A9A57C"/>
              </a:buClr>
              <a:buFont typeface="Arial"/>
              <a:buChar char="•"/>
            </a:pPr>
            <a:r>
              <a:rPr lang="el-GR" sz="2000" b="0" strike="noStrike" spc="-1">
                <a:solidFill>
                  <a:srgbClr val="2F2B20"/>
                </a:solidFill>
                <a:latin typeface="Calibri"/>
                <a:ea typeface="DejaVu Sans"/>
              </a:rPr>
              <a:t>Αλλεργίες</a:t>
            </a:r>
            <a:endParaRPr lang="el-GR" sz="2000" b="0" strike="noStrike" spc="-1">
              <a:latin typeface="Arial"/>
            </a:endParaRPr>
          </a:p>
          <a:p>
            <a:pPr marL="343080" indent="-226440">
              <a:lnSpc>
                <a:spcPct val="100000"/>
              </a:lnSpc>
              <a:spcBef>
                <a:spcPts val="439"/>
              </a:spcBef>
              <a:buClr>
                <a:srgbClr val="A9A57C"/>
              </a:buClr>
              <a:buFont typeface="Arial"/>
              <a:buChar char="•"/>
            </a:pPr>
            <a:r>
              <a:rPr lang="el-GR" sz="2000" b="0" strike="noStrike" spc="-1">
                <a:solidFill>
                  <a:srgbClr val="2F2B20"/>
                </a:solidFill>
                <a:latin typeface="Calibri"/>
                <a:ea typeface="DejaVu Sans"/>
              </a:rPr>
              <a:t>Οξεία βρογχίτιδα - Αναπνευστικές λοιμώξεις</a:t>
            </a:r>
            <a:endParaRPr lang="el-GR" sz="2000" b="0" strike="noStrike" spc="-1">
              <a:latin typeface="Arial"/>
            </a:endParaRPr>
          </a:p>
          <a:p>
            <a:pPr marL="343080" indent="-226440">
              <a:lnSpc>
                <a:spcPct val="100000"/>
              </a:lnSpc>
              <a:spcBef>
                <a:spcPts val="439"/>
              </a:spcBef>
              <a:buClr>
                <a:srgbClr val="A9A57C"/>
              </a:buClr>
              <a:buFont typeface="Arial"/>
              <a:buChar char="•"/>
            </a:pPr>
            <a:r>
              <a:rPr lang="el-GR" sz="2000" b="0" strike="noStrike" spc="-1">
                <a:solidFill>
                  <a:srgbClr val="2F2B20"/>
                </a:solidFill>
                <a:latin typeface="Calibri"/>
                <a:ea typeface="DejaVu Sans"/>
              </a:rPr>
              <a:t>Χρόνια βρογχίτιδα</a:t>
            </a:r>
            <a:endParaRPr lang="el-GR" sz="2000" b="0" strike="noStrike" spc="-1">
              <a:latin typeface="Arial"/>
            </a:endParaRPr>
          </a:p>
          <a:p>
            <a:pPr marL="343080" indent="-226440">
              <a:lnSpc>
                <a:spcPct val="100000"/>
              </a:lnSpc>
              <a:spcBef>
                <a:spcPts val="439"/>
              </a:spcBef>
              <a:buClr>
                <a:srgbClr val="A9A57C"/>
              </a:buClr>
              <a:buFont typeface="Arial"/>
              <a:buChar char="•"/>
            </a:pPr>
            <a:r>
              <a:rPr lang="el-GR" sz="2000" b="0" strike="noStrike" spc="-1">
                <a:solidFill>
                  <a:srgbClr val="2F2B20"/>
                </a:solidFill>
                <a:latin typeface="Calibri"/>
                <a:ea typeface="DejaVu Sans"/>
              </a:rPr>
              <a:t>Χρόνια αποφρακτική πνευμονοπάθεια</a:t>
            </a:r>
            <a:endParaRPr lang="el-GR" sz="2000" b="0" strike="noStrike" spc="-1">
              <a:latin typeface="Arial"/>
            </a:endParaRPr>
          </a:p>
          <a:p>
            <a:pPr marL="343080" indent="-226440">
              <a:lnSpc>
                <a:spcPct val="100000"/>
              </a:lnSpc>
              <a:spcBef>
                <a:spcPts val="439"/>
              </a:spcBef>
              <a:buClr>
                <a:srgbClr val="A9A57C"/>
              </a:buClr>
              <a:buFont typeface="Arial"/>
              <a:buChar char="•"/>
            </a:pPr>
            <a:r>
              <a:rPr lang="el-GR" sz="2000" b="0" strike="noStrike" spc="-1">
                <a:solidFill>
                  <a:srgbClr val="2F2B20"/>
                </a:solidFill>
                <a:latin typeface="Calibri"/>
                <a:ea typeface="DejaVu Sans"/>
              </a:rPr>
              <a:t>Βρογχεκτασίες</a:t>
            </a:r>
            <a:endParaRPr lang="el-GR" sz="20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sp>
      <p:pic>
        <p:nvPicPr>
          <p:cNvPr id="890" name="Picture 2"/>
          <p:cNvPicPr/>
          <p:nvPr/>
        </p:nvPicPr>
        <p:blipFill>
          <a:blip r:embed="rId2"/>
          <a:stretch/>
        </p:blipFill>
        <p:spPr>
          <a:xfrm>
            <a:off x="1914480" y="2392200"/>
            <a:ext cx="5312880" cy="4036320"/>
          </a:xfrm>
          <a:prstGeom prst="rect">
            <a:avLst/>
          </a:prstGeom>
          <a:ln>
            <a:noFill/>
          </a:ln>
        </p:spPr>
      </p:pic>
      <p:pic>
        <p:nvPicPr>
          <p:cNvPr id="891" name="DD8F56BE-20F9-42D1-ABCF-18291E8C7C5B"/>
          <p:cNvPicPr/>
          <p:nvPr/>
        </p:nvPicPr>
        <p:blipFill>
          <a:blip r:embed="rId3"/>
          <a:stretch/>
        </p:blipFill>
        <p:spPr>
          <a:xfrm>
            <a:off x="95400" y="692640"/>
            <a:ext cx="9046440" cy="60465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3" name="CustomShape 1"/>
          <p:cNvSpPr/>
          <p:nvPr/>
        </p:nvSpPr>
        <p:spPr>
          <a:xfrm>
            <a:off x="457200" y="764640"/>
            <a:ext cx="8227440" cy="10645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l-GR" sz="2800" b="0" strike="noStrike" spc="-1">
                <a:solidFill>
                  <a:srgbClr val="000000"/>
                </a:solidFill>
                <a:latin typeface="Georgia"/>
                <a:ea typeface="DejaVu Sans"/>
              </a:rPr>
              <a:t>Επιπτώσεις μειωμένης κάθαρσης της βλέννης</a:t>
            </a:r>
            <a:endParaRPr lang="el-GR" sz="2800" b="0" strike="noStrike" spc="-1">
              <a:latin typeface="Arial"/>
            </a:endParaRPr>
          </a:p>
        </p:txBody>
      </p:sp>
      <p:sp>
        <p:nvSpPr>
          <p:cNvPr id="1244"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marL="432000" indent="-322200">
              <a:lnSpc>
                <a:spcPct val="100000"/>
              </a:lnSpc>
              <a:spcBef>
                <a:spcPts val="1417"/>
              </a:spcBef>
              <a:buClr>
                <a:srgbClr val="000000"/>
              </a:buClr>
              <a:buSzPct val="45000"/>
              <a:buFont typeface="Wingdings" charset="2"/>
              <a:buChar char=""/>
            </a:pPr>
            <a:r>
              <a:rPr lang="el-GR" sz="2000" b="0" strike="noStrike" spc="-1">
                <a:solidFill>
                  <a:srgbClr val="000000"/>
                </a:solidFill>
                <a:latin typeface="Georgia"/>
                <a:ea typeface="DejaVu Sans"/>
              </a:rPr>
              <a:t>Μειωμένη λειτουργία κροσσών</a:t>
            </a:r>
            <a:endParaRPr lang="el-GR" sz="2000" b="0" strike="noStrike" spc="-1">
              <a:latin typeface="Arial"/>
            </a:endParaRPr>
          </a:p>
          <a:p>
            <a:pPr marL="432000" indent="-322200">
              <a:lnSpc>
                <a:spcPct val="100000"/>
              </a:lnSpc>
              <a:spcBef>
                <a:spcPts val="1417"/>
              </a:spcBef>
              <a:buClr>
                <a:srgbClr val="000000"/>
              </a:buClr>
              <a:buSzPct val="45000"/>
              <a:buFont typeface="Wingdings" charset="2"/>
              <a:buChar char=""/>
            </a:pPr>
            <a:r>
              <a:rPr lang="el-GR" sz="2000" b="0" strike="noStrike" spc="-1">
                <a:solidFill>
                  <a:srgbClr val="000000"/>
                </a:solidFill>
                <a:latin typeface="Georgia"/>
                <a:ea typeface="DejaVu Sans"/>
              </a:rPr>
              <a:t>Αύξηση βλέννης και ιξώδους</a:t>
            </a:r>
            <a:endParaRPr lang="el-GR" sz="2000" b="0" strike="noStrike" spc="-1">
              <a:latin typeface="Arial"/>
            </a:endParaRPr>
          </a:p>
          <a:p>
            <a:pPr marL="432000" indent="-322200">
              <a:lnSpc>
                <a:spcPct val="100000"/>
              </a:lnSpc>
              <a:spcBef>
                <a:spcPts val="1417"/>
              </a:spcBef>
              <a:buClr>
                <a:srgbClr val="000000"/>
              </a:buClr>
              <a:buSzPct val="45000"/>
              <a:buFont typeface="Wingdings" charset="2"/>
              <a:buChar char=""/>
            </a:pPr>
            <a:r>
              <a:rPr lang="el-GR" sz="2000" b="0" strike="noStrike" spc="-1">
                <a:solidFill>
                  <a:srgbClr val="000000"/>
                </a:solidFill>
                <a:latin typeface="Georgia"/>
                <a:ea typeface="DejaVu Sans"/>
              </a:rPr>
              <a:t>Βύσματα βλέννης και απόφραξη βρόγχων</a:t>
            </a:r>
            <a:endParaRPr lang="el-GR" sz="2000" b="0" strike="noStrike" spc="-1">
              <a:latin typeface="Arial"/>
            </a:endParaRPr>
          </a:p>
          <a:p>
            <a:pPr marL="432000" indent="-322200">
              <a:lnSpc>
                <a:spcPct val="100000"/>
              </a:lnSpc>
              <a:spcBef>
                <a:spcPts val="1417"/>
              </a:spcBef>
              <a:buClr>
                <a:srgbClr val="000000"/>
              </a:buClr>
              <a:buSzPct val="45000"/>
              <a:buFont typeface="Wingdings" charset="2"/>
              <a:buChar char=""/>
            </a:pPr>
            <a:r>
              <a:rPr lang="el-GR" sz="2000" b="0" strike="noStrike" spc="-1">
                <a:solidFill>
                  <a:srgbClr val="000000"/>
                </a:solidFill>
                <a:latin typeface="Georgia"/>
                <a:ea typeface="DejaVu Sans"/>
              </a:rPr>
              <a:t>Αντίσταση αεραγωγών</a:t>
            </a:r>
            <a:endParaRPr lang="el-GR" sz="2000" b="0" strike="noStrike" spc="-1">
              <a:latin typeface="Arial"/>
            </a:endParaRPr>
          </a:p>
          <a:p>
            <a:pPr marL="432000" indent="-322200">
              <a:lnSpc>
                <a:spcPct val="100000"/>
              </a:lnSpc>
              <a:spcBef>
                <a:spcPts val="1417"/>
              </a:spcBef>
              <a:buClr>
                <a:srgbClr val="000000"/>
              </a:buClr>
              <a:buSzPct val="45000"/>
              <a:buFont typeface="Wingdings" charset="2"/>
              <a:buChar char=""/>
            </a:pPr>
            <a:r>
              <a:rPr lang="el-GR" sz="2000" b="0" strike="noStrike" spc="-1">
                <a:solidFill>
                  <a:srgbClr val="000000"/>
                </a:solidFill>
                <a:latin typeface="Georgia"/>
                <a:ea typeface="DejaVu Sans"/>
              </a:rPr>
              <a:t>Ατελεκτασίες – λοιμώξεις</a:t>
            </a:r>
            <a:endParaRPr lang="el-GR" sz="2000" b="0" strike="noStrike" spc="-1">
              <a:latin typeface="Arial"/>
            </a:endParaRPr>
          </a:p>
          <a:p>
            <a:pPr marL="432000" indent="-322200">
              <a:lnSpc>
                <a:spcPct val="100000"/>
              </a:lnSpc>
              <a:spcBef>
                <a:spcPts val="1417"/>
              </a:spcBef>
              <a:buClr>
                <a:srgbClr val="000000"/>
              </a:buClr>
              <a:buSzPct val="45000"/>
              <a:buFont typeface="Wingdings" charset="2"/>
              <a:buChar char=""/>
            </a:pPr>
            <a:r>
              <a:rPr lang="el-GR" sz="2000" b="0" strike="noStrike" spc="-1">
                <a:solidFill>
                  <a:srgbClr val="000000"/>
                </a:solidFill>
                <a:latin typeface="Georgia"/>
                <a:ea typeface="DejaVu Sans"/>
              </a:rPr>
              <a:t>Βήχας – δυσκολία απόγχρεμψης – δύσπνοια</a:t>
            </a:r>
            <a:endParaRPr lang="el-GR" sz="2000" b="0" strike="noStrike" spc="-1">
              <a:latin typeface="Arial"/>
            </a:endParaRPr>
          </a:p>
          <a:p>
            <a:pPr marL="432000" indent="-322200">
              <a:lnSpc>
                <a:spcPct val="100000"/>
              </a:lnSpc>
              <a:spcBef>
                <a:spcPts val="1417"/>
              </a:spcBef>
              <a:buClr>
                <a:srgbClr val="000000"/>
              </a:buClr>
              <a:buSzPct val="45000"/>
              <a:buFont typeface="Wingdings" charset="2"/>
              <a:buChar char=""/>
            </a:pPr>
            <a:r>
              <a:rPr lang="el-GR" sz="2000" b="0" strike="noStrike" spc="-1">
                <a:solidFill>
                  <a:srgbClr val="000000"/>
                </a:solidFill>
                <a:latin typeface="Georgia"/>
                <a:ea typeface="DejaVu Sans"/>
              </a:rPr>
              <a:t>Παρόξυνση χρόνιας νόσου</a:t>
            </a:r>
            <a:endParaRPr lang="el-GR" sz="20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5" name="CustomShape 1"/>
          <p:cNvSpPr/>
          <p:nvPr/>
        </p:nvSpPr>
        <p:spPr>
          <a:xfrm>
            <a:off x="457200" y="764640"/>
            <a:ext cx="8227440" cy="1293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el-GR" sz="2800" b="0" strike="noStrike" spc="-1">
                <a:solidFill>
                  <a:srgbClr val="424456"/>
                </a:solidFill>
                <a:latin typeface="Trebuchet MS"/>
                <a:ea typeface="DejaVu Sans"/>
              </a:rPr>
              <a:t>Μηχανισμοί δράσης της ακετυλοκυστεΐνης</a:t>
            </a:r>
            <a:endParaRPr lang="el-GR" sz="2800" b="0" strike="noStrike" spc="-1">
              <a:latin typeface="Arial"/>
            </a:endParaRPr>
          </a:p>
        </p:txBody>
      </p:sp>
      <p:sp>
        <p:nvSpPr>
          <p:cNvPr id="1246"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624240" indent="-512280">
              <a:lnSpc>
                <a:spcPct val="200000"/>
              </a:lnSpc>
              <a:spcBef>
                <a:spcPts val="300"/>
              </a:spcBef>
              <a:buClr>
                <a:srgbClr val="A04DA3"/>
              </a:buClr>
              <a:buFont typeface="StarSymbol"/>
              <a:buAutoNum type="arabicPeriod"/>
            </a:pPr>
            <a:r>
              <a:rPr lang="el-GR" sz="2000" b="0" strike="noStrike" spc="-1">
                <a:solidFill>
                  <a:srgbClr val="000000"/>
                </a:solidFill>
                <a:latin typeface="Georgia"/>
                <a:ea typeface="DejaVu Sans"/>
              </a:rPr>
              <a:t>Βλεννολυτική δράση</a:t>
            </a:r>
            <a:endParaRPr lang="el-GR" sz="2000" b="0" strike="noStrike" spc="-1">
              <a:latin typeface="Arial"/>
            </a:endParaRPr>
          </a:p>
          <a:p>
            <a:pPr marL="624240" indent="-512280">
              <a:lnSpc>
                <a:spcPct val="200000"/>
              </a:lnSpc>
              <a:spcBef>
                <a:spcPts val="300"/>
              </a:spcBef>
              <a:buClr>
                <a:srgbClr val="A04DA3"/>
              </a:buClr>
              <a:buFont typeface="StarSymbol"/>
              <a:buAutoNum type="arabicPeriod"/>
            </a:pPr>
            <a:r>
              <a:rPr lang="el-GR" sz="2000" b="0" strike="noStrike" spc="-1">
                <a:solidFill>
                  <a:srgbClr val="000000"/>
                </a:solidFill>
                <a:latin typeface="Georgia"/>
                <a:ea typeface="DejaVu Sans"/>
              </a:rPr>
              <a:t>Αντιοξειδωτική δράση</a:t>
            </a:r>
            <a:endParaRPr lang="el-GR" sz="2000" b="0" strike="noStrike" spc="-1">
              <a:latin typeface="Arial"/>
            </a:endParaRPr>
          </a:p>
          <a:p>
            <a:pPr marL="624240" indent="-512280">
              <a:lnSpc>
                <a:spcPct val="200000"/>
              </a:lnSpc>
              <a:spcBef>
                <a:spcPts val="300"/>
              </a:spcBef>
              <a:buClr>
                <a:srgbClr val="A04DA3"/>
              </a:buClr>
              <a:buFont typeface="StarSymbol"/>
              <a:buAutoNum type="arabicPeriod"/>
            </a:pPr>
            <a:r>
              <a:rPr lang="el-GR" sz="2000" b="0" strike="noStrike" spc="-1">
                <a:solidFill>
                  <a:srgbClr val="000000"/>
                </a:solidFill>
                <a:latin typeface="Georgia"/>
                <a:ea typeface="DejaVu Sans"/>
              </a:rPr>
              <a:t>Αντιφλεγμονώδης δράση</a:t>
            </a:r>
            <a:endParaRPr lang="el-GR" sz="2000" b="0" strike="noStrike" spc="-1">
              <a:latin typeface="Arial"/>
            </a:endParaRPr>
          </a:p>
          <a:p>
            <a:pPr marL="624240" indent="-512280">
              <a:lnSpc>
                <a:spcPct val="200000"/>
              </a:lnSpc>
              <a:spcBef>
                <a:spcPts val="300"/>
              </a:spcBef>
              <a:buClr>
                <a:srgbClr val="A04DA3"/>
              </a:buClr>
              <a:buFont typeface="StarSymbol"/>
              <a:buAutoNum type="arabicPeriod"/>
            </a:pPr>
            <a:r>
              <a:rPr lang="el-GR" sz="2000" b="0" strike="noStrike" spc="-1">
                <a:solidFill>
                  <a:srgbClr val="000000"/>
                </a:solidFill>
                <a:latin typeface="Georgia"/>
                <a:ea typeface="DejaVu Sans"/>
              </a:rPr>
              <a:t>Ανοσοτροποποιητική δράση</a:t>
            </a:r>
            <a:endParaRPr lang="el-GR" sz="2000" b="0" strike="noStrike" spc="-1">
              <a:latin typeface="Arial"/>
            </a:endParaRPr>
          </a:p>
        </p:txBody>
      </p:sp>
      <p:pic>
        <p:nvPicPr>
          <p:cNvPr id="1247" name="Content Placeholder 3"/>
          <p:cNvPicPr/>
          <p:nvPr/>
        </p:nvPicPr>
        <p:blipFill>
          <a:blip r:embed="rId2"/>
          <a:srcRect l="727" t="6398" r="14946" b="13245"/>
          <a:stretch/>
        </p:blipFill>
        <p:spPr>
          <a:xfrm>
            <a:off x="4752000" y="2249280"/>
            <a:ext cx="4337640" cy="20570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8"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800" b="0" strike="noStrike" spc="-1">
                <a:solidFill>
                  <a:srgbClr val="424456"/>
                </a:solidFill>
                <a:latin typeface="Trebuchet MS"/>
                <a:ea typeface="DejaVu Sans"/>
              </a:rPr>
              <a:t>Βλεννολυτική δράση</a:t>
            </a:r>
            <a:endParaRPr lang="el-GR" sz="2800" b="0" strike="noStrike" spc="-1">
              <a:latin typeface="Arial"/>
            </a:endParaRPr>
          </a:p>
        </p:txBody>
      </p:sp>
      <p:pic>
        <p:nvPicPr>
          <p:cNvPr id="1249" name="Content Placeholder 3"/>
          <p:cNvPicPr/>
          <p:nvPr/>
        </p:nvPicPr>
        <p:blipFill>
          <a:blip r:embed="rId3"/>
          <a:stretch/>
        </p:blipFill>
        <p:spPr>
          <a:xfrm>
            <a:off x="251640" y="2249640"/>
            <a:ext cx="8782920" cy="43221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0"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800" b="0" strike="noStrike" spc="-1">
                <a:solidFill>
                  <a:srgbClr val="424456"/>
                </a:solidFill>
                <a:latin typeface="Trebuchet MS"/>
                <a:ea typeface="DejaVu Sans"/>
              </a:rPr>
              <a:t>Αντιοξειδωτική δράση</a:t>
            </a:r>
            <a:endParaRPr lang="el-GR" sz="2800" b="0" strike="noStrike" spc="-1">
              <a:latin typeface="Arial"/>
            </a:endParaRPr>
          </a:p>
        </p:txBody>
      </p:sp>
      <p:pic>
        <p:nvPicPr>
          <p:cNvPr id="1251" name="Content Placeholder 3"/>
          <p:cNvPicPr/>
          <p:nvPr/>
        </p:nvPicPr>
        <p:blipFill>
          <a:blip r:embed="rId2"/>
          <a:stretch/>
        </p:blipFill>
        <p:spPr>
          <a:xfrm>
            <a:off x="72000" y="2209320"/>
            <a:ext cx="5182200" cy="4340880"/>
          </a:xfrm>
          <a:prstGeom prst="rect">
            <a:avLst/>
          </a:prstGeom>
          <a:ln>
            <a:noFill/>
          </a:ln>
        </p:spPr>
      </p:pic>
      <p:sp>
        <p:nvSpPr>
          <p:cNvPr id="1252" name="CustomShape 2"/>
          <p:cNvSpPr/>
          <p:nvPr/>
        </p:nvSpPr>
        <p:spPr>
          <a:xfrm>
            <a:off x="4674240" y="2249280"/>
            <a:ext cx="4014000" cy="4322880"/>
          </a:xfrm>
          <a:prstGeom prst="rect">
            <a:avLst/>
          </a:prstGeom>
          <a:noFill/>
          <a:ln>
            <a:noFill/>
          </a:ln>
        </p:spPr>
        <p:style>
          <a:lnRef idx="0">
            <a:scrgbClr r="0" g="0" b="0"/>
          </a:lnRef>
          <a:fillRef idx="0">
            <a:scrgbClr r="0" g="0" b="0"/>
          </a:fillRef>
          <a:effectRef idx="0">
            <a:scrgbClr r="0" g="0" b="0"/>
          </a:effectRef>
          <a:fontRef idx="minor"/>
        </p:style>
      </p:sp>
      <p:pic>
        <p:nvPicPr>
          <p:cNvPr id="1253" name="Picture 1061"/>
          <p:cNvPicPr/>
          <p:nvPr/>
        </p:nvPicPr>
        <p:blipFill>
          <a:blip r:embed="rId3"/>
          <a:stretch/>
        </p:blipFill>
        <p:spPr>
          <a:xfrm>
            <a:off x="4824000" y="2154600"/>
            <a:ext cx="4156920" cy="4539600"/>
          </a:xfrm>
          <a:prstGeom prst="rect">
            <a:avLst/>
          </a:prstGeom>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4" name="CustomShape 1"/>
          <p:cNvSpPr/>
          <p:nvPr/>
        </p:nvSpPr>
        <p:spPr>
          <a:xfrm>
            <a:off x="457200" y="692640"/>
            <a:ext cx="8227440" cy="933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800" b="0" strike="noStrike" spc="-1">
                <a:solidFill>
                  <a:srgbClr val="424456"/>
                </a:solidFill>
                <a:latin typeface="Trebuchet MS"/>
                <a:ea typeface="DejaVu Sans"/>
              </a:rPr>
              <a:t>Αντιφλεγμονώδης δράση</a:t>
            </a:r>
            <a:endParaRPr lang="el-GR" sz="2800" b="0" strike="noStrike" spc="-1">
              <a:latin typeface="Arial"/>
            </a:endParaRPr>
          </a:p>
        </p:txBody>
      </p:sp>
      <p:sp>
        <p:nvSpPr>
          <p:cNvPr id="1255"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109800">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109800">
              <a:lnSpc>
                <a:spcPct val="100000"/>
              </a:lnSpc>
              <a:spcBef>
                <a:spcPts val="300"/>
              </a:spcBef>
            </a:pPr>
            <a:r>
              <a:rPr lang="el-GR" sz="1200" b="0" strike="noStrike" spc="-1">
                <a:solidFill>
                  <a:srgbClr val="000000"/>
                </a:solidFill>
                <a:latin typeface="Arial"/>
                <a:ea typeface="DejaVu Sans"/>
              </a:rPr>
              <a:t>                                                                                                                                      Lancet 2005;365:1552-60</a:t>
            </a:r>
            <a:endParaRPr lang="el-GR" sz="1200" b="0" strike="noStrike" spc="-1">
              <a:latin typeface="Arial"/>
            </a:endParaRPr>
          </a:p>
        </p:txBody>
      </p:sp>
      <p:pic>
        <p:nvPicPr>
          <p:cNvPr id="1256" name="Picture 3"/>
          <p:cNvPicPr/>
          <p:nvPr/>
        </p:nvPicPr>
        <p:blipFill>
          <a:blip r:embed="rId3"/>
          <a:stretch/>
        </p:blipFill>
        <p:spPr>
          <a:xfrm>
            <a:off x="323640" y="1772640"/>
            <a:ext cx="8638920" cy="4246200"/>
          </a:xfrm>
          <a:prstGeom prst="rect">
            <a:avLst/>
          </a:prstGeom>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7" name="CustomShape 1"/>
          <p:cNvSpPr/>
          <p:nvPr/>
        </p:nvSpPr>
        <p:spPr>
          <a:xfrm>
            <a:off x="288000" y="576000"/>
            <a:ext cx="8227440" cy="10645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l-GR" sz="2800" b="0" strike="noStrike" spc="-1">
                <a:solidFill>
                  <a:srgbClr val="000000"/>
                </a:solidFill>
                <a:latin typeface="Georgia"/>
                <a:ea typeface="DejaVu Sans"/>
              </a:rPr>
              <a:t>Pantheon study </a:t>
            </a:r>
            <a:endParaRPr lang="el-GR" sz="2800" b="0" strike="noStrike" spc="-1">
              <a:latin typeface="Arial"/>
            </a:endParaRPr>
          </a:p>
        </p:txBody>
      </p:sp>
      <p:pic>
        <p:nvPicPr>
          <p:cNvPr id="1258" name="Picture 1066"/>
          <p:cNvPicPr/>
          <p:nvPr/>
        </p:nvPicPr>
        <p:blipFill>
          <a:blip r:embed="rId2"/>
          <a:stretch/>
        </p:blipFill>
        <p:spPr>
          <a:xfrm>
            <a:off x="683640" y="2133000"/>
            <a:ext cx="7990920" cy="3958560"/>
          </a:xfrm>
          <a:prstGeom prst="rect">
            <a:avLst/>
          </a:prstGeom>
          <a:ln>
            <a:noFill/>
          </a:ln>
        </p:spPr>
      </p:pic>
      <p:pic>
        <p:nvPicPr>
          <p:cNvPr id="1259" name="Picture 1067"/>
          <p:cNvPicPr/>
          <p:nvPr/>
        </p:nvPicPr>
        <p:blipFill>
          <a:blip r:embed="rId3"/>
          <a:stretch/>
        </p:blipFill>
        <p:spPr>
          <a:xfrm>
            <a:off x="6336000" y="6427440"/>
            <a:ext cx="1434240" cy="14472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0" name="CustomShape 1"/>
          <p:cNvSpPr/>
          <p:nvPr/>
        </p:nvSpPr>
        <p:spPr>
          <a:xfrm>
            <a:off x="457200" y="609840"/>
            <a:ext cx="8227440" cy="10645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l-GR" sz="2800" b="0" strike="noStrike" spc="-1">
                <a:solidFill>
                  <a:srgbClr val="000000"/>
                </a:solidFill>
                <a:latin typeface="Georgia"/>
                <a:ea typeface="DejaVu Sans"/>
              </a:rPr>
              <a:t>Peace study</a:t>
            </a:r>
            <a:endParaRPr lang="el-GR" sz="2800" b="0" strike="noStrike" spc="-1">
              <a:latin typeface="Arial"/>
            </a:endParaRPr>
          </a:p>
        </p:txBody>
      </p:sp>
      <p:pic>
        <p:nvPicPr>
          <p:cNvPr id="1261" name="Picture 1069"/>
          <p:cNvPicPr/>
          <p:nvPr/>
        </p:nvPicPr>
        <p:blipFill>
          <a:blip r:embed="rId2"/>
          <a:stretch/>
        </p:blipFill>
        <p:spPr>
          <a:xfrm>
            <a:off x="360360" y="1845000"/>
            <a:ext cx="8421840" cy="4246560"/>
          </a:xfrm>
          <a:prstGeom prst="rect">
            <a:avLst/>
          </a:prstGeom>
          <a:ln>
            <a:noFill/>
          </a:ln>
        </p:spPr>
      </p:pic>
      <p:sp>
        <p:nvSpPr>
          <p:cNvPr id="1262" name="CustomShape 2"/>
          <p:cNvSpPr/>
          <p:nvPr/>
        </p:nvSpPr>
        <p:spPr>
          <a:xfrm>
            <a:off x="6342120" y="6392160"/>
            <a:ext cx="1504080" cy="511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l-GR" sz="1500" b="0" strike="noStrike" spc="-1">
                <a:solidFill>
                  <a:srgbClr val="000000"/>
                </a:solidFill>
                <a:latin typeface="VlfktqAdvTTb5929f4c"/>
                <a:ea typeface="VlfktqAdvTTb5929f4c"/>
              </a:rPr>
              <a:t>Lancet.2008</a:t>
            </a:r>
            <a:endParaRPr lang="el-GR" sz="15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63" name="CustomShape 1"/>
          <p:cNvSpPr/>
          <p:nvPr/>
        </p:nvSpPr>
        <p:spPr>
          <a:xfrm>
            <a:off x="457200" y="548640"/>
            <a:ext cx="8227440" cy="1149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800" b="0" strike="noStrike" spc="-1">
                <a:solidFill>
                  <a:srgbClr val="424456"/>
                </a:solidFill>
                <a:latin typeface="Trebuchet MS"/>
                <a:ea typeface="DejaVu Sans"/>
              </a:rPr>
              <a:t>Ανοσοτροποποιητική δράση</a:t>
            </a:r>
            <a:endParaRPr lang="el-GR" sz="2800" b="0" strike="noStrike" spc="-1">
              <a:latin typeface="Arial"/>
            </a:endParaRPr>
          </a:p>
        </p:txBody>
      </p:sp>
      <p:pic>
        <p:nvPicPr>
          <p:cNvPr id="1264" name="Content Placeholder 3"/>
          <p:cNvPicPr/>
          <p:nvPr/>
        </p:nvPicPr>
        <p:blipFill>
          <a:blip r:embed="rId2"/>
          <a:stretch/>
        </p:blipFill>
        <p:spPr>
          <a:xfrm>
            <a:off x="755640" y="1412640"/>
            <a:ext cx="7918560" cy="5158800"/>
          </a:xfrm>
          <a:prstGeom prst="rect">
            <a:avLst/>
          </a:prstGeom>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5" name="CustomShape 1"/>
          <p:cNvSpPr/>
          <p:nvPr/>
        </p:nvSpPr>
        <p:spPr>
          <a:xfrm>
            <a:off x="432000" y="518760"/>
            <a:ext cx="8227440" cy="10645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l-GR" sz="2800" b="0" strike="noStrike" spc="-1">
                <a:solidFill>
                  <a:srgbClr val="000000"/>
                </a:solidFill>
                <a:latin typeface="Georgia"/>
                <a:ea typeface="DejaVu Sans"/>
              </a:rPr>
              <a:t>Ανεπιθύμητες ενέργειες</a:t>
            </a:r>
            <a:endParaRPr lang="el-GR" sz="2800" b="0" strike="noStrike" spc="-1">
              <a:latin typeface="Arial"/>
            </a:endParaRPr>
          </a:p>
        </p:txBody>
      </p:sp>
      <p:sp>
        <p:nvSpPr>
          <p:cNvPr id="1266" name="CustomShape 2"/>
          <p:cNvSpPr/>
          <p:nvPr/>
        </p:nvSpPr>
        <p:spPr>
          <a:xfrm>
            <a:off x="457200" y="1872000"/>
            <a:ext cx="8227440" cy="432288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marL="343080" indent="-340920">
              <a:lnSpc>
                <a:spcPct val="100000"/>
              </a:lnSpc>
              <a:spcBef>
                <a:spcPts val="1199"/>
              </a:spcBef>
              <a:buClr>
                <a:srgbClr val="2F2B20"/>
              </a:buClr>
              <a:buFont typeface="Arial"/>
              <a:buChar char="•"/>
            </a:pPr>
            <a:r>
              <a:rPr lang="el-GR" sz="2000" b="0" strike="noStrike" spc="-1">
                <a:solidFill>
                  <a:srgbClr val="2F2B20"/>
                </a:solidFill>
                <a:latin typeface="Calibri"/>
                <a:ea typeface="DejaVu Sans"/>
              </a:rPr>
              <a:t>Προφίλ </a:t>
            </a:r>
            <a:r>
              <a:rPr lang="el-GR" sz="2000" b="0" strike="noStrike" spc="-1">
                <a:solidFill>
                  <a:srgbClr val="000000"/>
                </a:solidFill>
                <a:latin typeface="Calibri"/>
                <a:ea typeface="DejaVu Sans"/>
              </a:rPr>
              <a:t>ανεκτικότητας παρόμοιο με εκείνο του εικονικού φαρμάκου</a:t>
            </a:r>
            <a:endParaRPr lang="el-GR" sz="2000" b="0" strike="noStrike" spc="-1">
              <a:latin typeface="Arial"/>
            </a:endParaRPr>
          </a:p>
          <a:p>
            <a:pPr marL="343080" indent="-340920">
              <a:lnSpc>
                <a:spcPct val="100000"/>
              </a:lnSpc>
              <a:spcBef>
                <a:spcPts val="1199"/>
              </a:spcBef>
              <a:buClr>
                <a:srgbClr val="000000"/>
              </a:buClr>
              <a:buFont typeface="Arial"/>
              <a:buChar char="•"/>
            </a:pPr>
            <a:r>
              <a:rPr lang="el-GR" sz="2000" b="0" strike="noStrike" spc="-1">
                <a:solidFill>
                  <a:srgbClr val="000000"/>
                </a:solidFill>
                <a:latin typeface="Calibri"/>
                <a:ea typeface="DejaVu Sans"/>
              </a:rPr>
              <a:t>Οι ανεπιθύμητες ενέργειες είναι γενικά ήπιες και υποχωρούν χωρίς ιατρική παρέμβαση</a:t>
            </a:r>
            <a:endParaRPr lang="el-GR" sz="2000" b="0" strike="noStrike" spc="-1">
              <a:latin typeface="Arial"/>
            </a:endParaRPr>
          </a:p>
          <a:p>
            <a:pPr marL="343080" indent="-340920">
              <a:lnSpc>
                <a:spcPct val="100000"/>
              </a:lnSpc>
              <a:spcBef>
                <a:spcPts val="1199"/>
              </a:spcBef>
              <a:buClr>
                <a:srgbClr val="000000"/>
              </a:buClr>
              <a:buFont typeface="Arial"/>
              <a:buChar char="•"/>
            </a:pPr>
            <a:r>
              <a:rPr lang="el-GR" sz="2000" b="0" strike="noStrike" spc="-1">
                <a:solidFill>
                  <a:srgbClr val="000000"/>
                </a:solidFill>
                <a:latin typeface="Calibri"/>
                <a:ea typeface="DejaVu Sans"/>
              </a:rPr>
              <a:t>Περιλαμβάνουν γαστρεντερικές επιδράσεις (π.χ. καύσος του στομάχου, ναυτία, έμετος και διάρροια)</a:t>
            </a:r>
            <a:endParaRPr lang="el-GR" sz="2000" b="0" strike="noStrike" spc="-1">
              <a:latin typeface="Arial"/>
            </a:endParaRPr>
          </a:p>
        </p:txBody>
      </p:sp>
      <p:sp>
        <p:nvSpPr>
          <p:cNvPr id="1267" name="CustomShape 3"/>
          <p:cNvSpPr/>
          <p:nvPr/>
        </p:nvSpPr>
        <p:spPr>
          <a:xfrm>
            <a:off x="677160" y="4464000"/>
            <a:ext cx="7530120" cy="1311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spcBef>
                <a:spcPts val="641"/>
              </a:spcBef>
            </a:pPr>
            <a:r>
              <a:rPr lang="el-GR" sz="3200" b="1" i="1" strike="noStrike" spc="-1">
                <a:solidFill>
                  <a:srgbClr val="000000"/>
                </a:solidFill>
                <a:latin typeface="Calibri"/>
                <a:ea typeface="DejaVu Sans"/>
              </a:rPr>
              <a:t>&lt;&lt; Η ΝΑC είναι καλά ανεκτή και  ο κίνδυνος ανεπιθύμητων  ενεργειών είναι</a:t>
            </a:r>
            <a:r>
              <a:rPr lang="el-GR" sz="3200" b="1" i="1" strike="noStrike" spc="-1">
                <a:solidFill>
                  <a:srgbClr val="EF413D"/>
                </a:solidFill>
                <a:latin typeface="Calibri"/>
                <a:ea typeface="DejaVu Sans"/>
              </a:rPr>
              <a:t> μη δοσοεξαρτώμενος</a:t>
            </a:r>
            <a:r>
              <a:rPr lang="el-GR" sz="3200" b="1" i="1" strike="noStrike" spc="-1">
                <a:solidFill>
                  <a:srgbClr val="000000"/>
                </a:solidFill>
                <a:latin typeface="Calibri"/>
                <a:ea typeface="DejaVu Sans"/>
              </a:rPr>
              <a:t>&gt;&gt;</a:t>
            </a:r>
            <a:endParaRPr lang="el-GR" sz="3200" b="0" strike="noStrike" spc="-1">
              <a:latin typeface="Arial"/>
            </a:endParaRPr>
          </a:p>
        </p:txBody>
      </p:sp>
      <p:sp>
        <p:nvSpPr>
          <p:cNvPr id="1268" name="CustomShape 4"/>
          <p:cNvSpPr/>
          <p:nvPr/>
        </p:nvSpPr>
        <p:spPr>
          <a:xfrm>
            <a:off x="6562800" y="6396480"/>
            <a:ext cx="1716480" cy="298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l-GR" sz="1400" b="0" strike="noStrike" cap="all" spc="-83">
                <a:solidFill>
                  <a:srgbClr val="000000"/>
                </a:solidFill>
                <a:latin typeface="Cambria"/>
                <a:ea typeface="DejaVu Sans"/>
              </a:rPr>
              <a:t>Eur Respir Rev 2015</a:t>
            </a:r>
            <a:endParaRPr lang="el-GR" sz="14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69"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sp>
      <p:pic>
        <p:nvPicPr>
          <p:cNvPr id="1270" name="Picture 2"/>
          <p:cNvPicPr/>
          <p:nvPr/>
        </p:nvPicPr>
        <p:blipFill>
          <a:blip r:embed="rId2"/>
          <a:stretch/>
        </p:blipFill>
        <p:spPr>
          <a:xfrm>
            <a:off x="0" y="1196640"/>
            <a:ext cx="8890200" cy="5374800"/>
          </a:xfrm>
          <a:prstGeom prst="rect">
            <a:avLst/>
          </a:prstGeom>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l-GR" sz="2800" b="0" strike="noStrike" spc="-1">
                <a:solidFill>
                  <a:srgbClr val="000000"/>
                </a:solidFill>
                <a:latin typeface="Georgia"/>
                <a:ea typeface="DejaVu Sans"/>
              </a:rPr>
              <a:t>Φαινότυπος</a:t>
            </a:r>
            <a:r>
              <a:rPr lang="el-GR" sz="2200" b="0" strike="noStrike" spc="-1">
                <a:solidFill>
                  <a:srgbClr val="000000"/>
                </a:solidFill>
                <a:latin typeface="Georgia"/>
                <a:ea typeface="DejaVu Sans"/>
              </a:rPr>
              <a:t> </a:t>
            </a:r>
            <a:endParaRPr lang="el-GR" sz="2200" b="0" strike="noStrike" spc="-1">
              <a:latin typeface="Arial"/>
            </a:endParaRPr>
          </a:p>
        </p:txBody>
      </p:sp>
      <p:sp>
        <p:nvSpPr>
          <p:cNvPr id="893"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marL="274320" indent="-272160">
              <a:lnSpc>
                <a:spcPct val="100000"/>
              </a:lnSpc>
              <a:spcBef>
                <a:spcPts val="561"/>
              </a:spcBef>
              <a:buClr>
                <a:srgbClr val="ACC2C9"/>
              </a:buClr>
              <a:buFont typeface="Arial"/>
              <a:buChar char="•"/>
            </a:pPr>
            <a:r>
              <a:rPr lang="el-GR" sz="2000" b="0" strike="noStrike" spc="-1">
                <a:solidFill>
                  <a:srgbClr val="000000"/>
                </a:solidFill>
                <a:latin typeface="Arial"/>
                <a:ea typeface="DejaVu Sans"/>
              </a:rPr>
              <a:t>Το άσθμα είναι ετερογενής νόσος  </a:t>
            </a:r>
            <a:endParaRPr lang="el-GR" sz="2000" b="0" strike="noStrike" spc="-1">
              <a:latin typeface="Arial"/>
            </a:endParaRPr>
          </a:p>
          <a:p>
            <a:pPr marL="274320" indent="-272160">
              <a:lnSpc>
                <a:spcPct val="100000"/>
              </a:lnSpc>
              <a:spcBef>
                <a:spcPts val="561"/>
              </a:spcBef>
              <a:buClr>
                <a:srgbClr val="ACC2C9"/>
              </a:buClr>
              <a:buFont typeface="Arial"/>
              <a:buChar char="•"/>
            </a:pPr>
            <a:r>
              <a:rPr lang="el-GR" sz="2000" b="0" strike="noStrike" spc="-1">
                <a:solidFill>
                  <a:srgbClr val="000000"/>
                </a:solidFill>
                <a:latin typeface="Arial"/>
                <a:ea typeface="DejaVu Sans"/>
              </a:rPr>
              <a:t>Φαινότυπος: “Χαρακτηριστικά ενός οργανισμού που προκύπτουν από την αλληλεπίδραση του γενετικού υπόβαθρου και του περιβάλλοντος”</a:t>
            </a:r>
            <a:endParaRPr lang="el-GR" sz="2000" b="0" strike="noStrike" spc="-1">
              <a:latin typeface="Arial"/>
            </a:endParaRPr>
          </a:p>
        </p:txBody>
      </p:sp>
      <p:pic>
        <p:nvPicPr>
          <p:cNvPr id="894" name="Picture 5"/>
          <p:cNvPicPr/>
          <p:nvPr/>
        </p:nvPicPr>
        <p:blipFill>
          <a:blip r:embed="rId2"/>
          <a:stretch/>
        </p:blipFill>
        <p:spPr>
          <a:xfrm>
            <a:off x="152280" y="3953160"/>
            <a:ext cx="8941680" cy="27410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71" name="CustomShape 1"/>
          <p:cNvSpPr/>
          <p:nvPr/>
        </p:nvSpPr>
        <p:spPr>
          <a:xfrm>
            <a:off x="457200" y="620640"/>
            <a:ext cx="8227440" cy="1077840"/>
          </a:xfrm>
          <a:prstGeom prst="rect">
            <a:avLst/>
          </a:prstGeom>
          <a:noFill/>
          <a:ln>
            <a:noFill/>
          </a:ln>
        </p:spPr>
        <p:style>
          <a:lnRef idx="0">
            <a:scrgbClr r="0" g="0" b="0"/>
          </a:lnRef>
          <a:fillRef idx="0">
            <a:scrgbClr r="0" g="0" b="0"/>
          </a:fillRef>
          <a:effectRef idx="0">
            <a:scrgbClr r="0" g="0" b="0"/>
          </a:effectRef>
          <a:fontRef idx="minor"/>
        </p:style>
      </p:sp>
      <p:sp>
        <p:nvSpPr>
          <p:cNvPr id="1272" name="CustomShape 2"/>
          <p:cNvSpPr/>
          <p:nvPr/>
        </p:nvSpPr>
        <p:spPr>
          <a:xfrm>
            <a:off x="457200" y="1368000"/>
            <a:ext cx="8227440" cy="4727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65760" indent="-253800" algn="just">
              <a:lnSpc>
                <a:spcPct val="100000"/>
              </a:lnSpc>
              <a:spcBef>
                <a:spcPts val="300"/>
              </a:spcBef>
              <a:buClr>
                <a:srgbClr val="A04DA3"/>
              </a:buClr>
              <a:buFont typeface="Georgia"/>
              <a:buChar char="•"/>
            </a:pPr>
            <a:r>
              <a:rPr lang="el-GR" sz="2200" b="0" strike="noStrike" spc="-1">
                <a:solidFill>
                  <a:srgbClr val="000000"/>
                </a:solidFill>
                <a:latin typeface="Arial"/>
                <a:ea typeface="DejaVu Sans"/>
              </a:rPr>
              <a:t>Ο συνδυασμός </a:t>
            </a:r>
            <a:r>
              <a:rPr lang="el-GR" sz="2200" b="1" strike="noStrike" spc="-1">
                <a:solidFill>
                  <a:srgbClr val="000000"/>
                </a:solidFill>
                <a:latin typeface="Arial"/>
                <a:ea typeface="DejaVu Sans"/>
              </a:rPr>
              <a:t>βλεννολυτικής</a:t>
            </a:r>
            <a:r>
              <a:rPr lang="el-GR" sz="2200" b="0" strike="noStrike" spc="-1">
                <a:solidFill>
                  <a:srgbClr val="000000"/>
                </a:solidFill>
                <a:latin typeface="Arial"/>
                <a:ea typeface="DejaVu Sans"/>
              </a:rPr>
              <a:t> και </a:t>
            </a:r>
            <a:r>
              <a:rPr lang="el-GR" sz="2200" b="1" strike="noStrike" spc="-1">
                <a:solidFill>
                  <a:srgbClr val="000000"/>
                </a:solidFill>
                <a:latin typeface="Arial"/>
                <a:ea typeface="DejaVu Sans"/>
              </a:rPr>
              <a:t>αντιοξειδωτικής</a:t>
            </a:r>
            <a:r>
              <a:rPr lang="el-GR" sz="2200" b="0" strike="noStrike" spc="-1">
                <a:solidFill>
                  <a:srgbClr val="000000"/>
                </a:solidFill>
                <a:latin typeface="Arial"/>
                <a:ea typeface="DejaVu Sans"/>
              </a:rPr>
              <a:t> δράσης της εξασφαλίζει μια ξεχωριστή θέση ανάμεσα στις ουσίες που δρουν στη βλέννη</a:t>
            </a:r>
            <a:endParaRPr lang="el-GR" sz="2200" b="0" strike="noStrike" spc="-1">
              <a:latin typeface="Arial"/>
            </a:endParaRPr>
          </a:p>
          <a:p>
            <a:pPr algn="just">
              <a:lnSpc>
                <a:spcPct val="100000"/>
              </a:lnSpc>
              <a:spcBef>
                <a:spcPts val="300"/>
              </a:spcBef>
            </a:pPr>
            <a:endParaRPr lang="el-GR" sz="2200" b="0" strike="noStrike" spc="-1">
              <a:latin typeface="Arial"/>
            </a:endParaRPr>
          </a:p>
          <a:p>
            <a:pPr marL="365760" indent="-253800" algn="just">
              <a:lnSpc>
                <a:spcPct val="100000"/>
              </a:lnSpc>
              <a:spcBef>
                <a:spcPts val="300"/>
              </a:spcBef>
              <a:buClr>
                <a:srgbClr val="A04DA3"/>
              </a:buClr>
              <a:buFont typeface="Georgia"/>
              <a:buChar char="•"/>
            </a:pPr>
            <a:r>
              <a:rPr lang="el-GR" sz="2200" b="0" strike="noStrike" spc="-1">
                <a:solidFill>
                  <a:srgbClr val="000000"/>
                </a:solidFill>
                <a:latin typeface="Arial"/>
                <a:ea typeface="DejaVu Sans"/>
              </a:rPr>
              <a:t>Για ασθενείς με </a:t>
            </a:r>
            <a:r>
              <a:rPr lang="el-GR" sz="2200" b="1" strike="noStrike" spc="-1">
                <a:solidFill>
                  <a:srgbClr val="000000"/>
                </a:solidFill>
                <a:latin typeface="Arial"/>
                <a:ea typeface="DejaVu Sans"/>
              </a:rPr>
              <a:t>οξείες</a:t>
            </a:r>
            <a:r>
              <a:rPr lang="el-GR" sz="2200" b="0" strike="noStrike" spc="-1">
                <a:solidFill>
                  <a:srgbClr val="000000"/>
                </a:solidFill>
                <a:latin typeface="Arial"/>
                <a:ea typeface="DejaVu Sans"/>
              </a:rPr>
              <a:t> και </a:t>
            </a:r>
            <a:r>
              <a:rPr lang="el-GR" sz="2200" b="1" strike="noStrike" spc="-1">
                <a:solidFill>
                  <a:srgbClr val="000000"/>
                </a:solidFill>
                <a:latin typeface="Arial"/>
                <a:ea typeface="DejaVu Sans"/>
              </a:rPr>
              <a:t>χρόνιες</a:t>
            </a:r>
            <a:r>
              <a:rPr lang="el-GR" sz="2200" b="0" strike="noStrike" spc="-1">
                <a:solidFill>
                  <a:srgbClr val="000000"/>
                </a:solidFill>
                <a:latin typeface="Arial"/>
                <a:ea typeface="DejaVu Sans"/>
              </a:rPr>
              <a:t> αναπνευστικές παθήσεις (παιδιά και ενήλικες)</a:t>
            </a:r>
            <a:endParaRPr lang="el-GR" sz="2200" b="0" strike="noStrike" spc="-1">
              <a:latin typeface="Arial"/>
            </a:endParaRPr>
          </a:p>
          <a:p>
            <a:pPr algn="just">
              <a:lnSpc>
                <a:spcPct val="100000"/>
              </a:lnSpc>
              <a:spcBef>
                <a:spcPts val="300"/>
              </a:spcBef>
            </a:pPr>
            <a:endParaRPr lang="el-GR" sz="2200" b="0" strike="noStrike" spc="-1">
              <a:latin typeface="Arial"/>
            </a:endParaRPr>
          </a:p>
          <a:p>
            <a:pPr marL="365760" indent="-253800" algn="just">
              <a:lnSpc>
                <a:spcPct val="100000"/>
              </a:lnSpc>
              <a:spcBef>
                <a:spcPts val="300"/>
              </a:spcBef>
              <a:buClr>
                <a:srgbClr val="A04DA3"/>
              </a:buClr>
              <a:buFont typeface="Georgia"/>
              <a:buChar char="•"/>
            </a:pPr>
            <a:r>
              <a:rPr lang="el-GR" sz="2200" b="0" strike="noStrike" spc="-1">
                <a:solidFill>
                  <a:srgbClr val="000000"/>
                </a:solidFill>
                <a:latin typeface="Arial"/>
                <a:ea typeface="DejaVu Sans"/>
              </a:rPr>
              <a:t>Βελτιώνει τα </a:t>
            </a:r>
            <a:r>
              <a:rPr lang="el-GR" sz="2200" b="1" strike="noStrike" spc="-1">
                <a:solidFill>
                  <a:srgbClr val="000000"/>
                </a:solidFill>
                <a:latin typeface="Arial"/>
                <a:ea typeface="DejaVu Sans"/>
              </a:rPr>
              <a:t>συμπτώματα </a:t>
            </a:r>
            <a:r>
              <a:rPr lang="el-GR" sz="2200" b="0" strike="noStrike" spc="-1">
                <a:solidFill>
                  <a:srgbClr val="000000"/>
                </a:solidFill>
                <a:latin typeface="Arial"/>
                <a:ea typeface="DejaVu Sans"/>
              </a:rPr>
              <a:t>και </a:t>
            </a:r>
            <a:r>
              <a:rPr lang="el-GR" sz="2200" b="1" strike="noStrike" spc="-1">
                <a:solidFill>
                  <a:srgbClr val="000000"/>
                </a:solidFill>
                <a:latin typeface="Arial"/>
                <a:ea typeface="DejaVu Sans"/>
              </a:rPr>
              <a:t>προφυλάσσει</a:t>
            </a:r>
            <a:r>
              <a:rPr lang="el-GR" sz="2200" b="0" strike="noStrike" spc="-1">
                <a:solidFill>
                  <a:srgbClr val="000000"/>
                </a:solidFill>
                <a:latin typeface="Arial"/>
                <a:ea typeface="DejaVu Sans"/>
              </a:rPr>
              <a:t> από παροξύνσεις της ΧΑΠ</a:t>
            </a:r>
            <a:endParaRPr lang="el-GR" sz="2200" b="0" strike="noStrike" spc="-1">
              <a:latin typeface="Arial"/>
            </a:endParaRPr>
          </a:p>
          <a:p>
            <a:pPr algn="just">
              <a:lnSpc>
                <a:spcPct val="100000"/>
              </a:lnSpc>
              <a:spcBef>
                <a:spcPts val="300"/>
              </a:spcBef>
            </a:pPr>
            <a:endParaRPr lang="el-GR" sz="2200" b="0" strike="noStrike" spc="-1">
              <a:latin typeface="Arial"/>
            </a:endParaRPr>
          </a:p>
          <a:p>
            <a:pPr marL="365760" indent="-253800" algn="just">
              <a:lnSpc>
                <a:spcPct val="100000"/>
              </a:lnSpc>
              <a:spcBef>
                <a:spcPts val="300"/>
              </a:spcBef>
              <a:buClr>
                <a:srgbClr val="A04DA3"/>
              </a:buClr>
              <a:buFont typeface="Georgia"/>
              <a:buChar char="•"/>
            </a:pPr>
            <a:r>
              <a:rPr lang="el-GR" sz="2200" b="0" strike="noStrike" spc="-1">
                <a:solidFill>
                  <a:srgbClr val="000000"/>
                </a:solidFill>
                <a:latin typeface="Arial"/>
                <a:ea typeface="DejaVu Sans"/>
              </a:rPr>
              <a:t>Είναι καλά </a:t>
            </a:r>
            <a:r>
              <a:rPr lang="el-GR" sz="2200" b="1" strike="noStrike" spc="-1">
                <a:solidFill>
                  <a:srgbClr val="000000"/>
                </a:solidFill>
                <a:latin typeface="Arial"/>
                <a:ea typeface="DejaVu Sans"/>
              </a:rPr>
              <a:t>ανεκτή</a:t>
            </a:r>
            <a:r>
              <a:rPr lang="el-GR" sz="2200" b="0" strike="noStrike" spc="-1">
                <a:solidFill>
                  <a:srgbClr val="000000"/>
                </a:solidFill>
                <a:latin typeface="Arial"/>
                <a:ea typeface="DejaVu Sans"/>
              </a:rPr>
              <a:t> και τα αποτελέσματά της είναι </a:t>
            </a:r>
            <a:r>
              <a:rPr lang="el-GR" sz="2200" b="1" strike="noStrike" spc="-1">
                <a:solidFill>
                  <a:srgbClr val="000000"/>
                </a:solidFill>
                <a:latin typeface="Arial"/>
                <a:ea typeface="DejaVu Sans"/>
              </a:rPr>
              <a:t>δοσοεξαρτώμενα</a:t>
            </a:r>
            <a:r>
              <a:rPr lang="el-GR" sz="2200" b="0" strike="noStrike" spc="-1">
                <a:solidFill>
                  <a:srgbClr val="000000"/>
                </a:solidFill>
                <a:latin typeface="Arial"/>
                <a:ea typeface="DejaVu Sans"/>
              </a:rPr>
              <a:t> όχι όμως και οι ανεπιθύμητες ενέργειες</a:t>
            </a:r>
            <a:endParaRPr lang="el-GR" sz="2200" b="0" strike="noStrike" spc="-1">
              <a:latin typeface="Arial"/>
            </a:endParaRPr>
          </a:p>
          <a:p>
            <a:pPr>
              <a:lnSpc>
                <a:spcPct val="100000"/>
              </a:lnSpc>
              <a:spcBef>
                <a:spcPts val="300"/>
              </a:spcBef>
            </a:pPr>
            <a:endParaRPr lang="el-GR" sz="2200" b="0" strike="noStrike" spc="-1">
              <a:latin typeface="Aria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3" name="CustomShape 1"/>
          <p:cNvSpPr/>
          <p:nvPr/>
        </p:nvSpPr>
        <p:spPr>
          <a:xfrm>
            <a:off x="457200" y="273600"/>
            <a:ext cx="8228520" cy="1144080"/>
          </a:xfrm>
          <a:prstGeom prst="rect">
            <a:avLst/>
          </a:prstGeom>
          <a:noFill/>
          <a:ln>
            <a:noFill/>
          </a:ln>
        </p:spPr>
        <p:style>
          <a:lnRef idx="0">
            <a:scrgbClr r="0" g="0" b="0"/>
          </a:lnRef>
          <a:fillRef idx="0">
            <a:scrgbClr r="0" g="0" b="0"/>
          </a:fillRef>
          <a:effectRef idx="0">
            <a:scrgbClr r="0" g="0" b="0"/>
          </a:effectRef>
          <a:fontRef idx="minor"/>
        </p:style>
      </p:sp>
      <p:sp>
        <p:nvSpPr>
          <p:cNvPr id="1274" name="CustomShape 2"/>
          <p:cNvSpPr/>
          <p:nvPr/>
        </p:nvSpPr>
        <p:spPr>
          <a:xfrm>
            <a:off x="457200" y="1604520"/>
            <a:ext cx="4015080" cy="397656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fontScale="77500" lnSpcReduction="20000"/>
          </a:bodyPr>
          <a:lstStyle/>
          <a:p>
            <a:pPr marL="365760" indent="-253800" algn="just">
              <a:lnSpc>
                <a:spcPct val="100000"/>
              </a:lnSpc>
              <a:spcBef>
                <a:spcPts val="300"/>
              </a:spcBef>
              <a:buClr>
                <a:srgbClr val="A04DA3"/>
              </a:buClr>
              <a:buFont typeface="Georgia"/>
              <a:buChar char="•"/>
            </a:pPr>
            <a:r>
              <a:rPr lang="el-GR" sz="2200" b="0" strike="noStrike" spc="-1">
                <a:solidFill>
                  <a:srgbClr val="000000"/>
                </a:solidFill>
                <a:latin typeface="Arial"/>
                <a:ea typeface="DejaVu Sans"/>
              </a:rPr>
              <a:t>Ο συνδυασμός </a:t>
            </a:r>
            <a:r>
              <a:rPr lang="el-GR" sz="2200" b="1" strike="noStrike" spc="-1">
                <a:solidFill>
                  <a:srgbClr val="000000"/>
                </a:solidFill>
                <a:latin typeface="Arial"/>
                <a:ea typeface="DejaVu Sans"/>
              </a:rPr>
              <a:t>βλεννολυτικής</a:t>
            </a:r>
            <a:r>
              <a:rPr lang="el-GR" sz="2200" b="0" strike="noStrike" spc="-1">
                <a:solidFill>
                  <a:srgbClr val="000000"/>
                </a:solidFill>
                <a:latin typeface="Arial"/>
                <a:ea typeface="DejaVu Sans"/>
              </a:rPr>
              <a:t> και </a:t>
            </a:r>
            <a:r>
              <a:rPr lang="el-GR" sz="2200" b="1" strike="noStrike" spc="-1">
                <a:solidFill>
                  <a:srgbClr val="000000"/>
                </a:solidFill>
                <a:latin typeface="Arial"/>
                <a:ea typeface="DejaVu Sans"/>
              </a:rPr>
              <a:t>αντιοξειδωτικής</a:t>
            </a:r>
            <a:r>
              <a:rPr lang="el-GR" sz="2200" b="0" strike="noStrike" spc="-1">
                <a:solidFill>
                  <a:srgbClr val="000000"/>
                </a:solidFill>
                <a:latin typeface="Arial"/>
                <a:ea typeface="DejaVu Sans"/>
              </a:rPr>
              <a:t> δράσης της εξασφαλίζει μια ξεχωριστή θέση ανάμεσα στις ουσίες που δρουν στη βλέννη</a:t>
            </a:r>
            <a:endParaRPr lang="el-GR" sz="2200" b="0" strike="noStrike" spc="-1">
              <a:latin typeface="Arial"/>
            </a:endParaRPr>
          </a:p>
          <a:p>
            <a:pPr algn="just">
              <a:lnSpc>
                <a:spcPct val="100000"/>
              </a:lnSpc>
              <a:spcBef>
                <a:spcPts val="300"/>
              </a:spcBef>
            </a:pPr>
            <a:endParaRPr lang="el-GR" sz="2200" b="0" strike="noStrike" spc="-1">
              <a:latin typeface="Arial"/>
            </a:endParaRPr>
          </a:p>
          <a:p>
            <a:pPr marL="365760" indent="-253800" algn="just">
              <a:lnSpc>
                <a:spcPct val="100000"/>
              </a:lnSpc>
              <a:spcBef>
                <a:spcPts val="300"/>
              </a:spcBef>
              <a:buClr>
                <a:srgbClr val="A04DA3"/>
              </a:buClr>
              <a:buFont typeface="Georgia"/>
              <a:buChar char="•"/>
            </a:pPr>
            <a:r>
              <a:rPr lang="el-GR" sz="2200" b="0" strike="noStrike" spc="-1">
                <a:solidFill>
                  <a:srgbClr val="000000"/>
                </a:solidFill>
                <a:latin typeface="Arial"/>
                <a:ea typeface="DejaVu Sans"/>
              </a:rPr>
              <a:t>Για ασθενείς με </a:t>
            </a:r>
            <a:r>
              <a:rPr lang="el-GR" sz="2200" b="1" strike="noStrike" spc="-1">
                <a:solidFill>
                  <a:srgbClr val="000000"/>
                </a:solidFill>
                <a:latin typeface="Arial"/>
                <a:ea typeface="DejaVu Sans"/>
              </a:rPr>
              <a:t>οξείες</a:t>
            </a:r>
            <a:r>
              <a:rPr lang="el-GR" sz="2200" b="0" strike="noStrike" spc="-1">
                <a:solidFill>
                  <a:srgbClr val="000000"/>
                </a:solidFill>
                <a:latin typeface="Arial"/>
                <a:ea typeface="DejaVu Sans"/>
              </a:rPr>
              <a:t> και </a:t>
            </a:r>
            <a:r>
              <a:rPr lang="el-GR" sz="2200" b="1" strike="noStrike" spc="-1">
                <a:solidFill>
                  <a:srgbClr val="000000"/>
                </a:solidFill>
                <a:latin typeface="Arial"/>
                <a:ea typeface="DejaVu Sans"/>
              </a:rPr>
              <a:t>χρόνιες</a:t>
            </a:r>
            <a:r>
              <a:rPr lang="el-GR" sz="2200" b="0" strike="noStrike" spc="-1">
                <a:solidFill>
                  <a:srgbClr val="000000"/>
                </a:solidFill>
                <a:latin typeface="Arial"/>
                <a:ea typeface="DejaVu Sans"/>
              </a:rPr>
              <a:t> αναπνευστικές παθήσεις (παιδιά και ενήλικες)</a:t>
            </a:r>
            <a:endParaRPr lang="el-GR" sz="2200" b="0" strike="noStrike" spc="-1">
              <a:latin typeface="Arial"/>
            </a:endParaRPr>
          </a:p>
          <a:p>
            <a:pPr algn="just">
              <a:lnSpc>
                <a:spcPct val="100000"/>
              </a:lnSpc>
              <a:spcBef>
                <a:spcPts val="300"/>
              </a:spcBef>
            </a:pPr>
            <a:endParaRPr lang="el-GR" sz="2200" b="0" strike="noStrike" spc="-1">
              <a:latin typeface="Arial"/>
            </a:endParaRPr>
          </a:p>
          <a:p>
            <a:pPr marL="365760" indent="-253800" algn="just">
              <a:lnSpc>
                <a:spcPct val="100000"/>
              </a:lnSpc>
              <a:spcBef>
                <a:spcPts val="300"/>
              </a:spcBef>
              <a:buClr>
                <a:srgbClr val="A04DA3"/>
              </a:buClr>
              <a:buFont typeface="Georgia"/>
              <a:buChar char="•"/>
            </a:pPr>
            <a:r>
              <a:rPr lang="el-GR" sz="2200" b="0" strike="noStrike" spc="-1">
                <a:solidFill>
                  <a:srgbClr val="000000"/>
                </a:solidFill>
                <a:latin typeface="Arial"/>
                <a:ea typeface="DejaVu Sans"/>
              </a:rPr>
              <a:t>Βελτιώνει τα </a:t>
            </a:r>
            <a:r>
              <a:rPr lang="el-GR" sz="2200" b="1" strike="noStrike" spc="-1">
                <a:solidFill>
                  <a:srgbClr val="000000"/>
                </a:solidFill>
                <a:latin typeface="Arial"/>
                <a:ea typeface="DejaVu Sans"/>
              </a:rPr>
              <a:t>συμπτώματα </a:t>
            </a:r>
            <a:r>
              <a:rPr lang="el-GR" sz="2200" b="0" strike="noStrike" spc="-1">
                <a:solidFill>
                  <a:srgbClr val="000000"/>
                </a:solidFill>
                <a:latin typeface="Arial"/>
                <a:ea typeface="DejaVu Sans"/>
              </a:rPr>
              <a:t>και </a:t>
            </a:r>
            <a:r>
              <a:rPr lang="el-GR" sz="2200" b="1" strike="noStrike" spc="-1">
                <a:solidFill>
                  <a:srgbClr val="000000"/>
                </a:solidFill>
                <a:latin typeface="Arial"/>
                <a:ea typeface="DejaVu Sans"/>
              </a:rPr>
              <a:t>προφυλάσσει</a:t>
            </a:r>
            <a:r>
              <a:rPr lang="el-GR" sz="2200" b="0" strike="noStrike" spc="-1">
                <a:solidFill>
                  <a:srgbClr val="000000"/>
                </a:solidFill>
                <a:latin typeface="Arial"/>
                <a:ea typeface="DejaVu Sans"/>
              </a:rPr>
              <a:t> από παροξύνσεις της ΧΑΠ</a:t>
            </a:r>
            <a:endParaRPr lang="el-GR" sz="2200" b="0" strike="noStrike" spc="-1">
              <a:latin typeface="Arial"/>
            </a:endParaRPr>
          </a:p>
          <a:p>
            <a:pPr algn="just">
              <a:lnSpc>
                <a:spcPct val="100000"/>
              </a:lnSpc>
              <a:spcBef>
                <a:spcPts val="300"/>
              </a:spcBef>
            </a:pPr>
            <a:endParaRPr lang="el-GR" sz="2200" b="0" strike="noStrike" spc="-1">
              <a:latin typeface="Arial"/>
            </a:endParaRPr>
          </a:p>
          <a:p>
            <a:pPr marL="365760" indent="-253800" algn="just">
              <a:lnSpc>
                <a:spcPct val="100000"/>
              </a:lnSpc>
              <a:spcBef>
                <a:spcPts val="300"/>
              </a:spcBef>
              <a:buClr>
                <a:srgbClr val="A04DA3"/>
              </a:buClr>
              <a:buFont typeface="Georgia"/>
              <a:buChar char="•"/>
            </a:pPr>
            <a:r>
              <a:rPr lang="el-GR" sz="2200" b="0" strike="noStrike" spc="-1">
                <a:solidFill>
                  <a:srgbClr val="000000"/>
                </a:solidFill>
                <a:latin typeface="Arial"/>
                <a:ea typeface="DejaVu Sans"/>
              </a:rPr>
              <a:t>Είναι καλά </a:t>
            </a:r>
            <a:r>
              <a:rPr lang="el-GR" sz="2200" b="1" strike="noStrike" spc="-1">
                <a:solidFill>
                  <a:srgbClr val="000000"/>
                </a:solidFill>
                <a:latin typeface="Arial"/>
                <a:ea typeface="DejaVu Sans"/>
              </a:rPr>
              <a:t>ανεκτή</a:t>
            </a:r>
            <a:r>
              <a:rPr lang="el-GR" sz="2200" b="0" strike="noStrike" spc="-1">
                <a:solidFill>
                  <a:srgbClr val="000000"/>
                </a:solidFill>
                <a:latin typeface="Arial"/>
                <a:ea typeface="DejaVu Sans"/>
              </a:rPr>
              <a:t> και τα αποτελέσματά της είναι </a:t>
            </a:r>
            <a:r>
              <a:rPr lang="el-GR" sz="2200" b="1" strike="noStrike" spc="-1">
                <a:solidFill>
                  <a:srgbClr val="000000"/>
                </a:solidFill>
                <a:latin typeface="Arial"/>
                <a:ea typeface="DejaVu Sans"/>
              </a:rPr>
              <a:t>δοσοεξαρτώμενα</a:t>
            </a:r>
            <a:r>
              <a:rPr lang="el-GR" sz="2200" b="0" strike="noStrike" spc="-1">
                <a:solidFill>
                  <a:srgbClr val="000000"/>
                </a:solidFill>
                <a:latin typeface="Arial"/>
                <a:ea typeface="DejaVu Sans"/>
              </a:rPr>
              <a:t> όχι όμως και οι ανεπιθύμητες ενέργειες</a:t>
            </a:r>
            <a:endParaRPr lang="el-GR" sz="2200" b="0" strike="noStrike" spc="-1">
              <a:latin typeface="Arial"/>
            </a:endParaRPr>
          </a:p>
        </p:txBody>
      </p:sp>
      <p:sp>
        <p:nvSpPr>
          <p:cNvPr id="1275" name="CustomShape 3"/>
          <p:cNvSpPr/>
          <p:nvPr/>
        </p:nvSpPr>
        <p:spPr>
          <a:xfrm>
            <a:off x="4674240" y="1604520"/>
            <a:ext cx="4015080" cy="3976560"/>
          </a:xfrm>
          <a:prstGeom prst="rect">
            <a:avLst/>
          </a:prstGeom>
          <a:noFill/>
          <a:ln>
            <a:noFill/>
          </a:ln>
        </p:spPr>
        <p:style>
          <a:lnRef idx="0">
            <a:scrgbClr r="0" g="0" b="0"/>
          </a:lnRef>
          <a:fillRef idx="0">
            <a:scrgbClr r="0" g="0" b="0"/>
          </a:fillRef>
          <a:effectRef idx="0">
            <a:scrgbClr r="0" g="0" b="0"/>
          </a:effectRef>
          <a:fontRef idx="minor"/>
        </p:style>
      </p:sp>
      <p:pic>
        <p:nvPicPr>
          <p:cNvPr id="1276" name="Picture 2"/>
          <p:cNvPicPr/>
          <p:nvPr/>
        </p:nvPicPr>
        <p:blipFill>
          <a:blip r:embed="rId2"/>
          <a:stretch/>
        </p:blipFill>
        <p:spPr>
          <a:xfrm>
            <a:off x="4824000" y="1604520"/>
            <a:ext cx="4066560" cy="39765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77"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l-GR" sz="1800" b="0" strike="noStrike" spc="-1">
                <a:solidFill>
                  <a:srgbClr val="000000"/>
                </a:solidFill>
                <a:latin typeface="Georgia"/>
                <a:ea typeface="DejaVu Sans"/>
              </a:rPr>
              <a:t>Μακροχρόνια οξυγονοθεραπεία (LTOT) </a:t>
            </a:r>
            <a:endParaRPr lang="el-GR" sz="1800" b="0" strike="noStrike" spc="-1">
              <a:latin typeface="Arial"/>
            </a:endParaRPr>
          </a:p>
        </p:txBody>
      </p:sp>
      <p:sp>
        <p:nvSpPr>
          <p:cNvPr id="1278"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marL="432000" indent="-322200">
              <a:lnSpc>
                <a:spcPct val="100000"/>
              </a:lnSpc>
              <a:spcBef>
                <a:spcPts val="1417"/>
              </a:spcBef>
              <a:buClr>
                <a:srgbClr val="000000"/>
              </a:buClr>
              <a:buSzPct val="45000"/>
              <a:buFont typeface="Wingdings" charset="2"/>
              <a:buChar char=""/>
            </a:pPr>
            <a:r>
              <a:rPr lang="el-GR" sz="2000" b="0" strike="noStrike" spc="-1">
                <a:solidFill>
                  <a:srgbClr val="000000"/>
                </a:solidFill>
                <a:latin typeface="Times New Roman"/>
                <a:ea typeface="Segoe UI"/>
              </a:rPr>
              <a:t>Η LTOT αυξάνει την επιβίωση σε ασθενείς με σοβαρή υποξυγοναιμία ηρεμίας, που ορίζεται ως: </a:t>
            </a:r>
            <a:endParaRPr lang="el-GR" sz="2000" b="0" strike="noStrike" spc="-1">
              <a:latin typeface="Arial"/>
            </a:endParaRPr>
          </a:p>
          <a:p>
            <a:pPr>
              <a:lnSpc>
                <a:spcPct val="100000"/>
              </a:lnSpc>
            </a:pPr>
            <a:endParaRPr lang="el-GR" sz="2000" b="0" strike="noStrike" spc="-1">
              <a:latin typeface="Arial"/>
            </a:endParaRPr>
          </a:p>
          <a:p>
            <a:pPr>
              <a:lnSpc>
                <a:spcPct val="100000"/>
              </a:lnSpc>
            </a:pPr>
            <a:r>
              <a:rPr lang="el-GR" sz="2000" b="0" strike="noStrike" spc="-1">
                <a:solidFill>
                  <a:srgbClr val="000000"/>
                </a:solidFill>
                <a:latin typeface="Times New Roman"/>
                <a:ea typeface="Segoe UI"/>
              </a:rPr>
              <a:t>α. PaO</a:t>
            </a:r>
            <a:r>
              <a:rPr lang="el-GR" sz="1300" b="0" strike="noStrike" spc="-1">
                <a:solidFill>
                  <a:srgbClr val="000000"/>
                </a:solidFill>
                <a:latin typeface="Times New Roman"/>
                <a:ea typeface="Segoe UI"/>
              </a:rPr>
              <a:t>2 </a:t>
            </a:r>
            <a:r>
              <a:rPr lang="el-GR" sz="2000" b="0" strike="noStrike" spc="-1">
                <a:solidFill>
                  <a:srgbClr val="000000"/>
                </a:solidFill>
                <a:latin typeface="Times New Roman"/>
                <a:ea typeface="Segoe UI"/>
              </a:rPr>
              <a:t>≤ 55 mmHg ή SaO</a:t>
            </a:r>
            <a:r>
              <a:rPr lang="el-GR" sz="1300" b="0" strike="noStrike" spc="-1">
                <a:solidFill>
                  <a:srgbClr val="000000"/>
                </a:solidFill>
                <a:latin typeface="Times New Roman"/>
                <a:ea typeface="Segoe UI"/>
              </a:rPr>
              <a:t>2 </a:t>
            </a:r>
            <a:r>
              <a:rPr lang="el-GR" sz="2000" b="0" strike="noStrike" spc="-1">
                <a:solidFill>
                  <a:srgbClr val="000000"/>
                </a:solidFill>
                <a:latin typeface="Times New Roman"/>
                <a:ea typeface="Segoe UI"/>
              </a:rPr>
              <a:t>≤ 88% με ή χωρίς υπερκαπνία επιβεβαιωμένη 2 φορές σε διάστημα 3 εβδομάδων (Evidence B) </a:t>
            </a:r>
            <a:endParaRPr lang="el-GR" sz="2000" b="0" strike="noStrike" spc="-1">
              <a:latin typeface="Arial"/>
            </a:endParaRPr>
          </a:p>
          <a:p>
            <a:pPr>
              <a:lnSpc>
                <a:spcPct val="100000"/>
              </a:lnSpc>
            </a:pPr>
            <a:r>
              <a:rPr lang="el-GR" sz="2000" b="0" strike="noStrike" spc="-1">
                <a:solidFill>
                  <a:srgbClr val="000000"/>
                </a:solidFill>
                <a:latin typeface="Times New Roman"/>
                <a:ea typeface="Segoe UI"/>
              </a:rPr>
              <a:t>β. PaO</a:t>
            </a:r>
            <a:r>
              <a:rPr lang="el-GR" sz="1300" b="0" strike="noStrike" spc="-1">
                <a:solidFill>
                  <a:srgbClr val="000000"/>
                </a:solidFill>
                <a:latin typeface="Times New Roman"/>
                <a:ea typeface="Segoe UI"/>
              </a:rPr>
              <a:t>2 </a:t>
            </a:r>
            <a:r>
              <a:rPr lang="el-GR" sz="2000" b="0" strike="noStrike" spc="-1">
                <a:solidFill>
                  <a:srgbClr val="000000"/>
                </a:solidFill>
                <a:latin typeface="Times New Roman"/>
                <a:ea typeface="Segoe UI"/>
              </a:rPr>
              <a:t>= 55-60 mmHg σε παρουσία πνευμονικής υπέρτασης, περιφερικών οιδημάτων ενδεικτικών συμφορητικής καρδιακής ανεπάρκειας ή πολυκυτταραιμίας (Ht &gt; 55%) (Evidence D) </a:t>
            </a:r>
            <a:endParaRPr lang="el-GR" sz="2000" b="0" strike="noStrike" spc="-1">
              <a:latin typeface="Aria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79" name="CustomShape 1"/>
          <p:cNvSpPr/>
          <p:nvPr/>
        </p:nvSpPr>
        <p:spPr>
          <a:xfrm>
            <a:off x="457200" y="548640"/>
            <a:ext cx="8227440" cy="933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800" b="0" strike="noStrike" spc="-1">
                <a:solidFill>
                  <a:srgbClr val="424456"/>
                </a:solidFill>
                <a:latin typeface="Trebuchet MS"/>
                <a:ea typeface="DejaVu Sans"/>
              </a:rPr>
              <a:t>Θεραπεία ΧΑΠ</a:t>
            </a:r>
            <a:endParaRPr lang="el-GR" sz="2800" b="0" strike="noStrike" spc="-1">
              <a:latin typeface="Arial"/>
            </a:endParaRPr>
          </a:p>
        </p:txBody>
      </p:sp>
      <p:pic>
        <p:nvPicPr>
          <p:cNvPr id="1280" name="Content Placeholder 3"/>
          <p:cNvPicPr/>
          <p:nvPr/>
        </p:nvPicPr>
        <p:blipFill>
          <a:blip r:embed="rId2"/>
          <a:stretch/>
        </p:blipFill>
        <p:spPr>
          <a:xfrm>
            <a:off x="395640" y="1917000"/>
            <a:ext cx="8350920" cy="4654800"/>
          </a:xfrm>
          <a:prstGeom prst="rect">
            <a:avLst/>
          </a:prstGeom>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1"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l-GR" sz="2400" b="0" strike="noStrike" spc="-1">
                <a:solidFill>
                  <a:srgbClr val="000000"/>
                </a:solidFill>
                <a:latin typeface="Georgia"/>
                <a:ea typeface="DejaVu Sans"/>
              </a:rPr>
              <a:t>Αντιμετώπιση Παρόξυνσης ΧΑΠ</a:t>
            </a:r>
            <a:endParaRPr lang="el-GR" sz="2400" b="0" strike="noStrike" spc="-1">
              <a:latin typeface="Arial"/>
            </a:endParaRPr>
          </a:p>
        </p:txBody>
      </p:sp>
      <p:sp>
        <p:nvSpPr>
          <p:cNvPr id="1282"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marL="432000" indent="-322200">
              <a:lnSpc>
                <a:spcPct val="100000"/>
              </a:lnSpc>
              <a:spcBef>
                <a:spcPts val="1417"/>
              </a:spcBef>
              <a:buClr>
                <a:srgbClr val="000000"/>
              </a:buClr>
              <a:buSzPct val="45000"/>
              <a:buFont typeface="Wingdings" charset="2"/>
              <a:buChar char=""/>
            </a:pPr>
            <a:r>
              <a:rPr lang="el-GR" sz="2000" b="0" strike="noStrike" spc="-1">
                <a:solidFill>
                  <a:srgbClr val="000000"/>
                </a:solidFill>
                <a:latin typeface="Georgia"/>
                <a:ea typeface="DejaVu Sans"/>
              </a:rPr>
              <a:t>Αντιβιοτικά</a:t>
            </a:r>
            <a:endParaRPr lang="el-GR" sz="2000" b="0" strike="noStrike" spc="-1">
              <a:latin typeface="Arial"/>
            </a:endParaRPr>
          </a:p>
          <a:p>
            <a:pPr marL="432000" indent="-322200">
              <a:lnSpc>
                <a:spcPct val="100000"/>
              </a:lnSpc>
              <a:spcBef>
                <a:spcPts val="1417"/>
              </a:spcBef>
              <a:buClr>
                <a:srgbClr val="000000"/>
              </a:buClr>
              <a:buSzPct val="45000"/>
              <a:buFont typeface="Wingdings" charset="2"/>
              <a:buChar char=""/>
            </a:pPr>
            <a:r>
              <a:rPr lang="el-GR" sz="2000" b="0" strike="noStrike" spc="-1">
                <a:solidFill>
                  <a:srgbClr val="000000"/>
                </a:solidFill>
                <a:latin typeface="Georgia"/>
                <a:ea typeface="DejaVu Sans"/>
              </a:rPr>
              <a:t>Βρογχοδιασταλτικά </a:t>
            </a:r>
            <a:endParaRPr lang="el-GR" sz="2000" b="0" strike="noStrike" spc="-1">
              <a:latin typeface="Arial"/>
            </a:endParaRPr>
          </a:p>
          <a:p>
            <a:pPr marL="432000" indent="-322200">
              <a:lnSpc>
                <a:spcPct val="100000"/>
              </a:lnSpc>
              <a:spcBef>
                <a:spcPts val="1417"/>
              </a:spcBef>
              <a:buClr>
                <a:srgbClr val="000000"/>
              </a:buClr>
              <a:buSzPct val="45000"/>
              <a:buFont typeface="Wingdings" charset="2"/>
              <a:buChar char=""/>
            </a:pPr>
            <a:r>
              <a:rPr lang="el-GR" sz="2000" b="0" strike="noStrike" spc="-1">
                <a:solidFill>
                  <a:srgbClr val="000000"/>
                </a:solidFill>
                <a:latin typeface="Georgia"/>
                <a:ea typeface="DejaVu Sans"/>
              </a:rPr>
              <a:t>Κορτικοστεροειδή</a:t>
            </a:r>
            <a:endParaRPr lang="el-GR" sz="20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3" name="CustomShape 1"/>
          <p:cNvSpPr/>
          <p:nvPr/>
        </p:nvSpPr>
        <p:spPr>
          <a:xfrm>
            <a:off x="457200" y="609840"/>
            <a:ext cx="8227440" cy="10645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l-GR" sz="2400" b="0" strike="noStrike" spc="-1">
                <a:solidFill>
                  <a:srgbClr val="000000"/>
                </a:solidFill>
                <a:latin typeface="Georgia"/>
                <a:ea typeface="DejaVu Sans"/>
              </a:rPr>
              <a:t>Αντιβιοτικά στη παρόξυνση</a:t>
            </a:r>
            <a:endParaRPr lang="el-GR" sz="2400" b="0" strike="noStrike" spc="-1">
              <a:latin typeface="Arial"/>
            </a:endParaRPr>
          </a:p>
        </p:txBody>
      </p:sp>
      <p:sp>
        <p:nvSpPr>
          <p:cNvPr id="1284" name="CustomShape 2"/>
          <p:cNvSpPr/>
          <p:nvPr/>
        </p:nvSpPr>
        <p:spPr>
          <a:xfrm>
            <a:off x="457200" y="1593720"/>
            <a:ext cx="4014000" cy="497844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393840" indent="-284040">
              <a:lnSpc>
                <a:spcPct val="100000"/>
              </a:lnSpc>
              <a:spcBef>
                <a:spcPts val="1417"/>
              </a:spcBef>
              <a:buClr>
                <a:srgbClr val="000000"/>
              </a:buClr>
              <a:buSzPct val="45000"/>
              <a:buFont typeface="Arial"/>
              <a:buChar char="•"/>
            </a:pPr>
            <a:r>
              <a:rPr lang="el-GR" sz="1800" b="0" strike="noStrike" spc="-1">
                <a:solidFill>
                  <a:srgbClr val="000000"/>
                </a:solidFill>
                <a:latin typeface="Times New Roman"/>
                <a:ea typeface="Segoe UI"/>
              </a:rPr>
              <a:t>Anthonisen criteria : επιδείνωση δύσπνοιας, αυξημένη παραγωγή πτυέλων και αλλαγή της χροιάς των πτυέλων </a:t>
            </a:r>
            <a:endParaRPr lang="el-GR" sz="1800" b="0" strike="noStrike" spc="-1">
              <a:latin typeface="Arial"/>
            </a:endParaRPr>
          </a:p>
          <a:p>
            <a:pPr marL="432000" indent="-322200">
              <a:lnSpc>
                <a:spcPct val="100000"/>
              </a:lnSpc>
              <a:spcBef>
                <a:spcPts val="1417"/>
              </a:spcBef>
              <a:buClr>
                <a:srgbClr val="000000"/>
              </a:buClr>
              <a:buSzPct val="45000"/>
              <a:buFont typeface="Wingdings" charset="2"/>
              <a:buChar char=""/>
            </a:pPr>
            <a:r>
              <a:rPr lang="el-GR" sz="1800" b="0" strike="noStrike" spc="-1">
                <a:solidFill>
                  <a:srgbClr val="000000"/>
                </a:solidFill>
                <a:latin typeface="Times New Roman"/>
                <a:ea typeface="Segoe UI"/>
              </a:rPr>
              <a:t>Η χροιά των πτυέλων (αν αυτά είναι πυώδη ή όχι) συσχετίζεται με την παρουσία βακτηρίων </a:t>
            </a:r>
            <a:endParaRPr lang="el-GR" sz="1800" b="0" strike="noStrike" spc="-1">
              <a:latin typeface="Arial"/>
            </a:endParaRPr>
          </a:p>
          <a:p>
            <a:pPr marL="432000" indent="-322200">
              <a:lnSpc>
                <a:spcPct val="100000"/>
              </a:lnSpc>
              <a:spcBef>
                <a:spcPts val="1417"/>
              </a:spcBef>
              <a:buClr>
                <a:srgbClr val="000000"/>
              </a:buClr>
              <a:buSzPct val="45000"/>
              <a:buFont typeface="Wingdings" charset="2"/>
              <a:buChar char=""/>
            </a:pPr>
            <a:r>
              <a:rPr lang="el-GR" sz="1800" b="0" strike="noStrike" spc="-1">
                <a:solidFill>
                  <a:srgbClr val="000000"/>
                </a:solidFill>
                <a:latin typeface="Times New Roman"/>
                <a:ea typeface="Segoe UI"/>
              </a:rPr>
              <a:t>Ασθενείς με παρόξυνση ΧΑΠ που έχουν τουλάχιστον δύο από τα κριτήρια του Anthonisen, με το ένα από αυτά να είναι τα πυώδη πτύελα, θα ωφεληθούν από την χορήγηση αντιβιοτικών</a:t>
            </a:r>
            <a:endParaRPr lang="el-GR" sz="1800" b="0" strike="noStrike" spc="-1">
              <a:latin typeface="Arial"/>
            </a:endParaRPr>
          </a:p>
          <a:p>
            <a:pPr marL="432000" indent="-322200">
              <a:lnSpc>
                <a:spcPct val="100000"/>
              </a:lnSpc>
              <a:spcBef>
                <a:spcPts val="1417"/>
              </a:spcBef>
              <a:buClr>
                <a:srgbClr val="000000"/>
              </a:buClr>
              <a:buSzPct val="45000"/>
              <a:buFont typeface="Wingdings" charset="2"/>
              <a:buChar char=""/>
            </a:pPr>
            <a:r>
              <a:rPr lang="el-GR" sz="1800" b="0" strike="noStrike" spc="-1">
                <a:solidFill>
                  <a:srgbClr val="000000"/>
                </a:solidFill>
                <a:latin typeface="Times New Roman"/>
                <a:ea typeface="Segoe UI"/>
              </a:rPr>
              <a:t>Η συνιστώμενη διάρκεια θεραπείας είναι συνήθως 5-10 ημέρες (Evidence D), κατά προτίμηση από το στόμα  </a:t>
            </a:r>
            <a:endParaRPr lang="el-GR" sz="1800" b="0" strike="noStrike" spc="-1">
              <a:latin typeface="Arial"/>
            </a:endParaRPr>
          </a:p>
        </p:txBody>
      </p:sp>
      <p:sp>
        <p:nvSpPr>
          <p:cNvPr id="1285" name="CustomShape 3"/>
          <p:cNvSpPr/>
          <p:nvPr/>
        </p:nvSpPr>
        <p:spPr>
          <a:xfrm>
            <a:off x="4674240" y="2249280"/>
            <a:ext cx="4014000" cy="4322880"/>
          </a:xfrm>
          <a:prstGeom prst="rect">
            <a:avLst/>
          </a:prstGeom>
          <a:noFill/>
          <a:ln>
            <a:noFill/>
          </a:ln>
        </p:spPr>
        <p:style>
          <a:lnRef idx="0">
            <a:scrgbClr r="0" g="0" b="0"/>
          </a:lnRef>
          <a:fillRef idx="0">
            <a:scrgbClr r="0" g="0" b="0"/>
          </a:fillRef>
          <a:effectRef idx="0">
            <a:scrgbClr r="0" g="0" b="0"/>
          </a:effectRef>
          <a:fontRef idx="minor"/>
        </p:style>
      </p:sp>
      <p:pic>
        <p:nvPicPr>
          <p:cNvPr id="1286" name="Picture 840"/>
          <p:cNvPicPr/>
          <p:nvPr/>
        </p:nvPicPr>
        <p:blipFill>
          <a:blip r:embed="rId2"/>
          <a:stretch/>
        </p:blipFill>
        <p:spPr>
          <a:xfrm>
            <a:off x="4566600" y="1593720"/>
            <a:ext cx="4503600" cy="49564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7" name="CustomShape 1"/>
          <p:cNvSpPr/>
          <p:nvPr/>
        </p:nvSpPr>
        <p:spPr>
          <a:xfrm>
            <a:off x="251640" y="1143000"/>
            <a:ext cx="8227440" cy="10645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l-GR" sz="2400" b="0" strike="noStrike" spc="-1">
                <a:solidFill>
                  <a:srgbClr val="000000"/>
                </a:solidFill>
                <a:latin typeface="Georgia"/>
                <a:ea typeface="DejaVu Sans"/>
              </a:rPr>
              <a:t>Βρογχοδιασταλτικά στην παρόξυνση ΧΑΠ</a:t>
            </a:r>
            <a:endParaRPr lang="el-GR" sz="2400" b="0" strike="noStrike" spc="-1">
              <a:latin typeface="Arial"/>
            </a:endParaRPr>
          </a:p>
        </p:txBody>
      </p:sp>
      <p:sp>
        <p:nvSpPr>
          <p:cNvPr id="1288"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pPr>
            <a:endParaRPr lang="el-GR" sz="1800" b="0" strike="noStrike" spc="-1">
              <a:latin typeface="Arial"/>
            </a:endParaRPr>
          </a:p>
          <a:p>
            <a:pPr>
              <a:lnSpc>
                <a:spcPct val="100000"/>
              </a:lnSpc>
            </a:pPr>
            <a:r>
              <a:rPr lang="el-GR" sz="3200" b="0" strike="noStrike" spc="-1">
                <a:solidFill>
                  <a:srgbClr val="000000"/>
                </a:solidFill>
                <a:latin typeface="Times New Roman"/>
                <a:ea typeface="Segoe UI"/>
              </a:rPr>
              <a:t> </a:t>
            </a:r>
            <a:endParaRPr lang="el-GR" sz="3200" b="0" strike="noStrike" spc="-1">
              <a:latin typeface="Arial"/>
            </a:endParaRPr>
          </a:p>
          <a:p>
            <a:pPr>
              <a:lnSpc>
                <a:spcPct val="100000"/>
              </a:lnSpc>
            </a:pPr>
            <a:r>
              <a:rPr lang="el-GR" sz="2000" b="0" strike="noStrike" spc="-1">
                <a:solidFill>
                  <a:srgbClr val="000000"/>
                </a:solidFill>
                <a:latin typeface="Arial"/>
                <a:ea typeface="Segoe UI"/>
              </a:rPr>
              <a:t>•Συνιστάται αύξηση δόσης ή/και συχνότητας (SABA </a:t>
            </a:r>
            <a:r>
              <a:rPr lang="el-GR" sz="2000" b="0" strike="noStrike" spc="-1">
                <a:solidFill>
                  <a:srgbClr val="000000"/>
                </a:solidFill>
                <a:latin typeface="Arial"/>
                <a:ea typeface="MS PGothic;MSP Gothic"/>
              </a:rPr>
              <a:t>± </a:t>
            </a:r>
            <a:r>
              <a:rPr lang="el-GR" sz="2000" b="0" strike="noStrike" spc="-1">
                <a:solidFill>
                  <a:srgbClr val="000000"/>
                </a:solidFill>
                <a:latin typeface="Arial"/>
                <a:ea typeface="DejaVu Sans"/>
              </a:rPr>
              <a:t>SAMA), με MDI (με ή χωρίς αεροθάλαμο) ή σε νεφελοποίηση με αέρα (πιο βολική σε βαρέως πάσχοντες) </a:t>
            </a:r>
            <a:endParaRPr lang="el-GR" sz="2000" b="0" strike="noStrike" spc="-1">
              <a:latin typeface="Arial"/>
            </a:endParaRPr>
          </a:p>
          <a:p>
            <a:pPr>
              <a:lnSpc>
                <a:spcPct val="100000"/>
              </a:lnSpc>
            </a:pPr>
            <a:endParaRPr lang="el-GR" sz="2000" b="0" strike="noStrike" spc="-1">
              <a:latin typeface="Arial"/>
            </a:endParaRPr>
          </a:p>
          <a:p>
            <a:pPr>
              <a:lnSpc>
                <a:spcPct val="100000"/>
              </a:lnSpc>
            </a:pPr>
            <a:r>
              <a:rPr lang="el-GR" sz="2000" b="0" strike="noStrike" spc="-1">
                <a:solidFill>
                  <a:srgbClr val="000000"/>
                </a:solidFill>
                <a:latin typeface="Arial"/>
                <a:ea typeface="DejaVu Sans"/>
              </a:rPr>
              <a:t>•Οι μεθυλξανθίνες IV είναι αγωγή δεύτερης γραμμής  </a:t>
            </a:r>
            <a:endParaRPr lang="el-GR" sz="20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9" name="CustomShape 1"/>
          <p:cNvSpPr/>
          <p:nvPr/>
        </p:nvSpPr>
        <p:spPr>
          <a:xfrm>
            <a:off x="457200" y="609840"/>
            <a:ext cx="8227440" cy="10645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l-GR" sz="2400" b="0" strike="noStrike" spc="-1">
                <a:solidFill>
                  <a:srgbClr val="000000"/>
                </a:solidFill>
                <a:latin typeface="Georgia"/>
                <a:ea typeface="DejaVu Sans"/>
              </a:rPr>
              <a:t>Κορτικοστεροειδή στην παρόξυνση ΧΑΠ</a:t>
            </a:r>
            <a:endParaRPr lang="el-GR" sz="2400" b="0" strike="noStrike" spc="-1">
              <a:latin typeface="Arial"/>
            </a:endParaRPr>
          </a:p>
        </p:txBody>
      </p:sp>
      <p:sp>
        <p:nvSpPr>
          <p:cNvPr id="1290" name="CustomShape 2"/>
          <p:cNvSpPr/>
          <p:nvPr/>
        </p:nvSpPr>
        <p:spPr>
          <a:xfrm>
            <a:off x="457200" y="1772640"/>
            <a:ext cx="4014000" cy="479952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432000" indent="-322200">
              <a:lnSpc>
                <a:spcPct val="100000"/>
              </a:lnSpc>
              <a:spcBef>
                <a:spcPts val="1417"/>
              </a:spcBef>
              <a:buClr>
                <a:srgbClr val="000000"/>
              </a:buClr>
              <a:buSzPct val="45000"/>
              <a:buFont typeface="Wingdings" charset="2"/>
              <a:buChar char=""/>
            </a:pPr>
            <a:r>
              <a:rPr lang="el-GR" sz="1800" b="0" strike="noStrike" spc="-1">
                <a:solidFill>
                  <a:srgbClr val="000000"/>
                </a:solidFill>
                <a:latin typeface="Times New Roman"/>
                <a:ea typeface="Segoe UI"/>
              </a:rPr>
              <a:t>Σε νοσηλευόμενους ασθενείς και σε ασθενείς εκτός νοσοκομείου με σοβαρά συμπτώματα και χωρίς βελτίωση μετά την αύξηση των βρογχοδιασταλτικών </a:t>
            </a:r>
            <a:endParaRPr lang="el-GR" sz="1800" b="0" strike="noStrike" spc="-1">
              <a:latin typeface="Arial"/>
            </a:endParaRPr>
          </a:p>
          <a:p>
            <a:pPr marL="432000" indent="-322200">
              <a:lnSpc>
                <a:spcPct val="100000"/>
              </a:lnSpc>
              <a:spcBef>
                <a:spcPts val="1417"/>
              </a:spcBef>
              <a:buClr>
                <a:srgbClr val="000000"/>
              </a:buClr>
              <a:buSzPct val="45000"/>
              <a:buFont typeface="Wingdings" charset="2"/>
              <a:buChar char=""/>
            </a:pPr>
            <a:r>
              <a:rPr lang="el-GR" sz="1800" b="0" strike="noStrike" spc="-1">
                <a:solidFill>
                  <a:srgbClr val="000000"/>
                </a:solidFill>
                <a:latin typeface="Times New Roman"/>
                <a:ea typeface="Segoe UI"/>
              </a:rPr>
              <a:t>Τα συστηματικά κορτικοστεροειδή μειώνουν το διάστημα ανάρρωσης και το χρόνο νοσηλείας, βελτιώνουν FEV1 και PaO2 και μειώνουν τον κίνδυνο θεραπευτικής αποτυχίας και υποτροπής  </a:t>
            </a:r>
            <a:endParaRPr lang="el-GR" sz="1800" b="0" strike="noStrike" spc="-1">
              <a:latin typeface="Arial"/>
            </a:endParaRPr>
          </a:p>
          <a:p>
            <a:pPr marL="432000" indent="-322200">
              <a:lnSpc>
                <a:spcPct val="100000"/>
              </a:lnSpc>
              <a:spcBef>
                <a:spcPts val="1417"/>
              </a:spcBef>
              <a:buClr>
                <a:srgbClr val="000000"/>
              </a:buClr>
              <a:buSzPct val="45000"/>
              <a:buFont typeface="Wingdings" charset="2"/>
              <a:buChar char=""/>
            </a:pPr>
            <a:r>
              <a:rPr lang="el-GR" sz="1800" b="0" strike="noStrike" spc="-1">
                <a:solidFill>
                  <a:srgbClr val="000000"/>
                </a:solidFill>
                <a:latin typeface="Times New Roman"/>
                <a:ea typeface="Segoe UI"/>
              </a:rPr>
              <a:t>Η συνήθης συνιστώμενη δόση είναι 30-40 mg πρεδνιζολόνης/ημέρα για 5 ημέρες, κατά προτίμηση per os  </a:t>
            </a:r>
            <a:endParaRPr lang="el-GR" sz="1800" b="0" strike="noStrike" spc="-1">
              <a:latin typeface="Arial"/>
            </a:endParaRPr>
          </a:p>
        </p:txBody>
      </p:sp>
      <p:sp>
        <p:nvSpPr>
          <p:cNvPr id="1291" name="CustomShape 3"/>
          <p:cNvSpPr/>
          <p:nvPr/>
        </p:nvSpPr>
        <p:spPr>
          <a:xfrm>
            <a:off x="4674240" y="2249280"/>
            <a:ext cx="4014000" cy="4322880"/>
          </a:xfrm>
          <a:prstGeom prst="rect">
            <a:avLst/>
          </a:prstGeom>
          <a:noFill/>
          <a:ln>
            <a:noFill/>
          </a:ln>
        </p:spPr>
        <p:style>
          <a:lnRef idx="0">
            <a:scrgbClr r="0" g="0" b="0"/>
          </a:lnRef>
          <a:fillRef idx="0">
            <a:scrgbClr r="0" g="0" b="0"/>
          </a:fillRef>
          <a:effectRef idx="0">
            <a:scrgbClr r="0" g="0" b="0"/>
          </a:effectRef>
          <a:fontRef idx="minor"/>
        </p:style>
      </p:sp>
      <p:pic>
        <p:nvPicPr>
          <p:cNvPr id="1292" name="Picture 846"/>
          <p:cNvPicPr/>
          <p:nvPr/>
        </p:nvPicPr>
        <p:blipFill>
          <a:blip r:embed="rId2"/>
          <a:stretch/>
        </p:blipFill>
        <p:spPr>
          <a:xfrm>
            <a:off x="4714200" y="2880000"/>
            <a:ext cx="3974040" cy="2684160"/>
          </a:xfrm>
          <a:prstGeom prst="rect">
            <a:avLst/>
          </a:prstGeom>
          <a:ln>
            <a:noFill/>
          </a:ln>
        </p:spPr>
      </p:pic>
      <p:sp>
        <p:nvSpPr>
          <p:cNvPr id="1293" name="CustomShape 4"/>
          <p:cNvSpPr/>
          <p:nvPr/>
        </p:nvSpPr>
        <p:spPr>
          <a:xfrm>
            <a:off x="4968000" y="6048000"/>
            <a:ext cx="4174200" cy="60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lang="el-GR" sz="1800" b="0" strike="noStrike" spc="-1">
              <a:latin typeface="Arial"/>
            </a:endParaRPr>
          </a:p>
          <a:p>
            <a:pPr>
              <a:lnSpc>
                <a:spcPct val="100000"/>
              </a:lnSpc>
            </a:pPr>
            <a:r>
              <a:rPr lang="el-GR" sz="1800" b="0" strike="noStrike" spc="-1">
                <a:solidFill>
                  <a:srgbClr val="000000"/>
                </a:solidFill>
                <a:latin typeface="Times New Roman"/>
                <a:ea typeface="Segoe UI"/>
              </a:rPr>
              <a:t>Niewoehner DE et al, </a:t>
            </a:r>
            <a:r>
              <a:rPr lang="el-GR" sz="1800" b="0" i="1" strike="noStrike" spc="-1">
                <a:solidFill>
                  <a:srgbClr val="000000"/>
                </a:solidFill>
                <a:latin typeface="Arial"/>
                <a:ea typeface="DejaVu Sans"/>
              </a:rPr>
              <a:t>NEJM </a:t>
            </a:r>
            <a:r>
              <a:rPr lang="el-GR" sz="1800" b="0" strike="noStrike" spc="-1">
                <a:solidFill>
                  <a:srgbClr val="000000"/>
                </a:solidFill>
                <a:latin typeface="Arial"/>
                <a:ea typeface="DejaVu Sans"/>
              </a:rPr>
              <a:t>1999 </a:t>
            </a:r>
            <a:endParaRPr lang="el-GR" sz="18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4"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sp>
      <p:pic>
        <p:nvPicPr>
          <p:cNvPr id="1295" name="Content Placeholder 3"/>
          <p:cNvPicPr/>
          <p:nvPr/>
        </p:nvPicPr>
        <p:blipFill>
          <a:blip r:embed="rId2"/>
          <a:stretch/>
        </p:blipFill>
        <p:spPr>
          <a:xfrm>
            <a:off x="395640" y="1052640"/>
            <a:ext cx="8350920" cy="55188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6" name="CustomShape 1"/>
          <p:cNvSpPr/>
          <p:nvPr/>
        </p:nvSpPr>
        <p:spPr>
          <a:xfrm>
            <a:off x="457200" y="908640"/>
            <a:ext cx="8227440" cy="933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800" b="0" strike="noStrike" spc="-1">
                <a:solidFill>
                  <a:srgbClr val="424456"/>
                </a:solidFill>
                <a:latin typeface="Trebuchet MS"/>
                <a:ea typeface="DejaVu Sans"/>
              </a:rPr>
              <a:t>Χαρακτηριστικά ιδανικής συσκευής</a:t>
            </a:r>
            <a:endParaRPr lang="el-GR" sz="2800" b="0" strike="noStrike" spc="-1">
              <a:latin typeface="Arial"/>
            </a:endParaRPr>
          </a:p>
        </p:txBody>
      </p:sp>
      <p:sp>
        <p:nvSpPr>
          <p:cNvPr id="1297" name="CustomShape 2"/>
          <p:cNvSpPr/>
          <p:nvPr/>
        </p:nvSpPr>
        <p:spPr>
          <a:xfrm>
            <a:off x="457200" y="1845000"/>
            <a:ext cx="8227440" cy="4894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65760" indent="-253800">
              <a:lnSpc>
                <a:spcPct val="100000"/>
              </a:lnSpc>
              <a:spcBef>
                <a:spcPts val="300"/>
              </a:spcBef>
              <a:buClr>
                <a:srgbClr val="A04DA3"/>
              </a:buClr>
              <a:buFont typeface="Georgia"/>
              <a:buChar char="•"/>
            </a:pPr>
            <a:r>
              <a:rPr lang="el-GR" sz="2000" b="0" strike="noStrike" spc="-1">
                <a:solidFill>
                  <a:srgbClr val="000000"/>
                </a:solidFill>
                <a:latin typeface="Calibri"/>
                <a:ea typeface="DejaVu Sans"/>
              </a:rPr>
              <a:t>Μικρή – Φορητή</a:t>
            </a:r>
            <a:endParaRPr lang="el-GR" sz="2000" b="0" strike="noStrike" spc="-1">
              <a:latin typeface="Arial"/>
            </a:endParaRPr>
          </a:p>
          <a:p>
            <a:pPr marL="365760" indent="-253800">
              <a:lnSpc>
                <a:spcPct val="100000"/>
              </a:lnSpc>
              <a:spcBef>
                <a:spcPts val="300"/>
              </a:spcBef>
              <a:buClr>
                <a:srgbClr val="A04DA3"/>
              </a:buClr>
              <a:buFont typeface="Georgia"/>
              <a:buChar char="•"/>
            </a:pPr>
            <a:r>
              <a:rPr lang="el-GR" sz="2000" b="0" strike="noStrike" spc="-1">
                <a:solidFill>
                  <a:srgbClr val="000000"/>
                </a:solidFill>
                <a:latin typeface="Calibri"/>
                <a:ea typeface="DejaVu Sans"/>
              </a:rPr>
              <a:t>Εύκολη στη χρήση </a:t>
            </a:r>
            <a:endParaRPr lang="el-GR" sz="2000" b="0" strike="noStrike" spc="-1">
              <a:latin typeface="Arial"/>
            </a:endParaRPr>
          </a:p>
          <a:p>
            <a:pPr marL="365760" indent="-253800">
              <a:lnSpc>
                <a:spcPct val="100000"/>
              </a:lnSpc>
              <a:spcBef>
                <a:spcPts val="300"/>
              </a:spcBef>
              <a:buClr>
                <a:srgbClr val="A04DA3"/>
              </a:buClr>
              <a:buFont typeface="Georgia"/>
              <a:buChar char="•"/>
            </a:pPr>
            <a:r>
              <a:rPr lang="el-GR" sz="2000" b="0" strike="noStrike" spc="-1">
                <a:solidFill>
                  <a:srgbClr val="000000"/>
                </a:solidFill>
                <a:latin typeface="Calibri"/>
                <a:ea typeface="DejaVu Sans"/>
              </a:rPr>
              <a:t>Χωρίς πολλές κινήσεις ασθενούς</a:t>
            </a:r>
            <a:endParaRPr lang="el-GR" sz="2000" b="0" strike="noStrike" spc="-1">
              <a:latin typeface="Arial"/>
            </a:endParaRPr>
          </a:p>
          <a:p>
            <a:pPr marL="365760" indent="-253800">
              <a:lnSpc>
                <a:spcPct val="100000"/>
              </a:lnSpc>
              <a:spcBef>
                <a:spcPts val="300"/>
              </a:spcBef>
              <a:buClr>
                <a:srgbClr val="A04DA3"/>
              </a:buClr>
              <a:buFont typeface="Georgia"/>
              <a:buChar char="•"/>
            </a:pPr>
            <a:r>
              <a:rPr lang="el-GR" sz="2000" b="0" strike="noStrike" spc="-1">
                <a:solidFill>
                  <a:srgbClr val="000000"/>
                </a:solidFill>
                <a:latin typeface="Calibri"/>
                <a:ea typeface="DejaVu Sans"/>
              </a:rPr>
              <a:t>Αισθητηριακή επιβεβαίωση της λήψης</a:t>
            </a:r>
            <a:endParaRPr lang="el-GR" sz="2000" b="0" strike="noStrike" spc="-1">
              <a:latin typeface="Arial"/>
            </a:endParaRPr>
          </a:p>
          <a:p>
            <a:pPr marL="365760" indent="-253800">
              <a:lnSpc>
                <a:spcPct val="100000"/>
              </a:lnSpc>
              <a:spcBef>
                <a:spcPts val="300"/>
              </a:spcBef>
              <a:buClr>
                <a:srgbClr val="A04DA3"/>
              </a:buClr>
              <a:buFont typeface="Georgia"/>
              <a:buChar char="•"/>
            </a:pPr>
            <a:r>
              <a:rPr lang="el-GR" sz="2000" b="0" strike="noStrike" spc="-1">
                <a:solidFill>
                  <a:srgbClr val="000000"/>
                </a:solidFill>
                <a:latin typeface="Calibri"/>
                <a:ea typeface="DejaVu Sans"/>
              </a:rPr>
              <a:t>Μικρή εσωτερική αντίσταση της συσκευής έτσι ώστε ο ασθενής να λαμβάνει φάρμακο ακόμα και εάν έχει μικρή εισπνευστική ροή (30 l/min)</a:t>
            </a:r>
            <a:endParaRPr lang="el-GR" sz="2000" b="0" strike="noStrike" spc="-1">
              <a:latin typeface="Arial"/>
            </a:endParaRPr>
          </a:p>
          <a:p>
            <a:pPr marL="365760" indent="-253800">
              <a:lnSpc>
                <a:spcPct val="100000"/>
              </a:lnSpc>
              <a:spcBef>
                <a:spcPts val="300"/>
              </a:spcBef>
              <a:buClr>
                <a:srgbClr val="A04DA3"/>
              </a:buClr>
              <a:buFont typeface="Georgia"/>
              <a:buChar char="•"/>
            </a:pPr>
            <a:r>
              <a:rPr lang="el-GR" sz="2000" b="0" strike="noStrike" spc="-1">
                <a:solidFill>
                  <a:srgbClr val="000000"/>
                </a:solidFill>
                <a:latin typeface="Calibri"/>
                <a:ea typeface="DejaVu Sans"/>
              </a:rPr>
              <a:t>Να παράγει σωματίδια διαμέτρου 1-5 μm για καλύτερη πνευμονική εναπόθεση του φαρμάκου</a:t>
            </a:r>
            <a:endParaRPr lang="el-GR" sz="2000" b="0" strike="noStrike" spc="-1">
              <a:latin typeface="Arial"/>
            </a:endParaRPr>
          </a:p>
          <a:p>
            <a:pPr marL="365760" indent="-253800">
              <a:lnSpc>
                <a:spcPct val="100000"/>
              </a:lnSpc>
              <a:spcBef>
                <a:spcPts val="300"/>
              </a:spcBef>
              <a:buClr>
                <a:srgbClr val="A04DA3"/>
              </a:buClr>
              <a:buFont typeface="Georgia"/>
              <a:buChar char="•"/>
            </a:pPr>
            <a:r>
              <a:rPr lang="el-GR" sz="2000" b="0" strike="noStrike" spc="-1">
                <a:solidFill>
                  <a:srgbClr val="000000"/>
                </a:solidFill>
                <a:latin typeface="Calibri"/>
                <a:ea typeface="DejaVu Sans"/>
              </a:rPr>
              <a:t>Προτίμηση ασθενούς</a:t>
            </a:r>
            <a:endParaRPr lang="el-GR" sz="2000" b="0" strike="noStrike" spc="-1">
              <a:latin typeface="Arial"/>
            </a:endParaRPr>
          </a:p>
          <a:p>
            <a:pPr>
              <a:lnSpc>
                <a:spcPct val="100000"/>
              </a:lnSpc>
              <a:spcBef>
                <a:spcPts val="300"/>
              </a:spcBef>
            </a:pPr>
            <a:endParaRPr lang="el-GR" sz="20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5" name="CustomShape 1"/>
          <p:cNvSpPr/>
          <p:nvPr/>
        </p:nvSpPr>
        <p:spPr>
          <a:xfrm>
            <a:off x="457200" y="648000"/>
            <a:ext cx="8227440" cy="10645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l-GR" sz="2800" b="0" strike="noStrike" spc="-1">
                <a:solidFill>
                  <a:srgbClr val="000000"/>
                </a:solidFill>
                <a:latin typeface="Georgia"/>
                <a:ea typeface="DejaVu Sans"/>
              </a:rPr>
              <a:t>Διαφορετική ανταπόκριση στη θεραπεία</a:t>
            </a:r>
            <a:endParaRPr lang="el-GR" sz="2800" b="0" strike="noStrike" spc="-1">
              <a:latin typeface="Arial"/>
            </a:endParaRPr>
          </a:p>
        </p:txBody>
      </p:sp>
      <p:sp>
        <p:nvSpPr>
          <p:cNvPr id="896"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sp>
      <p:pic>
        <p:nvPicPr>
          <p:cNvPr id="897" name="Picture 4"/>
          <p:cNvPicPr/>
          <p:nvPr/>
        </p:nvPicPr>
        <p:blipFill>
          <a:blip r:embed="rId2"/>
          <a:stretch/>
        </p:blipFill>
        <p:spPr>
          <a:xfrm>
            <a:off x="323640" y="2232000"/>
            <a:ext cx="3670200" cy="3498840"/>
          </a:xfrm>
          <a:prstGeom prst="rect">
            <a:avLst/>
          </a:prstGeom>
          <a:ln>
            <a:noFill/>
          </a:ln>
        </p:spPr>
      </p:pic>
      <p:pic>
        <p:nvPicPr>
          <p:cNvPr id="898" name="Picture 7"/>
          <p:cNvPicPr/>
          <p:nvPr/>
        </p:nvPicPr>
        <p:blipFill>
          <a:blip r:embed="rId3"/>
          <a:stretch/>
        </p:blipFill>
        <p:spPr>
          <a:xfrm>
            <a:off x="4104000" y="1656000"/>
            <a:ext cx="4417560" cy="4555440"/>
          </a:xfrm>
          <a:prstGeom prst="rect">
            <a:avLst/>
          </a:prstGeom>
          <a:ln>
            <a:noFill/>
          </a:ln>
        </p:spPr>
      </p:pic>
      <p:sp>
        <p:nvSpPr>
          <p:cNvPr id="899" name="CustomShape 3"/>
          <p:cNvSpPr/>
          <p:nvPr/>
        </p:nvSpPr>
        <p:spPr>
          <a:xfrm>
            <a:off x="4911840" y="6480000"/>
            <a:ext cx="3222360" cy="259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spcBef>
                <a:spcPts val="601"/>
              </a:spcBef>
            </a:pPr>
            <a:r>
              <a:rPr lang="el-GR" sz="1200" b="0" strike="noStrike" spc="-1">
                <a:solidFill>
                  <a:srgbClr val="000000"/>
                </a:solidFill>
                <a:latin typeface="Arial"/>
                <a:ea typeface="MS PGothic"/>
              </a:rPr>
              <a:t>Zeiger RS et al. </a:t>
            </a:r>
            <a:r>
              <a:rPr lang="el-GR" sz="1200" b="0" i="1" strike="noStrike" spc="-1">
                <a:solidFill>
                  <a:srgbClr val="000000"/>
                </a:solidFill>
                <a:latin typeface="Arial"/>
                <a:ea typeface="MS PGothic"/>
              </a:rPr>
              <a:t>J Allergy Clin Immunol. </a:t>
            </a:r>
            <a:r>
              <a:rPr lang="el-GR" sz="1200" b="0" strike="noStrike" spc="-1">
                <a:solidFill>
                  <a:srgbClr val="000000"/>
                </a:solidFill>
                <a:latin typeface="Arial"/>
                <a:ea typeface="MS PGothic"/>
              </a:rPr>
              <a:t>2006</a:t>
            </a:r>
            <a:endParaRPr lang="el-GR" sz="12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8"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800" b="0" strike="noStrike" spc="-1">
                <a:solidFill>
                  <a:srgbClr val="424456"/>
                </a:solidFill>
                <a:latin typeface="Trebuchet MS"/>
                <a:ea typeface="DejaVu Sans"/>
              </a:rPr>
              <a:t>Προβλήματα συμμόρφωσης</a:t>
            </a:r>
            <a:endParaRPr lang="el-GR" sz="2800" b="0" strike="noStrike" spc="-1">
              <a:latin typeface="Arial"/>
            </a:endParaRPr>
          </a:p>
        </p:txBody>
      </p:sp>
      <p:sp>
        <p:nvSpPr>
          <p:cNvPr id="1299"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5760" indent="-253800">
              <a:lnSpc>
                <a:spcPct val="100000"/>
              </a:lnSpc>
              <a:spcBef>
                <a:spcPts val="300"/>
              </a:spcBef>
              <a:buClr>
                <a:srgbClr val="A04DA3"/>
              </a:buClr>
              <a:buFont typeface="Georgia"/>
              <a:buChar char="•"/>
            </a:pPr>
            <a:r>
              <a:rPr lang="el-GR" sz="2000" b="0" strike="noStrike" spc="-1">
                <a:solidFill>
                  <a:srgbClr val="000000"/>
                </a:solidFill>
                <a:latin typeface="Georgia"/>
                <a:ea typeface="DejaVu Sans"/>
              </a:rPr>
              <a:t>Μη ορθή χρήσης της συσκευής</a:t>
            </a:r>
            <a:endParaRPr lang="el-GR" sz="2000" b="0" strike="noStrike" spc="-1">
              <a:latin typeface="Arial"/>
            </a:endParaRPr>
          </a:p>
          <a:p>
            <a:pPr marL="109800">
              <a:lnSpc>
                <a:spcPct val="100000"/>
              </a:lnSpc>
              <a:spcBef>
                <a:spcPts val="300"/>
              </a:spcBef>
            </a:pPr>
            <a:r>
              <a:rPr lang="el-GR" sz="2000" b="0" strike="noStrike" spc="-1">
                <a:solidFill>
                  <a:srgbClr val="000000"/>
                </a:solidFill>
                <a:latin typeface="Georgia"/>
                <a:ea typeface="DejaVu Sans"/>
              </a:rPr>
              <a:t>  (με βάση τις οδηγίες χρήσης)</a:t>
            </a:r>
            <a:endParaRPr lang="el-GR" sz="2000" b="0" strike="noStrike" spc="-1">
              <a:latin typeface="Arial"/>
            </a:endParaRPr>
          </a:p>
          <a:p>
            <a:pPr marL="109800">
              <a:lnSpc>
                <a:spcPct val="100000"/>
              </a:lnSpc>
              <a:spcBef>
                <a:spcPts val="300"/>
              </a:spcBef>
            </a:pPr>
            <a:endParaRPr lang="el-GR" sz="2000" b="0" strike="noStrike" spc="-1">
              <a:latin typeface="Arial"/>
            </a:endParaRPr>
          </a:p>
          <a:p>
            <a:pPr marL="365760" indent="-253800">
              <a:lnSpc>
                <a:spcPct val="100000"/>
              </a:lnSpc>
              <a:spcBef>
                <a:spcPts val="300"/>
              </a:spcBef>
              <a:buClr>
                <a:srgbClr val="A04DA3"/>
              </a:buClr>
              <a:buFont typeface="Georgia"/>
              <a:buChar char="•"/>
            </a:pPr>
            <a:r>
              <a:rPr lang="el-GR" sz="2000" b="0" strike="noStrike" spc="-1">
                <a:solidFill>
                  <a:srgbClr val="000000"/>
                </a:solidFill>
                <a:latin typeface="Georgia"/>
                <a:ea typeface="DejaVu Sans"/>
              </a:rPr>
              <a:t>Μη τακτική λήψη των δόσεων </a:t>
            </a:r>
            <a:endParaRPr lang="el-GR" sz="2000" b="0" strike="noStrike" spc="-1">
              <a:latin typeface="Arial"/>
            </a:endParaRPr>
          </a:p>
          <a:p>
            <a:pPr marL="109800">
              <a:lnSpc>
                <a:spcPct val="100000"/>
              </a:lnSpc>
              <a:spcBef>
                <a:spcPts val="300"/>
              </a:spcBef>
            </a:pPr>
            <a:r>
              <a:rPr lang="el-GR" sz="2000" b="0" strike="noStrike" spc="-1">
                <a:solidFill>
                  <a:srgbClr val="000000"/>
                </a:solidFill>
                <a:latin typeface="Georgia"/>
                <a:ea typeface="DejaVu Sans"/>
              </a:rPr>
              <a:t>  (με βάση τις οδηγίες του ιατρού)</a:t>
            </a:r>
            <a:endParaRPr lang="el-GR" sz="2000" b="0" strike="noStrike" spc="-1">
              <a:latin typeface="Arial"/>
            </a:endParaRPr>
          </a:p>
        </p:txBody>
      </p:sp>
      <p:pic>
        <p:nvPicPr>
          <p:cNvPr id="1300" name="Picture 3"/>
          <p:cNvPicPr/>
          <p:nvPr/>
        </p:nvPicPr>
        <p:blipFill>
          <a:blip r:embed="rId2"/>
          <a:stretch/>
        </p:blipFill>
        <p:spPr>
          <a:xfrm>
            <a:off x="6012000" y="2421000"/>
            <a:ext cx="3129840" cy="42462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1"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800" b="0" strike="noStrike" spc="-1">
                <a:solidFill>
                  <a:srgbClr val="424456"/>
                </a:solidFill>
                <a:latin typeface="Trebuchet MS"/>
                <a:ea typeface="DejaVu Sans"/>
              </a:rPr>
              <a:t>Συμμόρφωση</a:t>
            </a:r>
            <a:endParaRPr lang="el-GR" sz="2800" b="0" strike="noStrike" spc="-1">
              <a:latin typeface="Arial"/>
            </a:endParaRPr>
          </a:p>
        </p:txBody>
      </p:sp>
      <p:sp>
        <p:nvSpPr>
          <p:cNvPr id="1302"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5760" indent="-253800">
              <a:lnSpc>
                <a:spcPct val="100000"/>
              </a:lnSpc>
              <a:spcBef>
                <a:spcPts val="300"/>
              </a:spcBef>
              <a:buClr>
                <a:srgbClr val="A04DA3"/>
              </a:buClr>
              <a:buFont typeface="Georgia"/>
              <a:buChar char="•"/>
            </a:pPr>
            <a:r>
              <a:rPr lang="el-GR" sz="2000" b="0" strike="noStrike" spc="-1">
                <a:solidFill>
                  <a:srgbClr val="000000"/>
                </a:solidFill>
                <a:latin typeface="Georgia"/>
                <a:ea typeface="DejaVu Sans"/>
              </a:rPr>
              <a:t>Ο ρόλος των ιατρών στη συμμόρφωση είναι καθοριστικός</a:t>
            </a:r>
            <a:endParaRPr lang="el-GR" sz="2000" b="0" strike="noStrike" spc="-1">
              <a:latin typeface="Arial"/>
            </a:endParaRPr>
          </a:p>
          <a:p>
            <a:pPr>
              <a:lnSpc>
                <a:spcPct val="100000"/>
              </a:lnSpc>
              <a:spcBef>
                <a:spcPts val="300"/>
              </a:spcBef>
            </a:pPr>
            <a:endParaRPr lang="el-GR" sz="2000" b="0" strike="noStrike" spc="-1">
              <a:latin typeface="Arial"/>
            </a:endParaRPr>
          </a:p>
          <a:p>
            <a:pPr marL="365760" indent="-253800">
              <a:lnSpc>
                <a:spcPct val="100000"/>
              </a:lnSpc>
              <a:spcBef>
                <a:spcPts val="300"/>
              </a:spcBef>
              <a:buClr>
                <a:srgbClr val="A04DA3"/>
              </a:buClr>
              <a:buFont typeface="Georgia"/>
              <a:buChar char="•"/>
            </a:pPr>
            <a:r>
              <a:rPr lang="el-GR" sz="2000" b="0" strike="noStrike" spc="-1">
                <a:solidFill>
                  <a:srgbClr val="000000"/>
                </a:solidFill>
                <a:latin typeface="Georgia"/>
                <a:ea typeface="DejaVu Sans"/>
              </a:rPr>
              <a:t>Το 15-70% δεν γνωρίζει ακριβώς τον τρόπο χρήσης των εισπνεόμενων</a:t>
            </a:r>
            <a:endParaRPr lang="el-GR" sz="2000" b="0" strike="noStrike" spc="-1">
              <a:latin typeface="Arial"/>
            </a:endParaRPr>
          </a:p>
          <a:p>
            <a:pPr>
              <a:lnSpc>
                <a:spcPct val="100000"/>
              </a:lnSpc>
              <a:spcBef>
                <a:spcPts val="300"/>
              </a:spcBef>
            </a:pPr>
            <a:endParaRPr lang="el-GR" sz="2000" b="0" strike="noStrike" spc="-1">
              <a:latin typeface="Arial"/>
            </a:endParaRPr>
          </a:p>
          <a:p>
            <a:pPr marL="365760" indent="-253800">
              <a:lnSpc>
                <a:spcPct val="100000"/>
              </a:lnSpc>
              <a:spcBef>
                <a:spcPts val="300"/>
              </a:spcBef>
              <a:buClr>
                <a:srgbClr val="A04DA3"/>
              </a:buClr>
              <a:buFont typeface="Georgia"/>
              <a:buChar char="•"/>
            </a:pPr>
            <a:r>
              <a:rPr lang="el-GR" sz="2000" b="0" strike="noStrike" spc="-1">
                <a:solidFill>
                  <a:srgbClr val="000000"/>
                </a:solidFill>
                <a:latin typeface="Georgia"/>
                <a:ea typeface="DejaVu Sans"/>
              </a:rPr>
              <a:t>Ο χρόνος που αφιερώνουν για εκπαίδευση του ασθενούς είναι μικρός</a:t>
            </a:r>
            <a:endParaRPr lang="el-GR" sz="20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03" name="Picture 1"/>
          <p:cNvPicPr/>
          <p:nvPr/>
        </p:nvPicPr>
        <p:blipFill>
          <a:blip r:embed="rId2"/>
          <a:stretch/>
        </p:blipFill>
        <p:spPr>
          <a:xfrm>
            <a:off x="1475640" y="858960"/>
            <a:ext cx="7139880" cy="5686560"/>
          </a:xfrm>
          <a:prstGeom prst="rect">
            <a:avLst/>
          </a:prstGeom>
          <a:ln>
            <a:noFill/>
          </a:ln>
        </p:spPr>
      </p:pic>
      <p:sp>
        <p:nvSpPr>
          <p:cNvPr id="1304" name="CustomShape 1"/>
          <p:cNvSpPr/>
          <p:nvPr/>
        </p:nvSpPr>
        <p:spPr>
          <a:xfrm>
            <a:off x="467640" y="1088640"/>
            <a:ext cx="2381040" cy="825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l-GR" sz="4200" b="0" strike="noStrike" spc="-1">
                <a:solidFill>
                  <a:srgbClr val="FF0000"/>
                </a:solidFill>
                <a:latin typeface="Cambria"/>
                <a:ea typeface="DejaVu Sans"/>
              </a:rPr>
              <a:t>MMAD</a:t>
            </a:r>
            <a:endParaRPr lang="el-GR" sz="4200" b="0" strike="noStrike" spc="-1">
              <a:latin typeface="Arial"/>
            </a:endParaRPr>
          </a:p>
        </p:txBody>
      </p:sp>
      <p:sp>
        <p:nvSpPr>
          <p:cNvPr id="1305" name="CustomShape 2"/>
          <p:cNvSpPr/>
          <p:nvPr/>
        </p:nvSpPr>
        <p:spPr>
          <a:xfrm>
            <a:off x="467640" y="1160640"/>
            <a:ext cx="3022200" cy="5290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spcBef>
                <a:spcPts val="2001"/>
              </a:spcBef>
            </a:pPr>
            <a:r>
              <a:rPr lang="el-GR" sz="2400" b="0" strike="noStrike" spc="-1">
                <a:solidFill>
                  <a:srgbClr val="554E3A"/>
                </a:solidFill>
                <a:latin typeface="Calibri"/>
                <a:ea typeface="DejaVu Sans"/>
              </a:rPr>
              <a:t>mass median aerodynamic diameter</a:t>
            </a:r>
            <a:endParaRPr lang="el-GR" sz="2400" b="0" strike="noStrike" spc="-1">
              <a:latin typeface="Aria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6"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800" b="0" strike="noStrike" spc="-1">
                <a:solidFill>
                  <a:srgbClr val="424456"/>
                </a:solidFill>
                <a:latin typeface="Trebuchet MS"/>
                <a:ea typeface="DejaVu Sans"/>
              </a:rPr>
              <a:t>Συσκευές εισπνοής</a:t>
            </a:r>
            <a:endParaRPr lang="el-GR" sz="2800" b="0" strike="noStrike" spc="-1">
              <a:latin typeface="Arial"/>
            </a:endParaRPr>
          </a:p>
        </p:txBody>
      </p:sp>
      <p:sp>
        <p:nvSpPr>
          <p:cNvPr id="1307"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5760" indent="-253800">
              <a:lnSpc>
                <a:spcPct val="300000"/>
              </a:lnSpc>
              <a:spcBef>
                <a:spcPts val="300"/>
              </a:spcBef>
              <a:buClr>
                <a:srgbClr val="A04DA3"/>
              </a:buClr>
              <a:buFont typeface="Georgia"/>
              <a:buChar char="•"/>
            </a:pPr>
            <a:r>
              <a:rPr lang="el-GR" sz="2000" b="0" strike="noStrike" spc="-1">
                <a:solidFill>
                  <a:srgbClr val="000000"/>
                </a:solidFill>
                <a:latin typeface="Georgia"/>
                <a:ea typeface="DejaVu Sans"/>
              </a:rPr>
              <a:t>MDI συσκευές εισπνοών καθορισμένης δόσης</a:t>
            </a:r>
            <a:endParaRPr lang="el-GR" sz="2000" b="0" strike="noStrike" spc="-1">
              <a:latin typeface="Arial"/>
            </a:endParaRPr>
          </a:p>
          <a:p>
            <a:pPr marL="365760" indent="-253800">
              <a:lnSpc>
                <a:spcPct val="300000"/>
              </a:lnSpc>
              <a:spcBef>
                <a:spcPts val="300"/>
              </a:spcBef>
              <a:buClr>
                <a:srgbClr val="A04DA3"/>
              </a:buClr>
              <a:buFont typeface="Georgia"/>
              <a:buChar char="•"/>
            </a:pPr>
            <a:r>
              <a:rPr lang="el-GR" sz="2000" b="0" strike="noStrike" spc="-1">
                <a:solidFill>
                  <a:srgbClr val="000000"/>
                </a:solidFill>
                <a:latin typeface="Georgia"/>
                <a:ea typeface="DejaVu Sans"/>
              </a:rPr>
              <a:t>DPI συσκευές ξηρής σκόνης</a:t>
            </a:r>
            <a:endParaRPr lang="el-GR" sz="2000" b="0" strike="noStrike" spc="-1">
              <a:latin typeface="Arial"/>
            </a:endParaRPr>
          </a:p>
          <a:p>
            <a:pPr marL="365760" indent="-253800">
              <a:lnSpc>
                <a:spcPct val="300000"/>
              </a:lnSpc>
              <a:spcBef>
                <a:spcPts val="300"/>
              </a:spcBef>
              <a:buClr>
                <a:srgbClr val="A04DA3"/>
              </a:buClr>
              <a:buFont typeface="Georgia"/>
              <a:buChar char="•"/>
            </a:pPr>
            <a:r>
              <a:rPr lang="el-GR" sz="2000" b="0" strike="noStrike" spc="-1">
                <a:solidFill>
                  <a:srgbClr val="000000"/>
                </a:solidFill>
                <a:latin typeface="Georgia"/>
                <a:ea typeface="DejaVu Sans"/>
              </a:rPr>
              <a:t>Νεφελοποιητές</a:t>
            </a:r>
            <a:endParaRPr lang="el-GR" sz="2000" b="0" strike="noStrike" spc="-1">
              <a:latin typeface="Arial"/>
            </a:endParaRPr>
          </a:p>
          <a:p>
            <a:pPr marL="109800">
              <a:lnSpc>
                <a:spcPct val="300000"/>
              </a:lnSpc>
              <a:spcBef>
                <a:spcPts val="300"/>
              </a:spcBef>
            </a:pPr>
            <a:endParaRPr lang="el-GR" sz="2000" b="0" strike="noStrike" spc="-1">
              <a:latin typeface="Arial"/>
            </a:endParaRPr>
          </a:p>
          <a:p>
            <a:pPr marL="109800">
              <a:lnSpc>
                <a:spcPct val="300000"/>
              </a:lnSpc>
              <a:spcBef>
                <a:spcPts val="300"/>
              </a:spcBef>
            </a:pPr>
            <a:endParaRPr lang="el-GR" sz="2000" b="0" strike="noStrike" spc="-1">
              <a:latin typeface="Arial"/>
            </a:endParaRPr>
          </a:p>
          <a:p>
            <a:pPr marL="109800">
              <a:lnSpc>
                <a:spcPct val="100000"/>
              </a:lnSpc>
              <a:spcBef>
                <a:spcPts val="300"/>
              </a:spcBef>
            </a:pPr>
            <a:endParaRPr lang="el-GR" sz="20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8" name="CustomShape 1"/>
          <p:cNvSpPr/>
          <p:nvPr/>
        </p:nvSpPr>
        <p:spPr>
          <a:xfrm>
            <a:off x="467640" y="836640"/>
            <a:ext cx="8227440" cy="1149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85000" lnSpcReduction="10000"/>
          </a:bodyPr>
          <a:lstStyle/>
          <a:p>
            <a:pPr algn="ctr">
              <a:lnSpc>
                <a:spcPct val="100000"/>
              </a:lnSpc>
            </a:pPr>
            <a:r>
              <a:rPr lang="el-GR" sz="3600" b="0" strike="noStrike" spc="-1">
                <a:solidFill>
                  <a:srgbClr val="424456"/>
                </a:solidFill>
                <a:latin typeface="Trebuchet MS"/>
                <a:ea typeface="DejaVu Sans"/>
              </a:rPr>
              <a:t>MDI συσκευές εισπνοών καθορισμένης δόσης</a:t>
            </a:r>
            <a:r>
              <a:t/>
            </a:r>
            <a:br/>
            <a:endParaRPr lang="el-GR" sz="3600" b="0" strike="noStrike" spc="-1">
              <a:latin typeface="Arial"/>
            </a:endParaRPr>
          </a:p>
        </p:txBody>
      </p:sp>
      <p:sp>
        <p:nvSpPr>
          <p:cNvPr id="1309"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5760" indent="-253800">
              <a:lnSpc>
                <a:spcPct val="150000"/>
              </a:lnSpc>
              <a:spcBef>
                <a:spcPts val="300"/>
              </a:spcBef>
              <a:buClr>
                <a:srgbClr val="A04DA3"/>
              </a:buClr>
              <a:buFont typeface="Georgia"/>
              <a:buChar char="•"/>
            </a:pPr>
            <a:r>
              <a:rPr lang="el-GR" sz="2000" b="0" strike="noStrike" spc="-1">
                <a:solidFill>
                  <a:srgbClr val="000000"/>
                </a:solidFill>
                <a:latin typeface="Georgia"/>
                <a:ea typeface="DejaVu Sans"/>
              </a:rPr>
              <a:t>Περιέχουν πολλαπλές δόσεις του φαρμάκου </a:t>
            </a:r>
            <a:endParaRPr lang="el-GR" sz="2000" b="0" strike="noStrike" spc="-1">
              <a:latin typeface="Arial"/>
            </a:endParaRPr>
          </a:p>
          <a:p>
            <a:pPr marL="365760" indent="-253800">
              <a:lnSpc>
                <a:spcPct val="150000"/>
              </a:lnSpc>
              <a:spcBef>
                <a:spcPts val="300"/>
              </a:spcBef>
              <a:buClr>
                <a:srgbClr val="A04DA3"/>
              </a:buClr>
              <a:buFont typeface="Georgia"/>
              <a:buChar char="•"/>
            </a:pPr>
            <a:r>
              <a:rPr lang="el-GR" sz="2000" b="0" strike="noStrike" spc="-1">
                <a:solidFill>
                  <a:srgbClr val="000000"/>
                </a:solidFill>
                <a:latin typeface="Georgia"/>
                <a:ea typeface="DejaVu Sans"/>
              </a:rPr>
              <a:t>Απελευθερώνουν συγκεκριμένη δόση </a:t>
            </a:r>
            <a:endParaRPr lang="el-GR" sz="2000" b="0" strike="noStrike" spc="-1">
              <a:latin typeface="Arial"/>
            </a:endParaRPr>
          </a:p>
          <a:p>
            <a:pPr marL="365760" indent="-253800">
              <a:lnSpc>
                <a:spcPct val="150000"/>
              </a:lnSpc>
              <a:spcBef>
                <a:spcPts val="300"/>
              </a:spcBef>
              <a:buClr>
                <a:srgbClr val="A04DA3"/>
              </a:buClr>
              <a:buFont typeface="Georgia"/>
              <a:buChar char="•"/>
            </a:pPr>
            <a:r>
              <a:rPr lang="el-GR" sz="2000" b="0" strike="noStrike" spc="-1">
                <a:solidFill>
                  <a:srgbClr val="000000"/>
                </a:solidFill>
                <a:latin typeface="Georgia"/>
                <a:ea typeface="DejaVu Sans"/>
              </a:rPr>
              <a:t>Για τη χορήγηση του φαρμάκου χρησιμοποιείται ένα προωθητικό αέριο (HFA)</a:t>
            </a:r>
            <a:endParaRPr lang="el-GR" sz="2000" b="0" strike="noStrike" spc="-1">
              <a:latin typeface="Arial"/>
            </a:endParaRPr>
          </a:p>
        </p:txBody>
      </p:sp>
      <p:pic>
        <p:nvPicPr>
          <p:cNvPr id="1310" name="Picture 3"/>
          <p:cNvPicPr/>
          <p:nvPr/>
        </p:nvPicPr>
        <p:blipFill>
          <a:blip r:embed="rId3"/>
          <a:stretch/>
        </p:blipFill>
        <p:spPr>
          <a:xfrm>
            <a:off x="4932000" y="3909960"/>
            <a:ext cx="3094200" cy="26622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1" name="CustomShape 1"/>
          <p:cNvSpPr/>
          <p:nvPr/>
        </p:nvSpPr>
        <p:spPr>
          <a:xfrm>
            <a:off x="457200" y="836640"/>
            <a:ext cx="8227440" cy="1077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el-GR" sz="3000" b="0" strike="noStrike" spc="-1">
                <a:solidFill>
                  <a:srgbClr val="424456"/>
                </a:solidFill>
                <a:latin typeface="Arial"/>
                <a:ea typeface="DejaVu Sans"/>
              </a:rPr>
              <a:t>MDI συσκευές εισπνοών καθορισμένης δόσης</a:t>
            </a:r>
            <a:r>
              <a:t/>
            </a:r>
            <a:br/>
            <a:endParaRPr lang="el-GR" sz="3000" b="0" strike="noStrike" spc="-1">
              <a:latin typeface="Arial"/>
            </a:endParaRPr>
          </a:p>
        </p:txBody>
      </p:sp>
      <p:pic>
        <p:nvPicPr>
          <p:cNvPr id="1312" name="Picture 2"/>
          <p:cNvPicPr/>
          <p:nvPr/>
        </p:nvPicPr>
        <p:blipFill>
          <a:blip r:embed="rId2"/>
          <a:stretch/>
        </p:blipFill>
        <p:spPr>
          <a:xfrm>
            <a:off x="2190600" y="2768760"/>
            <a:ext cx="4760280" cy="328392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 name="CustomShape 1"/>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92500" lnSpcReduction="10000"/>
          </a:bodyPr>
          <a:lstStyle/>
          <a:p>
            <a:pPr marL="365760" indent="-253800">
              <a:lnSpc>
                <a:spcPct val="100000"/>
              </a:lnSpc>
              <a:spcBef>
                <a:spcPts val="300"/>
              </a:spcBef>
              <a:buClr>
                <a:srgbClr val="A04DA3"/>
              </a:buClr>
              <a:buFont typeface="Georgia"/>
              <a:buChar char="•"/>
            </a:pPr>
            <a:r>
              <a:rPr lang="el-GR" sz="2400" b="0" strike="noStrike" spc="-1">
                <a:solidFill>
                  <a:srgbClr val="000000"/>
                </a:solidFill>
                <a:latin typeface="Georgia"/>
                <a:ea typeface="DejaVu Sans"/>
              </a:rPr>
              <a:t>Αποδίδει μικροσωματίδια</a:t>
            </a:r>
            <a:endParaRPr lang="el-GR" sz="2400" b="0" strike="noStrike" spc="-1">
              <a:latin typeface="Arial"/>
            </a:endParaRPr>
          </a:p>
          <a:p>
            <a:pPr marL="109800">
              <a:lnSpc>
                <a:spcPct val="100000"/>
              </a:lnSpc>
              <a:spcBef>
                <a:spcPts val="300"/>
              </a:spcBef>
            </a:pPr>
            <a:endParaRPr lang="el-GR" sz="2400" b="0" strike="noStrike" spc="-1">
              <a:latin typeface="Arial"/>
            </a:endParaRPr>
          </a:p>
          <a:p>
            <a:pPr marL="365760" indent="-253800">
              <a:lnSpc>
                <a:spcPct val="100000"/>
              </a:lnSpc>
              <a:spcBef>
                <a:spcPts val="300"/>
              </a:spcBef>
              <a:buClr>
                <a:srgbClr val="A04DA3"/>
              </a:buClr>
              <a:buFont typeface="Georgia"/>
              <a:buChar char="•"/>
            </a:pPr>
            <a:r>
              <a:rPr lang="el-GR" sz="2400" b="0" strike="noStrike" spc="-1">
                <a:solidFill>
                  <a:srgbClr val="000000"/>
                </a:solidFill>
                <a:latin typeface="Georgia"/>
                <a:ea typeface="DejaVu Sans"/>
              </a:rPr>
              <a:t>Δεν χρειάζεται ανακίνηση πριν τη χρήση</a:t>
            </a:r>
            <a:endParaRPr lang="el-GR" sz="2400" b="0" strike="noStrike" spc="-1">
              <a:latin typeface="Arial"/>
            </a:endParaRPr>
          </a:p>
          <a:p>
            <a:pPr marL="109800">
              <a:lnSpc>
                <a:spcPct val="100000"/>
              </a:lnSpc>
              <a:spcBef>
                <a:spcPts val="300"/>
              </a:spcBef>
            </a:pPr>
            <a:endParaRPr lang="el-GR" sz="2400" b="0" strike="noStrike" spc="-1">
              <a:latin typeface="Arial"/>
            </a:endParaRPr>
          </a:p>
          <a:p>
            <a:pPr marL="365760" indent="-253800">
              <a:lnSpc>
                <a:spcPct val="100000"/>
              </a:lnSpc>
              <a:spcBef>
                <a:spcPts val="300"/>
              </a:spcBef>
              <a:buClr>
                <a:srgbClr val="A04DA3"/>
              </a:buClr>
              <a:buFont typeface="Georgia"/>
              <a:buChar char="•"/>
            </a:pPr>
            <a:r>
              <a:rPr lang="el-GR" sz="2400" b="0" strike="noStrike" spc="-1">
                <a:solidFill>
                  <a:srgbClr val="000000"/>
                </a:solidFill>
                <a:latin typeface="Georgia"/>
                <a:ea typeface="DejaVu Sans"/>
              </a:rPr>
              <a:t>Υψηλή αναπαραγωγιμότητα δόσεων</a:t>
            </a:r>
            <a:endParaRPr lang="el-GR" sz="2400" b="0" strike="noStrike" spc="-1">
              <a:latin typeface="Arial"/>
            </a:endParaRPr>
          </a:p>
          <a:p>
            <a:pPr marL="109800">
              <a:lnSpc>
                <a:spcPct val="100000"/>
              </a:lnSpc>
              <a:spcBef>
                <a:spcPts val="300"/>
              </a:spcBef>
            </a:pPr>
            <a:endParaRPr lang="el-GR" sz="2400" b="0" strike="noStrike" spc="-1">
              <a:latin typeface="Arial"/>
            </a:endParaRPr>
          </a:p>
          <a:p>
            <a:pPr marL="365760" indent="-253800">
              <a:lnSpc>
                <a:spcPct val="100000"/>
              </a:lnSpc>
              <a:spcBef>
                <a:spcPts val="300"/>
              </a:spcBef>
              <a:buClr>
                <a:srgbClr val="A04DA3"/>
              </a:buClr>
              <a:buFont typeface="Georgia"/>
              <a:buChar char="•"/>
            </a:pPr>
            <a:r>
              <a:rPr lang="el-GR" sz="2400" b="0" strike="noStrike" spc="-1">
                <a:solidFill>
                  <a:srgbClr val="000000"/>
                </a:solidFill>
                <a:latin typeface="Georgia"/>
                <a:ea typeface="DejaVu Sans"/>
              </a:rPr>
              <a:t>Μικρή ταχύτητα εκνεφώματος (περίπου 3 φορές μικρότερη σε σχέση με τα παλαιού τύπου pMDI’s)</a:t>
            </a:r>
            <a:endParaRPr lang="el-GR" sz="2400" b="0" strike="noStrike" spc="-1">
              <a:latin typeface="Arial"/>
            </a:endParaRPr>
          </a:p>
          <a:p>
            <a:pPr marL="109800">
              <a:lnSpc>
                <a:spcPct val="100000"/>
              </a:lnSpc>
              <a:spcBef>
                <a:spcPts val="300"/>
              </a:spcBef>
            </a:pPr>
            <a:endParaRPr lang="el-GR" sz="2400" b="0" strike="noStrike" spc="-1">
              <a:latin typeface="Arial"/>
            </a:endParaRPr>
          </a:p>
          <a:p>
            <a:pPr marL="365760" indent="-253800">
              <a:lnSpc>
                <a:spcPct val="100000"/>
              </a:lnSpc>
              <a:spcBef>
                <a:spcPts val="300"/>
              </a:spcBef>
              <a:buClr>
                <a:srgbClr val="A04DA3"/>
              </a:buClr>
              <a:buFont typeface="Georgia"/>
              <a:buChar char="•"/>
            </a:pPr>
            <a:r>
              <a:rPr lang="el-GR" sz="2400" b="0" u="sng" strike="noStrike" spc="-1">
                <a:solidFill>
                  <a:srgbClr val="000000"/>
                </a:solidFill>
                <a:uFillTx/>
                <a:latin typeface="Georgia"/>
                <a:ea typeface="DejaVu Sans"/>
              </a:rPr>
              <a:t>Μεγαλύτερη διάρκεια εκνεφώματος</a:t>
            </a:r>
            <a:r>
              <a:rPr lang="el-GR" sz="2400" b="0" strike="noStrike" spc="-1">
                <a:solidFill>
                  <a:srgbClr val="000000"/>
                </a:solidFill>
                <a:latin typeface="Georgia"/>
                <a:ea typeface="DejaVu Sans"/>
              </a:rPr>
              <a:t>  (περισσότερος χρόνος, περίπου 2,5 φορές μεγαλύτερος σε σχέση με τα παλαιού τύπου pMDI’s, για τον καλύτερο συντονισμό χεριού εισπνοής)</a:t>
            </a:r>
            <a:endParaRPr lang="el-GR" sz="2400" b="0" strike="noStrike" spc="-1">
              <a:latin typeface="Arial"/>
            </a:endParaRPr>
          </a:p>
          <a:p>
            <a:pPr>
              <a:lnSpc>
                <a:spcPct val="100000"/>
              </a:lnSpc>
              <a:spcBef>
                <a:spcPts val="300"/>
              </a:spcBef>
            </a:pPr>
            <a:endParaRPr lang="el-GR" sz="2400" b="0" strike="noStrike" spc="-1">
              <a:latin typeface="Arial"/>
            </a:endParaRPr>
          </a:p>
        </p:txBody>
      </p:sp>
      <p:pic>
        <p:nvPicPr>
          <p:cNvPr id="1314" name="Picture 5"/>
          <p:cNvPicPr/>
          <p:nvPr/>
        </p:nvPicPr>
        <p:blipFill>
          <a:blip r:embed="rId2"/>
          <a:stretch/>
        </p:blipFill>
        <p:spPr>
          <a:xfrm>
            <a:off x="6372360" y="2153160"/>
            <a:ext cx="2244960" cy="594000"/>
          </a:xfrm>
          <a:prstGeom prst="rect">
            <a:avLst/>
          </a:prstGeom>
          <a:ln>
            <a:noFill/>
          </a:ln>
        </p:spPr>
      </p:pic>
      <p:pic>
        <p:nvPicPr>
          <p:cNvPr id="1315" name="Picture 10"/>
          <p:cNvPicPr/>
          <p:nvPr/>
        </p:nvPicPr>
        <p:blipFill>
          <a:blip r:embed="rId3"/>
          <a:stretch/>
        </p:blipFill>
        <p:spPr>
          <a:xfrm>
            <a:off x="7092360" y="2853000"/>
            <a:ext cx="1366920" cy="1344240"/>
          </a:xfrm>
          <a:prstGeom prst="rect">
            <a:avLst/>
          </a:prstGeom>
          <a:ln>
            <a:noFill/>
          </a:ln>
        </p:spPr>
      </p:pic>
      <p:sp>
        <p:nvSpPr>
          <p:cNvPr id="1316" name="CustomShape 2"/>
          <p:cNvSpPr/>
          <p:nvPr/>
        </p:nvSpPr>
        <p:spPr>
          <a:xfrm>
            <a:off x="457200" y="908640"/>
            <a:ext cx="8227440" cy="1005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85000" lnSpcReduction="10000"/>
          </a:bodyPr>
          <a:lstStyle/>
          <a:p>
            <a:pPr algn="ctr">
              <a:lnSpc>
                <a:spcPct val="100000"/>
              </a:lnSpc>
            </a:pPr>
            <a:r>
              <a:rPr lang="el-GR" sz="3600" b="0" strike="noStrike" spc="-1">
                <a:solidFill>
                  <a:srgbClr val="424456"/>
                </a:solidFill>
                <a:latin typeface="Arial"/>
                <a:ea typeface="DejaVu Sans"/>
              </a:rPr>
              <a:t>MDI συσκευές εισπνοών καθορισμένης δόσης</a:t>
            </a:r>
            <a:r>
              <a:t/>
            </a:r>
            <a:br/>
            <a:endParaRPr lang="el-GR" sz="36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7" name="CustomShape 1"/>
          <p:cNvSpPr/>
          <p:nvPr/>
        </p:nvSpPr>
        <p:spPr>
          <a:xfrm>
            <a:off x="457200" y="620640"/>
            <a:ext cx="8227440" cy="1077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el-GR" sz="2800" b="0" strike="noStrike" spc="-1">
                <a:solidFill>
                  <a:srgbClr val="424456"/>
                </a:solidFill>
                <a:latin typeface="Trebuchet MS"/>
                <a:ea typeface="DejaVu Sans"/>
              </a:rPr>
              <a:t>Οδηγίες χρήσης συσκευής εισπνοών MDI</a:t>
            </a:r>
            <a:endParaRPr lang="el-GR" sz="2800" b="0" strike="noStrike" spc="-1">
              <a:latin typeface="Arial"/>
            </a:endParaRPr>
          </a:p>
        </p:txBody>
      </p:sp>
      <p:sp>
        <p:nvSpPr>
          <p:cNvPr id="1318" name="CustomShape 2"/>
          <p:cNvSpPr/>
          <p:nvPr/>
        </p:nvSpPr>
        <p:spPr>
          <a:xfrm>
            <a:off x="179640" y="1917000"/>
            <a:ext cx="8505000" cy="4655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624240" indent="-512280">
              <a:lnSpc>
                <a:spcPct val="150000"/>
              </a:lnSpc>
              <a:spcBef>
                <a:spcPts val="300"/>
              </a:spcBef>
              <a:buClr>
                <a:srgbClr val="A04DA3"/>
              </a:buClr>
              <a:buFont typeface="StarSymbol"/>
              <a:buAutoNum type="arabicPeriod"/>
            </a:pPr>
            <a:r>
              <a:rPr lang="el-GR" sz="2200" b="0" strike="noStrike" spc="-1">
                <a:solidFill>
                  <a:srgbClr val="000000"/>
                </a:solidFill>
                <a:latin typeface="Georgia"/>
                <a:ea typeface="DejaVu Sans"/>
              </a:rPr>
              <a:t>Βγάλε το καπάκι ανακίνησε τη συσκευή (αν χρειάζεται)</a:t>
            </a:r>
            <a:endParaRPr lang="el-GR" sz="2200" b="0" strike="noStrike" spc="-1">
              <a:latin typeface="Arial"/>
            </a:endParaRPr>
          </a:p>
          <a:p>
            <a:pPr marL="624240" indent="-512280">
              <a:lnSpc>
                <a:spcPct val="150000"/>
              </a:lnSpc>
              <a:spcBef>
                <a:spcPts val="300"/>
              </a:spcBef>
              <a:buClr>
                <a:srgbClr val="A04DA3"/>
              </a:buClr>
              <a:buFont typeface="StarSymbol"/>
              <a:buAutoNum type="arabicPeriod"/>
            </a:pPr>
            <a:r>
              <a:rPr lang="el-GR" sz="2200" b="0" strike="noStrike" spc="-1">
                <a:solidFill>
                  <a:srgbClr val="000000"/>
                </a:solidFill>
                <a:latin typeface="Georgia"/>
                <a:ea typeface="DejaVu Sans"/>
              </a:rPr>
              <a:t>Κάνε μια ήρεμη εκπνοή, ώστε να βγάλεις όλον τον αέρα</a:t>
            </a:r>
            <a:endParaRPr lang="el-GR" sz="2200" b="0" strike="noStrike" spc="-1">
              <a:latin typeface="Arial"/>
            </a:endParaRPr>
          </a:p>
          <a:p>
            <a:pPr marL="624240" indent="-512280">
              <a:lnSpc>
                <a:spcPct val="150000"/>
              </a:lnSpc>
              <a:spcBef>
                <a:spcPts val="300"/>
              </a:spcBef>
              <a:buClr>
                <a:srgbClr val="A04DA3"/>
              </a:buClr>
              <a:buFont typeface="StarSymbol"/>
              <a:buAutoNum type="arabicPeriod"/>
            </a:pPr>
            <a:r>
              <a:rPr lang="el-GR" sz="2200" b="0" strike="noStrike" spc="-1">
                <a:solidFill>
                  <a:srgbClr val="000000"/>
                </a:solidFill>
                <a:latin typeface="Georgia"/>
                <a:ea typeface="DejaVu Sans"/>
              </a:rPr>
              <a:t>Βάλε το επιστόμιο στο στόμα και στην αρχή της εισπνοής πίεσε τον περιέκτη και </a:t>
            </a:r>
            <a:r>
              <a:rPr lang="el-GR" sz="2200" b="0" u="sng" strike="noStrike" spc="-1">
                <a:solidFill>
                  <a:srgbClr val="000000"/>
                </a:solidFill>
                <a:uFillTx/>
                <a:latin typeface="Georgia"/>
                <a:ea typeface="DejaVu Sans"/>
              </a:rPr>
              <a:t>συνέχισε να εισπνέεις αργά και βαθιά</a:t>
            </a:r>
            <a:endParaRPr lang="el-GR" sz="2200" b="0" strike="noStrike" spc="-1">
              <a:latin typeface="Arial"/>
            </a:endParaRPr>
          </a:p>
          <a:p>
            <a:pPr marL="624240" indent="-512280">
              <a:lnSpc>
                <a:spcPct val="150000"/>
              </a:lnSpc>
              <a:spcBef>
                <a:spcPts val="300"/>
              </a:spcBef>
              <a:buClr>
                <a:srgbClr val="A04DA3"/>
              </a:buClr>
              <a:buFont typeface="StarSymbol"/>
              <a:buAutoNum type="arabicPeriod"/>
            </a:pPr>
            <a:r>
              <a:rPr lang="el-GR" sz="2200" b="0" u="sng" strike="noStrike" spc="-1">
                <a:solidFill>
                  <a:srgbClr val="000000"/>
                </a:solidFill>
                <a:uFillTx/>
                <a:latin typeface="Georgia"/>
                <a:ea typeface="DejaVu Sans"/>
              </a:rPr>
              <a:t>Κράτησε την αναπνοή σου για 10 δευτερόλεπτα </a:t>
            </a:r>
            <a:r>
              <a:rPr lang="el-GR" sz="2200" b="0" strike="noStrike" spc="-1">
                <a:solidFill>
                  <a:srgbClr val="000000"/>
                </a:solidFill>
                <a:latin typeface="Georgia"/>
                <a:ea typeface="DejaVu Sans"/>
              </a:rPr>
              <a:t>και μετά βγάλε ήρεμα τον αέρα</a:t>
            </a:r>
            <a:endParaRPr lang="el-GR" sz="2200" b="0" strike="noStrike" spc="-1">
              <a:latin typeface="Arial"/>
            </a:endParaRPr>
          </a:p>
          <a:p>
            <a:pPr marL="624240" indent="-512280">
              <a:lnSpc>
                <a:spcPct val="150000"/>
              </a:lnSpc>
              <a:spcBef>
                <a:spcPts val="300"/>
              </a:spcBef>
              <a:buClr>
                <a:srgbClr val="A04DA3"/>
              </a:buClr>
              <a:buFont typeface="StarSymbol"/>
              <a:buAutoNum type="arabicPeriod"/>
            </a:pPr>
            <a:r>
              <a:rPr lang="el-GR" sz="2200" b="0" strike="noStrike" spc="-1">
                <a:solidFill>
                  <a:srgbClr val="000000"/>
                </a:solidFill>
                <a:latin typeface="Georgia"/>
                <a:ea typeface="DejaVu Sans"/>
              </a:rPr>
              <a:t>Περίμενε μερικά δευτερόλεπτα προτού επαναλάβεις τα βήματα 2-4 για την επόμενη εισπνοή</a:t>
            </a:r>
            <a:endParaRPr lang="el-GR" sz="2200" b="0" strike="noStrike" spc="-1">
              <a:latin typeface="Arial"/>
            </a:endParaRPr>
          </a:p>
          <a:p>
            <a:pPr marL="109800">
              <a:lnSpc>
                <a:spcPct val="100000"/>
              </a:lnSpc>
              <a:spcBef>
                <a:spcPts val="300"/>
              </a:spcBef>
            </a:pPr>
            <a:endParaRPr lang="el-GR" sz="2200" b="0" strike="noStrike" spc="-1">
              <a:latin typeface="Arial"/>
            </a:endParaRPr>
          </a:p>
          <a:p>
            <a:pPr marL="109800">
              <a:lnSpc>
                <a:spcPct val="100000"/>
              </a:lnSpc>
              <a:spcBef>
                <a:spcPts val="300"/>
              </a:spcBef>
            </a:pPr>
            <a:endParaRPr lang="el-GR" sz="2200" b="0" strike="noStrike" spc="-1">
              <a:latin typeface="Arial"/>
            </a:endParaRPr>
          </a:p>
        </p:txBody>
      </p:sp>
      <p:pic>
        <p:nvPicPr>
          <p:cNvPr id="1319" name="Picture 10"/>
          <p:cNvPicPr/>
          <p:nvPr/>
        </p:nvPicPr>
        <p:blipFill>
          <a:blip r:embed="rId2"/>
          <a:stretch/>
        </p:blipFill>
        <p:spPr>
          <a:xfrm>
            <a:off x="7905960" y="1505520"/>
            <a:ext cx="1006920" cy="13442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 name="CustomShape 1"/>
          <p:cNvSpPr/>
          <p:nvPr/>
        </p:nvSpPr>
        <p:spPr>
          <a:xfrm>
            <a:off x="395640" y="332640"/>
            <a:ext cx="8227440" cy="1514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800" b="0" strike="noStrike" spc="-1">
                <a:solidFill>
                  <a:srgbClr val="424456"/>
                </a:solidFill>
                <a:latin typeface="Trebuchet MS"/>
                <a:ea typeface="DejaVu Sans"/>
              </a:rPr>
              <a:t>Συσκευές ξηρής σκόνης DPI</a:t>
            </a:r>
            <a:endParaRPr lang="el-GR" sz="2800" b="0" strike="noStrike" spc="-1">
              <a:latin typeface="Arial"/>
            </a:endParaRPr>
          </a:p>
        </p:txBody>
      </p:sp>
      <p:sp>
        <p:nvSpPr>
          <p:cNvPr id="1321" name="CustomShape 2"/>
          <p:cNvSpPr/>
          <p:nvPr/>
        </p:nvSpPr>
        <p:spPr>
          <a:xfrm>
            <a:off x="457200" y="2205000"/>
            <a:ext cx="8227440" cy="4367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5760" indent="-253800">
              <a:lnSpc>
                <a:spcPct val="100000"/>
              </a:lnSpc>
              <a:spcBef>
                <a:spcPts val="300"/>
              </a:spcBef>
              <a:buClr>
                <a:srgbClr val="A04DA3"/>
              </a:buClr>
              <a:buFont typeface="Georgia"/>
              <a:buChar char="•"/>
            </a:pPr>
            <a:r>
              <a:rPr lang="el-GR" sz="2000" b="0" strike="noStrike" spc="-1">
                <a:solidFill>
                  <a:srgbClr val="000000"/>
                </a:solidFill>
                <a:latin typeface="Georgia"/>
                <a:ea typeface="DejaVu Sans"/>
              </a:rPr>
              <a:t>Φορητές συσκευές μικρού όγκου και βάρους που </a:t>
            </a:r>
            <a:r>
              <a:rPr lang="el-GR" sz="2000" b="0" u="sng" strike="noStrike" spc="-1">
                <a:solidFill>
                  <a:srgbClr val="000000"/>
                </a:solidFill>
                <a:uFillTx/>
                <a:latin typeface="Georgia"/>
                <a:ea typeface="DejaVu Sans"/>
              </a:rPr>
              <a:t>ενεργοποιούνται μέσω της εισπνοής</a:t>
            </a:r>
            <a:r>
              <a:rPr lang="el-GR" sz="2000" b="0" strike="noStrike" spc="-1">
                <a:solidFill>
                  <a:srgbClr val="000000"/>
                </a:solidFill>
                <a:latin typeface="Georgia"/>
                <a:ea typeface="DejaVu Sans"/>
              </a:rPr>
              <a:t> του ασθενούς. </a:t>
            </a:r>
            <a:endParaRPr lang="el-GR" sz="2000" b="0" strike="noStrike" spc="-1">
              <a:latin typeface="Arial"/>
            </a:endParaRPr>
          </a:p>
          <a:p>
            <a:pPr marL="365760" indent="-253800">
              <a:lnSpc>
                <a:spcPct val="100000"/>
              </a:lnSpc>
              <a:spcBef>
                <a:spcPts val="300"/>
              </a:spcBef>
              <a:buClr>
                <a:srgbClr val="A04DA3"/>
              </a:buClr>
              <a:buFont typeface="Georgia"/>
              <a:buChar char="•"/>
            </a:pPr>
            <a:r>
              <a:rPr lang="el-GR" sz="2000" b="0" strike="noStrike" spc="-1">
                <a:solidFill>
                  <a:srgbClr val="000000"/>
                </a:solidFill>
                <a:latin typeface="Georgia"/>
                <a:ea typeface="DejaVu Sans"/>
              </a:rPr>
              <a:t>Περιέχουν το φάρμακο σε μορφή ξηρής σκόνης χωρίς προσθήκη προωθητικού αερίου. </a:t>
            </a:r>
            <a:endParaRPr lang="el-GR" sz="2000" b="0" strike="noStrike" spc="-1">
              <a:latin typeface="Arial"/>
            </a:endParaRPr>
          </a:p>
          <a:p>
            <a:pPr marL="365760" indent="-253800">
              <a:lnSpc>
                <a:spcPct val="100000"/>
              </a:lnSpc>
              <a:spcBef>
                <a:spcPts val="300"/>
              </a:spcBef>
              <a:buClr>
                <a:srgbClr val="A04DA3"/>
              </a:buClr>
              <a:buFont typeface="Georgia"/>
              <a:buChar char="•"/>
            </a:pPr>
            <a:r>
              <a:rPr lang="el-GR" sz="2000" b="0" strike="noStrike" spc="-1">
                <a:solidFill>
                  <a:srgbClr val="000000"/>
                </a:solidFill>
                <a:latin typeface="Georgia"/>
                <a:ea typeface="DejaVu Sans"/>
              </a:rPr>
              <a:t>Οι συσκευές DPI εξαρτώνται πλήρως από την εισπνευστική προσπάθεια του ασθενούς, αλλά </a:t>
            </a:r>
            <a:r>
              <a:rPr lang="el-GR" sz="2000" b="0" u="sng" strike="noStrike" spc="-1">
                <a:solidFill>
                  <a:srgbClr val="000000"/>
                </a:solidFill>
                <a:uFillTx/>
                <a:latin typeface="Georgia"/>
                <a:ea typeface="DejaVu Sans"/>
              </a:rPr>
              <a:t>δεν</a:t>
            </a:r>
            <a:r>
              <a:rPr lang="el-GR" sz="2000" b="0" strike="noStrike" spc="-1">
                <a:solidFill>
                  <a:srgbClr val="000000"/>
                </a:solidFill>
                <a:latin typeface="Georgia"/>
                <a:ea typeface="DejaVu Sans"/>
              </a:rPr>
              <a:t> απαιτούν συγχρονισμό.</a:t>
            </a:r>
            <a:endParaRPr lang="el-GR" sz="2000" b="0" strike="noStrike" spc="-1">
              <a:latin typeface="Arial"/>
            </a:endParaRPr>
          </a:p>
          <a:p>
            <a:pPr marL="365760" indent="-253800">
              <a:lnSpc>
                <a:spcPct val="100000"/>
              </a:lnSpc>
              <a:spcBef>
                <a:spcPts val="300"/>
              </a:spcBef>
              <a:buClr>
                <a:srgbClr val="A04DA3"/>
              </a:buClr>
              <a:buFont typeface="Georgia"/>
              <a:buChar char="•"/>
            </a:pPr>
            <a:r>
              <a:rPr lang="el-GR" sz="2000" b="0" strike="noStrike" spc="-1">
                <a:solidFill>
                  <a:srgbClr val="000000"/>
                </a:solidFill>
                <a:latin typeface="Georgia"/>
                <a:ea typeface="DejaVu Sans"/>
              </a:rPr>
              <a:t>Αισθητηριακή επιβεβαίωση λήψης της δόσης. </a:t>
            </a:r>
            <a:endParaRPr lang="el-GR" sz="2000" b="0" strike="noStrike" spc="-1">
              <a:latin typeface="Arial"/>
            </a:endParaRPr>
          </a:p>
          <a:p>
            <a:pPr marL="109800">
              <a:lnSpc>
                <a:spcPct val="100000"/>
              </a:lnSpc>
              <a:spcBef>
                <a:spcPts val="300"/>
              </a:spcBef>
            </a:pPr>
            <a:endParaRPr lang="el-GR" sz="20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2" name="CustomShape 1"/>
          <p:cNvSpPr/>
          <p:nvPr/>
        </p:nvSpPr>
        <p:spPr>
          <a:xfrm>
            <a:off x="457200" y="620640"/>
            <a:ext cx="8227440" cy="1077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800" b="0" strike="noStrike" spc="-1">
                <a:solidFill>
                  <a:srgbClr val="424456"/>
                </a:solidFill>
                <a:latin typeface="Trebuchet MS"/>
                <a:ea typeface="DejaVu Sans"/>
              </a:rPr>
              <a:t>Συσκευές ξηρής σκόνης DPI</a:t>
            </a:r>
            <a:endParaRPr lang="el-GR" sz="2800" b="0" strike="noStrike" spc="-1">
              <a:latin typeface="Arial"/>
            </a:endParaRPr>
          </a:p>
        </p:txBody>
      </p:sp>
      <p:sp>
        <p:nvSpPr>
          <p:cNvPr id="1323" name="CustomShape 2"/>
          <p:cNvSpPr/>
          <p:nvPr/>
        </p:nvSpPr>
        <p:spPr>
          <a:xfrm>
            <a:off x="457200" y="1772640"/>
            <a:ext cx="8227440" cy="5083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65760" indent="-253800">
              <a:lnSpc>
                <a:spcPct val="100000"/>
              </a:lnSpc>
              <a:spcBef>
                <a:spcPts val="300"/>
              </a:spcBef>
              <a:buClr>
                <a:srgbClr val="A04DA3"/>
              </a:buClr>
              <a:buFont typeface="Georgia"/>
              <a:buChar char="•"/>
            </a:pPr>
            <a:r>
              <a:rPr lang="el-GR" sz="2000" b="1" strike="noStrike" spc="-1">
                <a:solidFill>
                  <a:srgbClr val="000000"/>
                </a:solidFill>
                <a:latin typeface="Georgia"/>
                <a:ea typeface="DejaVu Sans"/>
              </a:rPr>
              <a:t>Μίας δόσης</a:t>
            </a:r>
            <a:r>
              <a:rPr lang="el-GR" sz="2000" b="0" strike="noStrike" spc="-1">
                <a:solidFill>
                  <a:srgbClr val="000000"/>
                </a:solidFill>
                <a:latin typeface="Georgia"/>
                <a:ea typeface="DejaVu Sans"/>
              </a:rPr>
              <a:t>:</a:t>
            </a:r>
            <a:endParaRPr lang="el-GR" sz="2000" b="0" strike="noStrike" spc="-1">
              <a:latin typeface="Arial"/>
            </a:endParaRPr>
          </a:p>
          <a:p>
            <a:pPr marL="109800">
              <a:lnSpc>
                <a:spcPct val="100000"/>
              </a:lnSpc>
              <a:spcBef>
                <a:spcPts val="300"/>
              </a:spcBef>
            </a:pPr>
            <a:r>
              <a:rPr lang="el-GR" sz="2000" b="0" strike="noStrike" spc="-1">
                <a:solidFill>
                  <a:srgbClr val="000000"/>
                </a:solidFill>
                <a:latin typeface="Georgia"/>
                <a:ea typeface="DejaVu Sans"/>
              </a:rPr>
              <a:t>στις οποίες πρέπει να τοποθετηθεί κάθε φορά η δόση με ειδικό περιέκτη (κάψουλες ,ταινίες)</a:t>
            </a:r>
            <a:endParaRPr lang="el-GR" sz="2000" b="0" strike="noStrike" spc="-1">
              <a:latin typeface="Arial"/>
            </a:endParaRPr>
          </a:p>
          <a:p>
            <a:pPr marL="109800">
              <a:lnSpc>
                <a:spcPct val="100000"/>
              </a:lnSpc>
              <a:spcBef>
                <a:spcPts val="300"/>
              </a:spcBef>
            </a:pPr>
            <a:endParaRPr lang="el-GR" sz="2000" b="0" strike="noStrike" spc="-1">
              <a:latin typeface="Arial"/>
            </a:endParaRPr>
          </a:p>
          <a:p>
            <a:pPr marL="109800">
              <a:lnSpc>
                <a:spcPct val="100000"/>
              </a:lnSpc>
              <a:spcBef>
                <a:spcPts val="300"/>
              </a:spcBef>
            </a:pPr>
            <a:endParaRPr lang="el-GR" sz="2000" b="0" strike="noStrike" spc="-1">
              <a:latin typeface="Arial"/>
            </a:endParaRPr>
          </a:p>
          <a:p>
            <a:pPr marL="109800">
              <a:lnSpc>
                <a:spcPct val="100000"/>
              </a:lnSpc>
              <a:spcBef>
                <a:spcPts val="300"/>
              </a:spcBef>
            </a:pPr>
            <a:endParaRPr lang="el-GR" sz="2000" b="0" strike="noStrike" spc="-1">
              <a:latin typeface="Arial"/>
            </a:endParaRPr>
          </a:p>
          <a:p>
            <a:pPr marL="365760" indent="-253800">
              <a:lnSpc>
                <a:spcPct val="100000"/>
              </a:lnSpc>
              <a:spcBef>
                <a:spcPts val="300"/>
              </a:spcBef>
              <a:buClr>
                <a:srgbClr val="A04DA3"/>
              </a:buClr>
              <a:buFont typeface="Georgia"/>
              <a:buChar char="•"/>
            </a:pPr>
            <a:r>
              <a:rPr lang="el-GR" sz="2000" b="1" strike="noStrike" spc="-1">
                <a:solidFill>
                  <a:srgbClr val="000000"/>
                </a:solidFill>
                <a:latin typeface="Georgia"/>
                <a:ea typeface="DejaVu Sans"/>
              </a:rPr>
              <a:t>Πολλαπλών δόσεων</a:t>
            </a:r>
            <a:r>
              <a:rPr lang="el-GR" sz="2000" b="0" strike="noStrike" spc="-1">
                <a:solidFill>
                  <a:srgbClr val="000000"/>
                </a:solidFill>
                <a:latin typeface="Georgia"/>
                <a:ea typeface="DejaVu Sans"/>
              </a:rPr>
              <a:t>:</a:t>
            </a:r>
            <a:endParaRPr lang="el-GR" sz="2000" b="0" strike="noStrike" spc="-1">
              <a:latin typeface="Arial"/>
            </a:endParaRPr>
          </a:p>
          <a:p>
            <a:pPr marL="109800">
              <a:lnSpc>
                <a:spcPct val="100000"/>
              </a:lnSpc>
              <a:spcBef>
                <a:spcPts val="300"/>
              </a:spcBef>
            </a:pPr>
            <a:r>
              <a:rPr lang="el-GR" sz="2000" b="0" strike="noStrike" spc="-1">
                <a:solidFill>
                  <a:srgbClr val="000000"/>
                </a:solidFill>
                <a:latin typeface="Georgia"/>
                <a:ea typeface="DejaVu Sans"/>
              </a:rPr>
              <a:t>που πρέπει να "οπλιστούν" πριν την εισπνοή για να απελευθερώσουν τη δόση του φαρμάκου. Συνήθως υπάρχει μετρητής εναπομεινασών δόσεων</a:t>
            </a:r>
            <a:endParaRPr lang="el-GR" sz="2000" b="0" strike="noStrike" spc="-1">
              <a:latin typeface="Arial"/>
            </a:endParaRPr>
          </a:p>
        </p:txBody>
      </p:sp>
      <p:pic>
        <p:nvPicPr>
          <p:cNvPr id="1324" name="Picture 2"/>
          <p:cNvPicPr/>
          <p:nvPr/>
        </p:nvPicPr>
        <p:blipFill>
          <a:blip r:embed="rId2"/>
          <a:stretch/>
        </p:blipFill>
        <p:spPr>
          <a:xfrm>
            <a:off x="5724000" y="2709000"/>
            <a:ext cx="1726200" cy="1351800"/>
          </a:xfrm>
          <a:prstGeom prst="rect">
            <a:avLst/>
          </a:prstGeom>
          <a:ln>
            <a:noFill/>
          </a:ln>
        </p:spPr>
      </p:pic>
      <p:pic>
        <p:nvPicPr>
          <p:cNvPr id="1325" name="Picture 31"/>
          <p:cNvPicPr/>
          <p:nvPr/>
        </p:nvPicPr>
        <p:blipFill>
          <a:blip r:embed="rId3"/>
          <a:srcRect t="8190" r="16009"/>
          <a:stretch/>
        </p:blipFill>
        <p:spPr>
          <a:xfrm>
            <a:off x="5472000" y="5085360"/>
            <a:ext cx="2230200" cy="1528920"/>
          </a:xfrm>
          <a:prstGeom prst="rect">
            <a:avLst/>
          </a:prstGeom>
          <a:ln w="9360">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800" b="0" strike="noStrike" spc="-1">
                <a:solidFill>
                  <a:srgbClr val="424456"/>
                </a:solidFill>
                <a:latin typeface="Trebuchet MS"/>
                <a:ea typeface="DejaVu Sans"/>
              </a:rPr>
              <a:t>Φαινότυποι άσθματος</a:t>
            </a:r>
            <a:endParaRPr lang="el-GR" sz="2800" b="0" strike="noStrike" spc="-1">
              <a:latin typeface="Arial"/>
            </a:endParaRPr>
          </a:p>
        </p:txBody>
      </p:sp>
      <p:pic>
        <p:nvPicPr>
          <p:cNvPr id="901" name="Picture 2"/>
          <p:cNvPicPr/>
          <p:nvPr/>
        </p:nvPicPr>
        <p:blipFill>
          <a:blip r:embed="rId2"/>
          <a:stretch/>
        </p:blipFill>
        <p:spPr>
          <a:xfrm>
            <a:off x="457200" y="2349000"/>
            <a:ext cx="8227440" cy="42462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6" name="CustomShape 1"/>
          <p:cNvSpPr/>
          <p:nvPr/>
        </p:nvSpPr>
        <p:spPr>
          <a:xfrm>
            <a:off x="457200" y="836640"/>
            <a:ext cx="8227440" cy="933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800" b="0" strike="noStrike" spc="-1">
                <a:solidFill>
                  <a:srgbClr val="424456"/>
                </a:solidFill>
                <a:latin typeface="Trebuchet MS"/>
                <a:ea typeface="DejaVu Sans"/>
              </a:rPr>
              <a:t>Εισπνευστική ροή</a:t>
            </a:r>
            <a:endParaRPr lang="el-GR" sz="2800" b="0" strike="noStrike" spc="-1">
              <a:latin typeface="Arial"/>
            </a:endParaRPr>
          </a:p>
        </p:txBody>
      </p:sp>
      <p:sp>
        <p:nvSpPr>
          <p:cNvPr id="1327"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5760" indent="-253800">
              <a:lnSpc>
                <a:spcPct val="100000"/>
              </a:lnSpc>
              <a:spcBef>
                <a:spcPts val="300"/>
              </a:spcBef>
              <a:buClr>
                <a:srgbClr val="A04DA3"/>
              </a:buClr>
              <a:buFont typeface="Georgia"/>
              <a:buChar char="•"/>
            </a:pPr>
            <a:r>
              <a:rPr lang="el-GR" sz="2000" b="0" strike="noStrike" spc="-1">
                <a:solidFill>
                  <a:srgbClr val="000000"/>
                </a:solidFill>
                <a:latin typeface="Georgia"/>
                <a:ea typeface="DejaVu Sans"/>
              </a:rPr>
              <a:t>Η εισπνευστική ικανότητα μεταξύ των ασθενών διαφέρει.</a:t>
            </a:r>
            <a:endParaRPr lang="el-GR" sz="2000" b="0" strike="noStrike" spc="-1">
              <a:latin typeface="Arial"/>
            </a:endParaRPr>
          </a:p>
          <a:p>
            <a:pPr>
              <a:lnSpc>
                <a:spcPct val="100000"/>
              </a:lnSpc>
              <a:spcBef>
                <a:spcPts val="300"/>
              </a:spcBef>
            </a:pPr>
            <a:endParaRPr lang="el-GR" sz="2000" b="0" strike="noStrike" spc="-1">
              <a:latin typeface="Arial"/>
            </a:endParaRPr>
          </a:p>
          <a:p>
            <a:pPr marL="365760" indent="-253800">
              <a:lnSpc>
                <a:spcPct val="100000"/>
              </a:lnSpc>
              <a:spcBef>
                <a:spcPts val="300"/>
              </a:spcBef>
              <a:buClr>
                <a:srgbClr val="A04DA3"/>
              </a:buClr>
              <a:buFont typeface="Georgia"/>
              <a:buChar char="•"/>
            </a:pPr>
            <a:r>
              <a:rPr lang="el-GR" sz="2000" b="0" strike="noStrike" spc="-1">
                <a:solidFill>
                  <a:srgbClr val="000000"/>
                </a:solidFill>
                <a:latin typeface="Georgia"/>
                <a:ea typeface="DejaVu Sans"/>
              </a:rPr>
              <a:t>Οι συσκευές θα πρέπει να απελευθερώνουν τη δόση με ένα εύρος εισπνευστικής ροής (&gt;30L/min).</a:t>
            </a:r>
            <a:endParaRPr lang="el-GR" sz="2000" b="0" strike="noStrike" spc="-1">
              <a:latin typeface="Arial"/>
            </a:endParaRPr>
          </a:p>
          <a:p>
            <a:pPr>
              <a:lnSpc>
                <a:spcPct val="100000"/>
              </a:lnSpc>
              <a:spcBef>
                <a:spcPts val="300"/>
              </a:spcBef>
            </a:pPr>
            <a:endParaRPr lang="el-GR" sz="2000" b="0" strike="noStrike" spc="-1">
              <a:latin typeface="Arial"/>
            </a:endParaRPr>
          </a:p>
          <a:p>
            <a:pPr marL="365760" indent="-253800">
              <a:lnSpc>
                <a:spcPct val="100000"/>
              </a:lnSpc>
              <a:spcBef>
                <a:spcPts val="300"/>
              </a:spcBef>
              <a:buClr>
                <a:srgbClr val="A04DA3"/>
              </a:buClr>
              <a:buFont typeface="Georgia"/>
              <a:buChar char="•"/>
            </a:pPr>
            <a:r>
              <a:rPr lang="el-GR" sz="2000" b="0" strike="noStrike" spc="-1">
                <a:solidFill>
                  <a:srgbClr val="000000"/>
                </a:solidFill>
                <a:latin typeface="Georgia"/>
                <a:ea typeface="DejaVu Sans"/>
              </a:rPr>
              <a:t>Η αύξηση της εισπνευστικής ροής μπορεί να σχετίζεται με καλύτερη απόδοση της συσκευής. </a:t>
            </a:r>
            <a:endParaRPr lang="el-GR" sz="2000" b="0" strike="noStrike" spc="-1">
              <a:latin typeface="Arial"/>
            </a:endParaRPr>
          </a:p>
          <a:p>
            <a:pPr>
              <a:lnSpc>
                <a:spcPct val="100000"/>
              </a:lnSpc>
              <a:spcBef>
                <a:spcPts val="300"/>
              </a:spcBef>
            </a:pPr>
            <a:endParaRPr lang="el-GR" sz="20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8" name="CustomShape 1"/>
          <p:cNvSpPr/>
          <p:nvPr/>
        </p:nvSpPr>
        <p:spPr>
          <a:xfrm>
            <a:off x="457200" y="609840"/>
            <a:ext cx="8227440" cy="1064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800" b="0" strike="noStrike" spc="-1">
                <a:solidFill>
                  <a:srgbClr val="424456"/>
                </a:solidFill>
                <a:latin typeface="Trebuchet MS"/>
                <a:ea typeface="DejaVu Sans"/>
              </a:rPr>
              <a:t>Συχνότερα λάθη στη χρήση DPI</a:t>
            </a:r>
            <a:endParaRPr lang="el-GR" sz="2800" b="0" strike="noStrike" spc="-1">
              <a:latin typeface="Arial"/>
            </a:endParaRPr>
          </a:p>
        </p:txBody>
      </p:sp>
      <p:sp>
        <p:nvSpPr>
          <p:cNvPr id="1329" name="CustomShape 2"/>
          <p:cNvSpPr/>
          <p:nvPr/>
        </p:nvSpPr>
        <p:spPr>
          <a:xfrm>
            <a:off x="457200" y="1676160"/>
            <a:ext cx="4014000" cy="4896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65760" indent="-253800">
              <a:lnSpc>
                <a:spcPct val="100000"/>
              </a:lnSpc>
              <a:spcBef>
                <a:spcPts val="300"/>
              </a:spcBef>
              <a:buClr>
                <a:srgbClr val="A04DA3"/>
              </a:buClr>
              <a:buFont typeface="Georgia"/>
              <a:buChar char="•"/>
            </a:pPr>
            <a:r>
              <a:rPr lang="el-GR" sz="1600" b="0" strike="noStrike" spc="-1" dirty="0">
                <a:solidFill>
                  <a:srgbClr val="000000"/>
                </a:solidFill>
                <a:latin typeface="Georgia"/>
                <a:ea typeface="DejaVu Sans"/>
              </a:rPr>
              <a:t>Συντήρηση σε περιβάλλον με υγρασία</a:t>
            </a:r>
            <a:endParaRPr lang="el-GR" sz="1600" b="0" strike="noStrike" spc="-1" dirty="0">
              <a:latin typeface="Arial"/>
            </a:endParaRPr>
          </a:p>
          <a:p>
            <a:pPr marL="109800">
              <a:lnSpc>
                <a:spcPct val="100000"/>
              </a:lnSpc>
              <a:spcBef>
                <a:spcPts val="300"/>
              </a:spcBef>
            </a:pPr>
            <a:r>
              <a:rPr lang="el-GR" sz="1600" b="0" strike="noStrike" spc="-1" dirty="0">
                <a:solidFill>
                  <a:srgbClr val="000000"/>
                </a:solidFill>
                <a:latin typeface="Georgia"/>
                <a:ea typeface="DejaVu Sans"/>
              </a:rPr>
              <a:t> </a:t>
            </a:r>
            <a:endParaRPr lang="el-GR" sz="1600" b="0" strike="noStrike" spc="-1" dirty="0">
              <a:latin typeface="Arial"/>
            </a:endParaRPr>
          </a:p>
          <a:p>
            <a:pPr marL="365760" indent="-253800">
              <a:lnSpc>
                <a:spcPct val="100000"/>
              </a:lnSpc>
              <a:spcBef>
                <a:spcPts val="300"/>
              </a:spcBef>
              <a:buClr>
                <a:srgbClr val="A04DA3"/>
              </a:buClr>
              <a:buFont typeface="Georgia"/>
              <a:buChar char="•"/>
            </a:pPr>
            <a:r>
              <a:rPr lang="el-GR" sz="1600" b="0" strike="noStrike" spc="-1" dirty="0">
                <a:solidFill>
                  <a:srgbClr val="000000"/>
                </a:solidFill>
                <a:latin typeface="Georgia"/>
                <a:ea typeface="DejaVu Sans"/>
              </a:rPr>
              <a:t>Ανεπαρκής εκπνοή πριν την εισπνοή (δεν άδειασαν οι πνεύμονες) </a:t>
            </a:r>
            <a:endParaRPr lang="el-GR" sz="1600" b="0" strike="noStrike" spc="-1" dirty="0">
              <a:latin typeface="Arial"/>
            </a:endParaRPr>
          </a:p>
          <a:p>
            <a:pPr marL="109800">
              <a:lnSpc>
                <a:spcPct val="100000"/>
              </a:lnSpc>
              <a:spcBef>
                <a:spcPts val="300"/>
              </a:spcBef>
            </a:pPr>
            <a:endParaRPr lang="el-GR" sz="1600" b="0" strike="noStrike" spc="-1" dirty="0">
              <a:latin typeface="Arial"/>
            </a:endParaRPr>
          </a:p>
          <a:p>
            <a:pPr marL="365760" indent="-253800">
              <a:lnSpc>
                <a:spcPct val="100000"/>
              </a:lnSpc>
              <a:spcBef>
                <a:spcPts val="300"/>
              </a:spcBef>
              <a:buClr>
                <a:srgbClr val="A04DA3"/>
              </a:buClr>
              <a:buFont typeface="Georgia"/>
              <a:buChar char="•"/>
            </a:pPr>
            <a:r>
              <a:rPr lang="el-GR" sz="1600" b="0" strike="noStrike" spc="-1" dirty="0">
                <a:solidFill>
                  <a:srgbClr val="000000"/>
                </a:solidFill>
                <a:latin typeface="Georgia"/>
                <a:ea typeface="DejaVu Sans"/>
              </a:rPr>
              <a:t>Εκπνοή μέσα στη συσκευή</a:t>
            </a:r>
            <a:endParaRPr lang="el-GR" sz="1600" b="0" strike="noStrike" spc="-1" dirty="0">
              <a:latin typeface="Arial"/>
            </a:endParaRPr>
          </a:p>
          <a:p>
            <a:pPr marL="109800">
              <a:lnSpc>
                <a:spcPct val="100000"/>
              </a:lnSpc>
              <a:spcBef>
                <a:spcPts val="300"/>
              </a:spcBef>
            </a:pPr>
            <a:endParaRPr lang="el-GR" sz="1600" b="0" strike="noStrike" spc="-1" dirty="0">
              <a:latin typeface="Arial"/>
            </a:endParaRPr>
          </a:p>
          <a:p>
            <a:pPr marL="365760" indent="-253800">
              <a:lnSpc>
                <a:spcPct val="100000"/>
              </a:lnSpc>
              <a:spcBef>
                <a:spcPts val="300"/>
              </a:spcBef>
              <a:buClr>
                <a:srgbClr val="A04DA3"/>
              </a:buClr>
              <a:buFont typeface="Georgia"/>
              <a:buChar char="•"/>
            </a:pPr>
            <a:r>
              <a:rPr lang="el-GR" sz="1600" b="0" strike="noStrike" spc="-1" dirty="0">
                <a:solidFill>
                  <a:srgbClr val="000000"/>
                </a:solidFill>
                <a:latin typeface="Georgia"/>
                <a:ea typeface="DejaVu Sans"/>
              </a:rPr>
              <a:t>Εισπνοή από τη μύτη αντί του στόματος </a:t>
            </a:r>
            <a:endParaRPr lang="el-GR" sz="1600" b="0" strike="noStrike" spc="-1" dirty="0">
              <a:latin typeface="Arial"/>
            </a:endParaRPr>
          </a:p>
          <a:p>
            <a:pPr marL="109800">
              <a:lnSpc>
                <a:spcPct val="100000"/>
              </a:lnSpc>
              <a:spcBef>
                <a:spcPts val="300"/>
              </a:spcBef>
            </a:pPr>
            <a:endParaRPr lang="el-GR" sz="1600" b="0" strike="noStrike" spc="-1" dirty="0">
              <a:latin typeface="Arial"/>
            </a:endParaRPr>
          </a:p>
          <a:p>
            <a:pPr marL="365760" indent="-253800">
              <a:lnSpc>
                <a:spcPct val="100000"/>
              </a:lnSpc>
              <a:spcBef>
                <a:spcPts val="300"/>
              </a:spcBef>
              <a:buClr>
                <a:srgbClr val="A04DA3"/>
              </a:buClr>
              <a:buFont typeface="Georgia"/>
              <a:buChar char="•"/>
            </a:pPr>
            <a:r>
              <a:rPr lang="el-GR" sz="1600" b="0" strike="noStrike" spc="-1" dirty="0">
                <a:solidFill>
                  <a:srgbClr val="000000"/>
                </a:solidFill>
                <a:latin typeface="Georgia"/>
                <a:ea typeface="DejaVu Sans"/>
              </a:rPr>
              <a:t>Αδυναμία εκτέλεσης γρήγορης και βαθειάς εισπνοής </a:t>
            </a:r>
            <a:endParaRPr lang="el-GR" sz="1600" b="0" strike="noStrike" spc="-1" dirty="0">
              <a:latin typeface="Arial"/>
            </a:endParaRPr>
          </a:p>
          <a:p>
            <a:pPr marL="109800">
              <a:lnSpc>
                <a:spcPct val="100000"/>
              </a:lnSpc>
              <a:spcBef>
                <a:spcPts val="300"/>
              </a:spcBef>
            </a:pPr>
            <a:endParaRPr lang="el-GR" sz="1600" b="0" strike="noStrike" spc="-1" dirty="0">
              <a:latin typeface="Arial"/>
            </a:endParaRPr>
          </a:p>
          <a:p>
            <a:pPr marL="365760" indent="-253800">
              <a:lnSpc>
                <a:spcPct val="100000"/>
              </a:lnSpc>
              <a:spcBef>
                <a:spcPts val="300"/>
              </a:spcBef>
              <a:buClr>
                <a:srgbClr val="A04DA3"/>
              </a:buClr>
              <a:buFont typeface="Georgia"/>
              <a:buChar char="•"/>
            </a:pPr>
            <a:r>
              <a:rPr lang="el-GR" sz="1600" b="0" strike="noStrike" spc="-1" dirty="0">
                <a:solidFill>
                  <a:srgbClr val="000000"/>
                </a:solidFill>
                <a:latin typeface="Georgia"/>
                <a:ea typeface="DejaVu Sans"/>
              </a:rPr>
              <a:t>Αδυναμία κρατήματος της αναπνοής στο τέλος της διαδικασίας </a:t>
            </a:r>
            <a:endParaRPr lang="el-GR" sz="1600" b="0" strike="noStrike" spc="-1" dirty="0">
              <a:latin typeface="Arial"/>
            </a:endParaRPr>
          </a:p>
          <a:p>
            <a:pPr>
              <a:lnSpc>
                <a:spcPct val="100000"/>
              </a:lnSpc>
              <a:spcBef>
                <a:spcPts val="300"/>
              </a:spcBef>
            </a:pPr>
            <a:endParaRPr lang="el-GR" sz="1600" b="0" strike="noStrike" spc="-1" dirty="0">
              <a:latin typeface="Arial"/>
            </a:endParaRPr>
          </a:p>
        </p:txBody>
      </p:sp>
      <p:sp>
        <p:nvSpPr>
          <p:cNvPr id="1330" name="CustomShape 3"/>
          <p:cNvSpPr/>
          <p:nvPr/>
        </p:nvSpPr>
        <p:spPr>
          <a:xfrm>
            <a:off x="4674240" y="2249280"/>
            <a:ext cx="4014000" cy="4322880"/>
          </a:xfrm>
          <a:prstGeom prst="rect">
            <a:avLst/>
          </a:prstGeom>
          <a:noFill/>
          <a:ln>
            <a:noFill/>
          </a:ln>
        </p:spPr>
        <p:style>
          <a:lnRef idx="0">
            <a:scrgbClr r="0" g="0" b="0"/>
          </a:lnRef>
          <a:fillRef idx="0">
            <a:scrgbClr r="0" g="0" b="0"/>
          </a:fillRef>
          <a:effectRef idx="0">
            <a:scrgbClr r="0" g="0" b="0"/>
          </a:effectRef>
          <a:fontRef idx="minor"/>
        </p:style>
      </p:sp>
      <p:pic>
        <p:nvPicPr>
          <p:cNvPr id="1331" name="Picture 1"/>
          <p:cNvPicPr/>
          <p:nvPr/>
        </p:nvPicPr>
        <p:blipFill>
          <a:blip r:embed="rId2"/>
          <a:stretch/>
        </p:blipFill>
        <p:spPr>
          <a:xfrm>
            <a:off x="4686480" y="2880000"/>
            <a:ext cx="3807720" cy="31636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sp>
      <p:sp>
        <p:nvSpPr>
          <p:cNvPr id="1333"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sp>
      <p:pic>
        <p:nvPicPr>
          <p:cNvPr id="1334" name="Picture 3"/>
          <p:cNvPicPr/>
          <p:nvPr/>
        </p:nvPicPr>
        <p:blipFill>
          <a:blip r:embed="rId2"/>
          <a:stretch/>
        </p:blipFill>
        <p:spPr>
          <a:xfrm>
            <a:off x="432000" y="1092600"/>
            <a:ext cx="7933680" cy="49485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5"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sp>
      <p:sp>
        <p:nvSpPr>
          <p:cNvPr id="1336"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sp>
      <p:pic>
        <p:nvPicPr>
          <p:cNvPr id="1337" name="Picture 911"/>
          <p:cNvPicPr/>
          <p:nvPr/>
        </p:nvPicPr>
        <p:blipFill>
          <a:blip r:embed="rId2"/>
          <a:stretch/>
        </p:blipFill>
        <p:spPr>
          <a:xfrm>
            <a:off x="1800000" y="1528200"/>
            <a:ext cx="5576040" cy="49500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8"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800" b="0" strike="noStrike" spc="-1">
                <a:solidFill>
                  <a:srgbClr val="424456"/>
                </a:solidFill>
                <a:latin typeface="Trebuchet MS"/>
                <a:ea typeface="DejaVu Sans"/>
              </a:rPr>
              <a:t>Οδηγίες χρήσης συσκευής DPI</a:t>
            </a:r>
            <a:endParaRPr lang="el-GR" sz="2800" b="0" strike="noStrike" spc="-1">
              <a:latin typeface="Arial"/>
            </a:endParaRPr>
          </a:p>
        </p:txBody>
      </p:sp>
      <p:pic>
        <p:nvPicPr>
          <p:cNvPr id="1339" name="Content Placeholder 3"/>
          <p:cNvPicPr/>
          <p:nvPr/>
        </p:nvPicPr>
        <p:blipFill>
          <a:blip r:embed="rId2"/>
          <a:stretch/>
        </p:blipFill>
        <p:spPr>
          <a:xfrm>
            <a:off x="457200" y="2349000"/>
            <a:ext cx="8227440" cy="34542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0"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800" b="0" strike="noStrike" spc="-1">
                <a:solidFill>
                  <a:srgbClr val="424456"/>
                </a:solidFill>
                <a:latin typeface="Trebuchet MS"/>
                <a:ea typeface="DejaVu Sans"/>
              </a:rPr>
              <a:t>Eπιβεβαίωση λήψης  δόσης</a:t>
            </a:r>
            <a:endParaRPr lang="el-GR" sz="2800" b="0" strike="noStrike" spc="-1">
              <a:latin typeface="Arial"/>
            </a:endParaRPr>
          </a:p>
        </p:txBody>
      </p:sp>
      <p:pic>
        <p:nvPicPr>
          <p:cNvPr id="1341" name="Content Placeholder 3"/>
          <p:cNvPicPr/>
          <p:nvPr/>
        </p:nvPicPr>
        <p:blipFill>
          <a:blip r:embed="rId2"/>
          <a:stretch/>
        </p:blipFill>
        <p:spPr>
          <a:xfrm>
            <a:off x="1080000" y="2520000"/>
            <a:ext cx="6910200" cy="2716920"/>
          </a:xfrm>
          <a:prstGeom prst="rect">
            <a:avLst/>
          </a:prstGeom>
          <a:ln>
            <a:noFill/>
          </a:ln>
        </p:spPr>
      </p:pic>
      <p:sp>
        <p:nvSpPr>
          <p:cNvPr id="1342" name="CustomShape 2"/>
          <p:cNvSpPr/>
          <p:nvPr/>
        </p:nvSpPr>
        <p:spPr>
          <a:xfrm>
            <a:off x="74520" y="3119400"/>
            <a:ext cx="9065520" cy="646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spcBef>
                <a:spcPts val="439"/>
              </a:spcBef>
            </a:pPr>
            <a:r>
              <a:rPr lang="el-GR" sz="2200" b="0" strike="noStrike" spc="-1">
                <a:solidFill>
                  <a:srgbClr val="2F2B20"/>
                </a:solidFill>
                <a:latin typeface="Calibri"/>
                <a:ea typeface="DejaVu Sans"/>
              </a:rPr>
              <a:t> </a:t>
            </a:r>
            <a:endParaRPr lang="el-GR" sz="2200" b="0" strike="noStrike" spc="-1">
              <a:latin typeface="Arial"/>
            </a:endParaRPr>
          </a:p>
        </p:txBody>
      </p:sp>
      <p:sp>
        <p:nvSpPr>
          <p:cNvPr id="1343" name="CustomShape 3"/>
          <p:cNvSpPr/>
          <p:nvPr/>
        </p:nvSpPr>
        <p:spPr>
          <a:xfrm>
            <a:off x="457200" y="4508280"/>
            <a:ext cx="8227440" cy="206100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spcBef>
                <a:spcPts val="439"/>
              </a:spcBef>
            </a:pPr>
            <a:endParaRPr lang="el-GR" sz="1800" b="0" strike="noStrike" spc="-1">
              <a:latin typeface="Arial"/>
            </a:endParaRPr>
          </a:p>
          <a:p>
            <a:pPr>
              <a:lnSpc>
                <a:spcPct val="100000"/>
              </a:lnSpc>
              <a:spcBef>
                <a:spcPts val="439"/>
              </a:spcBef>
            </a:pPr>
            <a:endParaRPr lang="el-GR" sz="1800" b="0" strike="noStrike" spc="-1">
              <a:latin typeface="Arial"/>
            </a:endParaRPr>
          </a:p>
          <a:p>
            <a:pPr>
              <a:lnSpc>
                <a:spcPct val="100000"/>
              </a:lnSpc>
              <a:spcBef>
                <a:spcPts val="439"/>
              </a:spcBef>
            </a:pPr>
            <a:endParaRPr lang="el-GR" sz="1800" b="0" strike="noStrike" spc="-1">
              <a:latin typeface="Arial"/>
            </a:endParaRPr>
          </a:p>
          <a:p>
            <a:pPr>
              <a:lnSpc>
                <a:spcPct val="100000"/>
              </a:lnSpc>
              <a:spcBef>
                <a:spcPts val="439"/>
              </a:spcBef>
            </a:pPr>
            <a:endParaRPr lang="el-GR" sz="1800" b="0" strike="noStrike" spc="-1">
              <a:latin typeface="Arial"/>
            </a:endParaRPr>
          </a:p>
          <a:p>
            <a:pPr>
              <a:lnSpc>
                <a:spcPct val="100000"/>
              </a:lnSpc>
              <a:spcBef>
                <a:spcPts val="439"/>
              </a:spcBef>
            </a:pPr>
            <a:r>
              <a:rPr lang="el-GR" sz="2000" b="0" strike="noStrike" spc="-1">
                <a:solidFill>
                  <a:srgbClr val="2F2B20"/>
                </a:solidFill>
                <a:latin typeface="Calibri"/>
                <a:ea typeface="DejaVu Sans"/>
              </a:rPr>
              <a:t>35lt/min ελάχιστη εισπνευστική προσπάθεια για να ενεργοποιηθεί η συσκευή </a:t>
            </a:r>
            <a:endParaRPr lang="el-GR" sz="20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4"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sp>
      <p:pic>
        <p:nvPicPr>
          <p:cNvPr id="1345" name="Picture 3"/>
          <p:cNvPicPr/>
          <p:nvPr/>
        </p:nvPicPr>
        <p:blipFill>
          <a:blip r:embed="rId2"/>
          <a:srcRect l="1030" t="17250" r="1030"/>
          <a:stretch/>
        </p:blipFill>
        <p:spPr>
          <a:xfrm>
            <a:off x="660960" y="1199520"/>
            <a:ext cx="7833240" cy="4990680"/>
          </a:xfrm>
          <a:prstGeom prst="rect">
            <a:avLst/>
          </a:prstGeom>
          <a:ln w="9360">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 name="CustomShape 1"/>
          <p:cNvSpPr/>
          <p:nvPr/>
        </p:nvSpPr>
        <p:spPr>
          <a:xfrm>
            <a:off x="457200" y="764640"/>
            <a:ext cx="8227440" cy="1149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el-GR" sz="2400" b="0" strike="noStrike" spc="-1">
                <a:solidFill>
                  <a:srgbClr val="FF0000"/>
                </a:solidFill>
                <a:latin typeface="Calibri"/>
                <a:ea typeface="DejaVu Sans"/>
              </a:rPr>
              <a:t>Το ιδανικό μέγεθος εισπνεόμενου φαρμάκου είναι 1-5μm</a:t>
            </a:r>
            <a:r>
              <a:rPr lang="el-GR" sz="4000" b="0" strike="noStrike" spc="-1">
                <a:solidFill>
                  <a:srgbClr val="424456"/>
                </a:solidFill>
                <a:latin typeface="Trebuchet MS"/>
                <a:ea typeface="DejaVu Sans"/>
              </a:rPr>
              <a:t> </a:t>
            </a:r>
            <a:endParaRPr lang="el-GR" sz="4000" b="0" strike="noStrike" spc="-1">
              <a:latin typeface="Arial"/>
            </a:endParaRPr>
          </a:p>
        </p:txBody>
      </p:sp>
      <p:sp>
        <p:nvSpPr>
          <p:cNvPr id="1347"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spcBef>
                <a:spcPts val="300"/>
              </a:spcBef>
            </a:pPr>
            <a:endParaRPr lang="el-GR" sz="1800" b="0" strike="noStrike" spc="-1">
              <a:latin typeface="Arial"/>
            </a:endParaRPr>
          </a:p>
          <a:p>
            <a:pPr>
              <a:lnSpc>
                <a:spcPct val="100000"/>
              </a:lnSpc>
              <a:spcBef>
                <a:spcPts val="300"/>
              </a:spcBef>
            </a:pPr>
            <a:endParaRPr lang="el-GR" sz="1800" b="0" strike="noStrike" spc="-1">
              <a:latin typeface="Arial"/>
            </a:endParaRPr>
          </a:p>
          <a:p>
            <a:pPr>
              <a:lnSpc>
                <a:spcPct val="100000"/>
              </a:lnSpc>
              <a:spcBef>
                <a:spcPts val="300"/>
              </a:spcBef>
            </a:pPr>
            <a:endParaRPr lang="el-GR" sz="1800" b="0" strike="noStrike" spc="-1">
              <a:latin typeface="Arial"/>
            </a:endParaRPr>
          </a:p>
          <a:p>
            <a:pPr>
              <a:lnSpc>
                <a:spcPct val="100000"/>
              </a:lnSpc>
              <a:spcBef>
                <a:spcPts val="300"/>
              </a:spcBef>
            </a:pPr>
            <a:endParaRPr lang="el-GR" sz="1800" b="0" strike="noStrike" spc="-1">
              <a:latin typeface="Arial"/>
            </a:endParaRPr>
          </a:p>
          <a:p>
            <a:pPr>
              <a:lnSpc>
                <a:spcPct val="100000"/>
              </a:lnSpc>
              <a:spcBef>
                <a:spcPts val="300"/>
              </a:spcBef>
            </a:pPr>
            <a:endParaRPr lang="el-GR" sz="1800" b="0" strike="noStrike" spc="-1">
              <a:latin typeface="Arial"/>
            </a:endParaRPr>
          </a:p>
          <a:p>
            <a:pPr>
              <a:lnSpc>
                <a:spcPct val="100000"/>
              </a:lnSpc>
              <a:spcBef>
                <a:spcPts val="300"/>
              </a:spcBef>
            </a:pPr>
            <a:endParaRPr lang="el-GR" sz="1800" b="0" strike="noStrike" spc="-1">
              <a:latin typeface="Arial"/>
            </a:endParaRPr>
          </a:p>
          <a:p>
            <a:pPr>
              <a:lnSpc>
                <a:spcPct val="100000"/>
              </a:lnSpc>
              <a:spcBef>
                <a:spcPts val="300"/>
              </a:spcBef>
            </a:pPr>
            <a:endParaRPr lang="el-GR" sz="1800" b="0" strike="noStrike" spc="-1">
              <a:latin typeface="Arial"/>
            </a:endParaRPr>
          </a:p>
          <a:p>
            <a:pPr>
              <a:lnSpc>
                <a:spcPct val="100000"/>
              </a:lnSpc>
              <a:spcBef>
                <a:spcPts val="300"/>
              </a:spcBef>
            </a:pPr>
            <a:endParaRPr lang="el-GR" sz="1800" b="0" strike="noStrike" spc="-1">
              <a:latin typeface="Arial"/>
            </a:endParaRPr>
          </a:p>
          <a:p>
            <a:pPr marL="109800">
              <a:lnSpc>
                <a:spcPct val="100000"/>
              </a:lnSpc>
              <a:spcBef>
                <a:spcPts val="300"/>
              </a:spcBef>
            </a:pPr>
            <a:r>
              <a:rPr lang="el-GR" sz="2800" b="0" strike="noStrike" spc="-1">
                <a:solidFill>
                  <a:srgbClr val="000000"/>
                </a:solidFill>
                <a:latin typeface="Georgia"/>
                <a:ea typeface="DejaVu Sans"/>
              </a:rPr>
              <a:t>                                                              </a:t>
            </a:r>
            <a:r>
              <a:rPr lang="el-GR" sz="1100" b="0" strike="noStrike" spc="-1">
                <a:solidFill>
                  <a:srgbClr val="000000"/>
                </a:solidFill>
                <a:latin typeface="Georgia"/>
                <a:ea typeface="DejaVu Sans"/>
              </a:rPr>
              <a:t>Laube BL et al ERJ 2011</a:t>
            </a:r>
            <a:endParaRPr lang="el-GR" sz="1100" b="0" strike="noStrike" spc="-1">
              <a:latin typeface="Arial"/>
            </a:endParaRPr>
          </a:p>
        </p:txBody>
      </p:sp>
      <p:pic>
        <p:nvPicPr>
          <p:cNvPr id="1348" name="Picture 2"/>
          <p:cNvPicPr/>
          <p:nvPr/>
        </p:nvPicPr>
        <p:blipFill>
          <a:blip r:embed="rId2"/>
          <a:stretch/>
        </p:blipFill>
        <p:spPr>
          <a:xfrm>
            <a:off x="251640" y="2061000"/>
            <a:ext cx="8494920" cy="4102200"/>
          </a:xfrm>
          <a:prstGeom prst="rect">
            <a:avLst/>
          </a:prstGeom>
          <a:ln w="9360">
            <a:solidFill>
              <a:srgbClr val="85C2FF"/>
            </a:solidFill>
            <a:miter/>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9" name="Picture 3"/>
          <p:cNvPicPr/>
          <p:nvPr/>
        </p:nvPicPr>
        <p:blipFill>
          <a:blip r:embed="rId3"/>
          <a:stretch/>
        </p:blipFill>
        <p:spPr>
          <a:xfrm>
            <a:off x="228600" y="1909800"/>
            <a:ext cx="8551440" cy="2995200"/>
          </a:xfrm>
          <a:prstGeom prst="rect">
            <a:avLst/>
          </a:prstGeom>
          <a:ln w="9360">
            <a:noFill/>
          </a:ln>
        </p:spPr>
      </p:pic>
      <p:sp>
        <p:nvSpPr>
          <p:cNvPr id="1350" name="CustomShape 1"/>
          <p:cNvSpPr/>
          <p:nvPr/>
        </p:nvSpPr>
        <p:spPr>
          <a:xfrm>
            <a:off x="1547640" y="399960"/>
            <a:ext cx="6855840" cy="6984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l-GR" sz="2000" b="1" strike="noStrike" spc="-1">
                <a:solidFill>
                  <a:srgbClr val="000000"/>
                </a:solidFill>
                <a:latin typeface="Calibri"/>
                <a:ea typeface="DejaVu Sans"/>
              </a:rPr>
              <a:t>Μεγάλη πνευμονική εναπόθεση ανεξάρτητα της βαρύτητας της αποφρακτικής νόσου.</a:t>
            </a:r>
            <a:endParaRPr lang="el-GR" sz="2000" b="0" strike="noStrike" spc="-1">
              <a:latin typeface="Arial"/>
            </a:endParaRPr>
          </a:p>
        </p:txBody>
      </p:sp>
      <p:sp>
        <p:nvSpPr>
          <p:cNvPr id="1351" name="CustomShape 2"/>
          <p:cNvSpPr/>
          <p:nvPr/>
        </p:nvSpPr>
        <p:spPr>
          <a:xfrm>
            <a:off x="1547640" y="5661000"/>
            <a:ext cx="6550920" cy="2257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l-GR" sz="900" b="0" strike="noStrike" spc="-1">
                <a:solidFill>
                  <a:srgbClr val="000000"/>
                </a:solidFill>
                <a:latin typeface="Calibri"/>
                <a:ea typeface="DejaVu Sans"/>
              </a:rPr>
              <a:t>De Backer JOURNAL OF AEROSOL MEDICINE AND PULMONARY DRUG DELIVERY, 2010</a:t>
            </a:r>
            <a:endParaRPr lang="el-GR" sz="9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2"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sp>
      <p:sp>
        <p:nvSpPr>
          <p:cNvPr id="1353"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sp>
      <p:pic>
        <p:nvPicPr>
          <p:cNvPr id="1354" name="Picture 917"/>
          <p:cNvPicPr/>
          <p:nvPr/>
        </p:nvPicPr>
        <p:blipFill>
          <a:blip r:embed="rId2"/>
          <a:stretch/>
        </p:blipFill>
        <p:spPr>
          <a:xfrm>
            <a:off x="216000" y="1440000"/>
            <a:ext cx="8710200" cy="4102200"/>
          </a:xfrm>
          <a:prstGeom prst="rect">
            <a:avLst/>
          </a:prstGeom>
          <a:ln>
            <a:noFill/>
          </a:ln>
        </p:spPr>
      </p:pic>
      <p:sp>
        <p:nvSpPr>
          <p:cNvPr id="1355" name="CustomShape 3"/>
          <p:cNvSpPr/>
          <p:nvPr/>
        </p:nvSpPr>
        <p:spPr>
          <a:xfrm>
            <a:off x="360000" y="5976000"/>
            <a:ext cx="8422200" cy="765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l-GR" sz="1600" b="0" strike="noStrike" spc="-1">
                <a:solidFill>
                  <a:srgbClr val="231F20"/>
                </a:solidFill>
                <a:latin typeface="Arial"/>
                <a:ea typeface="AdvP6A50"/>
              </a:rPr>
              <a:t>Scintigraphic lung deposition in asthmatic patients after inhalation of (A) extrafine BDP/F NEXThaler</a:t>
            </a:r>
            <a:r>
              <a:rPr lang="el-GR" sz="1600" b="0" strike="noStrike" spc="-1">
                <a:solidFill>
                  <a:srgbClr val="231F20"/>
                </a:solidFill>
                <a:latin typeface="Arial"/>
                <a:ea typeface="AdvP697C"/>
              </a:rPr>
              <a:t> </a:t>
            </a:r>
            <a:r>
              <a:rPr lang="el-GR" sz="1600" b="0" strike="noStrike" spc="-1">
                <a:solidFill>
                  <a:srgbClr val="231F20"/>
                </a:solidFill>
                <a:latin typeface="Arial"/>
                <a:ea typeface="AdvP6A50"/>
              </a:rPr>
              <a:t>DPI, (B) extrafine BDP/F pMDI and (C) nonextrafine FP/Salm pMDI</a:t>
            </a:r>
            <a:endParaRPr lang="el-GR" sz="16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2"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sp>
      <p:pic>
        <p:nvPicPr>
          <p:cNvPr id="903" name="Picture 2"/>
          <p:cNvPicPr/>
          <p:nvPr/>
        </p:nvPicPr>
        <p:blipFill>
          <a:blip r:embed="rId2"/>
          <a:stretch/>
        </p:blipFill>
        <p:spPr>
          <a:xfrm>
            <a:off x="107640" y="980640"/>
            <a:ext cx="8854920" cy="5590800"/>
          </a:xfrm>
          <a:prstGeom prst="rect">
            <a:avLst/>
          </a:prstGeom>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6"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l-GR" sz="2000" b="0" strike="noStrike" spc="-1">
                <a:solidFill>
                  <a:srgbClr val="231F20"/>
                </a:solidFill>
                <a:latin typeface="Georgia"/>
                <a:ea typeface="AdvP6A50"/>
              </a:rPr>
              <a:t>Fine particle fraction of ICS/LABA fixed combination DPIs tested at different inspiratory flow rates</a:t>
            </a:r>
            <a:endParaRPr lang="el-GR" sz="2000" b="0" strike="noStrike" spc="-1">
              <a:latin typeface="Arial"/>
            </a:endParaRPr>
          </a:p>
        </p:txBody>
      </p:sp>
      <p:sp>
        <p:nvSpPr>
          <p:cNvPr id="1357"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sp>
      <p:pic>
        <p:nvPicPr>
          <p:cNvPr id="1358" name="Picture 921"/>
          <p:cNvPicPr/>
          <p:nvPr/>
        </p:nvPicPr>
        <p:blipFill>
          <a:blip r:embed="rId2"/>
          <a:stretch/>
        </p:blipFill>
        <p:spPr>
          <a:xfrm>
            <a:off x="72000" y="2664000"/>
            <a:ext cx="9141840" cy="2495520"/>
          </a:xfrm>
          <a:prstGeom prst="rect">
            <a:avLst/>
          </a:prstGeom>
          <a:ln>
            <a:noFill/>
          </a:ln>
        </p:spPr>
      </p:pic>
      <p:sp>
        <p:nvSpPr>
          <p:cNvPr id="1359" name="CustomShape 3"/>
          <p:cNvSpPr/>
          <p:nvPr/>
        </p:nvSpPr>
        <p:spPr>
          <a:xfrm>
            <a:off x="5904000" y="6290280"/>
            <a:ext cx="2086200" cy="372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l-GR" sz="1000" b="0" strike="noStrike" spc="-1">
                <a:solidFill>
                  <a:srgbClr val="231F20"/>
                </a:solidFill>
                <a:latin typeface="Arial"/>
                <a:ea typeface="AdvP4194AB"/>
              </a:rPr>
              <a:t>Expert Opin. Drug Deliv. </a:t>
            </a:r>
            <a:r>
              <a:rPr lang="el-GR" sz="1000" b="0" strike="noStrike" spc="-1">
                <a:solidFill>
                  <a:srgbClr val="231F20"/>
                </a:solidFill>
                <a:latin typeface="Arial"/>
                <a:ea typeface="AdvP45A506"/>
              </a:rPr>
              <a:t>(2014)</a:t>
            </a:r>
            <a:endParaRPr lang="el-GR" sz="10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0"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sp>
      <p:sp>
        <p:nvSpPr>
          <p:cNvPr id="1361"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sp>
      <p:pic>
        <p:nvPicPr>
          <p:cNvPr id="1362" name="Picture 2"/>
          <p:cNvPicPr/>
          <p:nvPr/>
        </p:nvPicPr>
        <p:blipFill>
          <a:blip r:embed="rId2"/>
          <a:stretch/>
        </p:blipFill>
        <p:spPr>
          <a:xfrm>
            <a:off x="611640" y="1341720"/>
            <a:ext cx="8227440" cy="3609360"/>
          </a:xfrm>
          <a:prstGeom prst="rect">
            <a:avLst/>
          </a:prstGeom>
          <a:ln w="9360">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3" name="CustomShape 1"/>
          <p:cNvSpPr/>
          <p:nvPr/>
        </p:nvSpPr>
        <p:spPr>
          <a:xfrm>
            <a:off x="1187280" y="189000"/>
            <a:ext cx="6128640" cy="6310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400" b="0" strike="noStrike" spc="-1">
                <a:solidFill>
                  <a:srgbClr val="000000"/>
                </a:solidFill>
                <a:latin typeface="Calibri"/>
                <a:ea typeface="DejaVu Sans"/>
              </a:rPr>
              <a:t>Aποτελεσματικότητα</a:t>
            </a:r>
            <a:endParaRPr lang="el-GR" sz="2400" b="0" strike="noStrike" spc="-1">
              <a:latin typeface="Arial"/>
            </a:endParaRPr>
          </a:p>
        </p:txBody>
      </p:sp>
      <p:sp>
        <p:nvSpPr>
          <p:cNvPr id="1364" name="CustomShape 2"/>
          <p:cNvSpPr/>
          <p:nvPr/>
        </p:nvSpPr>
        <p:spPr>
          <a:xfrm>
            <a:off x="4881600" y="1989000"/>
            <a:ext cx="4009320" cy="38142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marL="343080" indent="-340920">
              <a:lnSpc>
                <a:spcPct val="120000"/>
              </a:lnSpc>
              <a:spcBef>
                <a:spcPts val="601"/>
              </a:spcBef>
              <a:buClr>
                <a:srgbClr val="000000"/>
              </a:buClr>
              <a:buFont typeface="Arial"/>
              <a:buChar char="•"/>
            </a:pPr>
            <a:r>
              <a:rPr lang="el-GR" sz="1100" b="1" strike="noStrike" spc="-1">
                <a:solidFill>
                  <a:srgbClr val="000000"/>
                </a:solidFill>
                <a:latin typeface="Calibri"/>
                <a:ea typeface="DejaVu Sans"/>
              </a:rPr>
              <a:t>Μεγαλύτερος ήταν ο αριθμός των συμμετεχόντων που χρησιμοποίησαν τη συσκευή NEXThaler χωρίς σφάλμα συγκριτικά με τις συσκευές Diskus ή Turbuhaler (p&lt;0,001 έναντι των Diskus και Turbuhaler στην πρώτη </a:t>
            </a:r>
            <a:r>
              <a:t/>
            </a:r>
            <a:br/>
            <a:r>
              <a:rPr lang="el-GR" sz="1100" b="1" strike="noStrike" spc="-1">
                <a:solidFill>
                  <a:srgbClr val="000000"/>
                </a:solidFill>
                <a:latin typeface="Calibri"/>
                <a:ea typeface="DejaVu Sans"/>
              </a:rPr>
              <a:t>και δεύτερη χρήση)</a:t>
            </a:r>
            <a:endParaRPr lang="el-GR" sz="1100" b="0" strike="noStrike" spc="-1">
              <a:latin typeface="Arial"/>
            </a:endParaRPr>
          </a:p>
          <a:p>
            <a:pPr>
              <a:lnSpc>
                <a:spcPct val="120000"/>
              </a:lnSpc>
              <a:spcBef>
                <a:spcPts val="601"/>
              </a:spcBef>
            </a:pPr>
            <a:endParaRPr lang="el-GR" sz="1100" b="0" strike="noStrike" spc="-1">
              <a:latin typeface="Arial"/>
            </a:endParaRPr>
          </a:p>
          <a:p>
            <a:pPr marL="343080" indent="-340920">
              <a:lnSpc>
                <a:spcPct val="120000"/>
              </a:lnSpc>
              <a:spcBef>
                <a:spcPts val="601"/>
              </a:spcBef>
              <a:spcAft>
                <a:spcPts val="601"/>
              </a:spcAft>
              <a:buClr>
                <a:srgbClr val="000000"/>
              </a:buClr>
              <a:buFont typeface="Arial"/>
              <a:buChar char="•"/>
            </a:pPr>
            <a:r>
              <a:rPr lang="el-GR" sz="1100" b="1" strike="noStrike" spc="-1">
                <a:solidFill>
                  <a:srgbClr val="000000"/>
                </a:solidFill>
                <a:latin typeface="Calibri"/>
                <a:ea typeface="DejaVu Sans"/>
              </a:rPr>
              <a:t>Κατά την αξιολόγηση των βημάτων στα οποία παρατηρήθηκαν σημαντικά σφάλματα, παρατηρήθηκε μη στατιστικά σημαντική ευνοϊκή τάση υπέρ της συσκευής NEXThaler έναντι των συσκευών Diskus και Turbuhaler</a:t>
            </a:r>
            <a:endParaRPr lang="el-GR" sz="1100" b="0" strike="noStrike" spc="-1">
              <a:latin typeface="Arial"/>
            </a:endParaRPr>
          </a:p>
        </p:txBody>
      </p:sp>
      <p:sp>
        <p:nvSpPr>
          <p:cNvPr id="1365" name="CustomShape 3"/>
          <p:cNvSpPr/>
          <p:nvPr/>
        </p:nvSpPr>
        <p:spPr>
          <a:xfrm>
            <a:off x="719280" y="1052640"/>
            <a:ext cx="7703640" cy="6372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l-GR" sz="1800" b="0" strike="noStrike" spc="-1">
                <a:solidFill>
                  <a:srgbClr val="005395"/>
                </a:solidFill>
                <a:latin typeface="Calibri"/>
                <a:ea typeface="DejaVu Sans"/>
              </a:rPr>
              <a:t>Συμμετέχοντες που κατάφεραν να ολοκληρώσουν μία εισπνοή χωρίς σφάλματα (οποιοδήποτε σφάλμα ή οποιοδήποτε κρίσιμο σφάλμα)</a:t>
            </a:r>
            <a:r>
              <a:rPr lang="el-GR" sz="1800" b="0" strike="noStrike" spc="-1" baseline="30000">
                <a:solidFill>
                  <a:srgbClr val="005395"/>
                </a:solidFill>
                <a:latin typeface="Calibri"/>
                <a:ea typeface="DejaVu Sans"/>
              </a:rPr>
              <a:t>#</a:t>
            </a:r>
            <a:endParaRPr lang="el-GR" sz="1800" b="0" strike="noStrike" spc="-1">
              <a:latin typeface="Arial"/>
            </a:endParaRPr>
          </a:p>
        </p:txBody>
      </p:sp>
      <p:sp>
        <p:nvSpPr>
          <p:cNvPr id="1366" name="CustomShape 4"/>
          <p:cNvSpPr/>
          <p:nvPr/>
        </p:nvSpPr>
        <p:spPr>
          <a:xfrm>
            <a:off x="144360" y="5708520"/>
            <a:ext cx="5297040" cy="5454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marL="92160" indent="-90000">
              <a:lnSpc>
                <a:spcPct val="100000"/>
              </a:lnSpc>
            </a:pPr>
            <a:r>
              <a:rPr lang="el-GR" sz="1000" b="0" i="1" strike="noStrike" spc="-1" baseline="30000">
                <a:solidFill>
                  <a:srgbClr val="000000"/>
                </a:solidFill>
                <a:latin typeface="Calibri"/>
                <a:ea typeface="DejaVu Sans"/>
              </a:rPr>
              <a:t>#   </a:t>
            </a:r>
            <a:r>
              <a:rPr lang="el-GR" sz="1000" b="0" i="1" strike="noStrike" spc="-1">
                <a:solidFill>
                  <a:srgbClr val="000000"/>
                </a:solidFill>
                <a:latin typeface="Calibri"/>
                <a:ea typeface="DejaVu Sans"/>
              </a:rPr>
              <a:t>Ως κρίσιμο σφάλμα ορίστηκε οποιοδήποτε σφάλμα που αποτρέπει την κατανομή της δόσης (με αυτόν τον τρόπο, καθίσταται εφικτή η ξεχωριστή ανάλυση των πιο σημαντικών σφαλμάτων στη χρήση)</a:t>
            </a:r>
            <a:endParaRPr lang="el-GR" sz="1000" b="0" strike="noStrike" spc="-1">
              <a:latin typeface="Arial"/>
            </a:endParaRPr>
          </a:p>
        </p:txBody>
      </p:sp>
      <p:sp>
        <p:nvSpPr>
          <p:cNvPr id="1367" name="CustomShape 5"/>
          <p:cNvSpPr/>
          <p:nvPr/>
        </p:nvSpPr>
        <p:spPr>
          <a:xfrm>
            <a:off x="3301920" y="2075760"/>
            <a:ext cx="113400" cy="113400"/>
          </a:xfrm>
          <a:prstGeom prst="rect">
            <a:avLst/>
          </a:prstGeom>
          <a:solidFill>
            <a:srgbClr val="FF99CC"/>
          </a:solidFill>
          <a:ln w="9360">
            <a:solidFill>
              <a:schemeClr val="tx1"/>
            </a:solidFill>
            <a:miter/>
          </a:ln>
        </p:spPr>
        <p:style>
          <a:lnRef idx="0">
            <a:scrgbClr r="0" g="0" b="0"/>
          </a:lnRef>
          <a:fillRef idx="0">
            <a:scrgbClr r="0" g="0" b="0"/>
          </a:fillRef>
          <a:effectRef idx="0">
            <a:scrgbClr r="0" g="0" b="0"/>
          </a:effectRef>
          <a:fontRef idx="minor"/>
        </p:style>
      </p:sp>
      <p:sp>
        <p:nvSpPr>
          <p:cNvPr id="1368" name="CustomShape 6"/>
          <p:cNvSpPr/>
          <p:nvPr/>
        </p:nvSpPr>
        <p:spPr>
          <a:xfrm>
            <a:off x="3301920" y="2265120"/>
            <a:ext cx="113400" cy="113400"/>
          </a:xfrm>
          <a:prstGeom prst="rect">
            <a:avLst/>
          </a:prstGeom>
          <a:solidFill>
            <a:srgbClr val="C0C0C0"/>
          </a:solidFill>
          <a:ln w="9360">
            <a:solidFill>
              <a:schemeClr val="tx1"/>
            </a:solidFill>
            <a:miter/>
          </a:ln>
        </p:spPr>
        <p:style>
          <a:lnRef idx="0">
            <a:scrgbClr r="0" g="0" b="0"/>
          </a:lnRef>
          <a:fillRef idx="0">
            <a:scrgbClr r="0" g="0" b="0"/>
          </a:fillRef>
          <a:effectRef idx="0">
            <a:scrgbClr r="0" g="0" b="0"/>
          </a:effectRef>
          <a:fontRef idx="minor"/>
        </p:style>
      </p:sp>
      <p:sp>
        <p:nvSpPr>
          <p:cNvPr id="1369" name="CustomShape 7"/>
          <p:cNvSpPr/>
          <p:nvPr/>
        </p:nvSpPr>
        <p:spPr>
          <a:xfrm>
            <a:off x="3456000" y="2060640"/>
            <a:ext cx="961200" cy="22572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l-GR" sz="900" b="0" strike="noStrike" spc="-1">
                <a:solidFill>
                  <a:srgbClr val="000000"/>
                </a:solidFill>
                <a:latin typeface="Calibri"/>
                <a:ea typeface="DejaVu Sans"/>
              </a:rPr>
              <a:t>χωρίς σφάλματα</a:t>
            </a:r>
            <a:endParaRPr lang="el-GR" sz="900" b="0" strike="noStrike" spc="-1">
              <a:latin typeface="Arial"/>
            </a:endParaRPr>
          </a:p>
        </p:txBody>
      </p:sp>
      <p:sp>
        <p:nvSpPr>
          <p:cNvPr id="1370" name="CustomShape 8"/>
          <p:cNvSpPr/>
          <p:nvPr/>
        </p:nvSpPr>
        <p:spPr>
          <a:xfrm>
            <a:off x="3472920" y="2248560"/>
            <a:ext cx="1349640" cy="22572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l-GR" sz="900" b="0" strike="noStrike" spc="-1">
                <a:solidFill>
                  <a:srgbClr val="000000"/>
                </a:solidFill>
                <a:latin typeface="Calibri"/>
                <a:ea typeface="DejaVu Sans"/>
              </a:rPr>
              <a:t>χωρίς κρίσιμα σφάλματα</a:t>
            </a:r>
            <a:endParaRPr lang="el-GR" sz="900" b="0" strike="noStrike" spc="-1">
              <a:latin typeface="Arial"/>
            </a:endParaRPr>
          </a:p>
        </p:txBody>
      </p:sp>
      <p:sp>
        <p:nvSpPr>
          <p:cNvPr id="1371" name="CustomShape 9"/>
          <p:cNvSpPr/>
          <p:nvPr/>
        </p:nvSpPr>
        <p:spPr>
          <a:xfrm>
            <a:off x="1270080" y="4509360"/>
            <a:ext cx="951840" cy="25596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l-GR" sz="1100" b="0" strike="noStrike" spc="-1">
                <a:solidFill>
                  <a:srgbClr val="000000"/>
                </a:solidFill>
                <a:latin typeface="Calibri"/>
                <a:ea typeface="DejaVu Sans"/>
              </a:rPr>
              <a:t>Πρώτη χρήση</a:t>
            </a:r>
            <a:endParaRPr lang="el-GR" sz="1100" b="0" strike="noStrike" spc="-1">
              <a:latin typeface="Arial"/>
            </a:endParaRPr>
          </a:p>
        </p:txBody>
      </p:sp>
      <p:sp>
        <p:nvSpPr>
          <p:cNvPr id="1372" name="CustomShape 10"/>
          <p:cNvSpPr/>
          <p:nvPr/>
        </p:nvSpPr>
        <p:spPr>
          <a:xfrm>
            <a:off x="3076920" y="4506840"/>
            <a:ext cx="1050840" cy="25596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l-GR" sz="1100" b="0" strike="noStrike" spc="-1">
                <a:solidFill>
                  <a:srgbClr val="000000"/>
                </a:solidFill>
                <a:latin typeface="Calibri"/>
                <a:ea typeface="DejaVu Sans"/>
              </a:rPr>
              <a:t>Δεύτερη χρήση</a:t>
            </a:r>
            <a:endParaRPr lang="el-GR" sz="1100" b="0" strike="noStrike" spc="-1">
              <a:latin typeface="Arial"/>
            </a:endParaRPr>
          </a:p>
        </p:txBody>
      </p:sp>
      <p:sp>
        <p:nvSpPr>
          <p:cNvPr id="1373" name="CustomShape 11"/>
          <p:cNvSpPr/>
          <p:nvPr/>
        </p:nvSpPr>
        <p:spPr>
          <a:xfrm>
            <a:off x="684360" y="2039760"/>
            <a:ext cx="3434760" cy="2166480"/>
          </a:xfrm>
          <a:prstGeom prst="rect">
            <a:avLst/>
          </a:prstGeom>
          <a:noFill/>
          <a:ln w="9360">
            <a:noFill/>
          </a:ln>
        </p:spPr>
        <p:style>
          <a:lnRef idx="0">
            <a:scrgbClr r="0" g="0" b="0"/>
          </a:lnRef>
          <a:fillRef idx="0">
            <a:scrgbClr r="0" g="0" b="0"/>
          </a:fillRef>
          <a:effectRef idx="0">
            <a:scrgbClr r="0" g="0" b="0"/>
          </a:effectRef>
          <a:fontRef idx="minor"/>
        </p:style>
      </p:sp>
      <p:sp>
        <p:nvSpPr>
          <p:cNvPr id="1374" name="CustomShape 12"/>
          <p:cNvSpPr/>
          <p:nvPr/>
        </p:nvSpPr>
        <p:spPr>
          <a:xfrm>
            <a:off x="853920" y="3533760"/>
            <a:ext cx="202680" cy="698040"/>
          </a:xfrm>
          <a:prstGeom prst="rect">
            <a:avLst/>
          </a:prstGeom>
          <a:solidFill>
            <a:srgbClr val="FF99CC"/>
          </a:solidFill>
          <a:ln w="9360">
            <a:noFill/>
          </a:ln>
        </p:spPr>
        <p:style>
          <a:lnRef idx="0">
            <a:scrgbClr r="0" g="0" b="0"/>
          </a:lnRef>
          <a:fillRef idx="0">
            <a:scrgbClr r="0" g="0" b="0"/>
          </a:fillRef>
          <a:effectRef idx="0">
            <a:scrgbClr r="0" g="0" b="0"/>
          </a:effectRef>
          <a:fontRef idx="minor"/>
        </p:style>
      </p:sp>
      <p:sp>
        <p:nvSpPr>
          <p:cNvPr id="1375" name="CustomShape 13"/>
          <p:cNvSpPr/>
          <p:nvPr/>
        </p:nvSpPr>
        <p:spPr>
          <a:xfrm>
            <a:off x="1420920" y="4068720"/>
            <a:ext cx="204120" cy="163080"/>
          </a:xfrm>
          <a:prstGeom prst="rect">
            <a:avLst/>
          </a:prstGeom>
          <a:solidFill>
            <a:srgbClr val="FF99CC"/>
          </a:solidFill>
          <a:ln w="9360">
            <a:noFill/>
          </a:ln>
        </p:spPr>
        <p:style>
          <a:lnRef idx="0">
            <a:scrgbClr r="0" g="0" b="0"/>
          </a:lnRef>
          <a:fillRef idx="0">
            <a:scrgbClr r="0" g="0" b="0"/>
          </a:fillRef>
          <a:effectRef idx="0">
            <a:scrgbClr r="0" g="0" b="0"/>
          </a:effectRef>
          <a:fontRef idx="minor"/>
        </p:style>
      </p:sp>
      <p:sp>
        <p:nvSpPr>
          <p:cNvPr id="1376" name="CustomShape 14"/>
          <p:cNvSpPr/>
          <p:nvPr/>
        </p:nvSpPr>
        <p:spPr>
          <a:xfrm>
            <a:off x="1058760" y="2759040"/>
            <a:ext cx="212040" cy="1472760"/>
          </a:xfrm>
          <a:prstGeom prst="rect">
            <a:avLst/>
          </a:prstGeom>
          <a:solidFill>
            <a:srgbClr val="C0C0C0"/>
          </a:solidFill>
          <a:ln w="9360">
            <a:noFill/>
          </a:ln>
        </p:spPr>
        <p:style>
          <a:lnRef idx="0">
            <a:scrgbClr r="0" g="0" b="0"/>
          </a:lnRef>
          <a:fillRef idx="0">
            <a:scrgbClr r="0" g="0" b="0"/>
          </a:fillRef>
          <a:effectRef idx="0">
            <a:scrgbClr r="0" g="0" b="0"/>
          </a:effectRef>
          <a:fontRef idx="minor"/>
        </p:style>
      </p:sp>
      <p:sp>
        <p:nvSpPr>
          <p:cNvPr id="1377" name="CustomShape 15"/>
          <p:cNvSpPr/>
          <p:nvPr/>
        </p:nvSpPr>
        <p:spPr>
          <a:xfrm>
            <a:off x="1627200" y="2882880"/>
            <a:ext cx="208800" cy="1348920"/>
          </a:xfrm>
          <a:prstGeom prst="rect">
            <a:avLst/>
          </a:prstGeom>
          <a:solidFill>
            <a:srgbClr val="C0C0C0"/>
          </a:solidFill>
          <a:ln w="9360">
            <a:noFill/>
          </a:ln>
        </p:spPr>
        <p:style>
          <a:lnRef idx="0">
            <a:scrgbClr r="0" g="0" b="0"/>
          </a:lnRef>
          <a:fillRef idx="0">
            <a:scrgbClr r="0" g="0" b="0"/>
          </a:fillRef>
          <a:effectRef idx="0">
            <a:scrgbClr r="0" g="0" b="0"/>
          </a:effectRef>
          <a:fontRef idx="minor"/>
        </p:style>
      </p:sp>
      <p:sp>
        <p:nvSpPr>
          <p:cNvPr id="1378" name="CustomShape 16"/>
          <p:cNvSpPr/>
          <p:nvPr/>
        </p:nvSpPr>
        <p:spPr>
          <a:xfrm>
            <a:off x="2190600" y="3409920"/>
            <a:ext cx="210600" cy="821880"/>
          </a:xfrm>
          <a:prstGeom prst="rect">
            <a:avLst/>
          </a:prstGeom>
          <a:solidFill>
            <a:srgbClr val="C0C0C0"/>
          </a:solidFill>
          <a:ln w="9360">
            <a:noFill/>
          </a:ln>
        </p:spPr>
        <p:style>
          <a:lnRef idx="0">
            <a:scrgbClr r="0" g="0" b="0"/>
          </a:lnRef>
          <a:fillRef idx="0">
            <a:scrgbClr r="0" g="0" b="0"/>
          </a:fillRef>
          <a:effectRef idx="0">
            <a:scrgbClr r="0" g="0" b="0"/>
          </a:effectRef>
          <a:fontRef idx="minor"/>
        </p:style>
      </p:sp>
      <p:sp>
        <p:nvSpPr>
          <p:cNvPr id="1379" name="CustomShape 17"/>
          <p:cNvSpPr/>
          <p:nvPr/>
        </p:nvSpPr>
        <p:spPr>
          <a:xfrm>
            <a:off x="2743200" y="3451320"/>
            <a:ext cx="202680" cy="780480"/>
          </a:xfrm>
          <a:prstGeom prst="rect">
            <a:avLst/>
          </a:prstGeom>
          <a:solidFill>
            <a:srgbClr val="FF99CC"/>
          </a:solidFill>
          <a:ln w="9360">
            <a:noFill/>
          </a:ln>
        </p:spPr>
        <p:style>
          <a:lnRef idx="0">
            <a:scrgbClr r="0" g="0" b="0"/>
          </a:lnRef>
          <a:fillRef idx="0">
            <a:scrgbClr r="0" g="0" b="0"/>
          </a:fillRef>
          <a:effectRef idx="0">
            <a:scrgbClr r="0" g="0" b="0"/>
          </a:effectRef>
          <a:fontRef idx="minor"/>
        </p:style>
      </p:sp>
      <p:sp>
        <p:nvSpPr>
          <p:cNvPr id="1380" name="CustomShape 18"/>
          <p:cNvSpPr/>
          <p:nvPr/>
        </p:nvSpPr>
        <p:spPr>
          <a:xfrm>
            <a:off x="3298680" y="3781440"/>
            <a:ext cx="204120" cy="450360"/>
          </a:xfrm>
          <a:prstGeom prst="rect">
            <a:avLst/>
          </a:prstGeom>
          <a:solidFill>
            <a:srgbClr val="FF99CC"/>
          </a:solidFill>
          <a:ln w="9360">
            <a:noFill/>
          </a:ln>
        </p:spPr>
        <p:style>
          <a:lnRef idx="0">
            <a:scrgbClr r="0" g="0" b="0"/>
          </a:lnRef>
          <a:fillRef idx="0">
            <a:scrgbClr r="0" g="0" b="0"/>
          </a:fillRef>
          <a:effectRef idx="0">
            <a:scrgbClr r="0" g="0" b="0"/>
          </a:effectRef>
          <a:fontRef idx="minor"/>
        </p:style>
      </p:sp>
      <p:sp>
        <p:nvSpPr>
          <p:cNvPr id="1381" name="CustomShape 19"/>
          <p:cNvSpPr/>
          <p:nvPr/>
        </p:nvSpPr>
        <p:spPr>
          <a:xfrm>
            <a:off x="3852720" y="4110120"/>
            <a:ext cx="204120" cy="121680"/>
          </a:xfrm>
          <a:prstGeom prst="rect">
            <a:avLst/>
          </a:prstGeom>
          <a:solidFill>
            <a:srgbClr val="FF99CC"/>
          </a:solidFill>
          <a:ln w="9360">
            <a:noFill/>
          </a:ln>
        </p:spPr>
        <p:style>
          <a:lnRef idx="0">
            <a:scrgbClr r="0" g="0" b="0"/>
          </a:lnRef>
          <a:fillRef idx="0">
            <a:scrgbClr r="0" g="0" b="0"/>
          </a:fillRef>
          <a:effectRef idx="0">
            <a:scrgbClr r="0" g="0" b="0"/>
          </a:effectRef>
          <a:fontRef idx="minor"/>
        </p:style>
      </p:sp>
      <p:sp>
        <p:nvSpPr>
          <p:cNvPr id="1382" name="CustomShape 20"/>
          <p:cNvSpPr/>
          <p:nvPr/>
        </p:nvSpPr>
        <p:spPr>
          <a:xfrm>
            <a:off x="2948040" y="2306520"/>
            <a:ext cx="204120" cy="1924920"/>
          </a:xfrm>
          <a:prstGeom prst="rect">
            <a:avLst/>
          </a:prstGeom>
          <a:solidFill>
            <a:srgbClr val="C0C0C0"/>
          </a:solidFill>
          <a:ln w="9360">
            <a:noFill/>
          </a:ln>
        </p:spPr>
        <p:style>
          <a:lnRef idx="0">
            <a:scrgbClr r="0" g="0" b="0"/>
          </a:lnRef>
          <a:fillRef idx="0">
            <a:scrgbClr r="0" g="0" b="0"/>
          </a:fillRef>
          <a:effectRef idx="0">
            <a:scrgbClr r="0" g="0" b="0"/>
          </a:effectRef>
          <a:fontRef idx="minor"/>
        </p:style>
      </p:sp>
      <p:sp>
        <p:nvSpPr>
          <p:cNvPr id="1383" name="CustomShape 21"/>
          <p:cNvSpPr/>
          <p:nvPr/>
        </p:nvSpPr>
        <p:spPr>
          <a:xfrm>
            <a:off x="3505320" y="2637000"/>
            <a:ext cx="202680" cy="1594800"/>
          </a:xfrm>
          <a:prstGeom prst="rect">
            <a:avLst/>
          </a:prstGeom>
          <a:solidFill>
            <a:srgbClr val="C0C0C0"/>
          </a:solidFill>
          <a:ln w="9360">
            <a:noFill/>
          </a:ln>
        </p:spPr>
        <p:style>
          <a:lnRef idx="0">
            <a:scrgbClr r="0" g="0" b="0"/>
          </a:lnRef>
          <a:fillRef idx="0">
            <a:scrgbClr r="0" g="0" b="0"/>
          </a:fillRef>
          <a:effectRef idx="0">
            <a:scrgbClr r="0" g="0" b="0"/>
          </a:effectRef>
          <a:fontRef idx="minor"/>
        </p:style>
      </p:sp>
      <p:sp>
        <p:nvSpPr>
          <p:cNvPr id="1384" name="CustomShape 22"/>
          <p:cNvSpPr/>
          <p:nvPr/>
        </p:nvSpPr>
        <p:spPr>
          <a:xfrm>
            <a:off x="4059360" y="2957400"/>
            <a:ext cx="202680" cy="1274040"/>
          </a:xfrm>
          <a:prstGeom prst="rect">
            <a:avLst/>
          </a:prstGeom>
          <a:solidFill>
            <a:srgbClr val="C0C0C0"/>
          </a:solidFill>
          <a:ln w="9360">
            <a:noFill/>
          </a:ln>
        </p:spPr>
        <p:style>
          <a:lnRef idx="0">
            <a:scrgbClr r="0" g="0" b="0"/>
          </a:lnRef>
          <a:fillRef idx="0">
            <a:scrgbClr r="0" g="0" b="0"/>
          </a:fillRef>
          <a:effectRef idx="0">
            <a:scrgbClr r="0" g="0" b="0"/>
          </a:effectRef>
          <a:fontRef idx="minor"/>
        </p:style>
      </p:sp>
      <p:sp>
        <p:nvSpPr>
          <p:cNvPr id="1385" name="Line 23"/>
          <p:cNvSpPr/>
          <p:nvPr/>
        </p:nvSpPr>
        <p:spPr>
          <a:xfrm>
            <a:off x="695160" y="2065320"/>
            <a:ext cx="360" cy="2168280"/>
          </a:xfrm>
          <a:prstGeom prst="line">
            <a:avLst/>
          </a:prstGeom>
          <a:ln>
            <a:noFill/>
          </a:ln>
        </p:spPr>
        <p:style>
          <a:lnRef idx="0">
            <a:scrgbClr r="0" g="0" b="0"/>
          </a:lnRef>
          <a:fillRef idx="0">
            <a:scrgbClr r="0" g="0" b="0"/>
          </a:fillRef>
          <a:effectRef idx="0">
            <a:scrgbClr r="0" g="0" b="0"/>
          </a:effectRef>
          <a:fontRef idx="minor"/>
        </p:style>
      </p:sp>
      <p:sp>
        <p:nvSpPr>
          <p:cNvPr id="1386" name="Line 24"/>
          <p:cNvSpPr/>
          <p:nvPr/>
        </p:nvSpPr>
        <p:spPr>
          <a:xfrm>
            <a:off x="668160" y="4233600"/>
            <a:ext cx="27000" cy="360"/>
          </a:xfrm>
          <a:prstGeom prst="line">
            <a:avLst/>
          </a:prstGeom>
          <a:ln>
            <a:noFill/>
          </a:ln>
        </p:spPr>
        <p:style>
          <a:lnRef idx="0">
            <a:scrgbClr r="0" g="0" b="0"/>
          </a:lnRef>
          <a:fillRef idx="0">
            <a:scrgbClr r="0" g="0" b="0"/>
          </a:fillRef>
          <a:effectRef idx="0">
            <a:scrgbClr r="0" g="0" b="0"/>
          </a:effectRef>
          <a:fontRef idx="minor"/>
        </p:style>
      </p:sp>
      <p:sp>
        <p:nvSpPr>
          <p:cNvPr id="1387" name="Line 25"/>
          <p:cNvSpPr/>
          <p:nvPr/>
        </p:nvSpPr>
        <p:spPr>
          <a:xfrm>
            <a:off x="668160" y="3965400"/>
            <a:ext cx="27000" cy="360"/>
          </a:xfrm>
          <a:prstGeom prst="line">
            <a:avLst/>
          </a:prstGeom>
          <a:ln>
            <a:noFill/>
          </a:ln>
        </p:spPr>
        <p:style>
          <a:lnRef idx="0">
            <a:scrgbClr r="0" g="0" b="0"/>
          </a:lnRef>
          <a:fillRef idx="0">
            <a:scrgbClr r="0" g="0" b="0"/>
          </a:fillRef>
          <a:effectRef idx="0">
            <a:scrgbClr r="0" g="0" b="0"/>
          </a:effectRef>
          <a:fontRef idx="minor"/>
        </p:style>
      </p:sp>
      <p:sp>
        <p:nvSpPr>
          <p:cNvPr id="1388" name="Line 26"/>
          <p:cNvSpPr/>
          <p:nvPr/>
        </p:nvSpPr>
        <p:spPr>
          <a:xfrm>
            <a:off x="668160" y="3690720"/>
            <a:ext cx="27000" cy="360"/>
          </a:xfrm>
          <a:prstGeom prst="line">
            <a:avLst/>
          </a:prstGeom>
          <a:ln>
            <a:noFill/>
          </a:ln>
        </p:spPr>
        <p:style>
          <a:lnRef idx="0">
            <a:scrgbClr r="0" g="0" b="0"/>
          </a:lnRef>
          <a:fillRef idx="0">
            <a:scrgbClr r="0" g="0" b="0"/>
          </a:fillRef>
          <a:effectRef idx="0">
            <a:scrgbClr r="0" g="0" b="0"/>
          </a:effectRef>
          <a:fontRef idx="minor"/>
        </p:style>
      </p:sp>
      <p:sp>
        <p:nvSpPr>
          <p:cNvPr id="1389" name="Line 27"/>
          <p:cNvSpPr/>
          <p:nvPr/>
        </p:nvSpPr>
        <p:spPr>
          <a:xfrm>
            <a:off x="668160" y="3423960"/>
            <a:ext cx="27000" cy="360"/>
          </a:xfrm>
          <a:prstGeom prst="line">
            <a:avLst/>
          </a:prstGeom>
          <a:ln>
            <a:noFill/>
          </a:ln>
        </p:spPr>
        <p:style>
          <a:lnRef idx="0">
            <a:scrgbClr r="0" g="0" b="0"/>
          </a:lnRef>
          <a:fillRef idx="0">
            <a:scrgbClr r="0" g="0" b="0"/>
          </a:fillRef>
          <a:effectRef idx="0">
            <a:scrgbClr r="0" g="0" b="0"/>
          </a:effectRef>
          <a:fontRef idx="minor"/>
        </p:style>
      </p:sp>
      <p:sp>
        <p:nvSpPr>
          <p:cNvPr id="1390" name="Line 28"/>
          <p:cNvSpPr/>
          <p:nvPr/>
        </p:nvSpPr>
        <p:spPr>
          <a:xfrm>
            <a:off x="668160" y="3149280"/>
            <a:ext cx="27000" cy="360"/>
          </a:xfrm>
          <a:prstGeom prst="line">
            <a:avLst/>
          </a:prstGeom>
          <a:ln>
            <a:noFill/>
          </a:ln>
        </p:spPr>
        <p:style>
          <a:lnRef idx="0">
            <a:scrgbClr r="0" g="0" b="0"/>
          </a:lnRef>
          <a:fillRef idx="0">
            <a:scrgbClr r="0" g="0" b="0"/>
          </a:fillRef>
          <a:effectRef idx="0">
            <a:scrgbClr r="0" g="0" b="0"/>
          </a:effectRef>
          <a:fontRef idx="minor"/>
        </p:style>
      </p:sp>
      <p:sp>
        <p:nvSpPr>
          <p:cNvPr id="1391" name="Line 29"/>
          <p:cNvSpPr/>
          <p:nvPr/>
        </p:nvSpPr>
        <p:spPr>
          <a:xfrm>
            <a:off x="668160" y="2882880"/>
            <a:ext cx="27000" cy="360"/>
          </a:xfrm>
          <a:prstGeom prst="line">
            <a:avLst/>
          </a:prstGeom>
          <a:ln>
            <a:noFill/>
          </a:ln>
        </p:spPr>
        <p:style>
          <a:lnRef idx="0">
            <a:scrgbClr r="0" g="0" b="0"/>
          </a:lnRef>
          <a:fillRef idx="0">
            <a:scrgbClr r="0" g="0" b="0"/>
          </a:fillRef>
          <a:effectRef idx="0">
            <a:scrgbClr r="0" g="0" b="0"/>
          </a:effectRef>
          <a:fontRef idx="minor"/>
        </p:style>
      </p:sp>
      <p:sp>
        <p:nvSpPr>
          <p:cNvPr id="1392" name="Line 30"/>
          <p:cNvSpPr/>
          <p:nvPr/>
        </p:nvSpPr>
        <p:spPr>
          <a:xfrm>
            <a:off x="668160" y="2608200"/>
            <a:ext cx="27000" cy="360"/>
          </a:xfrm>
          <a:prstGeom prst="line">
            <a:avLst/>
          </a:prstGeom>
          <a:ln>
            <a:noFill/>
          </a:ln>
        </p:spPr>
        <p:style>
          <a:lnRef idx="0">
            <a:scrgbClr r="0" g="0" b="0"/>
          </a:lnRef>
          <a:fillRef idx="0">
            <a:scrgbClr r="0" g="0" b="0"/>
          </a:fillRef>
          <a:effectRef idx="0">
            <a:scrgbClr r="0" g="0" b="0"/>
          </a:effectRef>
          <a:fontRef idx="minor"/>
        </p:style>
      </p:sp>
      <p:sp>
        <p:nvSpPr>
          <p:cNvPr id="1393" name="Line 31"/>
          <p:cNvSpPr/>
          <p:nvPr/>
        </p:nvSpPr>
        <p:spPr>
          <a:xfrm>
            <a:off x="668160" y="2339640"/>
            <a:ext cx="27000" cy="360"/>
          </a:xfrm>
          <a:prstGeom prst="line">
            <a:avLst/>
          </a:prstGeom>
          <a:ln>
            <a:noFill/>
          </a:ln>
        </p:spPr>
        <p:style>
          <a:lnRef idx="0">
            <a:scrgbClr r="0" g="0" b="0"/>
          </a:lnRef>
          <a:fillRef idx="0">
            <a:scrgbClr r="0" g="0" b="0"/>
          </a:fillRef>
          <a:effectRef idx="0">
            <a:scrgbClr r="0" g="0" b="0"/>
          </a:effectRef>
          <a:fontRef idx="minor"/>
        </p:style>
      </p:sp>
      <p:sp>
        <p:nvSpPr>
          <p:cNvPr id="1394" name="Line 32"/>
          <p:cNvSpPr/>
          <p:nvPr/>
        </p:nvSpPr>
        <p:spPr>
          <a:xfrm>
            <a:off x="668160" y="2065320"/>
            <a:ext cx="27000" cy="360"/>
          </a:xfrm>
          <a:prstGeom prst="line">
            <a:avLst/>
          </a:prstGeom>
          <a:ln>
            <a:noFill/>
          </a:ln>
        </p:spPr>
        <p:style>
          <a:lnRef idx="0">
            <a:scrgbClr r="0" g="0" b="0"/>
          </a:lnRef>
          <a:fillRef idx="0">
            <a:scrgbClr r="0" g="0" b="0"/>
          </a:fillRef>
          <a:effectRef idx="0">
            <a:scrgbClr r="0" g="0" b="0"/>
          </a:effectRef>
          <a:fontRef idx="minor"/>
        </p:style>
      </p:sp>
      <p:sp>
        <p:nvSpPr>
          <p:cNvPr id="1395" name="Line 33"/>
          <p:cNvSpPr/>
          <p:nvPr/>
        </p:nvSpPr>
        <p:spPr>
          <a:xfrm>
            <a:off x="695160" y="4233600"/>
            <a:ext cx="3629160" cy="360"/>
          </a:xfrm>
          <a:prstGeom prst="line">
            <a:avLst/>
          </a:prstGeom>
          <a:ln>
            <a:noFill/>
          </a:ln>
        </p:spPr>
        <p:style>
          <a:lnRef idx="0">
            <a:scrgbClr r="0" g="0" b="0"/>
          </a:lnRef>
          <a:fillRef idx="0">
            <a:scrgbClr r="0" g="0" b="0"/>
          </a:fillRef>
          <a:effectRef idx="0">
            <a:scrgbClr r="0" g="0" b="0"/>
          </a:effectRef>
          <a:fontRef idx="minor"/>
        </p:style>
      </p:sp>
      <p:sp>
        <p:nvSpPr>
          <p:cNvPr id="1396" name="Line 34"/>
          <p:cNvSpPr/>
          <p:nvPr/>
        </p:nvSpPr>
        <p:spPr>
          <a:xfrm flipV="1">
            <a:off x="695160" y="4233600"/>
            <a:ext cx="360" cy="27000"/>
          </a:xfrm>
          <a:prstGeom prst="line">
            <a:avLst/>
          </a:prstGeom>
          <a:ln>
            <a:noFill/>
          </a:ln>
        </p:spPr>
        <p:style>
          <a:lnRef idx="0">
            <a:scrgbClr r="0" g="0" b="0"/>
          </a:lnRef>
          <a:fillRef idx="0">
            <a:scrgbClr r="0" g="0" b="0"/>
          </a:fillRef>
          <a:effectRef idx="0">
            <a:scrgbClr r="0" g="0" b="0"/>
          </a:effectRef>
          <a:fontRef idx="minor"/>
        </p:style>
      </p:sp>
      <p:sp>
        <p:nvSpPr>
          <p:cNvPr id="1397" name="CustomShape 35"/>
          <p:cNvSpPr/>
          <p:nvPr/>
        </p:nvSpPr>
        <p:spPr>
          <a:xfrm>
            <a:off x="579960" y="4178160"/>
            <a:ext cx="57240" cy="135720"/>
          </a:xfrm>
          <a:prstGeom prst="rect">
            <a:avLst/>
          </a:prstGeom>
          <a:noFill/>
          <a:ln w="9360">
            <a:noFill/>
          </a:ln>
        </p:spPr>
        <p:style>
          <a:lnRef idx="0">
            <a:scrgbClr r="0" g="0" b="0"/>
          </a:lnRef>
          <a:fillRef idx="0">
            <a:scrgbClr r="0" g="0" b="0"/>
          </a:fillRef>
          <a:effectRef idx="0">
            <a:scrgbClr r="0" g="0" b="0"/>
          </a:effectRef>
          <a:fontRef idx="minor"/>
        </p:style>
        <p:txBody>
          <a:bodyPr wrap="none" lIns="0" tIns="0" rIns="0" bIns="0"/>
          <a:lstStyle/>
          <a:p>
            <a:pPr>
              <a:lnSpc>
                <a:spcPct val="100000"/>
              </a:lnSpc>
            </a:pPr>
            <a:r>
              <a:rPr lang="el-GR" sz="900" b="0" strike="noStrike" spc="-1">
                <a:solidFill>
                  <a:srgbClr val="000000"/>
                </a:solidFill>
                <a:latin typeface="Calibri"/>
                <a:ea typeface="DejaVu Sans"/>
              </a:rPr>
              <a:t>0</a:t>
            </a:r>
            <a:endParaRPr lang="el-GR" sz="900" b="0" strike="noStrike" spc="-1">
              <a:latin typeface="Arial"/>
            </a:endParaRPr>
          </a:p>
        </p:txBody>
      </p:sp>
      <p:sp>
        <p:nvSpPr>
          <p:cNvPr id="1398" name="CustomShape 36"/>
          <p:cNvSpPr/>
          <p:nvPr/>
        </p:nvSpPr>
        <p:spPr>
          <a:xfrm>
            <a:off x="532800" y="3909960"/>
            <a:ext cx="115200" cy="135720"/>
          </a:xfrm>
          <a:prstGeom prst="rect">
            <a:avLst/>
          </a:prstGeom>
          <a:noFill/>
          <a:ln w="9360">
            <a:noFill/>
          </a:ln>
        </p:spPr>
        <p:style>
          <a:lnRef idx="0">
            <a:scrgbClr r="0" g="0" b="0"/>
          </a:lnRef>
          <a:fillRef idx="0">
            <a:scrgbClr r="0" g="0" b="0"/>
          </a:fillRef>
          <a:effectRef idx="0">
            <a:scrgbClr r="0" g="0" b="0"/>
          </a:effectRef>
          <a:fontRef idx="minor"/>
        </p:style>
        <p:txBody>
          <a:bodyPr wrap="none" lIns="0" tIns="0" rIns="0" bIns="0"/>
          <a:lstStyle/>
          <a:p>
            <a:pPr>
              <a:lnSpc>
                <a:spcPct val="100000"/>
              </a:lnSpc>
            </a:pPr>
            <a:r>
              <a:rPr lang="el-GR" sz="900" b="0" strike="noStrike" spc="-1">
                <a:solidFill>
                  <a:srgbClr val="000000"/>
                </a:solidFill>
                <a:latin typeface="Calibri"/>
                <a:ea typeface="DejaVu Sans"/>
              </a:rPr>
              <a:t>10</a:t>
            </a:r>
            <a:endParaRPr lang="el-GR" sz="900" b="0" strike="noStrike" spc="-1">
              <a:latin typeface="Arial"/>
            </a:endParaRPr>
          </a:p>
        </p:txBody>
      </p:sp>
      <p:sp>
        <p:nvSpPr>
          <p:cNvPr id="1399" name="CustomShape 37"/>
          <p:cNvSpPr/>
          <p:nvPr/>
        </p:nvSpPr>
        <p:spPr>
          <a:xfrm>
            <a:off x="532800" y="3637080"/>
            <a:ext cx="115200" cy="135720"/>
          </a:xfrm>
          <a:prstGeom prst="rect">
            <a:avLst/>
          </a:prstGeom>
          <a:noFill/>
          <a:ln w="9360">
            <a:noFill/>
          </a:ln>
        </p:spPr>
        <p:style>
          <a:lnRef idx="0">
            <a:scrgbClr r="0" g="0" b="0"/>
          </a:lnRef>
          <a:fillRef idx="0">
            <a:scrgbClr r="0" g="0" b="0"/>
          </a:fillRef>
          <a:effectRef idx="0">
            <a:scrgbClr r="0" g="0" b="0"/>
          </a:effectRef>
          <a:fontRef idx="minor"/>
        </p:style>
        <p:txBody>
          <a:bodyPr wrap="none" lIns="0" tIns="0" rIns="0" bIns="0"/>
          <a:lstStyle/>
          <a:p>
            <a:pPr>
              <a:lnSpc>
                <a:spcPct val="100000"/>
              </a:lnSpc>
            </a:pPr>
            <a:r>
              <a:rPr lang="el-GR" sz="900" b="0" strike="noStrike" spc="-1">
                <a:solidFill>
                  <a:srgbClr val="000000"/>
                </a:solidFill>
                <a:latin typeface="Calibri"/>
                <a:ea typeface="DejaVu Sans"/>
              </a:rPr>
              <a:t>20</a:t>
            </a:r>
            <a:endParaRPr lang="el-GR" sz="900" b="0" strike="noStrike" spc="-1">
              <a:latin typeface="Arial"/>
            </a:endParaRPr>
          </a:p>
        </p:txBody>
      </p:sp>
      <p:sp>
        <p:nvSpPr>
          <p:cNvPr id="1400" name="CustomShape 38"/>
          <p:cNvSpPr/>
          <p:nvPr/>
        </p:nvSpPr>
        <p:spPr>
          <a:xfrm>
            <a:off x="532800" y="3370320"/>
            <a:ext cx="115200" cy="135720"/>
          </a:xfrm>
          <a:prstGeom prst="rect">
            <a:avLst/>
          </a:prstGeom>
          <a:noFill/>
          <a:ln w="9360">
            <a:noFill/>
          </a:ln>
        </p:spPr>
        <p:style>
          <a:lnRef idx="0">
            <a:scrgbClr r="0" g="0" b="0"/>
          </a:lnRef>
          <a:fillRef idx="0">
            <a:scrgbClr r="0" g="0" b="0"/>
          </a:fillRef>
          <a:effectRef idx="0">
            <a:scrgbClr r="0" g="0" b="0"/>
          </a:effectRef>
          <a:fontRef idx="minor"/>
        </p:style>
        <p:txBody>
          <a:bodyPr wrap="none" lIns="0" tIns="0" rIns="0" bIns="0"/>
          <a:lstStyle/>
          <a:p>
            <a:pPr>
              <a:lnSpc>
                <a:spcPct val="100000"/>
              </a:lnSpc>
            </a:pPr>
            <a:r>
              <a:rPr lang="el-GR" sz="900" b="0" strike="noStrike" spc="-1">
                <a:solidFill>
                  <a:srgbClr val="000000"/>
                </a:solidFill>
                <a:latin typeface="Calibri"/>
                <a:ea typeface="DejaVu Sans"/>
              </a:rPr>
              <a:t>30</a:t>
            </a:r>
            <a:endParaRPr lang="el-GR" sz="900" b="0" strike="noStrike" spc="-1">
              <a:latin typeface="Arial"/>
            </a:endParaRPr>
          </a:p>
        </p:txBody>
      </p:sp>
      <p:sp>
        <p:nvSpPr>
          <p:cNvPr id="1401" name="CustomShape 39"/>
          <p:cNvSpPr/>
          <p:nvPr/>
        </p:nvSpPr>
        <p:spPr>
          <a:xfrm>
            <a:off x="532800" y="3094200"/>
            <a:ext cx="115200" cy="135720"/>
          </a:xfrm>
          <a:prstGeom prst="rect">
            <a:avLst/>
          </a:prstGeom>
          <a:noFill/>
          <a:ln w="9360">
            <a:noFill/>
          </a:ln>
        </p:spPr>
        <p:style>
          <a:lnRef idx="0">
            <a:scrgbClr r="0" g="0" b="0"/>
          </a:lnRef>
          <a:fillRef idx="0">
            <a:scrgbClr r="0" g="0" b="0"/>
          </a:fillRef>
          <a:effectRef idx="0">
            <a:scrgbClr r="0" g="0" b="0"/>
          </a:effectRef>
          <a:fontRef idx="minor"/>
        </p:style>
        <p:txBody>
          <a:bodyPr wrap="none" lIns="0" tIns="0" rIns="0" bIns="0"/>
          <a:lstStyle/>
          <a:p>
            <a:pPr>
              <a:lnSpc>
                <a:spcPct val="100000"/>
              </a:lnSpc>
            </a:pPr>
            <a:r>
              <a:rPr lang="el-GR" sz="900" b="0" strike="noStrike" spc="-1">
                <a:solidFill>
                  <a:srgbClr val="000000"/>
                </a:solidFill>
                <a:latin typeface="Calibri"/>
                <a:ea typeface="DejaVu Sans"/>
              </a:rPr>
              <a:t>40</a:t>
            </a:r>
            <a:endParaRPr lang="el-GR" sz="900" b="0" strike="noStrike" spc="-1">
              <a:latin typeface="Arial"/>
            </a:endParaRPr>
          </a:p>
        </p:txBody>
      </p:sp>
      <p:sp>
        <p:nvSpPr>
          <p:cNvPr id="1402" name="CustomShape 40"/>
          <p:cNvSpPr/>
          <p:nvPr/>
        </p:nvSpPr>
        <p:spPr>
          <a:xfrm>
            <a:off x="532800" y="2827440"/>
            <a:ext cx="115200" cy="135720"/>
          </a:xfrm>
          <a:prstGeom prst="rect">
            <a:avLst/>
          </a:prstGeom>
          <a:noFill/>
          <a:ln w="9360">
            <a:noFill/>
          </a:ln>
        </p:spPr>
        <p:style>
          <a:lnRef idx="0">
            <a:scrgbClr r="0" g="0" b="0"/>
          </a:lnRef>
          <a:fillRef idx="0">
            <a:scrgbClr r="0" g="0" b="0"/>
          </a:fillRef>
          <a:effectRef idx="0">
            <a:scrgbClr r="0" g="0" b="0"/>
          </a:effectRef>
          <a:fontRef idx="minor"/>
        </p:style>
        <p:txBody>
          <a:bodyPr wrap="none" lIns="0" tIns="0" rIns="0" bIns="0"/>
          <a:lstStyle/>
          <a:p>
            <a:pPr>
              <a:lnSpc>
                <a:spcPct val="100000"/>
              </a:lnSpc>
            </a:pPr>
            <a:r>
              <a:rPr lang="el-GR" sz="900" b="0" strike="noStrike" spc="-1">
                <a:solidFill>
                  <a:srgbClr val="000000"/>
                </a:solidFill>
                <a:latin typeface="Calibri"/>
                <a:ea typeface="DejaVu Sans"/>
              </a:rPr>
              <a:t>50</a:t>
            </a:r>
            <a:endParaRPr lang="el-GR" sz="900" b="0" strike="noStrike" spc="-1">
              <a:latin typeface="Arial"/>
            </a:endParaRPr>
          </a:p>
        </p:txBody>
      </p:sp>
      <p:sp>
        <p:nvSpPr>
          <p:cNvPr id="1403" name="CustomShape 41"/>
          <p:cNvSpPr/>
          <p:nvPr/>
        </p:nvSpPr>
        <p:spPr>
          <a:xfrm>
            <a:off x="532800" y="2554200"/>
            <a:ext cx="115200" cy="135720"/>
          </a:xfrm>
          <a:prstGeom prst="rect">
            <a:avLst/>
          </a:prstGeom>
          <a:noFill/>
          <a:ln w="9360">
            <a:noFill/>
          </a:ln>
        </p:spPr>
        <p:style>
          <a:lnRef idx="0">
            <a:scrgbClr r="0" g="0" b="0"/>
          </a:lnRef>
          <a:fillRef idx="0">
            <a:scrgbClr r="0" g="0" b="0"/>
          </a:fillRef>
          <a:effectRef idx="0">
            <a:scrgbClr r="0" g="0" b="0"/>
          </a:effectRef>
          <a:fontRef idx="minor"/>
        </p:style>
        <p:txBody>
          <a:bodyPr wrap="none" lIns="0" tIns="0" rIns="0" bIns="0"/>
          <a:lstStyle/>
          <a:p>
            <a:pPr>
              <a:lnSpc>
                <a:spcPct val="100000"/>
              </a:lnSpc>
            </a:pPr>
            <a:r>
              <a:rPr lang="el-GR" sz="900" b="0" strike="noStrike" spc="-1">
                <a:solidFill>
                  <a:srgbClr val="000000"/>
                </a:solidFill>
                <a:latin typeface="Calibri"/>
                <a:ea typeface="DejaVu Sans"/>
              </a:rPr>
              <a:t>60</a:t>
            </a:r>
            <a:endParaRPr lang="el-GR" sz="900" b="0" strike="noStrike" spc="-1">
              <a:latin typeface="Arial"/>
            </a:endParaRPr>
          </a:p>
        </p:txBody>
      </p:sp>
      <p:sp>
        <p:nvSpPr>
          <p:cNvPr id="1404" name="CustomShape 42"/>
          <p:cNvSpPr/>
          <p:nvPr/>
        </p:nvSpPr>
        <p:spPr>
          <a:xfrm>
            <a:off x="532800" y="2286000"/>
            <a:ext cx="115200" cy="135720"/>
          </a:xfrm>
          <a:prstGeom prst="rect">
            <a:avLst/>
          </a:prstGeom>
          <a:noFill/>
          <a:ln w="9360">
            <a:noFill/>
          </a:ln>
        </p:spPr>
        <p:style>
          <a:lnRef idx="0">
            <a:scrgbClr r="0" g="0" b="0"/>
          </a:lnRef>
          <a:fillRef idx="0">
            <a:scrgbClr r="0" g="0" b="0"/>
          </a:fillRef>
          <a:effectRef idx="0">
            <a:scrgbClr r="0" g="0" b="0"/>
          </a:effectRef>
          <a:fontRef idx="minor"/>
        </p:style>
        <p:txBody>
          <a:bodyPr wrap="none" lIns="0" tIns="0" rIns="0" bIns="0"/>
          <a:lstStyle/>
          <a:p>
            <a:pPr>
              <a:lnSpc>
                <a:spcPct val="100000"/>
              </a:lnSpc>
            </a:pPr>
            <a:r>
              <a:rPr lang="el-GR" sz="900" b="0" strike="noStrike" spc="-1">
                <a:solidFill>
                  <a:srgbClr val="000000"/>
                </a:solidFill>
                <a:latin typeface="Calibri"/>
                <a:ea typeface="DejaVu Sans"/>
              </a:rPr>
              <a:t>70</a:t>
            </a:r>
            <a:endParaRPr lang="el-GR" sz="900" b="0" strike="noStrike" spc="-1">
              <a:latin typeface="Arial"/>
            </a:endParaRPr>
          </a:p>
        </p:txBody>
      </p:sp>
      <p:sp>
        <p:nvSpPr>
          <p:cNvPr id="1405" name="CustomShape 43"/>
          <p:cNvSpPr/>
          <p:nvPr/>
        </p:nvSpPr>
        <p:spPr>
          <a:xfrm>
            <a:off x="532800" y="2011320"/>
            <a:ext cx="115200" cy="135720"/>
          </a:xfrm>
          <a:prstGeom prst="rect">
            <a:avLst/>
          </a:prstGeom>
          <a:noFill/>
          <a:ln w="9360">
            <a:noFill/>
          </a:ln>
        </p:spPr>
        <p:style>
          <a:lnRef idx="0">
            <a:scrgbClr r="0" g="0" b="0"/>
          </a:lnRef>
          <a:fillRef idx="0">
            <a:scrgbClr r="0" g="0" b="0"/>
          </a:fillRef>
          <a:effectRef idx="0">
            <a:scrgbClr r="0" g="0" b="0"/>
          </a:effectRef>
          <a:fontRef idx="minor"/>
        </p:style>
        <p:txBody>
          <a:bodyPr wrap="none" lIns="0" tIns="0" rIns="0" bIns="0"/>
          <a:lstStyle/>
          <a:p>
            <a:pPr>
              <a:lnSpc>
                <a:spcPct val="100000"/>
              </a:lnSpc>
            </a:pPr>
            <a:r>
              <a:rPr lang="el-GR" sz="900" b="0" strike="noStrike" spc="-1">
                <a:solidFill>
                  <a:srgbClr val="000000"/>
                </a:solidFill>
                <a:latin typeface="Calibri"/>
                <a:ea typeface="DejaVu Sans"/>
              </a:rPr>
              <a:t>80</a:t>
            </a:r>
            <a:endParaRPr lang="el-GR" sz="900" b="0" strike="noStrike" spc="-1">
              <a:latin typeface="Arial"/>
            </a:endParaRPr>
          </a:p>
        </p:txBody>
      </p:sp>
      <p:sp>
        <p:nvSpPr>
          <p:cNvPr id="1406" name="CustomShape 44"/>
          <p:cNvSpPr/>
          <p:nvPr/>
        </p:nvSpPr>
        <p:spPr>
          <a:xfrm>
            <a:off x="696960" y="4222800"/>
            <a:ext cx="660960" cy="22572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l-GR" sz="900" b="0" strike="noStrike" spc="-1">
                <a:solidFill>
                  <a:srgbClr val="000000"/>
                </a:solidFill>
                <a:latin typeface="Calibri"/>
                <a:ea typeface="DejaVu Sans"/>
              </a:rPr>
              <a:t>NEXThaler</a:t>
            </a:r>
            <a:endParaRPr lang="el-GR" sz="900" b="0" strike="noStrike" spc="-1">
              <a:latin typeface="Arial"/>
            </a:endParaRPr>
          </a:p>
        </p:txBody>
      </p:sp>
      <p:sp>
        <p:nvSpPr>
          <p:cNvPr id="1407" name="CustomShape 45"/>
          <p:cNvSpPr/>
          <p:nvPr/>
        </p:nvSpPr>
        <p:spPr>
          <a:xfrm>
            <a:off x="1398240" y="4222800"/>
            <a:ext cx="473400" cy="22572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l-GR" sz="900" b="0" strike="noStrike" spc="-1">
                <a:solidFill>
                  <a:srgbClr val="000000"/>
                </a:solidFill>
                <a:latin typeface="Calibri"/>
                <a:ea typeface="DejaVu Sans"/>
              </a:rPr>
              <a:t>Diskus</a:t>
            </a:r>
            <a:endParaRPr lang="el-GR" sz="900" b="0" strike="noStrike" spc="-1">
              <a:latin typeface="Arial"/>
            </a:endParaRPr>
          </a:p>
        </p:txBody>
      </p:sp>
      <p:sp>
        <p:nvSpPr>
          <p:cNvPr id="1408" name="CustomShape 46"/>
          <p:cNvSpPr/>
          <p:nvPr/>
        </p:nvSpPr>
        <p:spPr>
          <a:xfrm>
            <a:off x="1885680" y="4221000"/>
            <a:ext cx="682200" cy="22572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l-GR" sz="900" b="0" strike="noStrike" spc="-1">
                <a:solidFill>
                  <a:srgbClr val="000000"/>
                </a:solidFill>
                <a:latin typeface="Calibri"/>
                <a:ea typeface="DejaVu Sans"/>
              </a:rPr>
              <a:t>Turbuhaler</a:t>
            </a:r>
            <a:endParaRPr lang="el-GR" sz="900" b="0" strike="noStrike" spc="-1">
              <a:latin typeface="Arial"/>
            </a:endParaRPr>
          </a:p>
        </p:txBody>
      </p:sp>
      <p:sp>
        <p:nvSpPr>
          <p:cNvPr id="1409" name="CustomShape 47"/>
          <p:cNvSpPr/>
          <p:nvPr/>
        </p:nvSpPr>
        <p:spPr>
          <a:xfrm rot="16200000">
            <a:off x="-938520" y="3004920"/>
            <a:ext cx="2532960" cy="3628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l-GR" sz="900" b="0" strike="noStrike" spc="-1">
                <a:solidFill>
                  <a:srgbClr val="000000"/>
                </a:solidFill>
                <a:latin typeface="Calibri"/>
                <a:ea typeface="DejaVu Sans"/>
              </a:rPr>
              <a:t>Ασθενείς που ολοκλήρωσαν </a:t>
            </a:r>
            <a:r>
              <a:t/>
            </a:r>
            <a:br/>
            <a:r>
              <a:rPr lang="el-GR" sz="900" b="0" strike="noStrike" spc="-1">
                <a:solidFill>
                  <a:srgbClr val="000000"/>
                </a:solidFill>
                <a:latin typeface="Calibri"/>
                <a:ea typeface="DejaVu Sans"/>
              </a:rPr>
              <a:t>την εισπνοή χωρίς σφάλμα (%)</a:t>
            </a:r>
            <a:endParaRPr lang="el-GR" sz="900" b="0" strike="noStrike" spc="-1">
              <a:latin typeface="Arial"/>
            </a:endParaRPr>
          </a:p>
        </p:txBody>
      </p:sp>
      <p:sp>
        <p:nvSpPr>
          <p:cNvPr id="1410" name="CustomShape 48"/>
          <p:cNvSpPr/>
          <p:nvPr/>
        </p:nvSpPr>
        <p:spPr>
          <a:xfrm>
            <a:off x="816840" y="3313080"/>
            <a:ext cx="278280" cy="33192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l-GR" sz="1600" b="0" strike="noStrike" spc="-1">
                <a:solidFill>
                  <a:srgbClr val="000000"/>
                </a:solidFill>
                <a:latin typeface="Calibri"/>
                <a:ea typeface="DejaVu Sans"/>
              </a:rPr>
              <a:t>*</a:t>
            </a:r>
            <a:endParaRPr lang="el-GR" sz="1600" b="0" strike="noStrike" spc="-1">
              <a:latin typeface="Arial"/>
            </a:endParaRPr>
          </a:p>
        </p:txBody>
      </p:sp>
      <p:sp>
        <p:nvSpPr>
          <p:cNvPr id="1411" name="CustomShape 49"/>
          <p:cNvSpPr/>
          <p:nvPr/>
        </p:nvSpPr>
        <p:spPr>
          <a:xfrm>
            <a:off x="2704680" y="3241800"/>
            <a:ext cx="278280" cy="33192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l-GR" sz="1600" b="0" strike="noStrike" spc="-1">
                <a:solidFill>
                  <a:srgbClr val="000000"/>
                </a:solidFill>
                <a:latin typeface="Calibri"/>
                <a:ea typeface="DejaVu Sans"/>
              </a:rPr>
              <a:t>*</a:t>
            </a:r>
            <a:endParaRPr lang="el-GR" sz="1600" b="0" strike="noStrike" spc="-1">
              <a:latin typeface="Arial"/>
            </a:endParaRPr>
          </a:p>
        </p:txBody>
      </p:sp>
      <p:sp>
        <p:nvSpPr>
          <p:cNvPr id="1412" name="Line 50"/>
          <p:cNvSpPr/>
          <p:nvPr/>
        </p:nvSpPr>
        <p:spPr>
          <a:xfrm>
            <a:off x="784080" y="4451040"/>
            <a:ext cx="1685880" cy="360"/>
          </a:xfrm>
          <a:prstGeom prst="line">
            <a:avLst/>
          </a:prstGeom>
          <a:ln w="31680">
            <a:solidFill>
              <a:schemeClr val="tx1"/>
            </a:solidFill>
            <a:round/>
          </a:ln>
        </p:spPr>
        <p:style>
          <a:lnRef idx="0">
            <a:scrgbClr r="0" g="0" b="0"/>
          </a:lnRef>
          <a:fillRef idx="0">
            <a:scrgbClr r="0" g="0" b="0"/>
          </a:fillRef>
          <a:effectRef idx="0">
            <a:scrgbClr r="0" g="0" b="0"/>
          </a:effectRef>
          <a:fontRef idx="minor"/>
        </p:style>
      </p:sp>
      <p:sp>
        <p:nvSpPr>
          <p:cNvPr id="1413" name="Line 51"/>
          <p:cNvSpPr/>
          <p:nvPr/>
        </p:nvSpPr>
        <p:spPr>
          <a:xfrm>
            <a:off x="2668320" y="4444920"/>
            <a:ext cx="1684440" cy="360"/>
          </a:xfrm>
          <a:prstGeom prst="line">
            <a:avLst/>
          </a:prstGeom>
          <a:ln w="31680">
            <a:solidFill>
              <a:schemeClr val="tx1"/>
            </a:solidFill>
            <a:round/>
          </a:ln>
        </p:spPr>
        <p:style>
          <a:lnRef idx="0">
            <a:scrgbClr r="0" g="0" b="0"/>
          </a:lnRef>
          <a:fillRef idx="0">
            <a:scrgbClr r="0" g="0" b="0"/>
          </a:fillRef>
          <a:effectRef idx="0">
            <a:scrgbClr r="0" g="0" b="0"/>
          </a:effectRef>
          <a:fontRef idx="minor"/>
        </p:style>
      </p:sp>
      <p:sp>
        <p:nvSpPr>
          <p:cNvPr id="1414" name="CustomShape 52"/>
          <p:cNvSpPr/>
          <p:nvPr/>
        </p:nvSpPr>
        <p:spPr>
          <a:xfrm>
            <a:off x="2589480" y="4222800"/>
            <a:ext cx="660960" cy="22572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l-GR" sz="900" b="0" strike="noStrike" spc="-1">
                <a:solidFill>
                  <a:srgbClr val="000000"/>
                </a:solidFill>
                <a:latin typeface="Calibri"/>
                <a:ea typeface="DejaVu Sans"/>
              </a:rPr>
              <a:t>NEXThaler</a:t>
            </a:r>
            <a:endParaRPr lang="el-GR" sz="900" b="0" strike="noStrike" spc="-1">
              <a:latin typeface="Arial"/>
            </a:endParaRPr>
          </a:p>
        </p:txBody>
      </p:sp>
      <p:sp>
        <p:nvSpPr>
          <p:cNvPr id="1415" name="CustomShape 53"/>
          <p:cNvSpPr/>
          <p:nvPr/>
        </p:nvSpPr>
        <p:spPr>
          <a:xfrm>
            <a:off x="3290400" y="4222800"/>
            <a:ext cx="473400" cy="22572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l-GR" sz="900" b="0" strike="noStrike" spc="-1">
                <a:solidFill>
                  <a:srgbClr val="000000"/>
                </a:solidFill>
                <a:latin typeface="Calibri"/>
                <a:ea typeface="DejaVu Sans"/>
              </a:rPr>
              <a:t>Diskus</a:t>
            </a:r>
            <a:endParaRPr lang="el-GR" sz="900" b="0" strike="noStrike" spc="-1">
              <a:latin typeface="Arial"/>
            </a:endParaRPr>
          </a:p>
        </p:txBody>
      </p:sp>
      <p:sp>
        <p:nvSpPr>
          <p:cNvPr id="1416" name="CustomShape 54"/>
          <p:cNvSpPr/>
          <p:nvPr/>
        </p:nvSpPr>
        <p:spPr>
          <a:xfrm>
            <a:off x="3778200" y="4221000"/>
            <a:ext cx="682200" cy="22572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l-GR" sz="900" b="0" strike="noStrike" spc="-1">
                <a:solidFill>
                  <a:srgbClr val="000000"/>
                </a:solidFill>
                <a:latin typeface="Calibri"/>
                <a:ea typeface="DejaVu Sans"/>
              </a:rPr>
              <a:t>Turbuhaler</a:t>
            </a:r>
            <a:endParaRPr lang="el-GR" sz="900" b="0" strike="noStrike" spc="-1">
              <a:latin typeface="Arial"/>
            </a:endParaRPr>
          </a:p>
        </p:txBody>
      </p:sp>
      <p:sp>
        <p:nvSpPr>
          <p:cNvPr id="1417" name="CustomShape 55"/>
          <p:cNvSpPr/>
          <p:nvPr/>
        </p:nvSpPr>
        <p:spPr>
          <a:xfrm>
            <a:off x="1294920" y="4869000"/>
            <a:ext cx="2390760" cy="21024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l-GR" sz="800" b="0" strike="noStrike" spc="-1">
                <a:solidFill>
                  <a:srgbClr val="000000"/>
                </a:solidFill>
                <a:latin typeface="Calibri"/>
                <a:ea typeface="DejaVu Sans"/>
              </a:rPr>
              <a:t>*p&lt;0,001 έναντι των συσκευών Diskus και Turbuhaler</a:t>
            </a:r>
            <a:endParaRPr lang="el-GR" sz="800" b="0" strike="noStrike" spc="-1">
              <a:latin typeface="Arial"/>
            </a:endParaRPr>
          </a:p>
        </p:txBody>
      </p:sp>
      <p:sp>
        <p:nvSpPr>
          <p:cNvPr id="1418" name="CustomShape 56"/>
          <p:cNvSpPr/>
          <p:nvPr/>
        </p:nvSpPr>
        <p:spPr>
          <a:xfrm>
            <a:off x="1403280" y="6093000"/>
            <a:ext cx="6622560" cy="259920"/>
          </a:xfrm>
          <a:prstGeom prst="rect">
            <a:avLst/>
          </a:prstGeom>
          <a:noFill/>
          <a:ln w="9360">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9" name="CustomShape 1"/>
          <p:cNvSpPr/>
          <p:nvPr/>
        </p:nvSpPr>
        <p:spPr>
          <a:xfrm>
            <a:off x="115920" y="260280"/>
            <a:ext cx="8576640" cy="6310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3200" b="0" strike="noStrike" spc="-1">
                <a:solidFill>
                  <a:srgbClr val="000000"/>
                </a:solidFill>
                <a:latin typeface="Calibri"/>
                <a:ea typeface="DejaVu Sans"/>
              </a:rPr>
              <a:t>Αποτελεσματικότητα</a:t>
            </a:r>
            <a:endParaRPr lang="el-GR" sz="3200" b="0" strike="noStrike" spc="-1">
              <a:latin typeface="Arial"/>
            </a:endParaRPr>
          </a:p>
        </p:txBody>
      </p:sp>
      <p:sp>
        <p:nvSpPr>
          <p:cNvPr id="1420" name="CustomShape 2"/>
          <p:cNvSpPr/>
          <p:nvPr/>
        </p:nvSpPr>
        <p:spPr>
          <a:xfrm>
            <a:off x="5148360" y="1628640"/>
            <a:ext cx="3675960" cy="439056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marL="343080" indent="-340920">
              <a:lnSpc>
                <a:spcPct val="120000"/>
              </a:lnSpc>
              <a:spcBef>
                <a:spcPts val="601"/>
              </a:spcBef>
              <a:buClr>
                <a:srgbClr val="000000"/>
              </a:buClr>
              <a:buFont typeface="Arial"/>
              <a:buChar char="•"/>
            </a:pPr>
            <a:r>
              <a:rPr lang="el-GR" sz="1200" b="1" strike="noStrike" spc="-1">
                <a:solidFill>
                  <a:srgbClr val="000000"/>
                </a:solidFill>
                <a:latin typeface="Calibri"/>
                <a:ea typeface="DejaVu Sans"/>
              </a:rPr>
              <a:t>μεγαλύτερος ήταν ο αριθμός αποτυχίας εκτέλεσης βημάτων με τις συσκευές Diskus και Turbuhaler έναντι της συσκευής NEXThaler, τόσο κατά την 1η όσο και κατά τη 2η χρήση (p&lt;0,001 έναντι των συσκευών </a:t>
            </a:r>
            <a:r>
              <a:t/>
            </a:r>
            <a:br/>
            <a:r>
              <a:rPr lang="el-GR" sz="1200" b="1" strike="noStrike" spc="-1">
                <a:solidFill>
                  <a:srgbClr val="000000"/>
                </a:solidFill>
                <a:latin typeface="Calibri"/>
                <a:ea typeface="DejaVu Sans"/>
              </a:rPr>
              <a:t>Diskus και Turbuhaler)</a:t>
            </a:r>
            <a:endParaRPr lang="el-GR" sz="1200" b="0" strike="noStrike" spc="-1">
              <a:latin typeface="Arial"/>
            </a:endParaRPr>
          </a:p>
          <a:p>
            <a:pPr marL="343080" indent="-340920">
              <a:lnSpc>
                <a:spcPct val="120000"/>
              </a:lnSpc>
              <a:spcAft>
                <a:spcPts val="601"/>
              </a:spcAft>
            </a:pPr>
            <a:endParaRPr lang="el-GR" sz="1200" b="0" strike="noStrike" spc="-1">
              <a:latin typeface="Arial"/>
            </a:endParaRPr>
          </a:p>
          <a:p>
            <a:pPr marL="343080" indent="-340920">
              <a:lnSpc>
                <a:spcPct val="120000"/>
              </a:lnSpc>
              <a:spcBef>
                <a:spcPts val="601"/>
              </a:spcBef>
              <a:buClr>
                <a:srgbClr val="000000"/>
              </a:buClr>
              <a:buFont typeface="Arial"/>
              <a:buChar char="•"/>
            </a:pPr>
            <a:r>
              <a:rPr lang="el-GR" sz="1200" b="1" strike="noStrike" spc="-1">
                <a:solidFill>
                  <a:srgbClr val="000000"/>
                </a:solidFill>
                <a:latin typeface="Calibri"/>
                <a:ea typeface="DejaVu Sans"/>
              </a:rPr>
              <a:t>σημαντικά μεγαλύτερος ήταν ο αριθμός αποτυχίας εκτέλεσης βημάτων με κρίσιμα σφάλματα κατά τη χρήση των συσκευών Diskus και Turbuhaler έναντι της συσκευής NEXThaler κατά τη 2η χρήση των συσκευών εισπνοής (p&lt;0,001 έναντι των συσκευών </a:t>
            </a:r>
            <a:r>
              <a:t/>
            </a:r>
            <a:br/>
            <a:r>
              <a:rPr lang="el-GR" sz="1200" b="1" strike="noStrike" spc="-1">
                <a:solidFill>
                  <a:srgbClr val="000000"/>
                </a:solidFill>
                <a:latin typeface="Calibri"/>
                <a:ea typeface="DejaVu Sans"/>
              </a:rPr>
              <a:t>Diskus και Turbuhaler) </a:t>
            </a:r>
            <a:endParaRPr lang="el-GR" sz="1200" b="0" strike="noStrike" spc="-1">
              <a:latin typeface="Arial"/>
            </a:endParaRPr>
          </a:p>
        </p:txBody>
      </p:sp>
      <p:sp>
        <p:nvSpPr>
          <p:cNvPr id="1421" name="CustomShape 3"/>
          <p:cNvSpPr/>
          <p:nvPr/>
        </p:nvSpPr>
        <p:spPr>
          <a:xfrm>
            <a:off x="719280" y="1052640"/>
            <a:ext cx="7703640" cy="3628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l-GR" sz="1800" b="0" strike="noStrike" spc="-1">
                <a:solidFill>
                  <a:srgbClr val="005395"/>
                </a:solidFill>
                <a:latin typeface="Calibri"/>
                <a:ea typeface="DejaVu Sans"/>
              </a:rPr>
              <a:t>Συχνότητα αποτυχίας εκτέλεσης βημάτων</a:t>
            </a:r>
            <a:endParaRPr lang="el-GR" sz="1800" b="0" strike="noStrike" spc="-1">
              <a:latin typeface="Arial"/>
            </a:endParaRPr>
          </a:p>
        </p:txBody>
      </p:sp>
      <p:sp>
        <p:nvSpPr>
          <p:cNvPr id="1422" name="CustomShape 4"/>
          <p:cNvSpPr/>
          <p:nvPr/>
        </p:nvSpPr>
        <p:spPr>
          <a:xfrm>
            <a:off x="2894040" y="1846440"/>
            <a:ext cx="69120" cy="69120"/>
          </a:xfrm>
          <a:prstGeom prst="rect">
            <a:avLst/>
          </a:prstGeom>
          <a:solidFill>
            <a:srgbClr val="FF99CC"/>
          </a:solidFill>
          <a:ln w="9360">
            <a:noFill/>
          </a:ln>
        </p:spPr>
        <p:style>
          <a:lnRef idx="0">
            <a:scrgbClr r="0" g="0" b="0"/>
          </a:lnRef>
          <a:fillRef idx="0">
            <a:scrgbClr r="0" g="0" b="0"/>
          </a:fillRef>
          <a:effectRef idx="0">
            <a:scrgbClr r="0" g="0" b="0"/>
          </a:effectRef>
          <a:fontRef idx="minor"/>
        </p:style>
      </p:sp>
      <p:sp>
        <p:nvSpPr>
          <p:cNvPr id="1423" name="CustomShape 5"/>
          <p:cNvSpPr/>
          <p:nvPr/>
        </p:nvSpPr>
        <p:spPr>
          <a:xfrm>
            <a:off x="3066840" y="1806480"/>
            <a:ext cx="1632960" cy="135720"/>
          </a:xfrm>
          <a:prstGeom prst="rect">
            <a:avLst/>
          </a:prstGeom>
          <a:noFill/>
          <a:ln w="9360">
            <a:noFill/>
          </a:ln>
        </p:spPr>
        <p:style>
          <a:lnRef idx="0">
            <a:scrgbClr r="0" g="0" b="0"/>
          </a:lnRef>
          <a:fillRef idx="0">
            <a:scrgbClr r="0" g="0" b="0"/>
          </a:fillRef>
          <a:effectRef idx="0">
            <a:scrgbClr r="0" g="0" b="0"/>
          </a:effectRef>
          <a:fontRef idx="minor"/>
        </p:style>
        <p:txBody>
          <a:bodyPr wrap="none" lIns="0" tIns="0" rIns="0" bIns="0"/>
          <a:lstStyle/>
          <a:p>
            <a:pPr>
              <a:lnSpc>
                <a:spcPct val="100000"/>
              </a:lnSpc>
            </a:pPr>
            <a:r>
              <a:rPr lang="el-GR" sz="900" b="0" strike="noStrike" spc="-1">
                <a:solidFill>
                  <a:srgbClr val="000000"/>
                </a:solidFill>
                <a:latin typeface="Calibri"/>
                <a:ea typeface="DejaVu Sans"/>
              </a:rPr>
              <a:t>Αποτυχία με οποιοδήποτε σφάλμα</a:t>
            </a:r>
            <a:endParaRPr lang="el-GR" sz="900" b="0" strike="noStrike" spc="-1">
              <a:latin typeface="Arial"/>
            </a:endParaRPr>
          </a:p>
        </p:txBody>
      </p:sp>
      <p:sp>
        <p:nvSpPr>
          <p:cNvPr id="1424" name="CustomShape 6"/>
          <p:cNvSpPr/>
          <p:nvPr/>
        </p:nvSpPr>
        <p:spPr>
          <a:xfrm>
            <a:off x="2894040" y="2203560"/>
            <a:ext cx="69120" cy="69120"/>
          </a:xfrm>
          <a:prstGeom prst="rect">
            <a:avLst/>
          </a:prstGeom>
          <a:solidFill>
            <a:srgbClr val="C0C0C0"/>
          </a:solidFill>
          <a:ln w="9360">
            <a:noFill/>
          </a:ln>
        </p:spPr>
        <p:style>
          <a:lnRef idx="0">
            <a:scrgbClr r="0" g="0" b="0"/>
          </a:lnRef>
          <a:fillRef idx="0">
            <a:scrgbClr r="0" g="0" b="0"/>
          </a:fillRef>
          <a:effectRef idx="0">
            <a:scrgbClr r="0" g="0" b="0"/>
          </a:effectRef>
          <a:fontRef idx="minor"/>
        </p:style>
      </p:sp>
      <p:sp>
        <p:nvSpPr>
          <p:cNvPr id="1425" name="CustomShape 7"/>
          <p:cNvSpPr/>
          <p:nvPr/>
        </p:nvSpPr>
        <p:spPr>
          <a:xfrm>
            <a:off x="3069360" y="2162160"/>
            <a:ext cx="1520280" cy="135720"/>
          </a:xfrm>
          <a:prstGeom prst="rect">
            <a:avLst/>
          </a:prstGeom>
          <a:noFill/>
          <a:ln w="9360">
            <a:noFill/>
          </a:ln>
        </p:spPr>
        <p:style>
          <a:lnRef idx="0">
            <a:scrgbClr r="0" g="0" b="0"/>
          </a:lnRef>
          <a:fillRef idx="0">
            <a:scrgbClr r="0" g="0" b="0"/>
          </a:fillRef>
          <a:effectRef idx="0">
            <a:scrgbClr r="0" g="0" b="0"/>
          </a:effectRef>
          <a:fontRef idx="minor"/>
        </p:style>
        <p:txBody>
          <a:bodyPr wrap="none" lIns="0" tIns="0" rIns="0" bIns="0"/>
          <a:lstStyle/>
          <a:p>
            <a:pPr>
              <a:lnSpc>
                <a:spcPct val="100000"/>
              </a:lnSpc>
            </a:pPr>
            <a:r>
              <a:rPr lang="el-GR" sz="900" b="0" strike="noStrike" spc="-1">
                <a:solidFill>
                  <a:srgbClr val="000000"/>
                </a:solidFill>
                <a:latin typeface="Calibri"/>
                <a:ea typeface="DejaVu Sans"/>
              </a:rPr>
              <a:t>Αποτυχία με κρίσιμα σφάλματα</a:t>
            </a:r>
            <a:r>
              <a:rPr lang="el-GR" sz="900" b="0" strike="noStrike" spc="-1" baseline="30000">
                <a:solidFill>
                  <a:srgbClr val="000000"/>
                </a:solidFill>
                <a:latin typeface="Calibri"/>
                <a:ea typeface="DejaVu Sans"/>
              </a:rPr>
              <a:t>#</a:t>
            </a:r>
            <a:endParaRPr lang="el-GR" sz="900" b="0" strike="noStrike" spc="-1">
              <a:latin typeface="Arial"/>
            </a:endParaRPr>
          </a:p>
        </p:txBody>
      </p:sp>
      <p:sp>
        <p:nvSpPr>
          <p:cNvPr id="1426" name="CustomShape 8"/>
          <p:cNvSpPr/>
          <p:nvPr/>
        </p:nvSpPr>
        <p:spPr>
          <a:xfrm>
            <a:off x="1346040" y="4437000"/>
            <a:ext cx="2672640" cy="24840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l-GR" sz="1050" b="0" strike="noStrike" spc="-1">
                <a:solidFill>
                  <a:srgbClr val="000000"/>
                </a:solidFill>
                <a:latin typeface="Calibri"/>
                <a:ea typeface="DejaVu Sans"/>
              </a:rPr>
              <a:t>*</a:t>
            </a:r>
            <a:r>
              <a:rPr lang="el-GR" sz="900" b="0" strike="noStrike" spc="-1">
                <a:solidFill>
                  <a:srgbClr val="000000"/>
                </a:solidFill>
                <a:latin typeface="Calibri"/>
                <a:ea typeface="DejaVu Sans"/>
              </a:rPr>
              <a:t>p&lt;0,001 έναντι των συσκευών Diskus και Turbuhaler</a:t>
            </a:r>
            <a:endParaRPr lang="el-GR" sz="900" b="0" strike="noStrike" spc="-1">
              <a:latin typeface="Arial"/>
            </a:endParaRPr>
          </a:p>
        </p:txBody>
      </p:sp>
      <p:sp>
        <p:nvSpPr>
          <p:cNvPr id="1427" name="CustomShape 9"/>
          <p:cNvSpPr/>
          <p:nvPr/>
        </p:nvSpPr>
        <p:spPr>
          <a:xfrm>
            <a:off x="1065240" y="2873520"/>
            <a:ext cx="171000" cy="466200"/>
          </a:xfrm>
          <a:prstGeom prst="rect">
            <a:avLst/>
          </a:prstGeom>
          <a:solidFill>
            <a:srgbClr val="FF99CC"/>
          </a:solidFill>
          <a:ln w="9360">
            <a:noFill/>
          </a:ln>
        </p:spPr>
        <p:style>
          <a:lnRef idx="0">
            <a:scrgbClr r="0" g="0" b="0"/>
          </a:lnRef>
          <a:fillRef idx="0">
            <a:scrgbClr r="0" g="0" b="0"/>
          </a:fillRef>
          <a:effectRef idx="0">
            <a:scrgbClr r="0" g="0" b="0"/>
          </a:effectRef>
          <a:fontRef idx="minor"/>
        </p:style>
      </p:sp>
      <p:sp>
        <p:nvSpPr>
          <p:cNvPr id="1428" name="CustomShape 10"/>
          <p:cNvSpPr/>
          <p:nvPr/>
        </p:nvSpPr>
        <p:spPr>
          <a:xfrm>
            <a:off x="1646280" y="2495520"/>
            <a:ext cx="159840" cy="843840"/>
          </a:xfrm>
          <a:prstGeom prst="rect">
            <a:avLst/>
          </a:prstGeom>
          <a:solidFill>
            <a:srgbClr val="FF99CC"/>
          </a:solidFill>
          <a:ln w="9360">
            <a:noFill/>
          </a:ln>
        </p:spPr>
        <p:style>
          <a:lnRef idx="0">
            <a:scrgbClr r="0" g="0" b="0"/>
          </a:lnRef>
          <a:fillRef idx="0">
            <a:scrgbClr r="0" g="0" b="0"/>
          </a:fillRef>
          <a:effectRef idx="0">
            <a:scrgbClr r="0" g="0" b="0"/>
          </a:effectRef>
          <a:fontRef idx="minor"/>
        </p:style>
      </p:sp>
      <p:sp>
        <p:nvSpPr>
          <p:cNvPr id="1429" name="CustomShape 11"/>
          <p:cNvSpPr/>
          <p:nvPr/>
        </p:nvSpPr>
        <p:spPr>
          <a:xfrm>
            <a:off x="2216160" y="2139840"/>
            <a:ext cx="171000" cy="1199520"/>
          </a:xfrm>
          <a:prstGeom prst="rect">
            <a:avLst/>
          </a:prstGeom>
          <a:solidFill>
            <a:srgbClr val="FF99CC"/>
          </a:solidFill>
          <a:ln w="9360">
            <a:noFill/>
          </a:ln>
        </p:spPr>
        <p:style>
          <a:lnRef idx="0">
            <a:scrgbClr r="0" g="0" b="0"/>
          </a:lnRef>
          <a:fillRef idx="0">
            <a:scrgbClr r="0" g="0" b="0"/>
          </a:fillRef>
          <a:effectRef idx="0">
            <a:scrgbClr r="0" g="0" b="0"/>
          </a:effectRef>
          <a:fontRef idx="minor"/>
        </p:style>
      </p:sp>
      <p:sp>
        <p:nvSpPr>
          <p:cNvPr id="1430" name="CustomShape 12"/>
          <p:cNvSpPr/>
          <p:nvPr/>
        </p:nvSpPr>
        <p:spPr>
          <a:xfrm>
            <a:off x="2795760" y="2882880"/>
            <a:ext cx="171000" cy="456480"/>
          </a:xfrm>
          <a:prstGeom prst="rect">
            <a:avLst/>
          </a:prstGeom>
          <a:solidFill>
            <a:srgbClr val="FF99CC"/>
          </a:solidFill>
          <a:ln w="9360">
            <a:noFill/>
          </a:ln>
        </p:spPr>
        <p:style>
          <a:lnRef idx="0">
            <a:scrgbClr r="0" g="0" b="0"/>
          </a:lnRef>
          <a:fillRef idx="0">
            <a:scrgbClr r="0" g="0" b="0"/>
          </a:fillRef>
          <a:effectRef idx="0">
            <a:scrgbClr r="0" g="0" b="0"/>
          </a:effectRef>
          <a:fontRef idx="minor"/>
        </p:style>
      </p:sp>
      <p:sp>
        <p:nvSpPr>
          <p:cNvPr id="1431" name="CustomShape 13"/>
          <p:cNvSpPr/>
          <p:nvPr/>
        </p:nvSpPr>
        <p:spPr>
          <a:xfrm>
            <a:off x="3376440" y="2617920"/>
            <a:ext cx="161280" cy="721800"/>
          </a:xfrm>
          <a:prstGeom prst="rect">
            <a:avLst/>
          </a:prstGeom>
          <a:solidFill>
            <a:srgbClr val="FF99CC"/>
          </a:solidFill>
          <a:ln w="9360">
            <a:noFill/>
          </a:ln>
        </p:spPr>
        <p:style>
          <a:lnRef idx="0">
            <a:scrgbClr r="0" g="0" b="0"/>
          </a:lnRef>
          <a:fillRef idx="0">
            <a:scrgbClr r="0" g="0" b="0"/>
          </a:fillRef>
          <a:effectRef idx="0">
            <a:scrgbClr r="0" g="0" b="0"/>
          </a:effectRef>
          <a:fontRef idx="minor"/>
        </p:style>
      </p:sp>
      <p:sp>
        <p:nvSpPr>
          <p:cNvPr id="1432" name="CustomShape 14"/>
          <p:cNvSpPr/>
          <p:nvPr/>
        </p:nvSpPr>
        <p:spPr>
          <a:xfrm>
            <a:off x="3946680" y="2516040"/>
            <a:ext cx="171000" cy="823320"/>
          </a:xfrm>
          <a:prstGeom prst="rect">
            <a:avLst/>
          </a:prstGeom>
          <a:solidFill>
            <a:srgbClr val="FF99CC"/>
          </a:solidFill>
          <a:ln w="9360">
            <a:noFill/>
          </a:ln>
        </p:spPr>
        <p:style>
          <a:lnRef idx="0">
            <a:scrgbClr r="0" g="0" b="0"/>
          </a:lnRef>
          <a:fillRef idx="0">
            <a:scrgbClr r="0" g="0" b="0"/>
          </a:fillRef>
          <a:effectRef idx="0">
            <a:scrgbClr r="0" g="0" b="0"/>
          </a:effectRef>
          <a:fontRef idx="minor"/>
        </p:style>
      </p:sp>
      <p:sp>
        <p:nvSpPr>
          <p:cNvPr id="1433" name="CustomShape 15"/>
          <p:cNvSpPr/>
          <p:nvPr/>
        </p:nvSpPr>
        <p:spPr>
          <a:xfrm>
            <a:off x="1238400" y="3127320"/>
            <a:ext cx="161280" cy="212040"/>
          </a:xfrm>
          <a:prstGeom prst="rect">
            <a:avLst/>
          </a:prstGeom>
          <a:solidFill>
            <a:srgbClr val="C0C0C0"/>
          </a:solidFill>
          <a:ln w="9360">
            <a:noFill/>
          </a:ln>
        </p:spPr>
        <p:style>
          <a:lnRef idx="0">
            <a:scrgbClr r="0" g="0" b="0"/>
          </a:lnRef>
          <a:fillRef idx="0">
            <a:scrgbClr r="0" g="0" b="0"/>
          </a:fillRef>
          <a:effectRef idx="0">
            <a:scrgbClr r="0" g="0" b="0"/>
          </a:effectRef>
          <a:fontRef idx="minor"/>
        </p:style>
      </p:sp>
      <p:sp>
        <p:nvSpPr>
          <p:cNvPr id="1434" name="CustomShape 16"/>
          <p:cNvSpPr/>
          <p:nvPr/>
        </p:nvSpPr>
        <p:spPr>
          <a:xfrm>
            <a:off x="1808280" y="3087720"/>
            <a:ext cx="161280" cy="252000"/>
          </a:xfrm>
          <a:prstGeom prst="rect">
            <a:avLst/>
          </a:prstGeom>
          <a:solidFill>
            <a:srgbClr val="C0C0C0"/>
          </a:solidFill>
          <a:ln w="9360">
            <a:noFill/>
          </a:ln>
        </p:spPr>
        <p:style>
          <a:lnRef idx="0">
            <a:scrgbClr r="0" g="0" b="0"/>
          </a:lnRef>
          <a:fillRef idx="0">
            <a:scrgbClr r="0" g="0" b="0"/>
          </a:fillRef>
          <a:effectRef idx="0">
            <a:scrgbClr r="0" g="0" b="0"/>
          </a:effectRef>
          <a:fontRef idx="minor"/>
        </p:style>
      </p:sp>
      <p:sp>
        <p:nvSpPr>
          <p:cNvPr id="1435" name="CustomShape 17"/>
          <p:cNvSpPr/>
          <p:nvPr/>
        </p:nvSpPr>
        <p:spPr>
          <a:xfrm>
            <a:off x="2389320" y="3076560"/>
            <a:ext cx="161280" cy="262800"/>
          </a:xfrm>
          <a:prstGeom prst="rect">
            <a:avLst/>
          </a:prstGeom>
          <a:solidFill>
            <a:srgbClr val="C0C0C0"/>
          </a:solidFill>
          <a:ln w="9360">
            <a:noFill/>
          </a:ln>
        </p:spPr>
        <p:style>
          <a:lnRef idx="0">
            <a:scrgbClr r="0" g="0" b="0"/>
          </a:lnRef>
          <a:fillRef idx="0">
            <a:scrgbClr r="0" g="0" b="0"/>
          </a:fillRef>
          <a:effectRef idx="0">
            <a:scrgbClr r="0" g="0" b="0"/>
          </a:effectRef>
          <a:fontRef idx="minor"/>
        </p:style>
      </p:sp>
      <p:sp>
        <p:nvSpPr>
          <p:cNvPr id="1436" name="CustomShape 18"/>
          <p:cNvSpPr/>
          <p:nvPr/>
        </p:nvSpPr>
        <p:spPr>
          <a:xfrm>
            <a:off x="2968560" y="3219480"/>
            <a:ext cx="161280" cy="120240"/>
          </a:xfrm>
          <a:prstGeom prst="rect">
            <a:avLst/>
          </a:prstGeom>
          <a:solidFill>
            <a:srgbClr val="C0C0C0"/>
          </a:solidFill>
          <a:ln w="9360">
            <a:noFill/>
          </a:ln>
        </p:spPr>
        <p:style>
          <a:lnRef idx="0">
            <a:scrgbClr r="0" g="0" b="0"/>
          </a:lnRef>
          <a:fillRef idx="0">
            <a:scrgbClr r="0" g="0" b="0"/>
          </a:fillRef>
          <a:effectRef idx="0">
            <a:scrgbClr r="0" g="0" b="0"/>
          </a:effectRef>
          <a:fontRef idx="minor"/>
        </p:style>
      </p:sp>
      <p:sp>
        <p:nvSpPr>
          <p:cNvPr id="1437" name="CustomShape 19"/>
          <p:cNvSpPr/>
          <p:nvPr/>
        </p:nvSpPr>
        <p:spPr>
          <a:xfrm>
            <a:off x="3540240" y="3138480"/>
            <a:ext cx="159840" cy="200880"/>
          </a:xfrm>
          <a:prstGeom prst="rect">
            <a:avLst/>
          </a:prstGeom>
          <a:solidFill>
            <a:srgbClr val="C0C0C0"/>
          </a:solidFill>
          <a:ln w="9360">
            <a:noFill/>
          </a:ln>
        </p:spPr>
        <p:style>
          <a:lnRef idx="0">
            <a:scrgbClr r="0" g="0" b="0"/>
          </a:lnRef>
          <a:fillRef idx="0">
            <a:scrgbClr r="0" g="0" b="0"/>
          </a:fillRef>
          <a:effectRef idx="0">
            <a:scrgbClr r="0" g="0" b="0"/>
          </a:effectRef>
          <a:fontRef idx="minor"/>
        </p:style>
      </p:sp>
      <p:sp>
        <p:nvSpPr>
          <p:cNvPr id="1438" name="CustomShape 20"/>
          <p:cNvSpPr/>
          <p:nvPr/>
        </p:nvSpPr>
        <p:spPr>
          <a:xfrm>
            <a:off x="4119480" y="3117960"/>
            <a:ext cx="161280" cy="221760"/>
          </a:xfrm>
          <a:prstGeom prst="rect">
            <a:avLst/>
          </a:prstGeom>
          <a:solidFill>
            <a:srgbClr val="C0C0C0"/>
          </a:solidFill>
          <a:ln w="9360">
            <a:noFill/>
          </a:ln>
        </p:spPr>
        <p:style>
          <a:lnRef idx="0">
            <a:scrgbClr r="0" g="0" b="0"/>
          </a:lnRef>
          <a:fillRef idx="0">
            <a:scrgbClr r="0" g="0" b="0"/>
          </a:fillRef>
          <a:effectRef idx="0">
            <a:scrgbClr r="0" g="0" b="0"/>
          </a:effectRef>
          <a:fontRef idx="minor"/>
        </p:style>
      </p:sp>
      <p:sp>
        <p:nvSpPr>
          <p:cNvPr id="1439" name="Line 21"/>
          <p:cNvSpPr/>
          <p:nvPr/>
        </p:nvSpPr>
        <p:spPr>
          <a:xfrm>
            <a:off x="942840" y="1925280"/>
            <a:ext cx="360" cy="1416240"/>
          </a:xfrm>
          <a:prstGeom prst="line">
            <a:avLst/>
          </a:prstGeom>
          <a:ln>
            <a:noFill/>
          </a:ln>
        </p:spPr>
        <p:style>
          <a:lnRef idx="0">
            <a:scrgbClr r="0" g="0" b="0"/>
          </a:lnRef>
          <a:fillRef idx="0">
            <a:scrgbClr r="0" g="0" b="0"/>
          </a:fillRef>
          <a:effectRef idx="0">
            <a:scrgbClr r="0" g="0" b="0"/>
          </a:effectRef>
          <a:fontRef idx="minor"/>
        </p:style>
      </p:sp>
      <p:sp>
        <p:nvSpPr>
          <p:cNvPr id="1440" name="Line 22"/>
          <p:cNvSpPr/>
          <p:nvPr/>
        </p:nvSpPr>
        <p:spPr>
          <a:xfrm>
            <a:off x="901440" y="3341520"/>
            <a:ext cx="41400" cy="360"/>
          </a:xfrm>
          <a:prstGeom prst="line">
            <a:avLst/>
          </a:prstGeom>
          <a:ln>
            <a:noFill/>
          </a:ln>
        </p:spPr>
        <p:style>
          <a:lnRef idx="0">
            <a:scrgbClr r="0" g="0" b="0"/>
          </a:lnRef>
          <a:fillRef idx="0">
            <a:scrgbClr r="0" g="0" b="0"/>
          </a:fillRef>
          <a:effectRef idx="0">
            <a:scrgbClr r="0" g="0" b="0"/>
          </a:effectRef>
          <a:fontRef idx="minor"/>
        </p:style>
      </p:sp>
      <p:sp>
        <p:nvSpPr>
          <p:cNvPr id="1441" name="Line 23"/>
          <p:cNvSpPr/>
          <p:nvPr/>
        </p:nvSpPr>
        <p:spPr>
          <a:xfrm>
            <a:off x="901440" y="2873160"/>
            <a:ext cx="41400" cy="360"/>
          </a:xfrm>
          <a:prstGeom prst="line">
            <a:avLst/>
          </a:prstGeom>
          <a:ln>
            <a:noFill/>
          </a:ln>
        </p:spPr>
        <p:style>
          <a:lnRef idx="0">
            <a:scrgbClr r="0" g="0" b="0"/>
          </a:lnRef>
          <a:fillRef idx="0">
            <a:scrgbClr r="0" g="0" b="0"/>
          </a:fillRef>
          <a:effectRef idx="0">
            <a:scrgbClr r="0" g="0" b="0"/>
          </a:effectRef>
          <a:fontRef idx="minor"/>
        </p:style>
      </p:sp>
      <p:sp>
        <p:nvSpPr>
          <p:cNvPr id="1442" name="Line 24"/>
          <p:cNvSpPr/>
          <p:nvPr/>
        </p:nvSpPr>
        <p:spPr>
          <a:xfrm>
            <a:off x="901440" y="2393640"/>
            <a:ext cx="41400" cy="360"/>
          </a:xfrm>
          <a:prstGeom prst="line">
            <a:avLst/>
          </a:prstGeom>
          <a:ln>
            <a:noFill/>
          </a:ln>
        </p:spPr>
        <p:style>
          <a:lnRef idx="0">
            <a:scrgbClr r="0" g="0" b="0"/>
          </a:lnRef>
          <a:fillRef idx="0">
            <a:scrgbClr r="0" g="0" b="0"/>
          </a:fillRef>
          <a:effectRef idx="0">
            <a:scrgbClr r="0" g="0" b="0"/>
          </a:effectRef>
          <a:fontRef idx="minor"/>
        </p:style>
      </p:sp>
      <p:sp>
        <p:nvSpPr>
          <p:cNvPr id="1443" name="Line 25"/>
          <p:cNvSpPr/>
          <p:nvPr/>
        </p:nvSpPr>
        <p:spPr>
          <a:xfrm>
            <a:off x="901440" y="1925280"/>
            <a:ext cx="41400" cy="360"/>
          </a:xfrm>
          <a:prstGeom prst="line">
            <a:avLst/>
          </a:prstGeom>
          <a:ln>
            <a:noFill/>
          </a:ln>
        </p:spPr>
        <p:style>
          <a:lnRef idx="0">
            <a:scrgbClr r="0" g="0" b="0"/>
          </a:lnRef>
          <a:fillRef idx="0">
            <a:scrgbClr r="0" g="0" b="0"/>
          </a:fillRef>
          <a:effectRef idx="0">
            <a:scrgbClr r="0" g="0" b="0"/>
          </a:effectRef>
          <a:fontRef idx="minor"/>
        </p:style>
      </p:sp>
      <p:sp>
        <p:nvSpPr>
          <p:cNvPr id="1444" name="Line 26"/>
          <p:cNvSpPr/>
          <p:nvPr/>
        </p:nvSpPr>
        <p:spPr>
          <a:xfrm>
            <a:off x="942840" y="3341520"/>
            <a:ext cx="3462120" cy="360"/>
          </a:xfrm>
          <a:prstGeom prst="line">
            <a:avLst/>
          </a:prstGeom>
          <a:ln>
            <a:noFill/>
          </a:ln>
        </p:spPr>
        <p:style>
          <a:lnRef idx="0">
            <a:scrgbClr r="0" g="0" b="0"/>
          </a:lnRef>
          <a:fillRef idx="0">
            <a:scrgbClr r="0" g="0" b="0"/>
          </a:fillRef>
          <a:effectRef idx="0">
            <a:scrgbClr r="0" g="0" b="0"/>
          </a:effectRef>
          <a:fontRef idx="minor"/>
        </p:style>
      </p:sp>
      <p:sp>
        <p:nvSpPr>
          <p:cNvPr id="1445" name="Line 27"/>
          <p:cNvSpPr/>
          <p:nvPr/>
        </p:nvSpPr>
        <p:spPr>
          <a:xfrm flipV="1">
            <a:off x="942840" y="3341520"/>
            <a:ext cx="360" cy="41400"/>
          </a:xfrm>
          <a:prstGeom prst="line">
            <a:avLst/>
          </a:prstGeom>
          <a:ln>
            <a:noFill/>
          </a:ln>
        </p:spPr>
        <p:style>
          <a:lnRef idx="0">
            <a:scrgbClr r="0" g="0" b="0"/>
          </a:lnRef>
          <a:fillRef idx="0">
            <a:scrgbClr r="0" g="0" b="0"/>
          </a:fillRef>
          <a:effectRef idx="0">
            <a:scrgbClr r="0" g="0" b="0"/>
          </a:effectRef>
          <a:fontRef idx="minor"/>
        </p:style>
      </p:sp>
      <p:sp>
        <p:nvSpPr>
          <p:cNvPr id="1446" name="Line 28"/>
          <p:cNvSpPr/>
          <p:nvPr/>
        </p:nvSpPr>
        <p:spPr>
          <a:xfrm flipV="1">
            <a:off x="1523880" y="3341520"/>
            <a:ext cx="360" cy="41400"/>
          </a:xfrm>
          <a:prstGeom prst="line">
            <a:avLst/>
          </a:prstGeom>
          <a:ln>
            <a:noFill/>
          </a:ln>
        </p:spPr>
        <p:style>
          <a:lnRef idx="0">
            <a:scrgbClr r="0" g="0" b="0"/>
          </a:lnRef>
          <a:fillRef idx="0">
            <a:scrgbClr r="0" g="0" b="0"/>
          </a:fillRef>
          <a:effectRef idx="0">
            <a:scrgbClr r="0" g="0" b="0"/>
          </a:effectRef>
          <a:fontRef idx="minor"/>
        </p:style>
      </p:sp>
      <p:sp>
        <p:nvSpPr>
          <p:cNvPr id="1447" name="Line 29"/>
          <p:cNvSpPr/>
          <p:nvPr/>
        </p:nvSpPr>
        <p:spPr>
          <a:xfrm flipV="1">
            <a:off x="2093760" y="3341520"/>
            <a:ext cx="360" cy="41400"/>
          </a:xfrm>
          <a:prstGeom prst="line">
            <a:avLst/>
          </a:prstGeom>
          <a:ln>
            <a:noFill/>
          </a:ln>
        </p:spPr>
        <p:style>
          <a:lnRef idx="0">
            <a:scrgbClr r="0" g="0" b="0"/>
          </a:lnRef>
          <a:fillRef idx="0">
            <a:scrgbClr r="0" g="0" b="0"/>
          </a:fillRef>
          <a:effectRef idx="0">
            <a:scrgbClr r="0" g="0" b="0"/>
          </a:effectRef>
          <a:fontRef idx="minor"/>
        </p:style>
      </p:sp>
      <p:sp>
        <p:nvSpPr>
          <p:cNvPr id="1448" name="Line 30"/>
          <p:cNvSpPr/>
          <p:nvPr/>
        </p:nvSpPr>
        <p:spPr>
          <a:xfrm flipV="1">
            <a:off x="2673000" y="3341520"/>
            <a:ext cx="360" cy="41400"/>
          </a:xfrm>
          <a:prstGeom prst="line">
            <a:avLst/>
          </a:prstGeom>
          <a:ln>
            <a:noFill/>
          </a:ln>
        </p:spPr>
        <p:style>
          <a:lnRef idx="0">
            <a:scrgbClr r="0" g="0" b="0"/>
          </a:lnRef>
          <a:fillRef idx="0">
            <a:scrgbClr r="0" g="0" b="0"/>
          </a:fillRef>
          <a:effectRef idx="0">
            <a:scrgbClr r="0" g="0" b="0"/>
          </a:effectRef>
          <a:fontRef idx="minor"/>
        </p:style>
      </p:sp>
      <p:sp>
        <p:nvSpPr>
          <p:cNvPr id="1449" name="Line 31"/>
          <p:cNvSpPr/>
          <p:nvPr/>
        </p:nvSpPr>
        <p:spPr>
          <a:xfrm flipV="1">
            <a:off x="3254040" y="3341520"/>
            <a:ext cx="360" cy="41400"/>
          </a:xfrm>
          <a:prstGeom prst="line">
            <a:avLst/>
          </a:prstGeom>
          <a:ln>
            <a:noFill/>
          </a:ln>
        </p:spPr>
        <p:style>
          <a:lnRef idx="0">
            <a:scrgbClr r="0" g="0" b="0"/>
          </a:lnRef>
          <a:fillRef idx="0">
            <a:scrgbClr r="0" g="0" b="0"/>
          </a:fillRef>
          <a:effectRef idx="0">
            <a:scrgbClr r="0" g="0" b="0"/>
          </a:effectRef>
          <a:fontRef idx="minor"/>
        </p:style>
      </p:sp>
      <p:sp>
        <p:nvSpPr>
          <p:cNvPr id="1450" name="Line 32"/>
          <p:cNvSpPr/>
          <p:nvPr/>
        </p:nvSpPr>
        <p:spPr>
          <a:xfrm flipV="1">
            <a:off x="3824280" y="3341520"/>
            <a:ext cx="360" cy="41400"/>
          </a:xfrm>
          <a:prstGeom prst="line">
            <a:avLst/>
          </a:prstGeom>
          <a:ln>
            <a:noFill/>
          </a:ln>
        </p:spPr>
        <p:style>
          <a:lnRef idx="0">
            <a:scrgbClr r="0" g="0" b="0"/>
          </a:lnRef>
          <a:fillRef idx="0">
            <a:scrgbClr r="0" g="0" b="0"/>
          </a:fillRef>
          <a:effectRef idx="0">
            <a:scrgbClr r="0" g="0" b="0"/>
          </a:effectRef>
          <a:fontRef idx="minor"/>
        </p:style>
      </p:sp>
      <p:sp>
        <p:nvSpPr>
          <p:cNvPr id="1451" name="Line 33"/>
          <p:cNvSpPr/>
          <p:nvPr/>
        </p:nvSpPr>
        <p:spPr>
          <a:xfrm flipV="1">
            <a:off x="4404960" y="3341520"/>
            <a:ext cx="360" cy="41400"/>
          </a:xfrm>
          <a:prstGeom prst="line">
            <a:avLst/>
          </a:prstGeom>
          <a:ln>
            <a:noFill/>
          </a:ln>
        </p:spPr>
        <p:style>
          <a:lnRef idx="0">
            <a:scrgbClr r="0" g="0" b="0"/>
          </a:lnRef>
          <a:fillRef idx="0">
            <a:scrgbClr r="0" g="0" b="0"/>
          </a:fillRef>
          <a:effectRef idx="0">
            <a:scrgbClr r="0" g="0" b="0"/>
          </a:effectRef>
          <a:fontRef idx="minor"/>
        </p:style>
      </p:sp>
      <p:sp>
        <p:nvSpPr>
          <p:cNvPr id="1452" name="CustomShape 34"/>
          <p:cNvSpPr/>
          <p:nvPr/>
        </p:nvSpPr>
        <p:spPr>
          <a:xfrm>
            <a:off x="770400" y="3260880"/>
            <a:ext cx="57240" cy="135720"/>
          </a:xfrm>
          <a:prstGeom prst="rect">
            <a:avLst/>
          </a:prstGeom>
          <a:noFill/>
          <a:ln w="9360">
            <a:noFill/>
          </a:ln>
        </p:spPr>
        <p:style>
          <a:lnRef idx="0">
            <a:scrgbClr r="0" g="0" b="0"/>
          </a:lnRef>
          <a:fillRef idx="0">
            <a:scrgbClr r="0" g="0" b="0"/>
          </a:fillRef>
          <a:effectRef idx="0">
            <a:scrgbClr r="0" g="0" b="0"/>
          </a:effectRef>
          <a:fontRef idx="minor"/>
        </p:style>
        <p:txBody>
          <a:bodyPr wrap="none" lIns="0" tIns="0" rIns="0" bIns="0"/>
          <a:lstStyle/>
          <a:p>
            <a:pPr>
              <a:lnSpc>
                <a:spcPct val="100000"/>
              </a:lnSpc>
            </a:pPr>
            <a:r>
              <a:rPr lang="el-GR" sz="900" b="0" strike="noStrike" spc="-1">
                <a:solidFill>
                  <a:srgbClr val="000000"/>
                </a:solidFill>
                <a:latin typeface="Calibri"/>
                <a:ea typeface="DejaVu Sans"/>
              </a:rPr>
              <a:t>0</a:t>
            </a:r>
            <a:endParaRPr lang="el-GR" sz="900" b="0" strike="noStrike" spc="-1">
              <a:latin typeface="Arial"/>
            </a:endParaRPr>
          </a:p>
        </p:txBody>
      </p:sp>
      <p:sp>
        <p:nvSpPr>
          <p:cNvPr id="1453" name="CustomShape 35"/>
          <p:cNvSpPr/>
          <p:nvPr/>
        </p:nvSpPr>
        <p:spPr>
          <a:xfrm>
            <a:off x="630720" y="2790720"/>
            <a:ext cx="173160" cy="135720"/>
          </a:xfrm>
          <a:prstGeom prst="rect">
            <a:avLst/>
          </a:prstGeom>
          <a:noFill/>
          <a:ln w="9360">
            <a:noFill/>
          </a:ln>
        </p:spPr>
        <p:style>
          <a:lnRef idx="0">
            <a:scrgbClr r="0" g="0" b="0"/>
          </a:lnRef>
          <a:fillRef idx="0">
            <a:scrgbClr r="0" g="0" b="0"/>
          </a:fillRef>
          <a:effectRef idx="0">
            <a:scrgbClr r="0" g="0" b="0"/>
          </a:effectRef>
          <a:fontRef idx="minor"/>
        </p:style>
        <p:txBody>
          <a:bodyPr wrap="none" lIns="0" tIns="0" rIns="0" bIns="0"/>
          <a:lstStyle/>
          <a:p>
            <a:pPr>
              <a:lnSpc>
                <a:spcPct val="100000"/>
              </a:lnSpc>
            </a:pPr>
            <a:r>
              <a:rPr lang="el-GR" sz="900" b="0" strike="noStrike" spc="-1">
                <a:solidFill>
                  <a:srgbClr val="000000"/>
                </a:solidFill>
                <a:latin typeface="Calibri"/>
                <a:ea typeface="DejaVu Sans"/>
              </a:rPr>
              <a:t>100</a:t>
            </a:r>
            <a:endParaRPr lang="el-GR" sz="900" b="0" strike="noStrike" spc="-1">
              <a:latin typeface="Arial"/>
            </a:endParaRPr>
          </a:p>
        </p:txBody>
      </p:sp>
      <p:sp>
        <p:nvSpPr>
          <p:cNvPr id="1454" name="CustomShape 36"/>
          <p:cNvSpPr/>
          <p:nvPr/>
        </p:nvSpPr>
        <p:spPr>
          <a:xfrm>
            <a:off x="630720" y="2313000"/>
            <a:ext cx="173160" cy="135720"/>
          </a:xfrm>
          <a:prstGeom prst="rect">
            <a:avLst/>
          </a:prstGeom>
          <a:noFill/>
          <a:ln w="9360">
            <a:noFill/>
          </a:ln>
        </p:spPr>
        <p:style>
          <a:lnRef idx="0">
            <a:scrgbClr r="0" g="0" b="0"/>
          </a:lnRef>
          <a:fillRef idx="0">
            <a:scrgbClr r="0" g="0" b="0"/>
          </a:fillRef>
          <a:effectRef idx="0">
            <a:scrgbClr r="0" g="0" b="0"/>
          </a:effectRef>
          <a:fontRef idx="minor"/>
        </p:style>
        <p:txBody>
          <a:bodyPr wrap="none" lIns="0" tIns="0" rIns="0" bIns="0"/>
          <a:lstStyle/>
          <a:p>
            <a:pPr>
              <a:lnSpc>
                <a:spcPct val="100000"/>
              </a:lnSpc>
            </a:pPr>
            <a:r>
              <a:rPr lang="el-GR" sz="900" b="0" strike="noStrike" spc="-1">
                <a:solidFill>
                  <a:srgbClr val="000000"/>
                </a:solidFill>
                <a:latin typeface="Calibri"/>
                <a:ea typeface="DejaVu Sans"/>
              </a:rPr>
              <a:t>200</a:t>
            </a:r>
            <a:endParaRPr lang="el-GR" sz="900" b="0" strike="noStrike" spc="-1">
              <a:latin typeface="Arial"/>
            </a:endParaRPr>
          </a:p>
        </p:txBody>
      </p:sp>
      <p:sp>
        <p:nvSpPr>
          <p:cNvPr id="1455" name="CustomShape 37"/>
          <p:cNvSpPr/>
          <p:nvPr/>
        </p:nvSpPr>
        <p:spPr>
          <a:xfrm>
            <a:off x="630720" y="1844640"/>
            <a:ext cx="173160" cy="135720"/>
          </a:xfrm>
          <a:prstGeom prst="rect">
            <a:avLst/>
          </a:prstGeom>
          <a:noFill/>
          <a:ln w="9360">
            <a:noFill/>
          </a:ln>
        </p:spPr>
        <p:style>
          <a:lnRef idx="0">
            <a:scrgbClr r="0" g="0" b="0"/>
          </a:lnRef>
          <a:fillRef idx="0">
            <a:scrgbClr r="0" g="0" b="0"/>
          </a:fillRef>
          <a:effectRef idx="0">
            <a:scrgbClr r="0" g="0" b="0"/>
          </a:effectRef>
          <a:fontRef idx="minor"/>
        </p:style>
        <p:txBody>
          <a:bodyPr wrap="none" lIns="0" tIns="0" rIns="0" bIns="0"/>
          <a:lstStyle/>
          <a:p>
            <a:pPr>
              <a:lnSpc>
                <a:spcPct val="100000"/>
              </a:lnSpc>
            </a:pPr>
            <a:r>
              <a:rPr lang="el-GR" sz="900" b="0" strike="noStrike" spc="-1">
                <a:solidFill>
                  <a:srgbClr val="000000"/>
                </a:solidFill>
                <a:latin typeface="Calibri"/>
                <a:ea typeface="DejaVu Sans"/>
              </a:rPr>
              <a:t>300</a:t>
            </a:r>
            <a:endParaRPr lang="el-GR" sz="900" b="0" strike="noStrike" spc="-1">
              <a:latin typeface="Arial"/>
            </a:endParaRPr>
          </a:p>
        </p:txBody>
      </p:sp>
      <p:sp>
        <p:nvSpPr>
          <p:cNvPr id="1456" name="CustomShape 38"/>
          <p:cNvSpPr/>
          <p:nvPr/>
        </p:nvSpPr>
        <p:spPr>
          <a:xfrm rot="16200000">
            <a:off x="976680" y="3684600"/>
            <a:ext cx="480600" cy="135360"/>
          </a:xfrm>
          <a:prstGeom prst="rect">
            <a:avLst/>
          </a:prstGeom>
          <a:noFill/>
          <a:ln w="9360">
            <a:noFill/>
          </a:ln>
        </p:spPr>
        <p:style>
          <a:lnRef idx="0">
            <a:scrgbClr r="0" g="0" b="0"/>
          </a:lnRef>
          <a:fillRef idx="0">
            <a:scrgbClr r="0" g="0" b="0"/>
          </a:fillRef>
          <a:effectRef idx="0">
            <a:scrgbClr r="0" g="0" b="0"/>
          </a:effectRef>
          <a:fontRef idx="minor"/>
        </p:style>
        <p:txBody>
          <a:bodyPr wrap="none" lIns="0" tIns="0" rIns="0" bIns="0"/>
          <a:lstStyle/>
          <a:p>
            <a:pPr>
              <a:lnSpc>
                <a:spcPct val="100000"/>
              </a:lnSpc>
            </a:pPr>
            <a:r>
              <a:rPr lang="el-GR" sz="900" b="0" strike="noStrike" spc="-1">
                <a:solidFill>
                  <a:srgbClr val="000000"/>
                </a:solidFill>
                <a:latin typeface="Calibri"/>
                <a:ea typeface="DejaVu Sans"/>
              </a:rPr>
              <a:t>NEXThaler</a:t>
            </a:r>
            <a:endParaRPr lang="el-GR" sz="900" b="0" strike="noStrike" spc="-1">
              <a:latin typeface="Arial"/>
            </a:endParaRPr>
          </a:p>
        </p:txBody>
      </p:sp>
      <p:sp>
        <p:nvSpPr>
          <p:cNvPr id="1457" name="CustomShape 39"/>
          <p:cNvSpPr/>
          <p:nvPr/>
        </p:nvSpPr>
        <p:spPr>
          <a:xfrm rot="16200000">
            <a:off x="1638720" y="3610080"/>
            <a:ext cx="318960" cy="135360"/>
          </a:xfrm>
          <a:prstGeom prst="rect">
            <a:avLst/>
          </a:prstGeom>
          <a:noFill/>
          <a:ln w="9360">
            <a:noFill/>
          </a:ln>
        </p:spPr>
        <p:style>
          <a:lnRef idx="0">
            <a:scrgbClr r="0" g="0" b="0"/>
          </a:lnRef>
          <a:fillRef idx="0">
            <a:scrgbClr r="0" g="0" b="0"/>
          </a:fillRef>
          <a:effectRef idx="0">
            <a:scrgbClr r="0" g="0" b="0"/>
          </a:effectRef>
          <a:fontRef idx="minor"/>
        </p:style>
        <p:txBody>
          <a:bodyPr wrap="none" lIns="0" tIns="0" rIns="0" bIns="0"/>
          <a:lstStyle/>
          <a:p>
            <a:pPr>
              <a:lnSpc>
                <a:spcPct val="100000"/>
              </a:lnSpc>
            </a:pPr>
            <a:r>
              <a:rPr lang="el-GR" sz="900" b="0" strike="noStrike" spc="-1">
                <a:solidFill>
                  <a:srgbClr val="000000"/>
                </a:solidFill>
                <a:latin typeface="Calibri"/>
                <a:ea typeface="DejaVu Sans"/>
              </a:rPr>
              <a:t>Diskus </a:t>
            </a:r>
            <a:endParaRPr lang="el-GR" sz="900" b="0" strike="noStrike" spc="-1">
              <a:latin typeface="Arial"/>
            </a:endParaRPr>
          </a:p>
        </p:txBody>
      </p:sp>
      <p:sp>
        <p:nvSpPr>
          <p:cNvPr id="1458" name="CustomShape 40"/>
          <p:cNvSpPr/>
          <p:nvPr/>
        </p:nvSpPr>
        <p:spPr>
          <a:xfrm rot="16200000">
            <a:off x="2133000" y="3669840"/>
            <a:ext cx="501840" cy="135360"/>
          </a:xfrm>
          <a:prstGeom prst="rect">
            <a:avLst/>
          </a:prstGeom>
          <a:noFill/>
          <a:ln w="9360">
            <a:noFill/>
          </a:ln>
        </p:spPr>
        <p:style>
          <a:lnRef idx="0">
            <a:scrgbClr r="0" g="0" b="0"/>
          </a:lnRef>
          <a:fillRef idx="0">
            <a:scrgbClr r="0" g="0" b="0"/>
          </a:fillRef>
          <a:effectRef idx="0">
            <a:scrgbClr r="0" g="0" b="0"/>
          </a:effectRef>
          <a:fontRef idx="minor"/>
        </p:style>
        <p:txBody>
          <a:bodyPr wrap="none" lIns="0" tIns="0" rIns="0" bIns="0"/>
          <a:lstStyle/>
          <a:p>
            <a:pPr>
              <a:lnSpc>
                <a:spcPct val="100000"/>
              </a:lnSpc>
            </a:pPr>
            <a:r>
              <a:rPr lang="el-GR" sz="900" b="0" strike="noStrike" spc="-1">
                <a:solidFill>
                  <a:srgbClr val="000000"/>
                </a:solidFill>
                <a:latin typeface="Calibri"/>
                <a:ea typeface="DejaVu Sans"/>
              </a:rPr>
              <a:t>Turbuhaler</a:t>
            </a:r>
            <a:endParaRPr lang="el-GR" sz="900" b="0" strike="noStrike" spc="-1">
              <a:latin typeface="Arial"/>
            </a:endParaRPr>
          </a:p>
        </p:txBody>
      </p:sp>
      <p:sp>
        <p:nvSpPr>
          <p:cNvPr id="1459" name="CustomShape 41"/>
          <p:cNvSpPr/>
          <p:nvPr/>
        </p:nvSpPr>
        <p:spPr>
          <a:xfrm rot="16200000">
            <a:off x="2713320" y="3679920"/>
            <a:ext cx="480600" cy="135360"/>
          </a:xfrm>
          <a:prstGeom prst="rect">
            <a:avLst/>
          </a:prstGeom>
          <a:noFill/>
          <a:ln w="9360">
            <a:noFill/>
          </a:ln>
        </p:spPr>
        <p:style>
          <a:lnRef idx="0">
            <a:scrgbClr r="0" g="0" b="0"/>
          </a:lnRef>
          <a:fillRef idx="0">
            <a:scrgbClr r="0" g="0" b="0"/>
          </a:fillRef>
          <a:effectRef idx="0">
            <a:scrgbClr r="0" g="0" b="0"/>
          </a:effectRef>
          <a:fontRef idx="minor"/>
        </p:style>
        <p:txBody>
          <a:bodyPr wrap="none" lIns="0" tIns="0" rIns="0" bIns="0"/>
          <a:lstStyle/>
          <a:p>
            <a:pPr>
              <a:lnSpc>
                <a:spcPct val="100000"/>
              </a:lnSpc>
            </a:pPr>
            <a:r>
              <a:rPr lang="el-GR" sz="900" b="0" strike="noStrike" spc="-1">
                <a:solidFill>
                  <a:srgbClr val="000000"/>
                </a:solidFill>
                <a:latin typeface="Calibri"/>
                <a:ea typeface="DejaVu Sans"/>
              </a:rPr>
              <a:t>NEXThaler</a:t>
            </a:r>
            <a:endParaRPr lang="el-GR" sz="900" b="0" strike="noStrike" spc="-1">
              <a:latin typeface="Arial"/>
            </a:endParaRPr>
          </a:p>
        </p:txBody>
      </p:sp>
      <p:sp>
        <p:nvSpPr>
          <p:cNvPr id="1460" name="CustomShape 42"/>
          <p:cNvSpPr/>
          <p:nvPr/>
        </p:nvSpPr>
        <p:spPr>
          <a:xfrm rot="16200000">
            <a:off x="3373560" y="3605400"/>
            <a:ext cx="318960" cy="135360"/>
          </a:xfrm>
          <a:prstGeom prst="rect">
            <a:avLst/>
          </a:prstGeom>
          <a:noFill/>
          <a:ln w="9360">
            <a:noFill/>
          </a:ln>
        </p:spPr>
        <p:style>
          <a:lnRef idx="0">
            <a:scrgbClr r="0" g="0" b="0"/>
          </a:lnRef>
          <a:fillRef idx="0">
            <a:scrgbClr r="0" g="0" b="0"/>
          </a:fillRef>
          <a:effectRef idx="0">
            <a:scrgbClr r="0" g="0" b="0"/>
          </a:effectRef>
          <a:fontRef idx="minor"/>
        </p:style>
        <p:txBody>
          <a:bodyPr wrap="none" lIns="0" tIns="0" rIns="0" bIns="0"/>
          <a:lstStyle/>
          <a:p>
            <a:pPr>
              <a:lnSpc>
                <a:spcPct val="100000"/>
              </a:lnSpc>
            </a:pPr>
            <a:r>
              <a:rPr lang="el-GR" sz="900" b="0" strike="noStrike" spc="-1">
                <a:solidFill>
                  <a:srgbClr val="000000"/>
                </a:solidFill>
                <a:latin typeface="Calibri"/>
                <a:ea typeface="DejaVu Sans"/>
              </a:rPr>
              <a:t>Diskus </a:t>
            </a:r>
            <a:endParaRPr lang="el-GR" sz="900" b="0" strike="noStrike" spc="-1">
              <a:latin typeface="Arial"/>
            </a:endParaRPr>
          </a:p>
        </p:txBody>
      </p:sp>
      <p:sp>
        <p:nvSpPr>
          <p:cNvPr id="1461" name="CustomShape 43"/>
          <p:cNvSpPr/>
          <p:nvPr/>
        </p:nvSpPr>
        <p:spPr>
          <a:xfrm rot="16200000">
            <a:off x="3863160" y="3669840"/>
            <a:ext cx="501840" cy="135360"/>
          </a:xfrm>
          <a:prstGeom prst="rect">
            <a:avLst/>
          </a:prstGeom>
          <a:noFill/>
          <a:ln w="9360">
            <a:noFill/>
          </a:ln>
        </p:spPr>
        <p:style>
          <a:lnRef idx="0">
            <a:scrgbClr r="0" g="0" b="0"/>
          </a:lnRef>
          <a:fillRef idx="0">
            <a:scrgbClr r="0" g="0" b="0"/>
          </a:fillRef>
          <a:effectRef idx="0">
            <a:scrgbClr r="0" g="0" b="0"/>
          </a:effectRef>
          <a:fontRef idx="minor"/>
        </p:style>
        <p:txBody>
          <a:bodyPr wrap="none" lIns="0" tIns="0" rIns="0" bIns="0"/>
          <a:lstStyle/>
          <a:p>
            <a:pPr>
              <a:lnSpc>
                <a:spcPct val="100000"/>
              </a:lnSpc>
            </a:pPr>
            <a:r>
              <a:rPr lang="el-GR" sz="900" b="0" strike="noStrike" spc="-1">
                <a:solidFill>
                  <a:srgbClr val="000000"/>
                </a:solidFill>
                <a:latin typeface="Calibri"/>
                <a:ea typeface="DejaVu Sans"/>
              </a:rPr>
              <a:t>Turbuhaler</a:t>
            </a:r>
            <a:endParaRPr lang="el-GR" sz="900" b="0" strike="noStrike" spc="-1">
              <a:latin typeface="Arial"/>
            </a:endParaRPr>
          </a:p>
        </p:txBody>
      </p:sp>
      <p:sp>
        <p:nvSpPr>
          <p:cNvPr id="1462" name="Line 44"/>
          <p:cNvSpPr/>
          <p:nvPr/>
        </p:nvSpPr>
        <p:spPr>
          <a:xfrm>
            <a:off x="1523880" y="3341520"/>
            <a:ext cx="360" cy="703080"/>
          </a:xfrm>
          <a:prstGeom prst="line">
            <a:avLst/>
          </a:prstGeom>
          <a:ln>
            <a:noFill/>
          </a:ln>
        </p:spPr>
        <p:style>
          <a:lnRef idx="0">
            <a:scrgbClr r="0" g="0" b="0"/>
          </a:lnRef>
          <a:fillRef idx="0">
            <a:scrgbClr r="0" g="0" b="0"/>
          </a:fillRef>
          <a:effectRef idx="0">
            <a:scrgbClr r="0" g="0" b="0"/>
          </a:effectRef>
          <a:fontRef idx="minor"/>
        </p:style>
      </p:sp>
      <p:sp>
        <p:nvSpPr>
          <p:cNvPr id="1463" name="Line 45"/>
          <p:cNvSpPr/>
          <p:nvPr/>
        </p:nvSpPr>
        <p:spPr>
          <a:xfrm>
            <a:off x="2093760" y="3341520"/>
            <a:ext cx="360" cy="703080"/>
          </a:xfrm>
          <a:prstGeom prst="line">
            <a:avLst/>
          </a:prstGeom>
          <a:ln>
            <a:noFill/>
          </a:ln>
        </p:spPr>
        <p:style>
          <a:lnRef idx="0">
            <a:scrgbClr r="0" g="0" b="0"/>
          </a:lnRef>
          <a:fillRef idx="0">
            <a:scrgbClr r="0" g="0" b="0"/>
          </a:fillRef>
          <a:effectRef idx="0">
            <a:scrgbClr r="0" g="0" b="0"/>
          </a:effectRef>
          <a:fontRef idx="minor"/>
        </p:style>
      </p:sp>
      <p:sp>
        <p:nvSpPr>
          <p:cNvPr id="1464" name="Line 46"/>
          <p:cNvSpPr/>
          <p:nvPr/>
        </p:nvSpPr>
        <p:spPr>
          <a:xfrm>
            <a:off x="3254040" y="3341520"/>
            <a:ext cx="360" cy="703080"/>
          </a:xfrm>
          <a:prstGeom prst="line">
            <a:avLst/>
          </a:prstGeom>
          <a:ln>
            <a:noFill/>
          </a:ln>
        </p:spPr>
        <p:style>
          <a:lnRef idx="0">
            <a:scrgbClr r="0" g="0" b="0"/>
          </a:lnRef>
          <a:fillRef idx="0">
            <a:scrgbClr r="0" g="0" b="0"/>
          </a:fillRef>
          <a:effectRef idx="0">
            <a:scrgbClr r="0" g="0" b="0"/>
          </a:effectRef>
          <a:fontRef idx="minor"/>
        </p:style>
      </p:sp>
      <p:sp>
        <p:nvSpPr>
          <p:cNvPr id="1465" name="Line 47"/>
          <p:cNvSpPr/>
          <p:nvPr/>
        </p:nvSpPr>
        <p:spPr>
          <a:xfrm>
            <a:off x="3824280" y="3341520"/>
            <a:ext cx="360" cy="703080"/>
          </a:xfrm>
          <a:prstGeom prst="line">
            <a:avLst/>
          </a:prstGeom>
          <a:ln>
            <a:noFill/>
          </a:ln>
        </p:spPr>
        <p:style>
          <a:lnRef idx="0">
            <a:scrgbClr r="0" g="0" b="0"/>
          </a:lnRef>
          <a:fillRef idx="0">
            <a:scrgbClr r="0" g="0" b="0"/>
          </a:fillRef>
          <a:effectRef idx="0">
            <a:scrgbClr r="0" g="0" b="0"/>
          </a:effectRef>
          <a:fontRef idx="minor"/>
        </p:style>
      </p:sp>
      <p:sp>
        <p:nvSpPr>
          <p:cNvPr id="1466" name="CustomShape 48"/>
          <p:cNvSpPr/>
          <p:nvPr/>
        </p:nvSpPr>
        <p:spPr>
          <a:xfrm>
            <a:off x="1627920" y="4146480"/>
            <a:ext cx="532800" cy="165960"/>
          </a:xfrm>
          <a:prstGeom prst="rect">
            <a:avLst/>
          </a:prstGeom>
          <a:noFill/>
          <a:ln w="9360">
            <a:noFill/>
          </a:ln>
        </p:spPr>
        <p:style>
          <a:lnRef idx="0">
            <a:scrgbClr r="0" g="0" b="0"/>
          </a:lnRef>
          <a:fillRef idx="0">
            <a:scrgbClr r="0" g="0" b="0"/>
          </a:fillRef>
          <a:effectRef idx="0">
            <a:scrgbClr r="0" g="0" b="0"/>
          </a:effectRef>
          <a:fontRef idx="minor"/>
        </p:style>
        <p:txBody>
          <a:bodyPr wrap="none" lIns="0" tIns="0" rIns="0" bIns="0"/>
          <a:lstStyle/>
          <a:p>
            <a:pPr>
              <a:lnSpc>
                <a:spcPct val="100000"/>
              </a:lnSpc>
            </a:pPr>
            <a:r>
              <a:rPr lang="el-GR" sz="1100" b="0" strike="noStrike" spc="-1">
                <a:solidFill>
                  <a:srgbClr val="000000"/>
                </a:solidFill>
                <a:latin typeface="Calibri"/>
                <a:ea typeface="DejaVu Sans"/>
              </a:rPr>
              <a:t>1η χρήση</a:t>
            </a:r>
            <a:endParaRPr lang="el-GR" sz="1100" b="0" strike="noStrike" spc="-1">
              <a:latin typeface="Arial"/>
            </a:endParaRPr>
          </a:p>
        </p:txBody>
      </p:sp>
      <p:sp>
        <p:nvSpPr>
          <p:cNvPr id="1467" name="CustomShape 49"/>
          <p:cNvSpPr/>
          <p:nvPr/>
        </p:nvSpPr>
        <p:spPr>
          <a:xfrm>
            <a:off x="3339360" y="4146480"/>
            <a:ext cx="532800" cy="165960"/>
          </a:xfrm>
          <a:prstGeom prst="rect">
            <a:avLst/>
          </a:prstGeom>
          <a:noFill/>
          <a:ln w="9360">
            <a:noFill/>
          </a:ln>
        </p:spPr>
        <p:style>
          <a:lnRef idx="0">
            <a:scrgbClr r="0" g="0" b="0"/>
          </a:lnRef>
          <a:fillRef idx="0">
            <a:scrgbClr r="0" g="0" b="0"/>
          </a:fillRef>
          <a:effectRef idx="0">
            <a:scrgbClr r="0" g="0" b="0"/>
          </a:effectRef>
          <a:fontRef idx="minor"/>
        </p:style>
        <p:txBody>
          <a:bodyPr wrap="none" lIns="0" tIns="0" rIns="0" bIns="0"/>
          <a:lstStyle/>
          <a:p>
            <a:pPr>
              <a:lnSpc>
                <a:spcPct val="100000"/>
              </a:lnSpc>
            </a:pPr>
            <a:r>
              <a:rPr lang="el-GR" sz="1100" b="0" strike="noStrike" spc="-1">
                <a:solidFill>
                  <a:srgbClr val="000000"/>
                </a:solidFill>
                <a:latin typeface="Calibri"/>
                <a:ea typeface="DejaVu Sans"/>
              </a:rPr>
              <a:t>2η χρήση</a:t>
            </a:r>
            <a:endParaRPr lang="el-GR" sz="1100" b="0" strike="noStrike" spc="-1">
              <a:latin typeface="Arial"/>
            </a:endParaRPr>
          </a:p>
        </p:txBody>
      </p:sp>
      <p:sp>
        <p:nvSpPr>
          <p:cNvPr id="1468" name="Line 50"/>
          <p:cNvSpPr/>
          <p:nvPr/>
        </p:nvSpPr>
        <p:spPr>
          <a:xfrm>
            <a:off x="942840" y="3341520"/>
            <a:ext cx="360" cy="968400"/>
          </a:xfrm>
          <a:prstGeom prst="line">
            <a:avLst/>
          </a:prstGeom>
          <a:ln>
            <a:noFill/>
          </a:ln>
        </p:spPr>
        <p:style>
          <a:lnRef idx="0">
            <a:scrgbClr r="0" g="0" b="0"/>
          </a:lnRef>
          <a:fillRef idx="0">
            <a:scrgbClr r="0" g="0" b="0"/>
          </a:fillRef>
          <a:effectRef idx="0">
            <a:scrgbClr r="0" g="0" b="0"/>
          </a:effectRef>
          <a:fontRef idx="minor"/>
        </p:style>
      </p:sp>
      <p:sp>
        <p:nvSpPr>
          <p:cNvPr id="1469" name="Line 51"/>
          <p:cNvSpPr/>
          <p:nvPr/>
        </p:nvSpPr>
        <p:spPr>
          <a:xfrm>
            <a:off x="4404960" y="3341520"/>
            <a:ext cx="360" cy="968400"/>
          </a:xfrm>
          <a:prstGeom prst="line">
            <a:avLst/>
          </a:prstGeom>
          <a:ln>
            <a:noFill/>
          </a:ln>
        </p:spPr>
        <p:style>
          <a:lnRef idx="0">
            <a:scrgbClr r="0" g="0" b="0"/>
          </a:lnRef>
          <a:fillRef idx="0">
            <a:scrgbClr r="0" g="0" b="0"/>
          </a:fillRef>
          <a:effectRef idx="0">
            <a:scrgbClr r="0" g="0" b="0"/>
          </a:effectRef>
          <a:fontRef idx="minor"/>
        </p:style>
      </p:sp>
      <p:sp>
        <p:nvSpPr>
          <p:cNvPr id="1470" name="Line 52"/>
          <p:cNvSpPr/>
          <p:nvPr/>
        </p:nvSpPr>
        <p:spPr>
          <a:xfrm>
            <a:off x="2673000" y="3341520"/>
            <a:ext cx="360" cy="968400"/>
          </a:xfrm>
          <a:prstGeom prst="line">
            <a:avLst/>
          </a:prstGeom>
          <a:ln>
            <a:noFill/>
          </a:ln>
        </p:spPr>
        <p:style>
          <a:lnRef idx="0">
            <a:scrgbClr r="0" g="0" b="0"/>
          </a:lnRef>
          <a:fillRef idx="0">
            <a:scrgbClr r="0" g="0" b="0"/>
          </a:fillRef>
          <a:effectRef idx="0">
            <a:scrgbClr r="0" g="0" b="0"/>
          </a:effectRef>
          <a:fontRef idx="minor"/>
        </p:style>
      </p:sp>
      <p:sp>
        <p:nvSpPr>
          <p:cNvPr id="1471" name="CustomShape 53"/>
          <p:cNvSpPr/>
          <p:nvPr/>
        </p:nvSpPr>
        <p:spPr>
          <a:xfrm rot="16200000">
            <a:off x="-341640" y="2623320"/>
            <a:ext cx="1641960" cy="135360"/>
          </a:xfrm>
          <a:prstGeom prst="rect">
            <a:avLst/>
          </a:prstGeom>
          <a:noFill/>
          <a:ln w="9360">
            <a:noFill/>
          </a:ln>
        </p:spPr>
        <p:style>
          <a:lnRef idx="0">
            <a:scrgbClr r="0" g="0" b="0"/>
          </a:lnRef>
          <a:fillRef idx="0">
            <a:scrgbClr r="0" g="0" b="0"/>
          </a:fillRef>
          <a:effectRef idx="0">
            <a:scrgbClr r="0" g="0" b="0"/>
          </a:effectRef>
          <a:fontRef idx="minor"/>
        </p:style>
        <p:txBody>
          <a:bodyPr wrap="none" lIns="0" tIns="0" rIns="0" bIns="0"/>
          <a:lstStyle/>
          <a:p>
            <a:pPr>
              <a:lnSpc>
                <a:spcPct val="100000"/>
              </a:lnSpc>
            </a:pPr>
            <a:r>
              <a:rPr lang="el-GR" sz="900" b="0" strike="noStrike" spc="-1">
                <a:solidFill>
                  <a:srgbClr val="000000"/>
                </a:solidFill>
                <a:latin typeface="Calibri"/>
                <a:ea typeface="DejaVu Sans"/>
              </a:rPr>
              <a:t>Αρ. αποτυχίας εκτέλεσης  βημάτων</a:t>
            </a:r>
            <a:endParaRPr lang="el-GR" sz="900" b="0" strike="noStrike" spc="-1">
              <a:latin typeface="Arial"/>
            </a:endParaRPr>
          </a:p>
        </p:txBody>
      </p:sp>
      <p:sp>
        <p:nvSpPr>
          <p:cNvPr id="1472" name="CustomShape 54"/>
          <p:cNvSpPr/>
          <p:nvPr/>
        </p:nvSpPr>
        <p:spPr>
          <a:xfrm>
            <a:off x="1010880" y="2678040"/>
            <a:ext cx="278280" cy="33192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l-GR" sz="1600" b="0" strike="noStrike" spc="-1">
                <a:solidFill>
                  <a:srgbClr val="000000"/>
                </a:solidFill>
                <a:latin typeface="Calibri"/>
                <a:ea typeface="DejaVu Sans"/>
              </a:rPr>
              <a:t>*</a:t>
            </a:r>
            <a:endParaRPr lang="el-GR" sz="1600" b="0" strike="noStrike" spc="-1">
              <a:latin typeface="Arial"/>
            </a:endParaRPr>
          </a:p>
        </p:txBody>
      </p:sp>
      <p:sp>
        <p:nvSpPr>
          <p:cNvPr id="1473" name="CustomShape 55"/>
          <p:cNvSpPr/>
          <p:nvPr/>
        </p:nvSpPr>
        <p:spPr>
          <a:xfrm>
            <a:off x="2728440" y="2658960"/>
            <a:ext cx="278280" cy="33192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l-GR" sz="1600" b="0" strike="noStrike" spc="-1">
                <a:solidFill>
                  <a:srgbClr val="000000"/>
                </a:solidFill>
                <a:latin typeface="Calibri"/>
                <a:ea typeface="DejaVu Sans"/>
              </a:rPr>
              <a:t>*</a:t>
            </a:r>
            <a:endParaRPr lang="el-GR" sz="1600" b="0" strike="noStrike" spc="-1">
              <a:latin typeface="Arial"/>
            </a:endParaRPr>
          </a:p>
        </p:txBody>
      </p:sp>
      <p:sp>
        <p:nvSpPr>
          <p:cNvPr id="1474" name="CustomShape 56"/>
          <p:cNvSpPr/>
          <p:nvPr/>
        </p:nvSpPr>
        <p:spPr>
          <a:xfrm>
            <a:off x="2906280" y="2998800"/>
            <a:ext cx="278280" cy="33192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l-GR" sz="1600" b="0" strike="noStrike" spc="-1">
                <a:solidFill>
                  <a:srgbClr val="000000"/>
                </a:solidFill>
                <a:latin typeface="Calibri"/>
                <a:ea typeface="DejaVu Sans"/>
              </a:rPr>
              <a:t>*</a:t>
            </a:r>
            <a:endParaRPr lang="el-GR" sz="1600" b="0" strike="noStrike" spc="-1">
              <a:latin typeface="Arial"/>
            </a:endParaRPr>
          </a:p>
        </p:txBody>
      </p:sp>
      <p:sp>
        <p:nvSpPr>
          <p:cNvPr id="1475" name="CustomShape 57"/>
          <p:cNvSpPr/>
          <p:nvPr/>
        </p:nvSpPr>
        <p:spPr>
          <a:xfrm>
            <a:off x="1209240" y="2901960"/>
            <a:ext cx="278280" cy="33192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l-GR" sz="1600" b="0" strike="noStrike" spc="-1">
                <a:solidFill>
                  <a:srgbClr val="000000"/>
                </a:solidFill>
                <a:latin typeface="Calibri"/>
                <a:ea typeface="DejaVu Sans"/>
              </a:rPr>
              <a:t>*</a:t>
            </a:r>
            <a:endParaRPr lang="el-GR" sz="16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6" name="CustomShape 1"/>
          <p:cNvSpPr/>
          <p:nvPr/>
        </p:nvSpPr>
        <p:spPr>
          <a:xfrm>
            <a:off x="684360" y="274680"/>
            <a:ext cx="8000280" cy="6310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600" b="0" strike="noStrike" spc="-1">
                <a:solidFill>
                  <a:srgbClr val="000000"/>
                </a:solidFill>
                <a:latin typeface="Trebuchet MS"/>
                <a:ea typeface="DejaVu Sans"/>
              </a:rPr>
              <a:t>Συνολική ικανοποίηση</a:t>
            </a:r>
            <a:endParaRPr lang="el-GR" sz="2600" b="0" strike="noStrike" spc="-1">
              <a:latin typeface="Arial"/>
            </a:endParaRPr>
          </a:p>
        </p:txBody>
      </p:sp>
      <p:graphicFrame>
        <p:nvGraphicFramePr>
          <p:cNvPr id="1477" name="Table 2"/>
          <p:cNvGraphicFramePr/>
          <p:nvPr/>
        </p:nvGraphicFramePr>
        <p:xfrm>
          <a:off x="573120" y="2205000"/>
          <a:ext cx="8064000" cy="2229840"/>
        </p:xfrm>
        <a:graphic>
          <a:graphicData uri="http://schemas.openxmlformats.org/drawingml/2006/table">
            <a:tbl>
              <a:tblPr/>
              <a:tblGrid>
                <a:gridCol w="2282760"/>
                <a:gridCol w="1217520"/>
                <a:gridCol w="1064880"/>
                <a:gridCol w="1217520"/>
                <a:gridCol w="2281320"/>
              </a:tblGrid>
              <a:tr h="347400">
                <a:tc>
                  <a:txBody>
                    <a:bodyPr/>
                    <a:lstStyle/>
                    <a:p>
                      <a:pPr algn="ctr">
                        <a:lnSpc>
                          <a:spcPct val="100000"/>
                        </a:lnSpc>
                      </a:pPr>
                      <a:r>
                        <a:rPr lang="el-GR" sz="1200" b="1" strike="noStrike" spc="-1">
                          <a:solidFill>
                            <a:srgbClr val="000000"/>
                          </a:solidFill>
                          <a:latin typeface="Trebuchet MS"/>
                        </a:rPr>
                        <a:t>Μέτρηση ευχρηστίας</a:t>
                      </a:r>
                      <a:endParaRPr lang="el-GR" sz="1200" b="0" strike="noStrike" spc="-1">
                        <a:latin typeface="Arial"/>
                      </a:endParaRPr>
                    </a:p>
                  </a:txBody>
                  <a:tcPr>
                    <a:lnR w="12240">
                      <a:solidFill>
                        <a:srgbClr val="FF00FF"/>
                      </a:solidFill>
                    </a:lnR>
                    <a:lnT w="12240">
                      <a:solidFill>
                        <a:srgbClr val="FF00FF"/>
                      </a:solidFill>
                    </a:lnT>
                    <a:lnB w="12240">
                      <a:solidFill>
                        <a:srgbClr val="FF00FF"/>
                      </a:solidFill>
                    </a:lnB>
                    <a:solidFill>
                      <a:srgbClr val="C0C0C0"/>
                    </a:solidFill>
                  </a:tcPr>
                </a:tc>
                <a:tc>
                  <a:txBody>
                    <a:bodyPr/>
                    <a:lstStyle/>
                    <a:p>
                      <a:pPr algn="ctr">
                        <a:lnSpc>
                          <a:spcPct val="100000"/>
                        </a:lnSpc>
                      </a:pPr>
                      <a:r>
                        <a:rPr lang="el-GR" sz="1200" b="1" strike="noStrike" spc="-1">
                          <a:solidFill>
                            <a:srgbClr val="000000"/>
                          </a:solidFill>
                          <a:latin typeface="Trebuchet MS"/>
                        </a:rPr>
                        <a:t>NEXThaler</a:t>
                      </a:r>
                      <a:endParaRPr lang="el-GR" sz="1200" b="0" strike="noStrike" spc="-1">
                        <a:latin typeface="Arial"/>
                      </a:endParaRPr>
                    </a:p>
                  </a:txBody>
                  <a:tcPr>
                    <a:lnL w="12240">
                      <a:solidFill>
                        <a:srgbClr val="FF00FF"/>
                      </a:solidFill>
                    </a:lnL>
                    <a:lnR w="12240">
                      <a:solidFill>
                        <a:srgbClr val="FF00FF"/>
                      </a:solidFill>
                    </a:lnR>
                    <a:lnT w="12240">
                      <a:solidFill>
                        <a:srgbClr val="FF00FF"/>
                      </a:solidFill>
                    </a:lnT>
                    <a:lnB w="12240">
                      <a:solidFill>
                        <a:srgbClr val="FF00FF"/>
                      </a:solidFill>
                    </a:lnB>
                    <a:solidFill>
                      <a:srgbClr val="C0C0C0"/>
                    </a:solidFill>
                  </a:tcPr>
                </a:tc>
                <a:tc>
                  <a:txBody>
                    <a:bodyPr/>
                    <a:lstStyle/>
                    <a:p>
                      <a:pPr algn="ctr">
                        <a:lnSpc>
                          <a:spcPct val="100000"/>
                        </a:lnSpc>
                      </a:pPr>
                      <a:r>
                        <a:rPr lang="el-GR" sz="1200" b="1" strike="noStrike" spc="-1">
                          <a:solidFill>
                            <a:srgbClr val="000000"/>
                          </a:solidFill>
                          <a:latin typeface="Trebuchet MS"/>
                        </a:rPr>
                        <a:t>Diskus</a:t>
                      </a:r>
                      <a:endParaRPr lang="el-GR" sz="1200" b="0" strike="noStrike" spc="-1">
                        <a:latin typeface="Arial"/>
                      </a:endParaRPr>
                    </a:p>
                  </a:txBody>
                  <a:tcPr>
                    <a:lnL w="12240">
                      <a:solidFill>
                        <a:srgbClr val="FF00FF"/>
                      </a:solidFill>
                    </a:lnL>
                    <a:lnR w="12240">
                      <a:solidFill>
                        <a:srgbClr val="FF00FF"/>
                      </a:solidFill>
                    </a:lnR>
                    <a:lnT w="12240">
                      <a:solidFill>
                        <a:srgbClr val="FF00FF"/>
                      </a:solidFill>
                    </a:lnT>
                    <a:lnB w="12240">
                      <a:solidFill>
                        <a:srgbClr val="FF00FF"/>
                      </a:solidFill>
                    </a:lnB>
                    <a:solidFill>
                      <a:srgbClr val="C0C0C0"/>
                    </a:solidFill>
                  </a:tcPr>
                </a:tc>
                <a:tc>
                  <a:txBody>
                    <a:bodyPr/>
                    <a:lstStyle/>
                    <a:p>
                      <a:pPr algn="ctr">
                        <a:lnSpc>
                          <a:spcPct val="100000"/>
                        </a:lnSpc>
                      </a:pPr>
                      <a:r>
                        <a:rPr lang="el-GR" sz="1200" b="1" strike="noStrike" spc="-1">
                          <a:solidFill>
                            <a:srgbClr val="000000"/>
                          </a:solidFill>
                          <a:latin typeface="Trebuchet MS"/>
                        </a:rPr>
                        <a:t>Turbuhaler</a:t>
                      </a:r>
                      <a:endParaRPr lang="el-GR" sz="1200" b="0" strike="noStrike" spc="-1">
                        <a:latin typeface="Arial"/>
                      </a:endParaRPr>
                    </a:p>
                  </a:txBody>
                  <a:tcPr>
                    <a:lnL w="12240">
                      <a:solidFill>
                        <a:srgbClr val="FF00FF"/>
                      </a:solidFill>
                    </a:lnL>
                    <a:lnR w="12240">
                      <a:solidFill>
                        <a:srgbClr val="FF00FF"/>
                      </a:solidFill>
                    </a:lnR>
                    <a:lnT w="12240">
                      <a:solidFill>
                        <a:srgbClr val="FF00FF"/>
                      </a:solidFill>
                    </a:lnT>
                    <a:lnB w="12240">
                      <a:solidFill>
                        <a:srgbClr val="FF00FF"/>
                      </a:solidFill>
                    </a:lnB>
                    <a:solidFill>
                      <a:srgbClr val="C0C0C0"/>
                    </a:solidFill>
                  </a:tcPr>
                </a:tc>
                <a:tc>
                  <a:txBody>
                    <a:bodyPr/>
                    <a:lstStyle/>
                    <a:p>
                      <a:pPr algn="ctr">
                        <a:lnSpc>
                          <a:spcPct val="100000"/>
                        </a:lnSpc>
                      </a:pPr>
                      <a:r>
                        <a:rPr lang="el-GR" sz="1200" b="1" strike="noStrike" spc="-1">
                          <a:solidFill>
                            <a:srgbClr val="000000"/>
                          </a:solidFill>
                          <a:latin typeface="Trebuchet MS"/>
                        </a:rPr>
                        <a:t>τιμές p</a:t>
                      </a:r>
                      <a:endParaRPr lang="el-GR" sz="1200" b="0" strike="noStrike" spc="-1">
                        <a:latin typeface="Arial"/>
                      </a:endParaRPr>
                    </a:p>
                  </a:txBody>
                  <a:tcPr>
                    <a:lnL w="12240">
                      <a:solidFill>
                        <a:srgbClr val="FF00FF"/>
                      </a:solidFill>
                    </a:lnL>
                    <a:lnR w="12240">
                      <a:solidFill>
                        <a:srgbClr val="FF00FF"/>
                      </a:solidFill>
                    </a:lnR>
                    <a:lnT w="12240">
                      <a:solidFill>
                        <a:srgbClr val="FF00FF"/>
                      </a:solidFill>
                    </a:lnT>
                    <a:lnB w="12240">
                      <a:solidFill>
                        <a:srgbClr val="FF00FF"/>
                      </a:solidFill>
                    </a:lnB>
                    <a:solidFill>
                      <a:srgbClr val="C0C0C0"/>
                    </a:solidFill>
                  </a:tcPr>
                </a:tc>
              </a:tr>
              <a:tr h="947520">
                <a:tc>
                  <a:txBody>
                    <a:bodyPr/>
                    <a:lstStyle/>
                    <a:p>
                      <a:pPr algn="ctr">
                        <a:lnSpc>
                          <a:spcPct val="100000"/>
                        </a:lnSpc>
                      </a:pPr>
                      <a:r>
                        <a:rPr lang="el-GR" sz="1200" b="0" strike="noStrike" spc="-1">
                          <a:solidFill>
                            <a:srgbClr val="000000"/>
                          </a:solidFill>
                          <a:latin typeface="Trebuchet MS"/>
                        </a:rPr>
                        <a:t>ΣΥΝΟΛΙΚΑ, ευκολότερη </a:t>
                      </a:r>
                      <a:r>
                        <a:t/>
                      </a:r>
                      <a:br/>
                      <a:r>
                        <a:rPr lang="el-GR" sz="1200" b="0" strike="noStrike" spc="-1">
                          <a:solidFill>
                            <a:srgbClr val="000000"/>
                          </a:solidFill>
                          <a:latin typeface="Trebuchet MS"/>
                        </a:rPr>
                        <a:t>στη χρήση</a:t>
                      </a:r>
                      <a:endParaRPr lang="el-GR" sz="1200" b="0" strike="noStrike" spc="-1">
                        <a:latin typeface="Arial"/>
                      </a:endParaRPr>
                    </a:p>
                  </a:txBody>
                  <a:tcPr>
                    <a:lnR w="12240">
                      <a:solidFill>
                        <a:srgbClr val="FF00FF"/>
                      </a:solidFill>
                    </a:lnR>
                    <a:lnT w="12240">
                      <a:solidFill>
                        <a:srgbClr val="FF00FF"/>
                      </a:solidFill>
                    </a:lnT>
                    <a:lnB w="12240">
                      <a:solidFill>
                        <a:srgbClr val="FF00FF"/>
                      </a:solidFill>
                    </a:lnB>
                    <a:solidFill>
                      <a:srgbClr val="FF99CC"/>
                    </a:solidFill>
                  </a:tcPr>
                </a:tc>
                <a:tc>
                  <a:txBody>
                    <a:bodyPr/>
                    <a:lstStyle/>
                    <a:p>
                      <a:pPr algn="ctr">
                        <a:lnSpc>
                          <a:spcPct val="100000"/>
                        </a:lnSpc>
                      </a:pPr>
                      <a:r>
                        <a:rPr lang="el-GR" sz="1200" b="0" strike="noStrike" spc="-1">
                          <a:solidFill>
                            <a:srgbClr val="000000"/>
                          </a:solidFill>
                          <a:latin typeface="Trebuchet MS"/>
                        </a:rPr>
                        <a:t>74,2%</a:t>
                      </a:r>
                      <a:endParaRPr lang="el-GR" sz="1200" b="0" strike="noStrike" spc="-1">
                        <a:latin typeface="Arial"/>
                      </a:endParaRPr>
                    </a:p>
                  </a:txBody>
                  <a:tcPr>
                    <a:lnL w="12240">
                      <a:solidFill>
                        <a:srgbClr val="FF00FF"/>
                      </a:solidFill>
                    </a:lnL>
                    <a:lnR w="12240">
                      <a:solidFill>
                        <a:srgbClr val="FF00FF"/>
                      </a:solidFill>
                    </a:lnR>
                    <a:lnT w="12240">
                      <a:solidFill>
                        <a:srgbClr val="FF00FF"/>
                      </a:solidFill>
                    </a:lnT>
                    <a:lnB w="12240">
                      <a:solidFill>
                        <a:srgbClr val="FF00FF"/>
                      </a:solidFill>
                    </a:lnB>
                    <a:noFill/>
                  </a:tcPr>
                </a:tc>
                <a:tc>
                  <a:txBody>
                    <a:bodyPr/>
                    <a:lstStyle/>
                    <a:p>
                      <a:pPr algn="ctr">
                        <a:lnSpc>
                          <a:spcPct val="100000"/>
                        </a:lnSpc>
                      </a:pPr>
                      <a:r>
                        <a:rPr lang="el-GR" sz="1200" b="0" strike="noStrike" spc="-1">
                          <a:solidFill>
                            <a:srgbClr val="000000"/>
                          </a:solidFill>
                          <a:latin typeface="Trebuchet MS"/>
                        </a:rPr>
                        <a:t>16,7%</a:t>
                      </a:r>
                      <a:endParaRPr lang="el-GR" sz="1200" b="0" strike="noStrike" spc="-1">
                        <a:latin typeface="Arial"/>
                      </a:endParaRPr>
                    </a:p>
                  </a:txBody>
                  <a:tcPr>
                    <a:lnL w="12240">
                      <a:solidFill>
                        <a:srgbClr val="FF00FF"/>
                      </a:solidFill>
                    </a:lnL>
                    <a:lnR w="12240">
                      <a:solidFill>
                        <a:srgbClr val="FF00FF"/>
                      </a:solidFill>
                    </a:lnR>
                    <a:lnT w="12240">
                      <a:solidFill>
                        <a:srgbClr val="FF00FF"/>
                      </a:solidFill>
                    </a:lnT>
                    <a:lnB w="12240">
                      <a:solidFill>
                        <a:srgbClr val="FF00FF"/>
                      </a:solidFill>
                    </a:lnB>
                    <a:noFill/>
                  </a:tcPr>
                </a:tc>
                <a:tc>
                  <a:txBody>
                    <a:bodyPr/>
                    <a:lstStyle/>
                    <a:p>
                      <a:pPr algn="ctr">
                        <a:lnSpc>
                          <a:spcPct val="100000"/>
                        </a:lnSpc>
                      </a:pPr>
                      <a:r>
                        <a:rPr lang="el-GR" sz="1200" b="0" strike="noStrike" spc="-1">
                          <a:solidFill>
                            <a:srgbClr val="000000"/>
                          </a:solidFill>
                          <a:latin typeface="Trebuchet MS"/>
                        </a:rPr>
                        <a:t>9,1%</a:t>
                      </a:r>
                      <a:endParaRPr lang="el-GR" sz="1200" b="0" strike="noStrike" spc="-1">
                        <a:latin typeface="Arial"/>
                      </a:endParaRPr>
                    </a:p>
                  </a:txBody>
                  <a:tcPr>
                    <a:lnL w="12240">
                      <a:solidFill>
                        <a:srgbClr val="FF00FF"/>
                      </a:solidFill>
                    </a:lnL>
                    <a:lnR w="12240">
                      <a:solidFill>
                        <a:srgbClr val="FF00FF"/>
                      </a:solidFill>
                    </a:lnR>
                    <a:lnT w="12240">
                      <a:solidFill>
                        <a:srgbClr val="FF00FF"/>
                      </a:solidFill>
                    </a:lnT>
                    <a:lnB w="12240">
                      <a:solidFill>
                        <a:srgbClr val="FF00FF"/>
                      </a:solidFill>
                    </a:lnB>
                    <a:noFill/>
                  </a:tcPr>
                </a:tc>
                <a:tc>
                  <a:txBody>
                    <a:bodyPr/>
                    <a:lstStyle/>
                    <a:p>
                      <a:pPr algn="ctr">
                        <a:lnSpc>
                          <a:spcPct val="100000"/>
                        </a:lnSpc>
                      </a:pPr>
                      <a:r>
                        <a:rPr lang="el-GR" sz="1200" b="0" strike="noStrike" spc="-1">
                          <a:solidFill>
                            <a:srgbClr val="000000"/>
                          </a:solidFill>
                          <a:latin typeface="Trebuchet MS"/>
                        </a:rPr>
                        <a:t>p &lt;0,001 για τη συσκευή NEXThaler έναντι των συσκευών Diskus και Turbuhaler</a:t>
                      </a:r>
                      <a:endParaRPr lang="el-GR" sz="1200" b="0" strike="noStrike" spc="-1">
                        <a:latin typeface="Arial"/>
                      </a:endParaRPr>
                    </a:p>
                  </a:txBody>
                  <a:tcPr>
                    <a:lnL w="12240">
                      <a:solidFill>
                        <a:srgbClr val="FF00FF"/>
                      </a:solidFill>
                    </a:lnL>
                    <a:lnR w="12240">
                      <a:solidFill>
                        <a:srgbClr val="FF00FF"/>
                      </a:solidFill>
                    </a:lnR>
                    <a:lnT w="12240">
                      <a:solidFill>
                        <a:srgbClr val="FF00FF"/>
                      </a:solidFill>
                    </a:lnT>
                    <a:lnB w="12240">
                      <a:solidFill>
                        <a:srgbClr val="FF00FF"/>
                      </a:solidFill>
                    </a:lnB>
                    <a:noFill/>
                  </a:tcPr>
                </a:tc>
              </a:tr>
              <a:tr h="934920">
                <a:tc>
                  <a:txBody>
                    <a:bodyPr/>
                    <a:lstStyle/>
                    <a:p>
                      <a:pPr algn="ctr">
                        <a:lnSpc>
                          <a:spcPct val="100000"/>
                        </a:lnSpc>
                      </a:pPr>
                      <a:r>
                        <a:rPr lang="el-GR" sz="1200" b="0" strike="noStrike" spc="-1">
                          <a:solidFill>
                            <a:srgbClr val="000000"/>
                          </a:solidFill>
                          <a:latin typeface="Trebuchet MS"/>
                        </a:rPr>
                        <a:t>ΣΥΝΟΛΙΚΑ, προτιμούν </a:t>
                      </a:r>
                      <a:r>
                        <a:t/>
                      </a:r>
                      <a:br/>
                      <a:r>
                        <a:rPr lang="el-GR" sz="1200" b="0" strike="noStrike" spc="-1">
                          <a:solidFill>
                            <a:srgbClr val="000000"/>
                          </a:solidFill>
                          <a:latin typeface="Trebuchet MS"/>
                        </a:rPr>
                        <a:t>να αγοράσουν</a:t>
                      </a:r>
                      <a:endParaRPr lang="el-GR" sz="1200" b="0" strike="noStrike" spc="-1">
                        <a:latin typeface="Arial"/>
                      </a:endParaRPr>
                    </a:p>
                  </a:txBody>
                  <a:tcPr>
                    <a:lnR w="12240">
                      <a:solidFill>
                        <a:srgbClr val="FF00FF"/>
                      </a:solidFill>
                    </a:lnR>
                    <a:lnT w="12240">
                      <a:solidFill>
                        <a:srgbClr val="FF00FF"/>
                      </a:solidFill>
                    </a:lnT>
                    <a:lnB w="12240">
                      <a:solidFill>
                        <a:srgbClr val="FF00FF"/>
                      </a:solidFill>
                    </a:lnB>
                    <a:solidFill>
                      <a:srgbClr val="FF99CC"/>
                    </a:solidFill>
                  </a:tcPr>
                </a:tc>
                <a:tc>
                  <a:txBody>
                    <a:bodyPr/>
                    <a:lstStyle/>
                    <a:p>
                      <a:pPr algn="ctr">
                        <a:lnSpc>
                          <a:spcPct val="100000"/>
                        </a:lnSpc>
                      </a:pPr>
                      <a:r>
                        <a:rPr lang="el-GR" sz="1200" b="0" strike="noStrike" spc="-1">
                          <a:solidFill>
                            <a:srgbClr val="000000"/>
                          </a:solidFill>
                          <a:latin typeface="Trebuchet MS"/>
                        </a:rPr>
                        <a:t>75,4%</a:t>
                      </a:r>
                      <a:endParaRPr lang="el-GR" sz="1200" b="0" strike="noStrike" spc="-1">
                        <a:latin typeface="Arial"/>
                      </a:endParaRPr>
                    </a:p>
                  </a:txBody>
                  <a:tcPr>
                    <a:lnL w="12240">
                      <a:solidFill>
                        <a:srgbClr val="FF00FF"/>
                      </a:solidFill>
                    </a:lnL>
                    <a:lnR w="12240">
                      <a:solidFill>
                        <a:srgbClr val="FF00FF"/>
                      </a:solidFill>
                    </a:lnR>
                    <a:lnT w="12240">
                      <a:solidFill>
                        <a:srgbClr val="FF00FF"/>
                      </a:solidFill>
                    </a:lnT>
                    <a:lnB w="12240">
                      <a:solidFill>
                        <a:srgbClr val="FF00FF"/>
                      </a:solidFill>
                    </a:lnB>
                    <a:noFill/>
                  </a:tcPr>
                </a:tc>
                <a:tc>
                  <a:txBody>
                    <a:bodyPr/>
                    <a:lstStyle/>
                    <a:p>
                      <a:pPr algn="ctr">
                        <a:lnSpc>
                          <a:spcPct val="100000"/>
                        </a:lnSpc>
                      </a:pPr>
                      <a:r>
                        <a:rPr lang="el-GR" sz="1200" b="0" strike="noStrike" spc="-1">
                          <a:solidFill>
                            <a:srgbClr val="000000"/>
                          </a:solidFill>
                          <a:latin typeface="Trebuchet MS"/>
                        </a:rPr>
                        <a:t>16,9%</a:t>
                      </a:r>
                      <a:endParaRPr lang="el-GR" sz="1200" b="0" strike="noStrike" spc="-1">
                        <a:latin typeface="Arial"/>
                      </a:endParaRPr>
                    </a:p>
                  </a:txBody>
                  <a:tcPr>
                    <a:lnL w="12240">
                      <a:solidFill>
                        <a:srgbClr val="FF00FF"/>
                      </a:solidFill>
                    </a:lnL>
                    <a:lnR w="12240">
                      <a:solidFill>
                        <a:srgbClr val="FF00FF"/>
                      </a:solidFill>
                    </a:lnR>
                    <a:lnT w="12240">
                      <a:solidFill>
                        <a:srgbClr val="FF00FF"/>
                      </a:solidFill>
                    </a:lnT>
                    <a:lnB w="12240">
                      <a:solidFill>
                        <a:srgbClr val="FF00FF"/>
                      </a:solidFill>
                    </a:lnB>
                    <a:noFill/>
                  </a:tcPr>
                </a:tc>
                <a:tc>
                  <a:txBody>
                    <a:bodyPr/>
                    <a:lstStyle/>
                    <a:p>
                      <a:pPr algn="ctr">
                        <a:lnSpc>
                          <a:spcPct val="100000"/>
                        </a:lnSpc>
                      </a:pPr>
                      <a:r>
                        <a:rPr lang="el-GR" sz="1200" b="0" strike="noStrike" spc="-1">
                          <a:solidFill>
                            <a:srgbClr val="000000"/>
                          </a:solidFill>
                          <a:latin typeface="Trebuchet MS"/>
                        </a:rPr>
                        <a:t>7,7%</a:t>
                      </a:r>
                      <a:endParaRPr lang="el-GR" sz="1200" b="0" strike="noStrike" spc="-1">
                        <a:latin typeface="Arial"/>
                      </a:endParaRPr>
                    </a:p>
                  </a:txBody>
                  <a:tcPr>
                    <a:lnL w="12240">
                      <a:solidFill>
                        <a:srgbClr val="FF00FF"/>
                      </a:solidFill>
                    </a:lnL>
                    <a:lnR w="12240">
                      <a:solidFill>
                        <a:srgbClr val="FF00FF"/>
                      </a:solidFill>
                    </a:lnR>
                    <a:lnT w="12240">
                      <a:solidFill>
                        <a:srgbClr val="FF00FF"/>
                      </a:solidFill>
                    </a:lnT>
                    <a:lnB w="12240">
                      <a:solidFill>
                        <a:srgbClr val="FF00FF"/>
                      </a:solidFill>
                    </a:lnB>
                    <a:noFill/>
                  </a:tcPr>
                </a:tc>
                <a:tc>
                  <a:txBody>
                    <a:bodyPr/>
                    <a:lstStyle/>
                    <a:p>
                      <a:pPr algn="ctr">
                        <a:lnSpc>
                          <a:spcPct val="100000"/>
                        </a:lnSpc>
                      </a:pPr>
                      <a:r>
                        <a:rPr lang="el-GR" sz="1200" b="0" strike="noStrike" spc="-1">
                          <a:solidFill>
                            <a:srgbClr val="000000"/>
                          </a:solidFill>
                          <a:latin typeface="Trebuchet MS"/>
                        </a:rPr>
                        <a:t>p &lt;0,001 για τη συσκευή NEXThaler έναντι των συσκευών Diskus και Turbuhaler</a:t>
                      </a:r>
                      <a:endParaRPr lang="el-GR" sz="1200" b="0" strike="noStrike" spc="-1">
                        <a:latin typeface="Arial"/>
                      </a:endParaRPr>
                    </a:p>
                  </a:txBody>
                  <a:tcPr>
                    <a:lnL w="12240">
                      <a:solidFill>
                        <a:srgbClr val="FF00FF"/>
                      </a:solidFill>
                    </a:lnL>
                    <a:lnR w="12240">
                      <a:solidFill>
                        <a:srgbClr val="FF00FF"/>
                      </a:solidFill>
                    </a:lnR>
                    <a:lnT w="12240">
                      <a:solidFill>
                        <a:srgbClr val="FF00FF"/>
                      </a:solidFill>
                    </a:lnT>
                    <a:lnB w="12240">
                      <a:solidFill>
                        <a:srgbClr val="FF00FF"/>
                      </a:solidFill>
                    </a:lnB>
                    <a:noFill/>
                  </a:tcPr>
                </a:tc>
              </a:tr>
            </a:tbl>
          </a:graphicData>
        </a:graphic>
      </p:graphicFrame>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8"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sp>
      <p:pic>
        <p:nvPicPr>
          <p:cNvPr id="1479" name="Content Placeholder 3"/>
          <p:cNvPicPr/>
          <p:nvPr/>
        </p:nvPicPr>
        <p:blipFill>
          <a:blip r:embed="rId2"/>
          <a:stretch/>
        </p:blipFill>
        <p:spPr>
          <a:xfrm>
            <a:off x="0" y="260640"/>
            <a:ext cx="9141840" cy="65952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0"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sp>
      <p:pic>
        <p:nvPicPr>
          <p:cNvPr id="1481" name="Content Placeholder 3"/>
          <p:cNvPicPr/>
          <p:nvPr/>
        </p:nvPicPr>
        <p:blipFill>
          <a:blip r:embed="rId2"/>
          <a:stretch/>
        </p:blipFill>
        <p:spPr>
          <a:xfrm>
            <a:off x="251640" y="1124640"/>
            <a:ext cx="8638920" cy="54468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4"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l-GR" sz="2400" b="0" strike="noStrike" spc="-1">
                <a:solidFill>
                  <a:srgbClr val="000000"/>
                </a:solidFill>
                <a:latin typeface="Georgia"/>
                <a:ea typeface="DejaVu Sans"/>
              </a:rPr>
              <a:t>Φαινοτυπικός καθορισμός</a:t>
            </a:r>
            <a:endParaRPr lang="el-GR" sz="2400" b="0" strike="noStrike" spc="-1">
              <a:latin typeface="Arial"/>
            </a:endParaRPr>
          </a:p>
        </p:txBody>
      </p:sp>
      <p:sp>
        <p:nvSpPr>
          <p:cNvPr id="905"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marL="274320" indent="-272160">
              <a:lnSpc>
                <a:spcPct val="100000"/>
              </a:lnSpc>
              <a:spcBef>
                <a:spcPts val="479"/>
              </a:spcBef>
              <a:buClr>
                <a:srgbClr val="ACC2C9"/>
              </a:buClr>
              <a:buFont typeface="Arial"/>
              <a:buChar char="•"/>
            </a:pPr>
            <a:r>
              <a:rPr lang="el-GR" sz="1800" b="0" strike="noStrike" spc="-1">
                <a:solidFill>
                  <a:srgbClr val="000000"/>
                </a:solidFill>
                <a:latin typeface="Georgia"/>
                <a:ea typeface="DejaVu Sans"/>
              </a:rPr>
              <a:t>Το βρογχικό άσθμα έχει πολλούς διαφορετικούς φαινότυπους </a:t>
            </a:r>
            <a:endParaRPr lang="el-GR" sz="1800" b="0" strike="noStrike" spc="-1">
              <a:latin typeface="Arial"/>
            </a:endParaRPr>
          </a:p>
          <a:p>
            <a:pPr>
              <a:lnSpc>
                <a:spcPct val="100000"/>
              </a:lnSpc>
              <a:spcBef>
                <a:spcPts val="479"/>
              </a:spcBef>
            </a:pPr>
            <a:endParaRPr lang="el-GR" sz="1800" b="0" strike="noStrike" spc="-1">
              <a:latin typeface="Arial"/>
            </a:endParaRPr>
          </a:p>
          <a:p>
            <a:pPr marL="274320" indent="-272160">
              <a:lnSpc>
                <a:spcPct val="100000"/>
              </a:lnSpc>
              <a:spcBef>
                <a:spcPts val="479"/>
              </a:spcBef>
              <a:buClr>
                <a:srgbClr val="ACC2C9"/>
              </a:buClr>
              <a:buFont typeface="Arial"/>
              <a:buChar char="•"/>
            </a:pPr>
            <a:r>
              <a:rPr lang="el-GR" sz="1800" b="0" strike="noStrike" spc="-1">
                <a:solidFill>
                  <a:srgbClr val="000000"/>
                </a:solidFill>
                <a:latin typeface="Georgia"/>
                <a:ea typeface="DejaVu Sans"/>
              </a:rPr>
              <a:t>Η απουσία σαφούς καθορισμού των φαινοτύπων αυτών καθιστά δύσκολη την ερμηνεία και αξιολόγηση των αποτελεσμάτων πολλών μελέτών</a:t>
            </a:r>
            <a:endParaRPr lang="el-GR" sz="1800" b="0" strike="noStrike" spc="-1">
              <a:latin typeface="Arial"/>
            </a:endParaRPr>
          </a:p>
          <a:p>
            <a:pPr>
              <a:lnSpc>
                <a:spcPct val="100000"/>
              </a:lnSpc>
              <a:spcBef>
                <a:spcPts val="479"/>
              </a:spcBef>
            </a:pPr>
            <a:endParaRPr lang="el-GR" sz="1800" b="0" strike="noStrike" spc="-1">
              <a:latin typeface="Arial"/>
            </a:endParaRPr>
          </a:p>
          <a:p>
            <a:pPr marL="274320" indent="-272160">
              <a:lnSpc>
                <a:spcPct val="100000"/>
              </a:lnSpc>
              <a:spcBef>
                <a:spcPts val="479"/>
              </a:spcBef>
              <a:buClr>
                <a:srgbClr val="ACC2C9"/>
              </a:buClr>
              <a:buFont typeface="Arial"/>
              <a:buChar char="•"/>
            </a:pPr>
            <a:r>
              <a:rPr lang="el-GR" sz="1800" b="0" strike="noStrike" spc="-1">
                <a:solidFill>
                  <a:srgbClr val="000000"/>
                </a:solidFill>
                <a:latin typeface="Georgia"/>
                <a:ea typeface="DejaVu Sans"/>
              </a:rPr>
              <a:t>Σημαντικό να ξέρουμε για τι μιλάμε, ώστε να μπορούμε να συγκρίνουμε μελέτες με διαφορετικούς πληθυσμούς και να ενισχύσουμε τις γενετικές μελέτες που συσχετίζουν το φαινότυπο με το γονότυπο</a:t>
            </a:r>
            <a:endParaRPr lang="el-GR" sz="1800" b="0" strike="noStrike" spc="-1">
              <a:latin typeface="Aria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800" b="0" strike="noStrike" spc="-1">
                <a:solidFill>
                  <a:srgbClr val="424456"/>
                </a:solidFill>
                <a:latin typeface="Trebuchet MS"/>
                <a:ea typeface="DejaVu Sans"/>
              </a:rPr>
              <a:t>Conflicts</a:t>
            </a:r>
            <a:endParaRPr lang="el-GR" sz="2800" b="0" strike="noStrike" spc="-1">
              <a:latin typeface="Arial"/>
            </a:endParaRPr>
          </a:p>
        </p:txBody>
      </p:sp>
      <p:sp>
        <p:nvSpPr>
          <p:cNvPr id="857"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5760" indent="-253800">
              <a:lnSpc>
                <a:spcPct val="100000"/>
              </a:lnSpc>
              <a:spcBef>
                <a:spcPts val="300"/>
              </a:spcBef>
              <a:buClr>
                <a:srgbClr val="A04DA3"/>
              </a:buClr>
              <a:buFont typeface="Georgia"/>
              <a:buChar char="•"/>
            </a:pPr>
            <a:r>
              <a:rPr lang="el-GR" sz="2800" b="0" strike="noStrike" spc="-1">
                <a:solidFill>
                  <a:srgbClr val="000000"/>
                </a:solidFill>
                <a:latin typeface="Georgia"/>
                <a:ea typeface="DejaVu Sans"/>
              </a:rPr>
              <a:t>Chiesi</a:t>
            </a:r>
            <a:endParaRPr lang="el-GR" sz="2800" b="0" strike="noStrike" spc="-1">
              <a:latin typeface="Arial"/>
            </a:endParaRPr>
          </a:p>
          <a:p>
            <a:pPr marL="365760" indent="-253800">
              <a:lnSpc>
                <a:spcPct val="100000"/>
              </a:lnSpc>
              <a:spcBef>
                <a:spcPts val="300"/>
              </a:spcBef>
              <a:buClr>
                <a:srgbClr val="A04DA3"/>
              </a:buClr>
              <a:buFont typeface="Georgia"/>
              <a:buChar char="•"/>
            </a:pPr>
            <a:r>
              <a:rPr lang="el-GR" sz="2800" b="0" strike="noStrike" spc="-1">
                <a:solidFill>
                  <a:srgbClr val="000000"/>
                </a:solidFill>
                <a:latin typeface="Georgia"/>
                <a:ea typeface="DejaVu Sans"/>
              </a:rPr>
              <a:t>Vianex/MSD</a:t>
            </a:r>
            <a:endParaRPr lang="el-GR" sz="28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6" name="CustomShape 1"/>
          <p:cNvSpPr/>
          <p:nvPr/>
        </p:nvSpPr>
        <p:spPr>
          <a:xfrm>
            <a:off x="914400" y="404640"/>
            <a:ext cx="7629120" cy="921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el-GR" sz="3600" b="1" strike="noStrike" spc="35">
                <a:solidFill>
                  <a:srgbClr val="000000"/>
                </a:solidFill>
                <a:latin typeface="Arial"/>
                <a:ea typeface="DejaVu Sans"/>
              </a:rPr>
              <a:t>Φλεγμονώδης φαινότυπος</a:t>
            </a:r>
            <a:endParaRPr lang="el-GR" sz="3600" b="0" strike="noStrike" spc="-1">
              <a:latin typeface="Arial"/>
            </a:endParaRPr>
          </a:p>
        </p:txBody>
      </p:sp>
      <p:sp>
        <p:nvSpPr>
          <p:cNvPr id="907" name="CustomShape 2"/>
          <p:cNvSpPr/>
          <p:nvPr/>
        </p:nvSpPr>
        <p:spPr>
          <a:xfrm>
            <a:off x="0" y="1600200"/>
            <a:ext cx="4036320" cy="4528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74320" indent="-272160">
              <a:lnSpc>
                <a:spcPct val="100000"/>
              </a:lnSpc>
              <a:spcBef>
                <a:spcPts val="519"/>
              </a:spcBef>
              <a:buClr>
                <a:srgbClr val="ACC2C9"/>
              </a:buClr>
              <a:buFont typeface="Arial"/>
              <a:buChar char="•"/>
            </a:pPr>
            <a:r>
              <a:rPr lang="el-GR" sz="2600" b="1" i="1" strike="noStrike" spc="-1">
                <a:solidFill>
                  <a:srgbClr val="000000"/>
                </a:solidFill>
                <a:latin typeface="Arial"/>
                <a:ea typeface="DejaVu Sans"/>
              </a:rPr>
              <a:t>Βιοδείκτης </a:t>
            </a:r>
            <a:r>
              <a:rPr lang="el-GR" sz="2600" b="1" strike="noStrike" spc="-1">
                <a:solidFill>
                  <a:srgbClr val="000000"/>
                </a:solidFill>
                <a:latin typeface="Arial"/>
                <a:ea typeface="DejaVu Sans"/>
              </a:rPr>
              <a:t> + ειδική θεραπεία</a:t>
            </a:r>
            <a:endParaRPr lang="el-GR" sz="2600" b="0" strike="noStrike" spc="-1">
              <a:latin typeface="Arial"/>
            </a:endParaRPr>
          </a:p>
        </p:txBody>
      </p:sp>
      <p:sp>
        <p:nvSpPr>
          <p:cNvPr id="908" name="CustomShape 3"/>
          <p:cNvSpPr/>
          <p:nvPr/>
        </p:nvSpPr>
        <p:spPr>
          <a:xfrm>
            <a:off x="3421080" y="3795840"/>
            <a:ext cx="182160" cy="364680"/>
          </a:xfrm>
          <a:prstGeom prst="rect">
            <a:avLst/>
          </a:prstGeom>
          <a:noFill/>
          <a:ln>
            <a:noFill/>
          </a:ln>
        </p:spPr>
        <p:style>
          <a:lnRef idx="0">
            <a:scrgbClr r="0" g="0" b="0"/>
          </a:lnRef>
          <a:fillRef idx="0">
            <a:scrgbClr r="0" g="0" b="0"/>
          </a:fillRef>
          <a:effectRef idx="0">
            <a:scrgbClr r="0" g="0" b="0"/>
          </a:effectRef>
          <a:fontRef idx="minor"/>
        </p:style>
      </p:sp>
      <p:pic>
        <p:nvPicPr>
          <p:cNvPr id="909" name="Picture 8"/>
          <p:cNvPicPr/>
          <p:nvPr/>
        </p:nvPicPr>
        <p:blipFill>
          <a:blip r:embed="rId2"/>
          <a:stretch/>
        </p:blipFill>
        <p:spPr>
          <a:xfrm>
            <a:off x="324000" y="3252960"/>
            <a:ext cx="2494800" cy="1974240"/>
          </a:xfrm>
          <a:prstGeom prst="rect">
            <a:avLst/>
          </a:prstGeom>
          <a:ln>
            <a:noFill/>
          </a:ln>
        </p:spPr>
      </p:pic>
      <p:pic>
        <p:nvPicPr>
          <p:cNvPr id="910" name="Picture 9"/>
          <p:cNvPicPr/>
          <p:nvPr/>
        </p:nvPicPr>
        <p:blipFill>
          <a:blip r:embed="rId3"/>
          <a:stretch/>
        </p:blipFill>
        <p:spPr>
          <a:xfrm>
            <a:off x="3151080" y="3479760"/>
            <a:ext cx="1445760" cy="1362960"/>
          </a:xfrm>
          <a:prstGeom prst="rect">
            <a:avLst/>
          </a:prstGeom>
          <a:ln>
            <a:noFill/>
          </a:ln>
        </p:spPr>
      </p:pic>
      <p:sp>
        <p:nvSpPr>
          <p:cNvPr id="911" name="CustomShape 4"/>
          <p:cNvSpPr/>
          <p:nvPr/>
        </p:nvSpPr>
        <p:spPr>
          <a:xfrm>
            <a:off x="2790360" y="3625920"/>
            <a:ext cx="357480" cy="454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l-GR" sz="2400" b="1" strike="noStrike" spc="-1">
                <a:solidFill>
                  <a:srgbClr val="FFFFFF"/>
                </a:solidFill>
                <a:latin typeface="Arial"/>
                <a:ea typeface="DejaVu Sans"/>
              </a:rPr>
              <a:t>+</a:t>
            </a:r>
            <a:endParaRPr lang="el-GR" sz="2400" b="0" strike="noStrike" spc="-1">
              <a:latin typeface="Arial"/>
            </a:endParaRPr>
          </a:p>
        </p:txBody>
      </p:sp>
      <p:sp>
        <p:nvSpPr>
          <p:cNvPr id="912" name="CustomShape 5"/>
          <p:cNvSpPr/>
          <p:nvPr/>
        </p:nvSpPr>
        <p:spPr>
          <a:xfrm>
            <a:off x="4599000" y="2155680"/>
            <a:ext cx="4680360" cy="45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l-GR" sz="2400" b="1" strike="noStrike" spc="-1">
                <a:solidFill>
                  <a:srgbClr val="000000"/>
                </a:solidFill>
                <a:latin typeface="Arial"/>
                <a:ea typeface="DejaVu Sans"/>
              </a:rPr>
              <a:t>= ελάττωση παροξύνσεων</a:t>
            </a:r>
            <a:endParaRPr lang="el-GR" sz="2400" b="0" strike="noStrike" spc="-1">
              <a:latin typeface="Arial"/>
            </a:endParaRPr>
          </a:p>
        </p:txBody>
      </p:sp>
      <p:sp>
        <p:nvSpPr>
          <p:cNvPr id="913" name="CustomShape 6"/>
          <p:cNvSpPr/>
          <p:nvPr/>
        </p:nvSpPr>
        <p:spPr>
          <a:xfrm>
            <a:off x="5878440" y="6230880"/>
            <a:ext cx="2942280" cy="36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l-GR" sz="1800" b="0" strike="noStrike" spc="-1">
                <a:solidFill>
                  <a:srgbClr val="000000"/>
                </a:solidFill>
                <a:latin typeface="Arial"/>
                <a:ea typeface="DejaVu Sans"/>
              </a:rPr>
              <a:t>Bruselle A, Resp Med 2009</a:t>
            </a:r>
            <a:endParaRPr lang="el-GR" sz="1800" b="0" strike="noStrike" spc="-1">
              <a:latin typeface="Arial"/>
            </a:endParaRPr>
          </a:p>
        </p:txBody>
      </p:sp>
      <p:sp>
        <p:nvSpPr>
          <p:cNvPr id="914" name="CustomShape 7"/>
          <p:cNvSpPr/>
          <p:nvPr/>
        </p:nvSpPr>
        <p:spPr>
          <a:xfrm>
            <a:off x="3113280" y="5603760"/>
            <a:ext cx="1387800" cy="36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l-GR" sz="1800" b="0" strike="noStrike" spc="-1">
                <a:solidFill>
                  <a:srgbClr val="000000"/>
                </a:solidFill>
                <a:latin typeface="Tahoma"/>
                <a:ea typeface="DejaVu Sans"/>
              </a:rPr>
              <a:t>omalizumab</a:t>
            </a:r>
            <a:endParaRPr lang="el-GR" sz="1800" b="0" strike="noStrike" spc="-1">
              <a:latin typeface="Arial"/>
            </a:endParaRPr>
          </a:p>
        </p:txBody>
      </p:sp>
      <p:sp>
        <p:nvSpPr>
          <p:cNvPr id="915" name="CustomShape 8"/>
          <p:cNvSpPr/>
          <p:nvPr/>
        </p:nvSpPr>
        <p:spPr>
          <a:xfrm>
            <a:off x="451080" y="5681520"/>
            <a:ext cx="2245680" cy="36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l-GR" sz="1800" b="0" strike="noStrike" spc="-1">
                <a:solidFill>
                  <a:srgbClr val="000000"/>
                </a:solidFill>
                <a:latin typeface="Arial"/>
                <a:ea typeface="DejaVu Sans"/>
              </a:rPr>
              <a:t>Allergen specific IgE</a:t>
            </a:r>
            <a:endParaRPr lang="el-GR" sz="1800" b="0" strike="noStrike" spc="-1">
              <a:latin typeface="Arial"/>
            </a:endParaRPr>
          </a:p>
        </p:txBody>
      </p:sp>
      <p:pic>
        <p:nvPicPr>
          <p:cNvPr id="916" name="Picture 524"/>
          <p:cNvPicPr/>
          <p:nvPr/>
        </p:nvPicPr>
        <p:blipFill>
          <a:blip r:embed="rId4"/>
          <a:stretch/>
        </p:blipFill>
        <p:spPr>
          <a:xfrm>
            <a:off x="4648320" y="2997360"/>
            <a:ext cx="4493880" cy="24872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7" name="CustomShape 1"/>
          <p:cNvSpPr/>
          <p:nvPr/>
        </p:nvSpPr>
        <p:spPr>
          <a:xfrm>
            <a:off x="914400" y="404640"/>
            <a:ext cx="6967800" cy="114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el-GR" sz="3600" b="1" strike="noStrike" spc="35">
                <a:solidFill>
                  <a:srgbClr val="FFFF00"/>
                </a:solidFill>
                <a:latin typeface="Arial"/>
                <a:ea typeface="DejaVu Sans"/>
              </a:rPr>
              <a:t>  </a:t>
            </a:r>
            <a:r>
              <a:rPr lang="el-GR" sz="3600" b="1" strike="noStrike" spc="35">
                <a:solidFill>
                  <a:srgbClr val="000000"/>
                </a:solidFill>
                <a:latin typeface="Arial"/>
                <a:ea typeface="DejaVu Sans"/>
              </a:rPr>
              <a:t>Φλεγμονώδης φαινότυπος</a:t>
            </a:r>
            <a:endParaRPr lang="el-GR" sz="3600" b="0" strike="noStrike" spc="-1">
              <a:latin typeface="Arial"/>
            </a:endParaRPr>
          </a:p>
        </p:txBody>
      </p:sp>
      <p:sp>
        <p:nvSpPr>
          <p:cNvPr id="918" name="CustomShape 2"/>
          <p:cNvSpPr/>
          <p:nvPr/>
        </p:nvSpPr>
        <p:spPr>
          <a:xfrm>
            <a:off x="0" y="1600200"/>
            <a:ext cx="8227440" cy="4523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74320" indent="-272160">
              <a:lnSpc>
                <a:spcPct val="100000"/>
              </a:lnSpc>
              <a:spcBef>
                <a:spcPts val="479"/>
              </a:spcBef>
              <a:buClr>
                <a:srgbClr val="ACC2C9"/>
              </a:buClr>
              <a:buFont typeface="Arial"/>
              <a:buChar char="•"/>
            </a:pPr>
            <a:r>
              <a:rPr lang="el-GR" sz="2400" b="1" i="1" strike="noStrike" spc="-1">
                <a:solidFill>
                  <a:srgbClr val="000000"/>
                </a:solidFill>
                <a:latin typeface="Arial"/>
                <a:ea typeface="DejaVu Sans"/>
              </a:rPr>
              <a:t>Βιοδείκτης </a:t>
            </a:r>
            <a:r>
              <a:rPr lang="el-GR" sz="2400" b="1" strike="noStrike" spc="-1">
                <a:solidFill>
                  <a:srgbClr val="000000"/>
                </a:solidFill>
                <a:latin typeface="Arial"/>
                <a:ea typeface="DejaVu Sans"/>
              </a:rPr>
              <a:t> + ειδική θεραπεία</a:t>
            </a:r>
            <a:endParaRPr lang="el-GR" sz="2400" b="0" strike="noStrike" spc="-1">
              <a:latin typeface="Arial"/>
            </a:endParaRPr>
          </a:p>
        </p:txBody>
      </p:sp>
      <p:pic>
        <p:nvPicPr>
          <p:cNvPr id="919" name="Picture 4"/>
          <p:cNvPicPr/>
          <p:nvPr/>
        </p:nvPicPr>
        <p:blipFill>
          <a:blip r:embed="rId2"/>
          <a:stretch/>
        </p:blipFill>
        <p:spPr>
          <a:xfrm>
            <a:off x="4605840" y="2008800"/>
            <a:ext cx="4298400" cy="4514400"/>
          </a:xfrm>
          <a:prstGeom prst="rect">
            <a:avLst/>
          </a:prstGeom>
          <a:ln>
            <a:noFill/>
          </a:ln>
        </p:spPr>
      </p:pic>
      <p:pic>
        <p:nvPicPr>
          <p:cNvPr id="920" name="Picture 5"/>
          <p:cNvPicPr/>
          <p:nvPr/>
        </p:nvPicPr>
        <p:blipFill>
          <a:blip r:embed="rId3"/>
          <a:stretch/>
        </p:blipFill>
        <p:spPr>
          <a:xfrm>
            <a:off x="468360" y="3573360"/>
            <a:ext cx="2363040" cy="2079000"/>
          </a:xfrm>
          <a:prstGeom prst="rect">
            <a:avLst/>
          </a:prstGeom>
          <a:ln>
            <a:noFill/>
          </a:ln>
        </p:spPr>
      </p:pic>
      <p:sp>
        <p:nvSpPr>
          <p:cNvPr id="921" name="CustomShape 3"/>
          <p:cNvSpPr/>
          <p:nvPr/>
        </p:nvSpPr>
        <p:spPr>
          <a:xfrm>
            <a:off x="3421440" y="3795840"/>
            <a:ext cx="1019160" cy="6372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l-GR" sz="1800" b="1" strike="noStrike" spc="-1">
                <a:solidFill>
                  <a:srgbClr val="000000"/>
                </a:solidFill>
                <a:latin typeface="Arial"/>
                <a:ea typeface="DejaVu Sans"/>
              </a:rPr>
              <a:t>Anti IL5</a:t>
            </a:r>
            <a:endParaRPr lang="el-GR" sz="1800" b="0" strike="noStrike" spc="-1">
              <a:latin typeface="Arial"/>
            </a:endParaRPr>
          </a:p>
          <a:p>
            <a:pPr>
              <a:lnSpc>
                <a:spcPct val="100000"/>
              </a:lnSpc>
            </a:pPr>
            <a:r>
              <a:rPr lang="el-GR" sz="1800" b="1" strike="noStrike" spc="-1">
                <a:solidFill>
                  <a:srgbClr val="000000"/>
                </a:solidFill>
                <a:latin typeface="Arial"/>
                <a:ea typeface="DejaVu Sans"/>
              </a:rPr>
              <a:t>mAb</a:t>
            </a:r>
            <a:r>
              <a:rPr lang="el-GR" sz="1800" b="0" strike="noStrike" spc="-1">
                <a:solidFill>
                  <a:srgbClr val="000000"/>
                </a:solidFill>
                <a:latin typeface="Arial"/>
                <a:ea typeface="DejaVu Sans"/>
              </a:rPr>
              <a:t> =</a:t>
            </a:r>
            <a:endParaRPr lang="el-GR" sz="1800" b="0" strike="noStrike" spc="-1">
              <a:latin typeface="Arial"/>
            </a:endParaRPr>
          </a:p>
        </p:txBody>
      </p:sp>
      <p:sp>
        <p:nvSpPr>
          <p:cNvPr id="922" name="CustomShape 4"/>
          <p:cNvSpPr/>
          <p:nvPr/>
        </p:nvSpPr>
        <p:spPr>
          <a:xfrm>
            <a:off x="190080" y="6248520"/>
            <a:ext cx="3907080" cy="36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l-GR" sz="1800" b="0" strike="noStrike" spc="-1">
                <a:solidFill>
                  <a:srgbClr val="000000"/>
                </a:solidFill>
                <a:latin typeface="Arial"/>
                <a:ea typeface="DejaVu Sans"/>
              </a:rPr>
              <a:t>Haldar NEJM 2009; Nair NEJM 2009</a:t>
            </a:r>
            <a:endParaRPr lang="el-GR" sz="18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800" b="0" strike="noStrike" spc="-1">
                <a:solidFill>
                  <a:srgbClr val="424456"/>
                </a:solidFill>
                <a:latin typeface="Trebuchet MS"/>
                <a:ea typeface="DejaVu Sans"/>
              </a:rPr>
              <a:t>Διάγνωση</a:t>
            </a:r>
            <a:endParaRPr lang="el-GR" sz="2800" b="0" strike="noStrike" spc="-1">
              <a:latin typeface="Arial"/>
            </a:endParaRPr>
          </a:p>
        </p:txBody>
      </p:sp>
      <p:sp>
        <p:nvSpPr>
          <p:cNvPr id="924"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109800">
              <a:lnSpc>
                <a:spcPct val="150000"/>
              </a:lnSpc>
              <a:spcBef>
                <a:spcPts val="300"/>
              </a:spcBef>
            </a:pPr>
            <a:r>
              <a:rPr lang="el-GR" sz="2400" b="0" strike="noStrike" spc="-1">
                <a:solidFill>
                  <a:srgbClr val="000000"/>
                </a:solidFill>
                <a:latin typeface="Georgia"/>
                <a:ea typeface="DejaVu Sans"/>
              </a:rPr>
              <a:t>1. Ιστορικό χαρακτηριστικών συμπτωμάτων</a:t>
            </a:r>
            <a:endParaRPr lang="el-GR" sz="2400" b="0" strike="noStrike" spc="-1">
              <a:latin typeface="Arial"/>
            </a:endParaRPr>
          </a:p>
          <a:p>
            <a:pPr marL="109800">
              <a:lnSpc>
                <a:spcPct val="150000"/>
              </a:lnSpc>
              <a:spcBef>
                <a:spcPts val="300"/>
              </a:spcBef>
            </a:pPr>
            <a:endParaRPr lang="el-GR" sz="2400" b="0" strike="noStrike" spc="-1">
              <a:latin typeface="Arial"/>
            </a:endParaRPr>
          </a:p>
          <a:p>
            <a:pPr marL="109800">
              <a:lnSpc>
                <a:spcPct val="150000"/>
              </a:lnSpc>
              <a:spcBef>
                <a:spcPts val="300"/>
              </a:spcBef>
            </a:pPr>
            <a:r>
              <a:rPr lang="el-GR" sz="2400" b="0" strike="noStrike" spc="-1">
                <a:solidFill>
                  <a:srgbClr val="000000"/>
                </a:solidFill>
                <a:latin typeface="Georgia"/>
                <a:ea typeface="DejaVu Sans"/>
              </a:rPr>
              <a:t>2. Στοιχεία κυμαινόμενου περιορισμού της εκπνευστικής ροής, από το τεστ αντιστρεψιμότητας μετά από βρογχοδιαστολή ή άλλα τεστ</a:t>
            </a:r>
            <a:endParaRPr lang="el-GR" sz="24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 name="CustomShape 1"/>
          <p:cNvSpPr/>
          <p:nvPr/>
        </p:nvSpPr>
        <p:spPr>
          <a:xfrm>
            <a:off x="457200" y="980640"/>
            <a:ext cx="8227440" cy="933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800" b="0" strike="noStrike" spc="-1">
                <a:solidFill>
                  <a:srgbClr val="424456"/>
                </a:solidFill>
                <a:latin typeface="Trebuchet MS"/>
                <a:ea typeface="DejaVu Sans"/>
              </a:rPr>
              <a:t>Διάγνωση</a:t>
            </a:r>
            <a:endParaRPr lang="el-GR" sz="2800" b="0" strike="noStrike" spc="-1">
              <a:latin typeface="Arial"/>
            </a:endParaRPr>
          </a:p>
        </p:txBody>
      </p:sp>
      <p:sp>
        <p:nvSpPr>
          <p:cNvPr id="926"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109800">
              <a:lnSpc>
                <a:spcPct val="100000"/>
              </a:lnSpc>
              <a:spcBef>
                <a:spcPts val="300"/>
              </a:spcBef>
            </a:pPr>
            <a:r>
              <a:rPr lang="el-GR" sz="2000" b="1" strike="noStrike" spc="-1">
                <a:solidFill>
                  <a:srgbClr val="000000"/>
                </a:solidFill>
                <a:latin typeface="Georgia"/>
                <a:ea typeface="DejaVu Sans"/>
              </a:rPr>
              <a:t>1. Ιστορικό χαρακτηριστικών συμπτωμάτων</a:t>
            </a:r>
            <a:endParaRPr lang="el-GR" sz="2000" b="0" strike="noStrike" spc="-1">
              <a:latin typeface="Arial"/>
            </a:endParaRPr>
          </a:p>
          <a:p>
            <a:pPr marL="109800">
              <a:lnSpc>
                <a:spcPct val="100000"/>
              </a:lnSpc>
              <a:spcBef>
                <a:spcPts val="300"/>
              </a:spcBef>
            </a:pPr>
            <a:endParaRPr lang="el-GR" sz="2000" b="0" strike="noStrike" spc="-1">
              <a:latin typeface="Arial"/>
            </a:endParaRPr>
          </a:p>
          <a:p>
            <a:pPr marL="365760" indent="-253800">
              <a:lnSpc>
                <a:spcPct val="100000"/>
              </a:lnSpc>
              <a:spcBef>
                <a:spcPts val="300"/>
              </a:spcBef>
              <a:buClr>
                <a:srgbClr val="A04DA3"/>
              </a:buClr>
              <a:buFont typeface="Georgia"/>
              <a:buChar char="•"/>
            </a:pPr>
            <a:r>
              <a:rPr lang="el-GR" sz="2000" b="0" strike="noStrike" spc="-1">
                <a:solidFill>
                  <a:srgbClr val="000000"/>
                </a:solidFill>
                <a:latin typeface="Georgia"/>
                <a:ea typeface="DejaVu Sans"/>
              </a:rPr>
              <a:t>Περισσότερα από ένα παρόντα (συριγμός, δύσπνοια, βήχας, αίσθημα βάρους στο στήθος)</a:t>
            </a:r>
            <a:endParaRPr lang="el-GR" sz="2000" b="0" strike="noStrike" spc="-1">
              <a:latin typeface="Arial"/>
            </a:endParaRPr>
          </a:p>
          <a:p>
            <a:pPr marL="365760" indent="-253800">
              <a:lnSpc>
                <a:spcPct val="100000"/>
              </a:lnSpc>
              <a:spcBef>
                <a:spcPts val="300"/>
              </a:spcBef>
              <a:buClr>
                <a:srgbClr val="A04DA3"/>
              </a:buClr>
              <a:buFont typeface="Georgia"/>
              <a:buChar char="•"/>
            </a:pPr>
            <a:r>
              <a:rPr lang="el-GR" sz="2000" b="0" strike="noStrike" spc="-1">
                <a:solidFill>
                  <a:srgbClr val="000000"/>
                </a:solidFill>
                <a:latin typeface="Georgia"/>
                <a:ea typeface="DejaVu Sans"/>
              </a:rPr>
              <a:t>Να είναι χειρότερα το βράδυ ή νωρίς το πρωί</a:t>
            </a:r>
            <a:endParaRPr lang="el-GR" sz="2000" b="0" strike="noStrike" spc="-1">
              <a:latin typeface="Arial"/>
            </a:endParaRPr>
          </a:p>
          <a:p>
            <a:pPr marL="365760" indent="-253800">
              <a:lnSpc>
                <a:spcPct val="100000"/>
              </a:lnSpc>
              <a:spcBef>
                <a:spcPts val="300"/>
              </a:spcBef>
              <a:buClr>
                <a:srgbClr val="A04DA3"/>
              </a:buClr>
              <a:buFont typeface="Georgia"/>
              <a:buChar char="•"/>
            </a:pPr>
            <a:r>
              <a:rPr lang="el-GR" sz="2000" b="0" strike="noStrike" spc="-1">
                <a:solidFill>
                  <a:srgbClr val="000000"/>
                </a:solidFill>
                <a:latin typeface="Georgia"/>
                <a:ea typeface="DejaVu Sans"/>
              </a:rPr>
              <a:t>Να έχουν αυξομειώσεις στη βαρύτητα και να διαφέρουν στην πορεία του χρόνου</a:t>
            </a:r>
            <a:endParaRPr lang="el-GR" sz="2000" b="0" strike="noStrike" spc="-1">
              <a:latin typeface="Arial"/>
            </a:endParaRPr>
          </a:p>
          <a:p>
            <a:pPr marL="365760" indent="-253800">
              <a:lnSpc>
                <a:spcPct val="100000"/>
              </a:lnSpc>
              <a:spcBef>
                <a:spcPts val="300"/>
              </a:spcBef>
              <a:buClr>
                <a:srgbClr val="A04DA3"/>
              </a:buClr>
              <a:buFont typeface="Georgia"/>
              <a:buChar char="•"/>
            </a:pPr>
            <a:r>
              <a:rPr lang="el-GR" sz="2000" b="0" strike="noStrike" spc="-1">
                <a:solidFill>
                  <a:srgbClr val="000000"/>
                </a:solidFill>
                <a:latin typeface="Georgia"/>
                <a:ea typeface="DejaVu Sans"/>
              </a:rPr>
              <a:t>Να εμφανίζονται ή να επιδεινώνονται μετά από ιογενείς λοιμώξεις, άσκηση, καιρικές μεταβολές, γέλιο ή καπνός , καυσαέριο</a:t>
            </a:r>
            <a:endParaRPr lang="el-GR" sz="2000" b="0" strike="noStrike" spc="-1">
              <a:latin typeface="Arial"/>
            </a:endParaRPr>
          </a:p>
          <a:p>
            <a:pPr marL="109800" algn="ctr">
              <a:lnSpc>
                <a:spcPct val="100000"/>
              </a:lnSpc>
              <a:spcBef>
                <a:spcPts val="300"/>
              </a:spcBef>
            </a:pPr>
            <a:endParaRPr lang="el-GR" sz="20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800" b="0" strike="noStrike" spc="-1">
                <a:solidFill>
                  <a:srgbClr val="424456"/>
                </a:solidFill>
                <a:latin typeface="Trebuchet MS"/>
                <a:ea typeface="DejaVu Sans"/>
              </a:rPr>
              <a:t>Διάγνωση</a:t>
            </a:r>
            <a:endParaRPr lang="el-GR" sz="2800" b="0" strike="noStrike" spc="-1">
              <a:latin typeface="Arial"/>
            </a:endParaRPr>
          </a:p>
        </p:txBody>
      </p:sp>
      <p:sp>
        <p:nvSpPr>
          <p:cNvPr id="928"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109800">
              <a:lnSpc>
                <a:spcPct val="100000"/>
              </a:lnSpc>
              <a:spcBef>
                <a:spcPts val="300"/>
              </a:spcBef>
            </a:pPr>
            <a:r>
              <a:rPr lang="el-GR" sz="2000" b="0" strike="noStrike" spc="-1">
                <a:solidFill>
                  <a:srgbClr val="000000"/>
                </a:solidFill>
                <a:latin typeface="Georgia"/>
                <a:ea typeface="DejaVu Sans"/>
              </a:rPr>
              <a:t>2. </a:t>
            </a:r>
            <a:r>
              <a:rPr lang="el-GR" sz="2000" b="1" strike="noStrike" spc="-1">
                <a:solidFill>
                  <a:srgbClr val="000000"/>
                </a:solidFill>
                <a:latin typeface="Georgia"/>
                <a:ea typeface="DejaVu Sans"/>
              </a:rPr>
              <a:t>Στοιχεία κυμαινόμενου περιορισμού της εκπνευστικής ροής</a:t>
            </a:r>
            <a:endParaRPr lang="el-GR" sz="2000" b="0" strike="noStrike" spc="-1">
              <a:latin typeface="Arial"/>
            </a:endParaRPr>
          </a:p>
          <a:p>
            <a:pPr marL="109800">
              <a:lnSpc>
                <a:spcPct val="100000"/>
              </a:lnSpc>
              <a:spcBef>
                <a:spcPts val="300"/>
              </a:spcBef>
            </a:pPr>
            <a:endParaRPr lang="el-GR" sz="2000" b="0" strike="noStrike" spc="-1">
              <a:latin typeface="Arial"/>
            </a:endParaRPr>
          </a:p>
          <a:p>
            <a:pPr marL="365760" indent="-253800">
              <a:lnSpc>
                <a:spcPct val="100000"/>
              </a:lnSpc>
              <a:spcBef>
                <a:spcPts val="300"/>
              </a:spcBef>
              <a:buClr>
                <a:srgbClr val="A04DA3"/>
              </a:buClr>
              <a:buFont typeface="Georgia"/>
              <a:buChar char="•"/>
            </a:pPr>
            <a:r>
              <a:rPr lang="el-GR" sz="2000" b="0" strike="noStrike" spc="-1">
                <a:solidFill>
                  <a:srgbClr val="000000"/>
                </a:solidFill>
                <a:latin typeface="Georgia"/>
                <a:ea typeface="DejaVu Sans"/>
              </a:rPr>
              <a:t>Διαπίστωση χαμηλού </a:t>
            </a:r>
            <a:endParaRPr lang="el-GR" sz="2000" b="0" strike="noStrike" spc="-1">
              <a:latin typeface="Arial"/>
            </a:endParaRPr>
          </a:p>
          <a:p>
            <a:pPr marL="109800">
              <a:lnSpc>
                <a:spcPct val="100000"/>
              </a:lnSpc>
              <a:spcBef>
                <a:spcPts val="300"/>
              </a:spcBef>
            </a:pPr>
            <a:r>
              <a:rPr lang="el-GR" sz="2000" b="0" strike="noStrike" spc="-1">
                <a:solidFill>
                  <a:srgbClr val="000000"/>
                </a:solidFill>
                <a:latin typeface="Georgia"/>
                <a:ea typeface="DejaVu Sans"/>
              </a:rPr>
              <a:t>FEV1/ FVC</a:t>
            </a:r>
            <a:endParaRPr lang="el-GR" sz="2000" b="0" strike="noStrike" spc="-1">
              <a:latin typeface="Arial"/>
            </a:endParaRPr>
          </a:p>
          <a:p>
            <a:pPr marL="109800">
              <a:lnSpc>
                <a:spcPct val="100000"/>
              </a:lnSpc>
              <a:spcBef>
                <a:spcPts val="300"/>
              </a:spcBef>
            </a:pPr>
            <a:endParaRPr lang="el-GR" sz="2000" b="0" strike="noStrike" spc="-1">
              <a:latin typeface="Arial"/>
            </a:endParaRPr>
          </a:p>
          <a:p>
            <a:pPr marL="365760" indent="-253800">
              <a:lnSpc>
                <a:spcPct val="100000"/>
              </a:lnSpc>
              <a:spcBef>
                <a:spcPts val="300"/>
              </a:spcBef>
              <a:buClr>
                <a:srgbClr val="A04DA3"/>
              </a:buClr>
              <a:buFont typeface="Georgia"/>
              <a:buChar char="•"/>
            </a:pPr>
            <a:r>
              <a:rPr lang="el-GR" sz="2000" b="0" strike="noStrike" spc="-1">
                <a:solidFill>
                  <a:srgbClr val="000000"/>
                </a:solidFill>
                <a:latin typeface="Georgia"/>
                <a:ea typeface="DejaVu Sans"/>
              </a:rPr>
              <a:t>Διαπίστωση μεγαλύτερης </a:t>
            </a:r>
            <a:endParaRPr lang="el-GR" sz="2000" b="0" strike="noStrike" spc="-1">
              <a:latin typeface="Arial"/>
            </a:endParaRPr>
          </a:p>
          <a:p>
            <a:pPr marL="109800">
              <a:lnSpc>
                <a:spcPct val="100000"/>
              </a:lnSpc>
              <a:spcBef>
                <a:spcPts val="300"/>
              </a:spcBef>
            </a:pPr>
            <a:r>
              <a:rPr lang="el-GR" sz="2000" b="0" strike="noStrike" spc="-1">
                <a:solidFill>
                  <a:srgbClr val="000000"/>
                </a:solidFill>
                <a:latin typeface="Georgia"/>
                <a:ea typeface="DejaVu Sans"/>
              </a:rPr>
              <a:t>διακύμανσης της αναπνευστικής</a:t>
            </a:r>
            <a:endParaRPr lang="el-GR" sz="2000" b="0" strike="noStrike" spc="-1">
              <a:latin typeface="Arial"/>
            </a:endParaRPr>
          </a:p>
          <a:p>
            <a:pPr marL="109800">
              <a:lnSpc>
                <a:spcPct val="100000"/>
              </a:lnSpc>
              <a:spcBef>
                <a:spcPts val="300"/>
              </a:spcBef>
            </a:pPr>
            <a:r>
              <a:rPr lang="el-GR" sz="2000" b="0" strike="noStrike" spc="-1">
                <a:solidFill>
                  <a:srgbClr val="000000"/>
                </a:solidFill>
                <a:latin typeface="Georgia"/>
                <a:ea typeface="DejaVu Sans"/>
              </a:rPr>
              <a:t>λειτουργίας σε σχέση με υγιή άτομα</a:t>
            </a:r>
            <a:endParaRPr lang="el-GR" sz="2000" b="0" strike="noStrike" spc="-1">
              <a:latin typeface="Arial"/>
            </a:endParaRPr>
          </a:p>
        </p:txBody>
      </p:sp>
      <p:pic>
        <p:nvPicPr>
          <p:cNvPr id="929" name="Picture 2"/>
          <p:cNvPicPr/>
          <p:nvPr/>
        </p:nvPicPr>
        <p:blipFill>
          <a:blip r:embed="rId2"/>
          <a:stretch/>
        </p:blipFill>
        <p:spPr>
          <a:xfrm>
            <a:off x="5111640" y="2781000"/>
            <a:ext cx="4030200" cy="30222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 name="CustomShape 1"/>
          <p:cNvSpPr/>
          <p:nvPr/>
        </p:nvSpPr>
        <p:spPr>
          <a:xfrm>
            <a:off x="410760" y="439200"/>
            <a:ext cx="8227800" cy="114336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l-GR" sz="2200" b="0" strike="noStrike" spc="-1">
                <a:solidFill>
                  <a:srgbClr val="000000"/>
                </a:solidFill>
                <a:latin typeface="Times New Roman"/>
                <a:ea typeface="DejaVu Sans"/>
              </a:rPr>
              <a:t>Οι μετρήσεις της πνευμονικής λειτουργίας έχουν τριπλό σκοπό στην νόσο του άσθματος</a:t>
            </a:r>
            <a:endParaRPr lang="el-GR" sz="2200" b="0" strike="noStrike" spc="-1">
              <a:latin typeface="Arial"/>
            </a:endParaRPr>
          </a:p>
        </p:txBody>
      </p:sp>
      <p:sp>
        <p:nvSpPr>
          <p:cNvPr id="931" name="CustomShape 2"/>
          <p:cNvSpPr/>
          <p:nvPr/>
        </p:nvSpPr>
        <p:spPr>
          <a:xfrm>
            <a:off x="288000" y="2088000"/>
            <a:ext cx="4014360" cy="189540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marL="216000" indent="-214560" algn="just">
              <a:lnSpc>
                <a:spcPct val="100000"/>
              </a:lnSpc>
              <a:buClr>
                <a:srgbClr val="000000"/>
              </a:buClr>
              <a:buSzPct val="45000"/>
              <a:buFont typeface="Wingdings" charset="2"/>
              <a:buChar char=""/>
            </a:pPr>
            <a:r>
              <a:rPr lang="el-GR" sz="1800" b="0" strike="noStrike" spc="-1">
                <a:solidFill>
                  <a:srgbClr val="000000"/>
                </a:solidFill>
                <a:latin typeface="Times New Roman"/>
                <a:ea typeface="DejaVu Sans"/>
              </a:rPr>
              <a:t>Επιβεβαίωση της διάγνωσης</a:t>
            </a:r>
            <a:endParaRPr lang="el-GR" sz="1800" b="0" strike="noStrike" spc="-1">
              <a:latin typeface="Arial"/>
            </a:endParaRPr>
          </a:p>
          <a:p>
            <a:pPr marL="216000" indent="-214560" algn="just">
              <a:lnSpc>
                <a:spcPct val="100000"/>
              </a:lnSpc>
              <a:buClr>
                <a:srgbClr val="000000"/>
              </a:buClr>
              <a:buSzPct val="45000"/>
              <a:buFont typeface="Wingdings" charset="2"/>
              <a:buChar char=""/>
            </a:pPr>
            <a:r>
              <a:rPr lang="el-GR" sz="1800" b="0" strike="noStrike" spc="-1">
                <a:solidFill>
                  <a:srgbClr val="000000"/>
                </a:solidFill>
                <a:latin typeface="Times New Roman"/>
                <a:ea typeface="DejaVu Sans"/>
              </a:rPr>
              <a:t>Εκτίμηση της βαρύτητας της νόσου</a:t>
            </a:r>
            <a:endParaRPr lang="el-GR" sz="1800" b="0" strike="noStrike" spc="-1">
              <a:latin typeface="Arial"/>
            </a:endParaRPr>
          </a:p>
          <a:p>
            <a:pPr marL="216000" indent="-214560" algn="just">
              <a:lnSpc>
                <a:spcPct val="100000"/>
              </a:lnSpc>
              <a:buClr>
                <a:srgbClr val="000000"/>
              </a:buClr>
              <a:buSzPct val="45000"/>
              <a:buFont typeface="Wingdings" charset="2"/>
              <a:buChar char=""/>
            </a:pPr>
            <a:r>
              <a:rPr lang="el-GR" sz="1800" b="0" strike="noStrike" spc="-1">
                <a:solidFill>
                  <a:srgbClr val="000000"/>
                </a:solidFill>
                <a:latin typeface="Times New Roman"/>
                <a:ea typeface="DejaVu Sans"/>
              </a:rPr>
              <a:t>Παρακολούθηση της εξέλιξης της νόσου με ή χωρίς θεραπευτική αγωγή</a:t>
            </a:r>
            <a:endParaRPr lang="el-GR" sz="1800" b="0" strike="noStrike" spc="-1">
              <a:latin typeface="Arial"/>
            </a:endParaRPr>
          </a:p>
          <a:p>
            <a:pPr algn="just">
              <a:lnSpc>
                <a:spcPct val="100000"/>
              </a:lnSpc>
            </a:pPr>
            <a:endParaRPr lang="el-GR" sz="1800" b="0" strike="noStrike" spc="-1">
              <a:latin typeface="Arial"/>
            </a:endParaRPr>
          </a:p>
          <a:p>
            <a:pPr algn="just">
              <a:lnSpc>
                <a:spcPct val="100000"/>
              </a:lnSpc>
            </a:pPr>
            <a:endParaRPr lang="el-GR" sz="1800" b="0" strike="noStrike" spc="-1">
              <a:latin typeface="Arial"/>
            </a:endParaRPr>
          </a:p>
          <a:p>
            <a:pPr algn="just">
              <a:lnSpc>
                <a:spcPct val="100000"/>
              </a:lnSpc>
            </a:pPr>
            <a:endParaRPr lang="el-GR" sz="1800" b="0" strike="noStrike" spc="-1">
              <a:latin typeface="Arial"/>
            </a:endParaRPr>
          </a:p>
          <a:p>
            <a:pPr algn="just">
              <a:lnSpc>
                <a:spcPct val="100000"/>
              </a:lnSpc>
            </a:pPr>
            <a:endParaRPr lang="el-GR" sz="1800" b="0" strike="noStrike" spc="-1">
              <a:latin typeface="Arial"/>
            </a:endParaRPr>
          </a:p>
          <a:p>
            <a:pPr algn="just">
              <a:lnSpc>
                <a:spcPct val="100000"/>
              </a:lnSpc>
            </a:pPr>
            <a:endParaRPr lang="el-GR" sz="1800" b="0" strike="noStrike" spc="-1">
              <a:latin typeface="Arial"/>
            </a:endParaRPr>
          </a:p>
        </p:txBody>
      </p:sp>
      <p:pic>
        <p:nvPicPr>
          <p:cNvPr id="932" name="Picture 9"/>
          <p:cNvPicPr/>
          <p:nvPr/>
        </p:nvPicPr>
        <p:blipFill>
          <a:blip r:embed="rId2"/>
          <a:stretch/>
        </p:blipFill>
        <p:spPr>
          <a:xfrm>
            <a:off x="5544000" y="1512000"/>
            <a:ext cx="3382560" cy="4462560"/>
          </a:xfrm>
          <a:prstGeom prst="rect">
            <a:avLst/>
          </a:prstGeom>
          <a:ln>
            <a:noFill/>
          </a:ln>
        </p:spPr>
      </p:pic>
      <p:sp>
        <p:nvSpPr>
          <p:cNvPr id="933" name="CustomShape 3"/>
          <p:cNvSpPr/>
          <p:nvPr/>
        </p:nvSpPr>
        <p:spPr>
          <a:xfrm>
            <a:off x="360000" y="4248000"/>
            <a:ext cx="4014360" cy="397584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algn="just">
              <a:lnSpc>
                <a:spcPct val="100000"/>
              </a:lnSpc>
            </a:pPr>
            <a:r>
              <a:rPr lang="el-GR" sz="1800" b="0" strike="noStrike" spc="-1">
                <a:solidFill>
                  <a:srgbClr val="000000"/>
                </a:solidFill>
                <a:latin typeface="Times New Roman"/>
                <a:ea typeface="DejaVu Sans"/>
              </a:rPr>
              <a:t>Η παράμετρος PEFR (μέγιστη εκπνευστική ροή) και FEV</a:t>
            </a:r>
            <a:r>
              <a:rPr lang="el-GR" sz="1800" b="0" strike="noStrike" spc="-1" baseline="-25000">
                <a:solidFill>
                  <a:srgbClr val="000000"/>
                </a:solidFill>
                <a:latin typeface="Times New Roman"/>
                <a:ea typeface="DejaVu Sans"/>
              </a:rPr>
              <a:t>1</a:t>
            </a:r>
            <a:r>
              <a:rPr lang="el-GR" sz="1800" b="0" strike="noStrike" spc="-1">
                <a:solidFill>
                  <a:srgbClr val="000000"/>
                </a:solidFill>
                <a:latin typeface="Times New Roman"/>
                <a:ea typeface="DejaVu Sans"/>
              </a:rPr>
              <a:t> (εκπνεόμενος όγκος στο 1ο sec) είναι οι πλέον εύκολα πραγματοποιούμενες διό και οι πλέον χρησιμοποιούμενες. Μετρώνται, κατά την διενέργεια της σπιρομέτρησης.</a:t>
            </a:r>
            <a:endParaRPr lang="el-GR" sz="18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 name="CustomShape 1"/>
          <p:cNvSpPr/>
          <p:nvPr/>
        </p:nvSpPr>
        <p:spPr>
          <a:xfrm>
            <a:off x="576000" y="504000"/>
            <a:ext cx="8227440" cy="1005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400" b="0" strike="noStrike" spc="-1">
                <a:solidFill>
                  <a:srgbClr val="000000"/>
                </a:solidFill>
                <a:latin typeface="Times New Roman"/>
                <a:ea typeface="DejaVu Sans"/>
              </a:rPr>
              <a:t>Σπιρομέτρηση – Δοκιμασία Βρογχοδιαστολής</a:t>
            </a:r>
            <a:endParaRPr lang="el-GR" sz="2400" b="0" strike="noStrike" spc="-1">
              <a:latin typeface="Arial"/>
            </a:endParaRPr>
          </a:p>
        </p:txBody>
      </p:sp>
      <p:sp>
        <p:nvSpPr>
          <p:cNvPr id="935"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109800">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p:txBody>
      </p:sp>
      <p:pic>
        <p:nvPicPr>
          <p:cNvPr id="936" name="Picture 4"/>
          <p:cNvPicPr/>
          <p:nvPr/>
        </p:nvPicPr>
        <p:blipFill>
          <a:blip r:embed="rId2"/>
          <a:stretch/>
        </p:blipFill>
        <p:spPr>
          <a:xfrm>
            <a:off x="1656000" y="4536000"/>
            <a:ext cx="5974560" cy="2230560"/>
          </a:xfrm>
          <a:prstGeom prst="rect">
            <a:avLst/>
          </a:prstGeom>
          <a:ln>
            <a:noFill/>
          </a:ln>
        </p:spPr>
      </p:pic>
      <p:sp>
        <p:nvSpPr>
          <p:cNvPr id="937" name="CustomShape 3"/>
          <p:cNvSpPr/>
          <p:nvPr/>
        </p:nvSpPr>
        <p:spPr>
          <a:xfrm>
            <a:off x="457200" y="1800000"/>
            <a:ext cx="8134560" cy="259056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marL="216000" indent="-214560" algn="just">
              <a:lnSpc>
                <a:spcPct val="100000"/>
              </a:lnSpc>
              <a:buClr>
                <a:srgbClr val="000000"/>
              </a:buClr>
              <a:buSzPct val="45000"/>
              <a:buFont typeface="Wingdings" charset="2"/>
              <a:buChar char=""/>
            </a:pPr>
            <a:r>
              <a:rPr lang="el-GR" sz="1800" b="0" strike="noStrike" spc="-1">
                <a:solidFill>
                  <a:srgbClr val="000000"/>
                </a:solidFill>
                <a:latin typeface="Times New Roman"/>
                <a:ea typeface="DejaVu Sans"/>
              </a:rPr>
              <a:t>Η στένωση των αεραγωγών αποκαλύπτεται όταν ο εκπνεόμενος όγκος στο 1ο sec (FEV1) &lt;80% των προβλεπόμενων ή φυσιολογικών τιμών (predicted) ή ο λόγος FEV1/FVC&lt;75%. </a:t>
            </a:r>
            <a:endParaRPr lang="el-GR" sz="1800" b="0" strike="noStrike" spc="-1">
              <a:latin typeface="Arial"/>
            </a:endParaRPr>
          </a:p>
          <a:p>
            <a:pPr marL="216000" indent="-214560" algn="just">
              <a:lnSpc>
                <a:spcPct val="100000"/>
              </a:lnSpc>
              <a:buClr>
                <a:srgbClr val="000000"/>
              </a:buClr>
              <a:buSzPct val="45000"/>
              <a:buFont typeface="Wingdings" charset="2"/>
              <a:buChar char=""/>
            </a:pPr>
            <a:r>
              <a:rPr lang="el-GR" sz="1800" b="0" strike="noStrike" spc="-1">
                <a:solidFill>
                  <a:srgbClr val="000000"/>
                </a:solidFill>
                <a:latin typeface="Times New Roman"/>
                <a:ea typeface="DejaVu Sans"/>
              </a:rPr>
              <a:t>Εάν από την απλή σπιρομέτρηση προκύψουν ενδείξεις στένωσης των αεραγωγών, η ανταπόκριση του υπό εξέταση ατόμου στην λήψη βρογχοδιασταλτικού φαρμάκου πρέπει να ελεγχθεί. </a:t>
            </a:r>
            <a:endParaRPr lang="el-GR" sz="1800" b="0" strike="noStrike" spc="-1">
              <a:latin typeface="Arial"/>
            </a:endParaRPr>
          </a:p>
          <a:p>
            <a:pPr marL="216000" indent="-214560" algn="just">
              <a:lnSpc>
                <a:spcPct val="100000"/>
              </a:lnSpc>
              <a:buClr>
                <a:srgbClr val="000000"/>
              </a:buClr>
              <a:buSzPct val="45000"/>
              <a:buFont typeface="Wingdings" charset="2"/>
              <a:buChar char=""/>
            </a:pPr>
            <a:r>
              <a:rPr lang="el-GR" sz="1800" b="0" strike="noStrike" spc="-1">
                <a:solidFill>
                  <a:srgbClr val="000000"/>
                </a:solidFill>
                <a:latin typeface="Times New Roman"/>
                <a:ea typeface="DejaVu Sans"/>
              </a:rPr>
              <a:t>Εάν η ανταπόκριση είναι θετική (αύξηση της FEV1&gt;12%, FVC&gt;15%, η FEF25-75% &gt;30%) και εάν οι τιμές των αναφερθέντων παραμέτρων επανέρχονται στις φυσιολογικές τότε τίθεται η διάγνωση του άσθματος.</a:t>
            </a:r>
            <a:endParaRPr lang="el-GR" sz="1800" b="0" strike="noStrike" spc="-1">
              <a:latin typeface="Arial"/>
            </a:endParaRPr>
          </a:p>
        </p:txBody>
      </p:sp>
      <p:sp>
        <p:nvSpPr>
          <p:cNvPr id="938" name="CustomShape 4"/>
          <p:cNvSpPr/>
          <p:nvPr/>
        </p:nvSpPr>
        <p:spPr>
          <a:xfrm>
            <a:off x="457200" y="273600"/>
            <a:ext cx="8227800" cy="114336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 name="CustomShape 1"/>
          <p:cNvSpPr/>
          <p:nvPr/>
        </p:nvSpPr>
        <p:spPr>
          <a:xfrm>
            <a:off x="50760" y="583200"/>
            <a:ext cx="8227800" cy="114336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l-GR" sz="2200" b="0" strike="noStrike" spc="-1">
                <a:solidFill>
                  <a:srgbClr val="000000"/>
                </a:solidFill>
                <a:latin typeface="Arial"/>
                <a:ea typeface="DejaVu Sans"/>
              </a:rPr>
              <a:t>Μεγίστη Εκπνευστική Ροή (PEF)</a:t>
            </a:r>
            <a:endParaRPr lang="el-GR" sz="2200" b="0" strike="noStrike" spc="-1">
              <a:latin typeface="Arial"/>
            </a:endParaRPr>
          </a:p>
        </p:txBody>
      </p:sp>
      <p:sp>
        <p:nvSpPr>
          <p:cNvPr id="940" name="CustomShape 2"/>
          <p:cNvSpPr/>
          <p:nvPr/>
        </p:nvSpPr>
        <p:spPr>
          <a:xfrm>
            <a:off x="432000" y="2286720"/>
            <a:ext cx="4014360" cy="397584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marL="216000" indent="-214560" algn="just">
              <a:lnSpc>
                <a:spcPct val="100000"/>
              </a:lnSpc>
              <a:buClr>
                <a:srgbClr val="000000"/>
              </a:buClr>
              <a:buSzPct val="45000"/>
              <a:buFont typeface="Wingdings" charset="2"/>
              <a:buChar char=""/>
            </a:pPr>
            <a:r>
              <a:rPr lang="el-GR" sz="1800" b="0" strike="noStrike" spc="-1">
                <a:solidFill>
                  <a:srgbClr val="000000"/>
                </a:solidFill>
                <a:latin typeface="Arial"/>
                <a:ea typeface="DejaVu Sans"/>
              </a:rPr>
              <a:t>Μεγίστη Εκπνευστική Ροή ή αιχμή ροής καλείται η μεγίστη τιμή ροής αέρα που επιτυγχάνεται κατά την διάρκεια βίαιης εκπνοής από την μέγιστη εισπνευστική θέση (TLC)</a:t>
            </a:r>
            <a:endParaRPr lang="el-GR" sz="1800" b="0" strike="noStrike" spc="-1">
              <a:latin typeface="Arial"/>
            </a:endParaRPr>
          </a:p>
          <a:p>
            <a:pPr algn="just">
              <a:lnSpc>
                <a:spcPct val="100000"/>
              </a:lnSpc>
            </a:pPr>
            <a:endParaRPr lang="el-GR" sz="1800" b="0" strike="noStrike" spc="-1">
              <a:latin typeface="Arial"/>
            </a:endParaRPr>
          </a:p>
          <a:p>
            <a:pPr marL="216000" indent="-214560" algn="just">
              <a:lnSpc>
                <a:spcPct val="100000"/>
              </a:lnSpc>
              <a:buClr>
                <a:srgbClr val="000000"/>
              </a:buClr>
              <a:buSzPct val="45000"/>
              <a:buFont typeface="Wingdings" charset="2"/>
              <a:buChar char=""/>
            </a:pPr>
            <a:r>
              <a:rPr lang="el-GR" sz="1800" b="0" strike="noStrike" spc="-1">
                <a:solidFill>
                  <a:srgbClr val="000000"/>
                </a:solidFill>
                <a:latin typeface="Arial"/>
                <a:ea typeface="DejaVu Sans"/>
              </a:rPr>
              <a:t>Η ημερήσια και η ημέρα με την ημέρα διακύμανση δεν αφήνει αμφιβολία για την πλήρωση του ορισμού του άσθματος</a:t>
            </a:r>
            <a:endParaRPr lang="el-GR" sz="1800" b="0" strike="noStrike" spc="-1">
              <a:latin typeface="Arial"/>
            </a:endParaRPr>
          </a:p>
        </p:txBody>
      </p:sp>
      <p:pic>
        <p:nvPicPr>
          <p:cNvPr id="941" name="Picture 2"/>
          <p:cNvPicPr/>
          <p:nvPr/>
        </p:nvPicPr>
        <p:blipFill>
          <a:blip r:embed="rId2"/>
          <a:stretch/>
        </p:blipFill>
        <p:spPr>
          <a:xfrm>
            <a:off x="5128200" y="648000"/>
            <a:ext cx="4014360" cy="3011760"/>
          </a:xfrm>
          <a:prstGeom prst="rect">
            <a:avLst/>
          </a:prstGeom>
          <a:ln>
            <a:noFill/>
          </a:ln>
        </p:spPr>
      </p:pic>
      <p:pic>
        <p:nvPicPr>
          <p:cNvPr id="942" name="Picture 2"/>
          <p:cNvPicPr/>
          <p:nvPr/>
        </p:nvPicPr>
        <p:blipFill>
          <a:blip r:embed="rId3"/>
          <a:stretch/>
        </p:blipFill>
        <p:spPr>
          <a:xfrm>
            <a:off x="5112000" y="3960000"/>
            <a:ext cx="3958560" cy="27230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 name="CustomShape 1"/>
          <p:cNvSpPr/>
          <p:nvPr/>
        </p:nvSpPr>
        <p:spPr>
          <a:xfrm>
            <a:off x="457200" y="764640"/>
            <a:ext cx="8227440" cy="1005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800" b="0" strike="noStrike" spc="-1">
                <a:solidFill>
                  <a:srgbClr val="424456"/>
                </a:solidFill>
                <a:latin typeface="Trebuchet MS"/>
                <a:ea typeface="DejaVu Sans"/>
              </a:rPr>
              <a:t>Εκτίμηση ασθενών με άσθμα</a:t>
            </a:r>
            <a:endParaRPr lang="el-GR" sz="2800" b="0" strike="noStrike" spc="-1">
              <a:latin typeface="Arial"/>
            </a:endParaRPr>
          </a:p>
        </p:txBody>
      </p:sp>
      <p:sp>
        <p:nvSpPr>
          <p:cNvPr id="944"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109800">
              <a:lnSpc>
                <a:spcPct val="100000"/>
              </a:lnSpc>
              <a:spcBef>
                <a:spcPts val="300"/>
              </a:spcBef>
            </a:pPr>
            <a:r>
              <a:rPr lang="el-GR" sz="2000" b="1" strike="noStrike" spc="-1">
                <a:solidFill>
                  <a:srgbClr val="000000"/>
                </a:solidFill>
                <a:latin typeface="Georgia"/>
                <a:ea typeface="DejaVu Sans"/>
              </a:rPr>
              <a:t>1. Έλεγχος του άσθματος</a:t>
            </a:r>
            <a:endParaRPr lang="el-GR" sz="2000" b="0" strike="noStrike" spc="-1">
              <a:latin typeface="Arial"/>
            </a:endParaRPr>
          </a:p>
          <a:p>
            <a:pPr marL="109800">
              <a:lnSpc>
                <a:spcPct val="100000"/>
              </a:lnSpc>
              <a:spcBef>
                <a:spcPts val="300"/>
              </a:spcBef>
            </a:pPr>
            <a:endParaRPr lang="el-GR" sz="2000" b="0" strike="noStrike" spc="-1">
              <a:latin typeface="Arial"/>
            </a:endParaRPr>
          </a:p>
          <a:p>
            <a:pPr marL="365760" indent="-253800">
              <a:lnSpc>
                <a:spcPct val="100000"/>
              </a:lnSpc>
              <a:spcBef>
                <a:spcPts val="300"/>
              </a:spcBef>
              <a:buClr>
                <a:srgbClr val="A04DA3"/>
              </a:buClr>
              <a:buFont typeface="Georgia"/>
              <a:buChar char="•"/>
            </a:pPr>
            <a:r>
              <a:rPr lang="el-GR" sz="2000" b="0" strike="noStrike" spc="-1">
                <a:solidFill>
                  <a:srgbClr val="000000"/>
                </a:solidFill>
                <a:latin typeface="Georgia"/>
                <a:ea typeface="DejaVu Sans"/>
              </a:rPr>
              <a:t>Εκτίμηση των συμπτωμάτων τις τελευταίες 4 εβδομάδες</a:t>
            </a:r>
            <a:endParaRPr lang="el-GR" sz="2000" b="0" strike="noStrike" spc="-1">
              <a:latin typeface="Arial"/>
            </a:endParaRPr>
          </a:p>
          <a:p>
            <a:pPr marL="109800">
              <a:lnSpc>
                <a:spcPct val="100000"/>
              </a:lnSpc>
              <a:spcBef>
                <a:spcPts val="300"/>
              </a:spcBef>
            </a:pPr>
            <a:endParaRPr lang="el-GR" sz="2000" b="0" strike="noStrike" spc="-1">
              <a:latin typeface="Arial"/>
            </a:endParaRPr>
          </a:p>
          <a:p>
            <a:pPr marL="365760" indent="-253800">
              <a:lnSpc>
                <a:spcPct val="100000"/>
              </a:lnSpc>
              <a:spcBef>
                <a:spcPts val="300"/>
              </a:spcBef>
              <a:buClr>
                <a:srgbClr val="A04DA3"/>
              </a:buClr>
              <a:buFont typeface="Georgia"/>
              <a:buChar char="•"/>
            </a:pPr>
            <a:r>
              <a:rPr lang="el-GR" sz="2000" b="0" strike="noStrike" spc="-1">
                <a:solidFill>
                  <a:srgbClr val="000000"/>
                </a:solidFill>
                <a:latin typeface="Georgia"/>
                <a:ea typeface="DejaVu Sans"/>
              </a:rPr>
              <a:t>Εκτίμηση παραγόντων για κακή έκβαση, χαμηλές τιμές αναπνευστικής λειτουργίας, συμμόρφωση</a:t>
            </a:r>
            <a:endParaRPr lang="el-GR" sz="20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sp>
      <p:pic>
        <p:nvPicPr>
          <p:cNvPr id="946" name="Content Placeholder 3"/>
          <p:cNvPicPr/>
          <p:nvPr/>
        </p:nvPicPr>
        <p:blipFill>
          <a:blip r:embed="rId2"/>
          <a:stretch/>
        </p:blipFill>
        <p:spPr>
          <a:xfrm>
            <a:off x="0" y="980640"/>
            <a:ext cx="8890200" cy="55908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800" b="0" strike="noStrike" spc="-1">
                <a:solidFill>
                  <a:srgbClr val="424456"/>
                </a:solidFill>
                <a:latin typeface="Trebuchet MS"/>
                <a:ea typeface="DejaVu Sans"/>
              </a:rPr>
              <a:t>Agenda</a:t>
            </a:r>
            <a:endParaRPr lang="el-GR" sz="2800" b="0" strike="noStrike" spc="-1">
              <a:latin typeface="Arial"/>
            </a:endParaRPr>
          </a:p>
        </p:txBody>
      </p:sp>
      <p:sp>
        <p:nvSpPr>
          <p:cNvPr id="859"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5760" indent="-253800">
              <a:lnSpc>
                <a:spcPct val="100000"/>
              </a:lnSpc>
              <a:spcBef>
                <a:spcPts val="300"/>
              </a:spcBef>
              <a:buClr>
                <a:srgbClr val="A04DA3"/>
              </a:buClr>
              <a:buFont typeface="Georgia"/>
              <a:buChar char="•"/>
            </a:pPr>
            <a:r>
              <a:rPr lang="el-GR" sz="2000" b="0" strike="noStrike" spc="-1">
                <a:solidFill>
                  <a:srgbClr val="000000"/>
                </a:solidFill>
                <a:latin typeface="Georgia"/>
                <a:ea typeface="DejaVu Sans"/>
              </a:rPr>
              <a:t>Άσθμα</a:t>
            </a:r>
            <a:endParaRPr lang="el-GR" sz="2000" b="0" strike="noStrike" spc="-1">
              <a:latin typeface="Arial"/>
            </a:endParaRPr>
          </a:p>
          <a:p>
            <a:pPr marL="365760" indent="-253800">
              <a:lnSpc>
                <a:spcPct val="100000"/>
              </a:lnSpc>
              <a:spcBef>
                <a:spcPts val="300"/>
              </a:spcBef>
              <a:buClr>
                <a:srgbClr val="A04DA3"/>
              </a:buClr>
              <a:buFont typeface="Georgia"/>
              <a:buChar char="•"/>
            </a:pPr>
            <a:r>
              <a:rPr lang="el-GR" sz="2000" b="0" strike="noStrike" spc="-1">
                <a:solidFill>
                  <a:srgbClr val="000000"/>
                </a:solidFill>
                <a:latin typeface="Georgia"/>
                <a:ea typeface="DejaVu Sans"/>
              </a:rPr>
              <a:t>Χρόνια Αποφρακτική Πνευμονοπάθεια</a:t>
            </a:r>
            <a:endParaRPr lang="el-GR" sz="2000" b="0" strike="noStrike" spc="-1">
              <a:latin typeface="Arial"/>
            </a:endParaRPr>
          </a:p>
          <a:p>
            <a:pPr marL="365760" indent="-253800">
              <a:lnSpc>
                <a:spcPct val="100000"/>
              </a:lnSpc>
              <a:spcBef>
                <a:spcPts val="300"/>
              </a:spcBef>
              <a:buClr>
                <a:srgbClr val="A04DA3"/>
              </a:buClr>
              <a:buFont typeface="Georgia"/>
              <a:buChar char="•"/>
            </a:pPr>
            <a:r>
              <a:rPr lang="el-GR" sz="2000" b="0" strike="noStrike" spc="-1">
                <a:solidFill>
                  <a:srgbClr val="000000"/>
                </a:solidFill>
                <a:latin typeface="Georgia"/>
                <a:ea typeface="DejaVu Sans"/>
              </a:rPr>
              <a:t>Συσκευές  εισπνεοθεραπείας</a:t>
            </a:r>
            <a:endParaRPr lang="el-GR" sz="2000" b="0" strike="noStrike" spc="-1">
              <a:latin typeface="Arial"/>
            </a:endParaRPr>
          </a:p>
          <a:p>
            <a:pPr marL="111600">
              <a:lnSpc>
                <a:spcPct val="100000"/>
              </a:lnSpc>
              <a:spcBef>
                <a:spcPts val="300"/>
              </a:spcBef>
            </a:pPr>
            <a:endParaRPr lang="el-GR" sz="2000" b="0" strike="noStrike" spc="-1">
              <a:latin typeface="Arial"/>
            </a:endParaRPr>
          </a:p>
          <a:p>
            <a:pPr>
              <a:lnSpc>
                <a:spcPct val="100000"/>
              </a:lnSpc>
              <a:spcBef>
                <a:spcPts val="300"/>
              </a:spcBef>
            </a:pPr>
            <a:endParaRPr lang="el-GR" sz="2000" b="0" strike="noStrike" spc="-1">
              <a:latin typeface="Arial"/>
            </a:endParaRPr>
          </a:p>
          <a:p>
            <a:pPr>
              <a:lnSpc>
                <a:spcPct val="100000"/>
              </a:lnSpc>
              <a:spcBef>
                <a:spcPts val="300"/>
              </a:spcBef>
            </a:pPr>
            <a:endParaRPr lang="el-GR" sz="20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sp>
      <p:pic>
        <p:nvPicPr>
          <p:cNvPr id="948" name="Content Placeholder 3"/>
          <p:cNvPicPr/>
          <p:nvPr/>
        </p:nvPicPr>
        <p:blipFill>
          <a:blip r:embed="rId2"/>
          <a:stretch/>
        </p:blipFill>
        <p:spPr>
          <a:xfrm>
            <a:off x="107640" y="836640"/>
            <a:ext cx="8854920" cy="57348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800" b="0" strike="noStrike" spc="-1">
                <a:solidFill>
                  <a:srgbClr val="424456"/>
                </a:solidFill>
                <a:latin typeface="Trebuchet MS"/>
                <a:ea typeface="DejaVu Sans"/>
              </a:rPr>
              <a:t>Ερμηνεία σκορ του ACT</a:t>
            </a:r>
            <a:endParaRPr lang="el-GR" sz="2800" b="0" strike="noStrike" spc="-1">
              <a:latin typeface="Arial"/>
            </a:endParaRPr>
          </a:p>
        </p:txBody>
      </p:sp>
      <p:sp>
        <p:nvSpPr>
          <p:cNvPr id="950"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65760" indent="-253800">
              <a:lnSpc>
                <a:spcPct val="150000"/>
              </a:lnSpc>
              <a:spcBef>
                <a:spcPts val="300"/>
              </a:spcBef>
              <a:buClr>
                <a:srgbClr val="A04DA3"/>
              </a:buClr>
              <a:buFont typeface="Georgia"/>
              <a:buChar char="•"/>
            </a:pPr>
            <a:r>
              <a:rPr lang="el-GR" sz="2000" b="1" strike="noStrike" spc="-1">
                <a:solidFill>
                  <a:srgbClr val="406F8D"/>
                </a:solidFill>
                <a:latin typeface="Georgia"/>
                <a:ea typeface="DejaVu Sans"/>
              </a:rPr>
              <a:t>Βαθμολογία 25</a:t>
            </a:r>
            <a:r>
              <a:rPr lang="el-GR" sz="2000" b="0" strike="noStrike" spc="-1">
                <a:solidFill>
                  <a:srgbClr val="000000"/>
                </a:solidFill>
                <a:latin typeface="Georgia"/>
                <a:ea typeface="DejaVu Sans"/>
              </a:rPr>
              <a:t>: αντιπροσωπεύει τον πλήρη έλεγχο</a:t>
            </a:r>
            <a:endParaRPr lang="el-GR" sz="2000" b="0" strike="noStrike" spc="-1">
              <a:latin typeface="Arial"/>
            </a:endParaRPr>
          </a:p>
          <a:p>
            <a:pPr marL="365760" indent="-253800">
              <a:lnSpc>
                <a:spcPct val="150000"/>
              </a:lnSpc>
              <a:spcBef>
                <a:spcPts val="300"/>
              </a:spcBef>
              <a:buClr>
                <a:srgbClr val="A04DA3"/>
              </a:buClr>
              <a:buFont typeface="Georgia"/>
              <a:buChar char="•"/>
            </a:pPr>
            <a:r>
              <a:rPr lang="el-GR" sz="2000" b="1" strike="noStrike" spc="-1">
                <a:solidFill>
                  <a:srgbClr val="406F8D"/>
                </a:solidFill>
                <a:latin typeface="Georgia"/>
                <a:ea typeface="DejaVu Sans"/>
              </a:rPr>
              <a:t>Βαθμολογία 20-24</a:t>
            </a:r>
            <a:r>
              <a:rPr lang="el-GR" sz="2000" b="0" strike="noStrike" spc="-1">
                <a:solidFill>
                  <a:srgbClr val="000000"/>
                </a:solidFill>
                <a:latin typeface="Georgia"/>
                <a:ea typeface="DejaVu Sans"/>
              </a:rPr>
              <a:t>: σημαίνει καλό έλεγχο (ή μερικώς ελεγχόμενο άσθμα)</a:t>
            </a:r>
            <a:endParaRPr lang="el-GR" sz="2000" b="0" strike="noStrike" spc="-1">
              <a:latin typeface="Arial"/>
            </a:endParaRPr>
          </a:p>
          <a:p>
            <a:pPr marL="365760" indent="-253800">
              <a:lnSpc>
                <a:spcPct val="150000"/>
              </a:lnSpc>
              <a:spcBef>
                <a:spcPts val="300"/>
              </a:spcBef>
              <a:buClr>
                <a:srgbClr val="A04DA3"/>
              </a:buClr>
              <a:buFont typeface="Georgia"/>
              <a:buChar char="•"/>
            </a:pPr>
            <a:r>
              <a:rPr lang="el-GR" sz="2000" b="1" strike="noStrike" spc="-1">
                <a:solidFill>
                  <a:srgbClr val="406F8D"/>
                </a:solidFill>
                <a:latin typeface="Georgia"/>
                <a:ea typeface="DejaVu Sans"/>
              </a:rPr>
              <a:t>Βαθμολογία 16-19</a:t>
            </a:r>
            <a:r>
              <a:rPr lang="el-GR" sz="2000" b="0" strike="noStrike" spc="-1">
                <a:solidFill>
                  <a:srgbClr val="000000"/>
                </a:solidFill>
                <a:latin typeface="Georgia"/>
                <a:ea typeface="DejaVu Sans"/>
              </a:rPr>
              <a:t>: αντιπροσωπεύει το μη ελεγχόμενο άσθμα (θα πρέπει να γίνουν αλλαγές στη θεραπεία)</a:t>
            </a:r>
            <a:endParaRPr lang="el-GR" sz="2000" b="0" strike="noStrike" spc="-1">
              <a:latin typeface="Arial"/>
            </a:endParaRPr>
          </a:p>
          <a:p>
            <a:pPr marL="365760" indent="-253800">
              <a:lnSpc>
                <a:spcPct val="150000"/>
              </a:lnSpc>
              <a:spcBef>
                <a:spcPts val="300"/>
              </a:spcBef>
              <a:buClr>
                <a:srgbClr val="A04DA3"/>
              </a:buClr>
              <a:buFont typeface="Georgia"/>
              <a:buChar char="•"/>
            </a:pPr>
            <a:r>
              <a:rPr lang="el-GR" sz="2000" b="1" strike="noStrike" spc="-1">
                <a:solidFill>
                  <a:srgbClr val="406F8D"/>
                </a:solidFill>
                <a:latin typeface="Georgia"/>
                <a:ea typeface="DejaVu Sans"/>
              </a:rPr>
              <a:t>Βαθμολογία &lt;15</a:t>
            </a:r>
            <a:r>
              <a:rPr lang="el-GR" sz="2000" b="0" strike="noStrike" spc="-1">
                <a:solidFill>
                  <a:srgbClr val="000000"/>
                </a:solidFill>
                <a:latin typeface="Georgia"/>
                <a:ea typeface="DejaVu Sans"/>
              </a:rPr>
              <a:t>:</a:t>
            </a:r>
            <a:r>
              <a:rPr lang="el-GR" sz="2000" b="1" strike="noStrike" spc="-1">
                <a:solidFill>
                  <a:srgbClr val="406F8D"/>
                </a:solidFill>
                <a:latin typeface="Georgia"/>
                <a:ea typeface="DejaVu Sans"/>
              </a:rPr>
              <a:t> </a:t>
            </a:r>
            <a:r>
              <a:rPr lang="el-GR" sz="2000" b="0" strike="noStrike" spc="-1">
                <a:solidFill>
                  <a:srgbClr val="000000"/>
                </a:solidFill>
                <a:latin typeface="Georgia"/>
                <a:ea typeface="DejaVu Sans"/>
              </a:rPr>
              <a:t>σημαίνει ότι ο ασθενής δεν ελέγχεται και θα πρέπει να αποταθεί στο ιατρό</a:t>
            </a:r>
            <a:endParaRPr lang="el-GR" sz="20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 name="CustomShape 1"/>
          <p:cNvSpPr/>
          <p:nvPr/>
        </p:nvSpPr>
        <p:spPr>
          <a:xfrm>
            <a:off x="457200" y="908640"/>
            <a:ext cx="8227440" cy="1077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800" b="0" strike="noStrike" spc="-1">
                <a:solidFill>
                  <a:srgbClr val="424456"/>
                </a:solidFill>
                <a:latin typeface="Trebuchet MS"/>
                <a:ea typeface="DejaVu Sans"/>
              </a:rPr>
              <a:t>Εκτίμηση ασθενών με άσθμα</a:t>
            </a:r>
            <a:endParaRPr lang="el-GR" sz="2800" b="0" strike="noStrike" spc="-1">
              <a:latin typeface="Arial"/>
            </a:endParaRPr>
          </a:p>
        </p:txBody>
      </p:sp>
      <p:sp>
        <p:nvSpPr>
          <p:cNvPr id="952"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109800">
              <a:lnSpc>
                <a:spcPct val="100000"/>
              </a:lnSpc>
              <a:spcBef>
                <a:spcPts val="300"/>
              </a:spcBef>
            </a:pPr>
            <a:r>
              <a:rPr lang="el-GR" sz="2000" b="1" strike="noStrike" spc="-1">
                <a:solidFill>
                  <a:srgbClr val="000000"/>
                </a:solidFill>
                <a:latin typeface="Georgia"/>
                <a:ea typeface="DejaVu Sans"/>
              </a:rPr>
              <a:t>2. </a:t>
            </a:r>
            <a:r>
              <a:rPr lang="el-GR" sz="2000" b="0" strike="noStrike" spc="-1">
                <a:solidFill>
                  <a:srgbClr val="000000"/>
                </a:solidFill>
                <a:latin typeface="Georgia"/>
                <a:ea typeface="DejaVu Sans"/>
              </a:rPr>
              <a:t> </a:t>
            </a:r>
            <a:r>
              <a:rPr lang="el-GR" sz="2000" b="1" strike="noStrike" spc="-1">
                <a:solidFill>
                  <a:srgbClr val="000000"/>
                </a:solidFill>
                <a:latin typeface="Georgia"/>
                <a:ea typeface="DejaVu Sans"/>
              </a:rPr>
              <a:t>Θεραπευτικά ζητήματα</a:t>
            </a:r>
            <a:endParaRPr lang="el-GR" sz="2000" b="0" strike="noStrike" spc="-1">
              <a:latin typeface="Arial"/>
            </a:endParaRPr>
          </a:p>
          <a:p>
            <a:pPr marL="109800">
              <a:lnSpc>
                <a:spcPct val="100000"/>
              </a:lnSpc>
              <a:spcBef>
                <a:spcPts val="300"/>
              </a:spcBef>
            </a:pPr>
            <a:endParaRPr lang="el-GR" sz="2000" b="0" strike="noStrike" spc="-1">
              <a:latin typeface="Arial"/>
            </a:endParaRPr>
          </a:p>
          <a:p>
            <a:pPr marL="365760" indent="-253800">
              <a:lnSpc>
                <a:spcPct val="150000"/>
              </a:lnSpc>
              <a:spcBef>
                <a:spcPts val="300"/>
              </a:spcBef>
              <a:buClr>
                <a:srgbClr val="A04DA3"/>
              </a:buClr>
              <a:buFont typeface="Georgia"/>
              <a:buChar char="•"/>
            </a:pPr>
            <a:r>
              <a:rPr lang="el-GR" sz="2000" b="0" strike="noStrike" spc="-1">
                <a:solidFill>
                  <a:srgbClr val="000000"/>
                </a:solidFill>
                <a:latin typeface="Georgia"/>
                <a:ea typeface="DejaVu Sans"/>
              </a:rPr>
              <a:t>Έλεγχος της τεχνικής λήψης των εισπνεόμενων και της συμμόρφωσης στη θεραπεία</a:t>
            </a:r>
            <a:endParaRPr lang="el-GR" sz="2000" b="0" strike="noStrike" spc="-1">
              <a:latin typeface="Arial"/>
            </a:endParaRPr>
          </a:p>
          <a:p>
            <a:pPr marL="365760" indent="-253800">
              <a:lnSpc>
                <a:spcPct val="150000"/>
              </a:lnSpc>
              <a:spcBef>
                <a:spcPts val="300"/>
              </a:spcBef>
              <a:buClr>
                <a:srgbClr val="A04DA3"/>
              </a:buClr>
              <a:buFont typeface="Georgia"/>
              <a:buChar char="•"/>
            </a:pPr>
            <a:r>
              <a:rPr lang="el-GR" sz="2000" b="0" strike="noStrike" spc="-1">
                <a:solidFill>
                  <a:srgbClr val="000000"/>
                </a:solidFill>
                <a:latin typeface="Georgia"/>
                <a:ea typeface="DejaVu Sans"/>
              </a:rPr>
              <a:t>Ερωτήσεις με παρενέργειες από τη θεραπεία</a:t>
            </a:r>
            <a:endParaRPr lang="el-GR" sz="2000" b="0" strike="noStrike" spc="-1">
              <a:latin typeface="Arial"/>
            </a:endParaRPr>
          </a:p>
          <a:p>
            <a:pPr marL="365760" indent="-253800">
              <a:lnSpc>
                <a:spcPct val="150000"/>
              </a:lnSpc>
              <a:spcBef>
                <a:spcPts val="300"/>
              </a:spcBef>
              <a:buClr>
                <a:srgbClr val="A04DA3"/>
              </a:buClr>
              <a:buFont typeface="Georgia"/>
              <a:buChar char="•"/>
            </a:pPr>
            <a:r>
              <a:rPr lang="el-GR" sz="2000" b="0" strike="noStrike" spc="-1">
                <a:solidFill>
                  <a:srgbClr val="000000"/>
                </a:solidFill>
                <a:latin typeface="Georgia"/>
                <a:ea typeface="DejaVu Sans"/>
              </a:rPr>
              <a:t>Έχει ο ασθενής “ γραπτό σχέδιο δράσης ” σε περίπτωση παρόξυνσης</a:t>
            </a:r>
            <a:endParaRPr lang="el-GR" sz="20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800" b="0" strike="noStrike" spc="-1">
                <a:solidFill>
                  <a:srgbClr val="424456"/>
                </a:solidFill>
                <a:latin typeface="Trebuchet MS"/>
                <a:ea typeface="DejaVu Sans"/>
              </a:rPr>
              <a:t>Εκτίμηση ασθενών με άσθμα</a:t>
            </a:r>
            <a:endParaRPr lang="el-GR" sz="2800" b="0" strike="noStrike" spc="-1">
              <a:latin typeface="Arial"/>
            </a:endParaRPr>
          </a:p>
        </p:txBody>
      </p:sp>
      <p:sp>
        <p:nvSpPr>
          <p:cNvPr id="954"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109800">
              <a:lnSpc>
                <a:spcPct val="100000"/>
              </a:lnSpc>
              <a:spcBef>
                <a:spcPts val="300"/>
              </a:spcBef>
            </a:pPr>
            <a:r>
              <a:rPr lang="el-GR" sz="2000" b="1" strike="noStrike" spc="-1">
                <a:solidFill>
                  <a:srgbClr val="000000"/>
                </a:solidFill>
                <a:latin typeface="Georgia"/>
                <a:ea typeface="DejaVu Sans"/>
              </a:rPr>
              <a:t>3. Συννοσηρότητες</a:t>
            </a:r>
            <a:endParaRPr lang="el-GR" sz="2000" b="0" strike="noStrike" spc="-1">
              <a:latin typeface="Arial"/>
            </a:endParaRPr>
          </a:p>
          <a:p>
            <a:pPr marL="109800">
              <a:lnSpc>
                <a:spcPct val="100000"/>
              </a:lnSpc>
              <a:spcBef>
                <a:spcPts val="300"/>
              </a:spcBef>
            </a:pPr>
            <a:endParaRPr lang="el-GR" sz="2000" b="0" strike="noStrike" spc="-1">
              <a:latin typeface="Arial"/>
            </a:endParaRPr>
          </a:p>
          <a:p>
            <a:pPr marL="365760" indent="-253800">
              <a:lnSpc>
                <a:spcPct val="100000"/>
              </a:lnSpc>
              <a:spcBef>
                <a:spcPts val="300"/>
              </a:spcBef>
              <a:buClr>
                <a:srgbClr val="A04DA3"/>
              </a:buClr>
              <a:buFont typeface="Georgia"/>
              <a:buChar char="•"/>
            </a:pPr>
            <a:r>
              <a:rPr lang="el-GR" sz="2000" b="0" strike="noStrike" spc="-1">
                <a:solidFill>
                  <a:srgbClr val="000000"/>
                </a:solidFill>
                <a:latin typeface="Georgia"/>
                <a:ea typeface="DejaVu Sans"/>
              </a:rPr>
              <a:t>Ρινίτιδα, παραρινοκολπίτιδα, ΓΟΠ, παχυσαρκία, αποφρακτική υπνική άπνοια, κατάθλιψη, αγχώδης διαταραχή</a:t>
            </a:r>
            <a:endParaRPr lang="el-GR" sz="2000" b="0" strike="noStrike" spc="-1">
              <a:latin typeface="Arial"/>
            </a:endParaRPr>
          </a:p>
          <a:p>
            <a:pPr marL="109800">
              <a:lnSpc>
                <a:spcPct val="100000"/>
              </a:lnSpc>
              <a:spcBef>
                <a:spcPts val="300"/>
              </a:spcBef>
            </a:pPr>
            <a:endParaRPr lang="el-GR" sz="2000" b="0" strike="noStrike" spc="-1">
              <a:latin typeface="Arial"/>
            </a:endParaRPr>
          </a:p>
          <a:p>
            <a:pPr marL="109800">
              <a:lnSpc>
                <a:spcPct val="100000"/>
              </a:lnSpc>
              <a:spcBef>
                <a:spcPts val="300"/>
              </a:spcBef>
            </a:pPr>
            <a:endParaRPr lang="el-GR" sz="2000" b="0" strike="noStrike" spc="-1">
              <a:latin typeface="Arial"/>
            </a:endParaRPr>
          </a:p>
        </p:txBody>
      </p:sp>
      <p:pic>
        <p:nvPicPr>
          <p:cNvPr id="955" name="Picture 865"/>
          <p:cNvPicPr/>
          <p:nvPr/>
        </p:nvPicPr>
        <p:blipFill>
          <a:blip r:embed="rId2"/>
          <a:stretch/>
        </p:blipFill>
        <p:spPr>
          <a:xfrm>
            <a:off x="720000" y="3962520"/>
            <a:ext cx="6944040" cy="2372040"/>
          </a:xfrm>
          <a:prstGeom prst="rect">
            <a:avLst/>
          </a:prstGeom>
          <a:ln>
            <a:noFill/>
          </a:ln>
        </p:spPr>
      </p:pic>
      <p:pic>
        <p:nvPicPr>
          <p:cNvPr id="956" name="Picture 866"/>
          <p:cNvPicPr/>
          <p:nvPr/>
        </p:nvPicPr>
        <p:blipFill>
          <a:blip r:embed="rId3"/>
          <a:stretch/>
        </p:blipFill>
        <p:spPr>
          <a:xfrm>
            <a:off x="6696000" y="6264000"/>
            <a:ext cx="1839960" cy="4305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57" name="CustomShape 1"/>
          <p:cNvSpPr/>
          <p:nvPr/>
        </p:nvSpPr>
        <p:spPr>
          <a:xfrm>
            <a:off x="457200" y="476640"/>
            <a:ext cx="8227440" cy="1077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4000" b="0" strike="noStrike" spc="-1">
                <a:solidFill>
                  <a:srgbClr val="424456"/>
                </a:solidFill>
                <a:latin typeface="Trebuchet MS"/>
                <a:ea typeface="DejaVu Sans"/>
              </a:rPr>
              <a:t>Γραπτό σχέδιο δράσης</a:t>
            </a:r>
            <a:endParaRPr lang="el-GR" sz="4000" b="0" strike="noStrike" spc="-1">
              <a:latin typeface="Arial"/>
            </a:endParaRPr>
          </a:p>
        </p:txBody>
      </p:sp>
      <p:pic>
        <p:nvPicPr>
          <p:cNvPr id="958" name="Content Placeholder 3"/>
          <p:cNvPicPr/>
          <p:nvPr/>
        </p:nvPicPr>
        <p:blipFill>
          <a:blip r:embed="rId2"/>
          <a:stretch/>
        </p:blipFill>
        <p:spPr>
          <a:xfrm>
            <a:off x="1547640" y="1412640"/>
            <a:ext cx="5974560" cy="5158800"/>
          </a:xfrm>
          <a:prstGeom prst="rect">
            <a:avLst/>
          </a:prstGeom>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 name="CustomShape 1"/>
          <p:cNvSpPr/>
          <p:nvPr/>
        </p:nvSpPr>
        <p:spPr>
          <a:xfrm>
            <a:off x="457200" y="764640"/>
            <a:ext cx="8227440" cy="1149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800" b="0" strike="noStrike" spc="-1">
                <a:solidFill>
                  <a:srgbClr val="424456"/>
                </a:solidFill>
                <a:latin typeface="Trebuchet MS"/>
                <a:ea typeface="DejaVu Sans"/>
              </a:rPr>
              <a:t>Ταξινόμηση βαρύτητας</a:t>
            </a:r>
            <a:endParaRPr lang="el-GR" sz="2800" b="0" strike="noStrike" spc="-1">
              <a:latin typeface="Arial"/>
            </a:endParaRPr>
          </a:p>
        </p:txBody>
      </p:sp>
      <p:pic>
        <p:nvPicPr>
          <p:cNvPr id="960" name="Content Placeholder 3"/>
          <p:cNvPicPr/>
          <p:nvPr/>
        </p:nvPicPr>
        <p:blipFill>
          <a:blip r:embed="rId2"/>
          <a:stretch/>
        </p:blipFill>
        <p:spPr>
          <a:xfrm>
            <a:off x="683640" y="2133000"/>
            <a:ext cx="7774560" cy="44388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61" name="CustomShape 1"/>
          <p:cNvSpPr/>
          <p:nvPr/>
        </p:nvSpPr>
        <p:spPr>
          <a:xfrm>
            <a:off x="457200" y="836640"/>
            <a:ext cx="8227440" cy="1005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4000" b="0" strike="noStrike" spc="-1">
                <a:solidFill>
                  <a:srgbClr val="424456"/>
                </a:solidFill>
                <a:latin typeface="Trebuchet MS"/>
                <a:ea typeface="DejaVu Sans"/>
              </a:rPr>
              <a:t>Επίπεδο έλεγχου άσθματος</a:t>
            </a:r>
            <a:endParaRPr lang="el-GR" sz="4000" b="0" strike="noStrike" spc="-1">
              <a:latin typeface="Arial"/>
            </a:endParaRPr>
          </a:p>
        </p:txBody>
      </p:sp>
      <p:pic>
        <p:nvPicPr>
          <p:cNvPr id="962" name="Content Placeholder 3"/>
          <p:cNvPicPr/>
          <p:nvPr/>
        </p:nvPicPr>
        <p:blipFill>
          <a:blip r:embed="rId2"/>
          <a:stretch/>
        </p:blipFill>
        <p:spPr>
          <a:xfrm>
            <a:off x="395640" y="1989000"/>
            <a:ext cx="8422920" cy="4582800"/>
          </a:xfrm>
          <a:prstGeom prst="rect">
            <a:avLst/>
          </a:prstGeom>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800" b="0" strike="noStrike" spc="-1">
                <a:solidFill>
                  <a:srgbClr val="424456"/>
                </a:solidFill>
                <a:latin typeface="Trebuchet MS"/>
                <a:ea typeface="DejaVu Sans"/>
              </a:rPr>
              <a:t>Στόχοι θεραπείας άσθματος</a:t>
            </a:r>
            <a:endParaRPr lang="el-GR" sz="2800" b="0" strike="noStrike" spc="-1">
              <a:latin typeface="Arial"/>
            </a:endParaRPr>
          </a:p>
        </p:txBody>
      </p:sp>
      <p:sp>
        <p:nvSpPr>
          <p:cNvPr id="964"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65760" indent="-253800">
              <a:lnSpc>
                <a:spcPct val="100000"/>
              </a:lnSpc>
              <a:spcBef>
                <a:spcPts val="300"/>
              </a:spcBef>
              <a:buClr>
                <a:srgbClr val="A04DA3"/>
              </a:buClr>
              <a:buFont typeface="Georgia"/>
              <a:buChar char="•"/>
            </a:pPr>
            <a:r>
              <a:rPr lang="el-GR" sz="2000" b="0" strike="noStrike" spc="-1">
                <a:solidFill>
                  <a:srgbClr val="000000"/>
                </a:solidFill>
                <a:latin typeface="Georgia"/>
                <a:ea typeface="DejaVu Sans"/>
              </a:rPr>
              <a:t>Επίτευξη και διατήρηση ελέγχου των συμπτωμάτων</a:t>
            </a:r>
            <a:endParaRPr lang="el-GR" sz="2000" b="0" strike="noStrike" spc="-1">
              <a:latin typeface="Arial"/>
            </a:endParaRPr>
          </a:p>
          <a:p>
            <a:pPr marL="365760" indent="-253800">
              <a:lnSpc>
                <a:spcPct val="100000"/>
              </a:lnSpc>
              <a:spcBef>
                <a:spcPts val="300"/>
              </a:spcBef>
              <a:buClr>
                <a:srgbClr val="A04DA3"/>
              </a:buClr>
              <a:buFont typeface="Georgia"/>
              <a:buChar char="•"/>
            </a:pPr>
            <a:r>
              <a:rPr lang="el-GR" sz="2000" b="0" strike="noStrike" spc="-1">
                <a:solidFill>
                  <a:srgbClr val="000000"/>
                </a:solidFill>
                <a:latin typeface="Georgia"/>
                <a:ea typeface="DejaVu Sans"/>
              </a:rPr>
              <a:t>Διατήρηση φυσιολογικών δραστηριοτήτων (άσκηση)</a:t>
            </a:r>
            <a:endParaRPr lang="el-GR" sz="2000" b="0" strike="noStrike" spc="-1">
              <a:latin typeface="Arial"/>
            </a:endParaRPr>
          </a:p>
          <a:p>
            <a:pPr marL="365760" indent="-253800">
              <a:lnSpc>
                <a:spcPct val="100000"/>
              </a:lnSpc>
              <a:spcBef>
                <a:spcPts val="300"/>
              </a:spcBef>
              <a:buClr>
                <a:srgbClr val="A04DA3"/>
              </a:buClr>
              <a:buFont typeface="Georgia"/>
              <a:buChar char="•"/>
            </a:pPr>
            <a:r>
              <a:rPr lang="el-GR" sz="2000" b="0" strike="noStrike" spc="-1">
                <a:solidFill>
                  <a:srgbClr val="000000"/>
                </a:solidFill>
                <a:latin typeface="Georgia"/>
                <a:ea typeface="DejaVu Sans"/>
              </a:rPr>
              <a:t>Διατήρηση φυσιολογική πνευμονικής λειτουργίας</a:t>
            </a:r>
            <a:endParaRPr lang="el-GR" sz="2000" b="0" strike="noStrike" spc="-1">
              <a:latin typeface="Arial"/>
            </a:endParaRPr>
          </a:p>
          <a:p>
            <a:pPr marL="365760" indent="-253800">
              <a:lnSpc>
                <a:spcPct val="100000"/>
              </a:lnSpc>
              <a:spcBef>
                <a:spcPts val="300"/>
              </a:spcBef>
              <a:buClr>
                <a:srgbClr val="A04DA3"/>
              </a:buClr>
              <a:buFont typeface="Georgia"/>
              <a:buChar char="•"/>
            </a:pPr>
            <a:r>
              <a:rPr lang="el-GR" sz="2000" b="0" strike="noStrike" spc="-1">
                <a:solidFill>
                  <a:srgbClr val="000000"/>
                </a:solidFill>
                <a:latin typeface="Georgia"/>
                <a:ea typeface="DejaVu Sans"/>
              </a:rPr>
              <a:t>Πρόληψη των παροξύνσεων</a:t>
            </a:r>
            <a:endParaRPr lang="el-GR" sz="2000" b="0" strike="noStrike" spc="-1">
              <a:latin typeface="Arial"/>
            </a:endParaRPr>
          </a:p>
          <a:p>
            <a:pPr marL="365760" indent="-253800">
              <a:lnSpc>
                <a:spcPct val="100000"/>
              </a:lnSpc>
              <a:spcBef>
                <a:spcPts val="300"/>
              </a:spcBef>
              <a:buClr>
                <a:srgbClr val="A04DA3"/>
              </a:buClr>
              <a:buFont typeface="Georgia"/>
              <a:buChar char="•"/>
            </a:pPr>
            <a:r>
              <a:rPr lang="el-GR" sz="2000" b="0" strike="noStrike" spc="-1">
                <a:solidFill>
                  <a:srgbClr val="000000"/>
                </a:solidFill>
                <a:latin typeface="Georgia"/>
                <a:ea typeface="DejaVu Sans"/>
              </a:rPr>
              <a:t>Αποφυγή ανεπιθύμητων ενεργειών από τα φάρμακα</a:t>
            </a:r>
            <a:endParaRPr lang="el-GR" sz="2000" b="0" strike="noStrike" spc="-1">
              <a:latin typeface="Arial"/>
            </a:endParaRPr>
          </a:p>
          <a:p>
            <a:pPr marL="365760" indent="-253800">
              <a:lnSpc>
                <a:spcPct val="100000"/>
              </a:lnSpc>
              <a:spcBef>
                <a:spcPts val="300"/>
              </a:spcBef>
              <a:buClr>
                <a:srgbClr val="A04DA3"/>
              </a:buClr>
              <a:buFont typeface="Georgia"/>
              <a:buChar char="•"/>
            </a:pPr>
            <a:r>
              <a:rPr lang="el-GR" sz="2000" b="0" strike="noStrike" spc="-1">
                <a:solidFill>
                  <a:srgbClr val="000000"/>
                </a:solidFill>
                <a:latin typeface="Georgia"/>
                <a:ea typeface="DejaVu Sans"/>
              </a:rPr>
              <a:t>Πρόληψη θνησιμότητας</a:t>
            </a:r>
            <a:endParaRPr lang="el-GR" sz="20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 name="CustomShape 1"/>
          <p:cNvSpPr/>
          <p:nvPr/>
        </p:nvSpPr>
        <p:spPr>
          <a:xfrm>
            <a:off x="457200" y="764640"/>
            <a:ext cx="8227440" cy="1293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el-GR" sz="2800" b="0" strike="noStrike" spc="-1">
                <a:solidFill>
                  <a:srgbClr val="424456"/>
                </a:solidFill>
                <a:latin typeface="Trebuchet MS"/>
                <a:ea typeface="DejaVu Sans"/>
              </a:rPr>
              <a:t>Θεραπεία με βάση τον έλεγχο του άσθματος</a:t>
            </a:r>
            <a:endParaRPr lang="el-GR" sz="2800" b="0" strike="noStrike" spc="-1">
              <a:latin typeface="Arial"/>
            </a:endParaRPr>
          </a:p>
        </p:txBody>
      </p:sp>
      <p:sp>
        <p:nvSpPr>
          <p:cNvPr id="966"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65760" indent="-253800">
              <a:lnSpc>
                <a:spcPct val="150000"/>
              </a:lnSpc>
              <a:spcBef>
                <a:spcPts val="300"/>
              </a:spcBef>
              <a:buClr>
                <a:srgbClr val="A04DA3"/>
              </a:buClr>
              <a:buFont typeface="Georgia"/>
              <a:buChar char="•"/>
            </a:pPr>
            <a:r>
              <a:rPr lang="el-GR" sz="2000" b="0" strike="noStrike" spc="-1">
                <a:solidFill>
                  <a:srgbClr val="000000"/>
                </a:solidFill>
                <a:latin typeface="Georgia"/>
                <a:ea typeface="DejaVu Sans"/>
              </a:rPr>
              <a:t>Ανάλογα με το επίπεδο του ΕΛΕΓΧΟΥ ο ασθενής τίθεται σε 1 από τα 5 θεραπευτικά βήματα (διαθεσιμότητα, αποδοχή, προτιμήσεις)</a:t>
            </a:r>
            <a:endParaRPr lang="el-GR" sz="2000" b="0" strike="noStrike" spc="-1">
              <a:latin typeface="Arial"/>
            </a:endParaRPr>
          </a:p>
          <a:p>
            <a:pPr marL="365760" indent="-253800">
              <a:lnSpc>
                <a:spcPct val="150000"/>
              </a:lnSpc>
              <a:spcBef>
                <a:spcPts val="300"/>
              </a:spcBef>
              <a:buClr>
                <a:srgbClr val="A04DA3"/>
              </a:buClr>
              <a:buFont typeface="Georgia"/>
              <a:buChar char="•"/>
            </a:pPr>
            <a:r>
              <a:rPr lang="el-GR" sz="2000" b="0" strike="noStrike" spc="-1">
                <a:solidFill>
                  <a:srgbClr val="000000"/>
                </a:solidFill>
                <a:latin typeface="Georgia"/>
                <a:ea typeface="DejaVu Sans"/>
              </a:rPr>
              <a:t>Η φαρμακευτική θεραπεία προσαρμόζεται στην συνέχεια ανάλογα με την επίτευξη</a:t>
            </a:r>
            <a:endParaRPr lang="el-GR" sz="2000" b="0" strike="noStrike" spc="-1">
              <a:latin typeface="Arial"/>
            </a:endParaRPr>
          </a:p>
          <a:p>
            <a:pPr marL="109800">
              <a:lnSpc>
                <a:spcPct val="150000"/>
              </a:lnSpc>
              <a:spcBef>
                <a:spcPts val="300"/>
              </a:spcBef>
            </a:pPr>
            <a:r>
              <a:rPr lang="el-GR" sz="2000" b="0" strike="noStrike" spc="-1">
                <a:solidFill>
                  <a:srgbClr val="000000"/>
                </a:solidFill>
                <a:latin typeface="Georgia"/>
                <a:ea typeface="DejaVu Sans"/>
              </a:rPr>
              <a:t>    ή όχι του στόχου ελέγχου της νόσου</a:t>
            </a:r>
            <a:endParaRPr lang="el-GR" sz="2000" b="0" strike="noStrike" spc="-1">
              <a:latin typeface="Arial"/>
            </a:endParaRPr>
          </a:p>
        </p:txBody>
      </p:sp>
      <p:pic>
        <p:nvPicPr>
          <p:cNvPr id="967" name="Picture 3"/>
          <p:cNvPicPr/>
          <p:nvPr/>
        </p:nvPicPr>
        <p:blipFill>
          <a:blip r:embed="rId2"/>
          <a:stretch/>
        </p:blipFill>
        <p:spPr>
          <a:xfrm>
            <a:off x="5403960" y="4005000"/>
            <a:ext cx="3273840" cy="23022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8" name="CustomShape 1"/>
          <p:cNvSpPr/>
          <p:nvPr/>
        </p:nvSpPr>
        <p:spPr>
          <a:xfrm>
            <a:off x="457200" y="836640"/>
            <a:ext cx="8227440" cy="1005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800" b="0" strike="noStrike" spc="-1">
                <a:solidFill>
                  <a:srgbClr val="424456"/>
                </a:solidFill>
                <a:latin typeface="Trebuchet MS"/>
                <a:ea typeface="DejaVu Sans"/>
              </a:rPr>
              <a:t>Φαρμακευτική αγωγή</a:t>
            </a:r>
            <a:endParaRPr lang="el-GR" sz="2800" b="0" strike="noStrike" spc="-1">
              <a:latin typeface="Arial"/>
            </a:endParaRPr>
          </a:p>
        </p:txBody>
      </p:sp>
      <p:sp>
        <p:nvSpPr>
          <p:cNvPr id="969"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5760" indent="-253800">
              <a:lnSpc>
                <a:spcPct val="100000"/>
              </a:lnSpc>
              <a:spcBef>
                <a:spcPts val="300"/>
              </a:spcBef>
              <a:buClr>
                <a:srgbClr val="A04DA3"/>
              </a:buClr>
              <a:buFont typeface="Georgia"/>
              <a:buChar char="•"/>
            </a:pPr>
            <a:r>
              <a:rPr lang="el-GR" sz="2000" b="0" strike="noStrike" spc="-1">
                <a:solidFill>
                  <a:srgbClr val="000000"/>
                </a:solidFill>
                <a:latin typeface="Georgia"/>
                <a:ea typeface="DejaVu Sans"/>
              </a:rPr>
              <a:t>Βρογχόσπασμος : θεραπεία με βρογχοδιασταλτικά (ΑΝΑΚΟΥΦΙΣΤΙΚΑ)</a:t>
            </a:r>
            <a:endParaRPr lang="el-GR" sz="2000" b="0" strike="noStrike" spc="-1">
              <a:latin typeface="Arial"/>
            </a:endParaRPr>
          </a:p>
          <a:p>
            <a:pPr marL="109800">
              <a:lnSpc>
                <a:spcPct val="100000"/>
              </a:lnSpc>
              <a:spcBef>
                <a:spcPts val="300"/>
              </a:spcBef>
            </a:pPr>
            <a:endParaRPr lang="el-GR" sz="2000" b="0" strike="noStrike" spc="-1">
              <a:latin typeface="Arial"/>
            </a:endParaRPr>
          </a:p>
          <a:p>
            <a:pPr marL="365760" indent="-253800">
              <a:lnSpc>
                <a:spcPct val="100000"/>
              </a:lnSpc>
              <a:spcBef>
                <a:spcPts val="300"/>
              </a:spcBef>
              <a:buClr>
                <a:srgbClr val="A04DA3"/>
              </a:buClr>
              <a:buFont typeface="Georgia"/>
              <a:buChar char="•"/>
            </a:pPr>
            <a:r>
              <a:rPr lang="el-GR" sz="2000" b="0" strike="noStrike" spc="-1">
                <a:solidFill>
                  <a:srgbClr val="000000"/>
                </a:solidFill>
                <a:latin typeface="Georgia"/>
                <a:ea typeface="DejaVu Sans"/>
              </a:rPr>
              <a:t>Φλεγμονή: θεραπεία με αντιφλεγμονώδη (ΡΥΘΜΙΣΤΙΚΑ)</a:t>
            </a:r>
            <a:endParaRPr lang="el-GR" sz="2000" b="0" strike="noStrike" spc="-1">
              <a:latin typeface="Arial"/>
            </a:endParaRPr>
          </a:p>
          <a:p>
            <a:pPr marL="109800">
              <a:lnSpc>
                <a:spcPct val="100000"/>
              </a:lnSpc>
              <a:spcBef>
                <a:spcPts val="300"/>
              </a:spcBef>
            </a:pPr>
            <a:endParaRPr lang="el-GR" sz="2000" b="0" strike="noStrike" spc="-1">
              <a:latin typeface="Arial"/>
            </a:endParaRPr>
          </a:p>
        </p:txBody>
      </p:sp>
      <p:pic>
        <p:nvPicPr>
          <p:cNvPr id="970" name="Picture 3"/>
          <p:cNvPicPr/>
          <p:nvPr/>
        </p:nvPicPr>
        <p:blipFill>
          <a:blip r:embed="rId2"/>
          <a:stretch/>
        </p:blipFill>
        <p:spPr>
          <a:xfrm>
            <a:off x="1835640" y="4057560"/>
            <a:ext cx="5038560" cy="25182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el-GR" sz="2800" b="0" strike="noStrike" spc="-1">
                <a:solidFill>
                  <a:srgbClr val="424456"/>
                </a:solidFill>
                <a:latin typeface="Trebuchet MS"/>
                <a:ea typeface="DejaVu Sans"/>
              </a:rPr>
              <a:t>Επιπολασμός άσθματος</a:t>
            </a:r>
            <a:endParaRPr lang="el-GR" sz="2800" b="0" strike="noStrike" spc="-1">
              <a:latin typeface="Arial"/>
            </a:endParaRPr>
          </a:p>
        </p:txBody>
      </p:sp>
      <p:sp>
        <p:nvSpPr>
          <p:cNvPr id="861" name="CustomShape 2"/>
          <p:cNvSpPr/>
          <p:nvPr/>
        </p:nvSpPr>
        <p:spPr>
          <a:xfrm>
            <a:off x="457200" y="2349000"/>
            <a:ext cx="8227440" cy="4223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5760" indent="-253800">
              <a:lnSpc>
                <a:spcPct val="100000"/>
              </a:lnSpc>
              <a:spcBef>
                <a:spcPts val="300"/>
              </a:spcBef>
              <a:buClr>
                <a:srgbClr val="A04DA3"/>
              </a:buClr>
              <a:buFont typeface="Georgia"/>
              <a:buChar char="•"/>
            </a:pPr>
            <a:r>
              <a:rPr lang="el-GR" sz="2000" b="0" strike="noStrike" spc="-1">
                <a:solidFill>
                  <a:srgbClr val="000000"/>
                </a:solidFill>
                <a:latin typeface="Georgia"/>
                <a:ea typeface="DejaVu Sans"/>
              </a:rPr>
              <a:t>Περίπου 300 εκατομμύρια άνθρωποι έχουν άσθμα παγκοσμίως</a:t>
            </a:r>
            <a:endParaRPr lang="el-GR" sz="2000" b="0" strike="noStrike" spc="-1">
              <a:latin typeface="Arial"/>
            </a:endParaRPr>
          </a:p>
          <a:p>
            <a:pPr marL="109800">
              <a:lnSpc>
                <a:spcPct val="100000"/>
              </a:lnSpc>
              <a:spcBef>
                <a:spcPts val="300"/>
              </a:spcBef>
            </a:pPr>
            <a:endParaRPr lang="el-GR" sz="2000" b="0" strike="noStrike" spc="-1">
              <a:latin typeface="Arial"/>
            </a:endParaRPr>
          </a:p>
          <a:p>
            <a:pPr marL="365760" indent="-253800">
              <a:lnSpc>
                <a:spcPct val="100000"/>
              </a:lnSpc>
              <a:spcBef>
                <a:spcPts val="300"/>
              </a:spcBef>
              <a:buClr>
                <a:srgbClr val="A04DA3"/>
              </a:buClr>
              <a:buFont typeface="Georgia"/>
              <a:buChar char="•"/>
            </a:pPr>
            <a:r>
              <a:rPr lang="el-GR" sz="2000" b="0" strike="noStrike" spc="-1">
                <a:solidFill>
                  <a:srgbClr val="000000"/>
                </a:solidFill>
                <a:latin typeface="Georgia"/>
                <a:ea typeface="DejaVu Sans"/>
              </a:rPr>
              <a:t>7-10% του πληθυσμού πάσχει από άσθμα αλλά διαφέρει μεταξύ των χωρών</a:t>
            </a:r>
            <a:endParaRPr lang="el-GR" sz="2000" b="0" strike="noStrike" spc="-1">
              <a:latin typeface="Arial"/>
            </a:endParaRPr>
          </a:p>
          <a:p>
            <a:pPr marL="109800">
              <a:lnSpc>
                <a:spcPct val="100000"/>
              </a:lnSpc>
              <a:spcBef>
                <a:spcPts val="300"/>
              </a:spcBef>
            </a:pPr>
            <a:endParaRPr lang="el-GR" sz="2000" b="0" strike="noStrike" spc="-1">
              <a:latin typeface="Arial"/>
            </a:endParaRPr>
          </a:p>
          <a:p>
            <a:pPr marL="365760" indent="-253800">
              <a:lnSpc>
                <a:spcPct val="100000"/>
              </a:lnSpc>
              <a:spcBef>
                <a:spcPts val="300"/>
              </a:spcBef>
              <a:buClr>
                <a:srgbClr val="A04DA3"/>
              </a:buClr>
              <a:buFont typeface="Georgia"/>
              <a:buChar char="•"/>
            </a:pPr>
            <a:r>
              <a:rPr lang="el-GR" sz="2000" b="0" strike="noStrike" spc="-1">
                <a:solidFill>
                  <a:srgbClr val="000000"/>
                </a:solidFill>
                <a:latin typeface="Georgia"/>
                <a:ea typeface="DejaVu Sans"/>
              </a:rPr>
              <a:t>Πιο συχνό στα αγόρια στην παιδική ηλικία και στις γυναίκες μετά την ενηλικίωση</a:t>
            </a:r>
            <a:endParaRPr lang="el-GR" sz="2000" b="0" strike="noStrike" spc="-1">
              <a:latin typeface="Arial"/>
            </a:endParaRPr>
          </a:p>
          <a:p>
            <a:pPr marL="109800">
              <a:lnSpc>
                <a:spcPct val="100000"/>
              </a:lnSpc>
              <a:spcBef>
                <a:spcPts val="300"/>
              </a:spcBef>
            </a:pPr>
            <a:r>
              <a:rPr lang="el-GR" sz="2800" b="0" strike="noStrike" spc="-1">
                <a:solidFill>
                  <a:srgbClr val="000000"/>
                </a:solidFill>
                <a:latin typeface="Georgia"/>
                <a:ea typeface="DejaVu Sans"/>
              </a:rPr>
              <a:t>                                                                         </a:t>
            </a:r>
            <a:endParaRPr lang="el-GR" sz="2800" b="0" strike="noStrike" spc="-1">
              <a:latin typeface="Arial"/>
            </a:endParaRPr>
          </a:p>
        </p:txBody>
      </p:sp>
      <p:sp>
        <p:nvSpPr>
          <p:cNvPr id="862" name="CustomShape 3"/>
          <p:cNvSpPr/>
          <p:nvPr/>
        </p:nvSpPr>
        <p:spPr>
          <a:xfrm>
            <a:off x="6645240" y="6300360"/>
            <a:ext cx="2370960" cy="391680"/>
          </a:xfrm>
          <a:prstGeom prst="rect">
            <a:avLst/>
          </a:prstGeom>
          <a:noFill/>
          <a:ln w="28440">
            <a:noFill/>
          </a:ln>
        </p:spPr>
        <p:style>
          <a:lnRef idx="0">
            <a:scrgbClr r="0" g="0" b="0"/>
          </a:lnRef>
          <a:fillRef idx="0">
            <a:scrgbClr r="0" g="0" b="0"/>
          </a:fillRef>
          <a:effectRef idx="0">
            <a:scrgbClr r="0" g="0" b="0"/>
          </a:effectRef>
          <a:fontRef idx="minor"/>
        </p:style>
        <p:txBody>
          <a:bodyPr wrap="none" lIns="0" tIns="0" rIns="180000" bIns="180000" anchor="b"/>
          <a:lstStyle/>
          <a:p>
            <a:pPr algn="r">
              <a:lnSpc>
                <a:spcPct val="100000"/>
              </a:lnSpc>
            </a:pPr>
            <a:r>
              <a:rPr lang="el-GR" sz="1400" b="0" strike="noStrike" spc="-1">
                <a:solidFill>
                  <a:srgbClr val="000000"/>
                </a:solidFill>
                <a:latin typeface="Georgia"/>
                <a:ea typeface="DejaVu Sans"/>
              </a:rPr>
              <a:t>Masoli M, et al. </a:t>
            </a:r>
            <a:r>
              <a:rPr lang="el-GR" sz="1200" b="0" strike="noStrike" spc="-1">
                <a:solidFill>
                  <a:srgbClr val="000000"/>
                </a:solidFill>
                <a:latin typeface="Georgia"/>
                <a:ea typeface="DejaVu Sans"/>
              </a:rPr>
              <a:t>Allergy</a:t>
            </a:r>
            <a:r>
              <a:rPr lang="el-GR" sz="1400" b="0" strike="noStrike" spc="-1">
                <a:solidFill>
                  <a:srgbClr val="000000"/>
                </a:solidFill>
                <a:latin typeface="Georgia"/>
                <a:ea typeface="DejaVu Sans"/>
              </a:rPr>
              <a:t> 2004</a:t>
            </a:r>
            <a:endParaRPr lang="el-GR" sz="14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 name="CustomShape 1"/>
          <p:cNvSpPr/>
          <p:nvPr/>
        </p:nvSpPr>
        <p:spPr>
          <a:xfrm>
            <a:off x="395640" y="620640"/>
            <a:ext cx="8227440" cy="1226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el-GR" sz="2800" b="0" strike="noStrike" spc="-1">
                <a:solidFill>
                  <a:srgbClr val="424456"/>
                </a:solidFill>
                <a:latin typeface="Trebuchet MS"/>
                <a:ea typeface="DejaVu Sans"/>
              </a:rPr>
              <a:t>Κατηγορίες θεραπευτικών φαρμάκων </a:t>
            </a:r>
            <a:endParaRPr lang="el-GR" sz="2800" b="0" strike="noStrike" spc="-1">
              <a:latin typeface="Arial"/>
            </a:endParaRPr>
          </a:p>
        </p:txBody>
      </p:sp>
      <p:pic>
        <p:nvPicPr>
          <p:cNvPr id="972" name="Content Placeholder 3"/>
          <p:cNvPicPr/>
          <p:nvPr/>
        </p:nvPicPr>
        <p:blipFill>
          <a:blip r:embed="rId2"/>
          <a:stretch/>
        </p:blipFill>
        <p:spPr>
          <a:xfrm>
            <a:off x="842400" y="2277000"/>
            <a:ext cx="7457400" cy="42948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 name="CustomShape 1"/>
          <p:cNvSpPr/>
          <p:nvPr/>
        </p:nvSpPr>
        <p:spPr>
          <a:xfrm>
            <a:off x="457200" y="692640"/>
            <a:ext cx="8227440" cy="1077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el-GR" sz="2800" b="0" strike="noStrike" spc="-1">
                <a:solidFill>
                  <a:srgbClr val="424456"/>
                </a:solidFill>
                <a:latin typeface="Trebuchet MS"/>
                <a:ea typeface="DejaVu Sans"/>
              </a:rPr>
              <a:t>Κατηγορίες θεραπευτικών φαρμάκων</a:t>
            </a:r>
            <a:endParaRPr lang="el-GR" sz="2800" b="0" strike="noStrike" spc="-1">
              <a:latin typeface="Arial"/>
            </a:endParaRPr>
          </a:p>
        </p:txBody>
      </p:sp>
      <p:graphicFrame>
        <p:nvGraphicFramePr>
          <p:cNvPr id="974" name="Table 2"/>
          <p:cNvGraphicFramePr/>
          <p:nvPr/>
        </p:nvGraphicFramePr>
        <p:xfrm>
          <a:off x="457200" y="2249640"/>
          <a:ext cx="8229600" cy="4419360"/>
        </p:xfrm>
        <a:graphic>
          <a:graphicData uri="http://schemas.openxmlformats.org/drawingml/2006/table">
            <a:tbl>
              <a:tblPr/>
              <a:tblGrid>
                <a:gridCol w="4114800"/>
                <a:gridCol w="4114800"/>
              </a:tblGrid>
              <a:tr h="513000">
                <a:tc>
                  <a:txBody>
                    <a:bodyPr/>
                    <a:lstStyle/>
                    <a:p>
                      <a:pPr algn="ctr">
                        <a:lnSpc>
                          <a:spcPct val="100000"/>
                        </a:lnSpc>
                      </a:pPr>
                      <a:r>
                        <a:rPr lang="el-GR" sz="2000" b="1" strike="noStrike" spc="-1">
                          <a:solidFill>
                            <a:srgbClr val="FFFFFF"/>
                          </a:solidFill>
                          <a:latin typeface="Georgia"/>
                        </a:rPr>
                        <a:t>ΡΥΘΜΙΣΤΙΚΑ</a:t>
                      </a:r>
                      <a:endParaRPr lang="el-GR" sz="2000" b="0" strike="noStrike" spc="-1">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53548A"/>
                    </a:solidFill>
                  </a:tcPr>
                </a:tc>
                <a:tc>
                  <a:txBody>
                    <a:bodyPr/>
                    <a:lstStyle/>
                    <a:p>
                      <a:pPr algn="ctr">
                        <a:lnSpc>
                          <a:spcPct val="100000"/>
                        </a:lnSpc>
                      </a:pPr>
                      <a:r>
                        <a:rPr lang="el-GR" sz="2000" b="1" strike="noStrike" spc="-1">
                          <a:solidFill>
                            <a:srgbClr val="FFFFFF"/>
                          </a:solidFill>
                          <a:latin typeface="Georgia"/>
                        </a:rPr>
                        <a:t>ΑΝΑΚΟΥΦΙΣΤΙΚΑ</a:t>
                      </a:r>
                      <a:endParaRPr lang="el-GR" sz="2000" b="0" strike="noStrike" spc="-1">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53548A"/>
                    </a:solidFill>
                  </a:tcPr>
                </a:tc>
              </a:tr>
              <a:tr h="670680">
                <a:tc>
                  <a:txBody>
                    <a:bodyPr/>
                    <a:lstStyle/>
                    <a:p>
                      <a:pPr>
                        <a:lnSpc>
                          <a:spcPct val="100000"/>
                        </a:lnSpc>
                      </a:pPr>
                      <a:r>
                        <a:rPr lang="el-GR" sz="1800" b="0" strike="noStrike" spc="-1">
                          <a:solidFill>
                            <a:srgbClr val="000000"/>
                          </a:solidFill>
                          <a:latin typeface="Georgia"/>
                        </a:rPr>
                        <a:t>Εισπνεόμενα κορτικοειδή (ICS)</a:t>
                      </a:r>
                      <a:endParaRPr lang="el-GR" sz="1800" b="0" strike="noStrike" spc="-1">
                        <a:latin typeface="Arial"/>
                      </a:endParaRPr>
                    </a:p>
                    <a:p>
                      <a:pPr>
                        <a:lnSpc>
                          <a:spcPct val="100000"/>
                        </a:lnSpc>
                      </a:pPr>
                      <a:endParaRPr lang="el-GR" sz="1800" b="0" strike="noStrike" spc="-1">
                        <a:latin typeface="Arial"/>
                      </a:endParaRPr>
                    </a:p>
                  </a:txBody>
                  <a:tcPr>
                    <a:lnL w="12240">
                      <a:solidFill>
                        <a:srgbClr val="FFFFFF"/>
                      </a:solidFill>
                    </a:lnL>
                    <a:lnR w="12240">
                      <a:solidFill>
                        <a:srgbClr val="FFFFFF"/>
                      </a:solidFill>
                    </a:lnR>
                    <a:lnT w="38160">
                      <a:solidFill>
                        <a:srgbClr val="FFFFFF"/>
                      </a:solidFill>
                    </a:lnT>
                    <a:lnB w="12240">
                      <a:solidFill>
                        <a:srgbClr val="FFFFFF"/>
                      </a:solidFill>
                    </a:lnB>
                    <a:solidFill>
                      <a:srgbClr val="D0D0DA"/>
                    </a:solidFill>
                  </a:tcPr>
                </a:tc>
                <a:tc>
                  <a:txBody>
                    <a:bodyPr/>
                    <a:lstStyle/>
                    <a:p>
                      <a:pPr>
                        <a:lnSpc>
                          <a:spcPct val="100000"/>
                        </a:lnSpc>
                      </a:pPr>
                      <a:r>
                        <a:rPr lang="el-GR" sz="1800" b="0" strike="noStrike" spc="-1">
                          <a:solidFill>
                            <a:srgbClr val="000000"/>
                          </a:solidFill>
                          <a:latin typeface="Georgia"/>
                        </a:rPr>
                        <a:t>Β2 διεγέρτες ταχείας έναρξης δράσης (SABA, φορμοτερόλη)</a:t>
                      </a:r>
                      <a:endParaRPr lang="el-GR" sz="1800" b="0" strike="noStrike" spc="-1">
                        <a:latin typeface="Arial"/>
                      </a:endParaRPr>
                    </a:p>
                  </a:txBody>
                  <a:tcPr>
                    <a:lnL w="12240">
                      <a:solidFill>
                        <a:srgbClr val="FFFFFF"/>
                      </a:solidFill>
                    </a:lnL>
                    <a:lnR w="12240">
                      <a:solidFill>
                        <a:srgbClr val="FFFFFF"/>
                      </a:solidFill>
                    </a:lnR>
                    <a:lnT w="38160">
                      <a:solidFill>
                        <a:srgbClr val="FFFFFF"/>
                      </a:solidFill>
                    </a:lnT>
                    <a:lnB w="12240">
                      <a:solidFill>
                        <a:srgbClr val="FFFFFF"/>
                      </a:solidFill>
                    </a:lnB>
                    <a:solidFill>
                      <a:srgbClr val="D0D0DA"/>
                    </a:solidFill>
                  </a:tcPr>
                </a:tc>
              </a:tr>
              <a:tr h="670680">
                <a:tc>
                  <a:txBody>
                    <a:bodyPr/>
                    <a:lstStyle/>
                    <a:p>
                      <a:pPr>
                        <a:lnSpc>
                          <a:spcPct val="100000"/>
                        </a:lnSpc>
                      </a:pPr>
                      <a:r>
                        <a:rPr lang="el-GR" sz="1800" b="0" strike="noStrike" spc="-1">
                          <a:solidFill>
                            <a:srgbClr val="000000"/>
                          </a:solidFill>
                          <a:latin typeface="Georgia"/>
                        </a:rPr>
                        <a:t>Μακράς δράσης  β2 διεγέρτες (LABA)</a:t>
                      </a:r>
                      <a:endParaRPr lang="el-GR" sz="1800" b="0" strike="noStrike" spc="-1">
                        <a:latin typeface="Arial"/>
                      </a:endParaRPr>
                    </a:p>
                    <a:p>
                      <a:pPr>
                        <a:lnSpc>
                          <a:spcPct val="100000"/>
                        </a:lnSpc>
                      </a:pPr>
                      <a:endParaRPr lang="el-G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9ED"/>
                    </a:solidFill>
                  </a:tcPr>
                </a:tc>
                <a:tc>
                  <a:txBody>
                    <a:bodyPr/>
                    <a:lstStyle/>
                    <a:p>
                      <a:pPr>
                        <a:lnSpc>
                          <a:spcPct val="100000"/>
                        </a:lnSpc>
                      </a:pPr>
                      <a:r>
                        <a:rPr lang="el-GR" sz="1800" b="0" strike="noStrike" spc="-1">
                          <a:solidFill>
                            <a:srgbClr val="000000"/>
                          </a:solidFill>
                          <a:latin typeface="Georgia"/>
                        </a:rPr>
                        <a:t>Συστηματικά κορτικοστεροειδή</a:t>
                      </a:r>
                      <a:endParaRPr lang="el-G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9ED"/>
                    </a:solidFill>
                  </a:tcPr>
                </a:tc>
              </a:tr>
              <a:tr h="513000">
                <a:tc>
                  <a:txBody>
                    <a:bodyPr/>
                    <a:lstStyle/>
                    <a:p>
                      <a:pPr>
                        <a:lnSpc>
                          <a:spcPct val="100000"/>
                        </a:lnSpc>
                      </a:pPr>
                      <a:r>
                        <a:rPr lang="el-GR" sz="1800" b="0" strike="noStrike" spc="-1">
                          <a:solidFill>
                            <a:srgbClr val="000000"/>
                          </a:solidFill>
                          <a:latin typeface="Georgia"/>
                        </a:rPr>
                        <a:t>Αντιλευκοτριένια (LTRA)</a:t>
                      </a:r>
                      <a:endParaRPr lang="el-G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0D0DA"/>
                    </a:solidFill>
                  </a:tcPr>
                </a:tc>
                <a:tc>
                  <a:txBody>
                    <a:bodyPr/>
                    <a:lstStyle/>
                    <a:p>
                      <a:pPr>
                        <a:lnSpc>
                          <a:spcPct val="100000"/>
                        </a:lnSpc>
                      </a:pPr>
                      <a:r>
                        <a:rPr lang="el-GR" sz="1800" b="0" strike="noStrike" spc="-1">
                          <a:solidFill>
                            <a:srgbClr val="000000"/>
                          </a:solidFill>
                          <a:latin typeface="Georgia"/>
                        </a:rPr>
                        <a:t>Αντιχολινεργικά</a:t>
                      </a:r>
                      <a:endParaRPr lang="el-G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0D0DA"/>
                    </a:solidFill>
                  </a:tcPr>
                </a:tc>
              </a:tr>
              <a:tr h="513000">
                <a:tc>
                  <a:txBody>
                    <a:bodyPr/>
                    <a:lstStyle/>
                    <a:p>
                      <a:pPr>
                        <a:lnSpc>
                          <a:spcPct val="100000"/>
                        </a:lnSpc>
                      </a:pPr>
                      <a:r>
                        <a:rPr lang="el-GR" sz="1800" b="0" strike="noStrike" spc="-1">
                          <a:solidFill>
                            <a:srgbClr val="000000"/>
                          </a:solidFill>
                          <a:latin typeface="Georgia"/>
                        </a:rPr>
                        <a:t>Anti-IgE, Anti-IL5</a:t>
                      </a:r>
                      <a:endParaRPr lang="el-G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9ED"/>
                    </a:solidFill>
                  </a:tcPr>
                </a:tc>
                <a:tc>
                  <a:txBody>
                    <a:bodyPr/>
                    <a:lstStyle/>
                    <a:p>
                      <a:pPr>
                        <a:lnSpc>
                          <a:spcPct val="100000"/>
                        </a:lnSpc>
                      </a:pPr>
                      <a:r>
                        <a:rPr lang="el-GR" sz="1800" b="0" strike="noStrike" spc="-1">
                          <a:solidFill>
                            <a:srgbClr val="000000"/>
                          </a:solidFill>
                          <a:latin typeface="Georgia"/>
                        </a:rPr>
                        <a:t>Θεοφυλλίνη</a:t>
                      </a:r>
                      <a:endParaRPr lang="el-G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9ED"/>
                    </a:solidFill>
                  </a:tcPr>
                </a:tc>
              </a:tr>
              <a:tr h="513000">
                <a:tc>
                  <a:txBody>
                    <a:bodyPr/>
                    <a:lstStyle/>
                    <a:p>
                      <a:pPr>
                        <a:lnSpc>
                          <a:spcPct val="100000"/>
                        </a:lnSpc>
                      </a:pPr>
                      <a:r>
                        <a:rPr lang="el-GR" sz="1800" b="0" strike="noStrike" spc="-1">
                          <a:solidFill>
                            <a:srgbClr val="000000"/>
                          </a:solidFill>
                          <a:latin typeface="Georgia"/>
                        </a:rPr>
                        <a:t>Κορτικοστεροειδή p.o</a:t>
                      </a:r>
                      <a:endParaRPr lang="el-G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0D0DA"/>
                    </a:solidFill>
                  </a:tcPr>
                </a:tc>
                <a:tc>
                  <a:txBody>
                    <a:bodyPr/>
                    <a:lstStyle/>
                    <a:p>
                      <a:endParaRPr lang="el-GR"/>
                    </a:p>
                  </a:txBody>
                  <a:tcPr>
                    <a:lnL w="12240">
                      <a:solidFill>
                        <a:srgbClr val="FFFFFF"/>
                      </a:solidFill>
                    </a:lnL>
                    <a:lnR w="12240">
                      <a:solidFill>
                        <a:srgbClr val="FFFFFF"/>
                      </a:solidFill>
                    </a:lnR>
                    <a:lnT w="12240">
                      <a:solidFill>
                        <a:srgbClr val="FFFFFF"/>
                      </a:solidFill>
                    </a:lnT>
                    <a:lnB w="12240">
                      <a:solidFill>
                        <a:srgbClr val="FFFFFF"/>
                      </a:solidFill>
                    </a:lnB>
                    <a:solidFill>
                      <a:srgbClr val="D0D0DA"/>
                    </a:solidFill>
                  </a:tcPr>
                </a:tc>
              </a:tr>
              <a:tr h="513000">
                <a:tc>
                  <a:txBody>
                    <a:bodyPr/>
                    <a:lstStyle/>
                    <a:p>
                      <a:pPr>
                        <a:lnSpc>
                          <a:spcPct val="100000"/>
                        </a:lnSpc>
                      </a:pPr>
                      <a:r>
                        <a:rPr lang="el-GR" sz="1800" b="0" strike="noStrike" spc="-1">
                          <a:solidFill>
                            <a:srgbClr val="000000"/>
                          </a:solidFill>
                          <a:latin typeface="Georgia"/>
                        </a:rPr>
                        <a:t>Τιοτρόπιο</a:t>
                      </a:r>
                      <a:endParaRPr lang="el-G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9ED"/>
                    </a:solidFill>
                  </a:tcPr>
                </a:tc>
                <a:tc>
                  <a:txBody>
                    <a:bodyPr/>
                    <a:lstStyle/>
                    <a:p>
                      <a:endParaRPr lang="el-GR"/>
                    </a:p>
                  </a:txBody>
                  <a:tcPr>
                    <a:lnL w="12240">
                      <a:solidFill>
                        <a:srgbClr val="FFFFFF"/>
                      </a:solidFill>
                    </a:lnL>
                    <a:lnR w="12240">
                      <a:solidFill>
                        <a:srgbClr val="FFFFFF"/>
                      </a:solidFill>
                    </a:lnR>
                    <a:lnT w="12240">
                      <a:solidFill>
                        <a:srgbClr val="FFFFFF"/>
                      </a:solidFill>
                    </a:lnT>
                    <a:lnB w="12240">
                      <a:solidFill>
                        <a:srgbClr val="FFFFFF"/>
                      </a:solidFill>
                    </a:lnB>
                    <a:solidFill>
                      <a:srgbClr val="E9E9ED"/>
                    </a:solidFill>
                  </a:tcPr>
                </a:tc>
              </a:tr>
              <a:tr h="513000">
                <a:tc>
                  <a:txBody>
                    <a:bodyPr/>
                    <a:lstStyle/>
                    <a:p>
                      <a:pPr>
                        <a:lnSpc>
                          <a:spcPct val="100000"/>
                        </a:lnSpc>
                      </a:pPr>
                      <a:r>
                        <a:rPr lang="el-GR" sz="1800" b="0" strike="noStrike" spc="-1">
                          <a:solidFill>
                            <a:srgbClr val="000000"/>
                          </a:solidFill>
                          <a:latin typeface="Georgia"/>
                        </a:rPr>
                        <a:t>Ανοσοθεραπεία</a:t>
                      </a:r>
                      <a:endParaRPr lang="el-G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0D0DA"/>
                    </a:solidFill>
                  </a:tcPr>
                </a:tc>
                <a:tc>
                  <a:txBody>
                    <a:bodyPr/>
                    <a:lstStyle/>
                    <a:p>
                      <a:endParaRPr lang="el-GR"/>
                    </a:p>
                  </a:txBody>
                  <a:tcPr>
                    <a:lnL w="12240">
                      <a:solidFill>
                        <a:srgbClr val="FFFFFF"/>
                      </a:solidFill>
                    </a:lnL>
                    <a:lnR w="12240">
                      <a:solidFill>
                        <a:srgbClr val="FFFFFF"/>
                      </a:solidFill>
                    </a:lnR>
                    <a:lnT w="12240">
                      <a:solidFill>
                        <a:srgbClr val="FFFFFF"/>
                      </a:solidFill>
                    </a:lnT>
                    <a:lnB w="12240">
                      <a:solidFill>
                        <a:srgbClr val="FFFFFF"/>
                      </a:solidFill>
                    </a:lnB>
                    <a:solidFill>
                      <a:srgbClr val="D0D0DA"/>
                    </a:solidFill>
                  </a:tcPr>
                </a:tc>
              </a:tr>
            </a:tbl>
          </a:graphicData>
        </a:graphic>
      </p:graphicFrame>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 name="CustomShape 1"/>
          <p:cNvSpPr/>
          <p:nvPr/>
        </p:nvSpPr>
        <p:spPr>
          <a:xfrm>
            <a:off x="457200" y="836640"/>
            <a:ext cx="8227440" cy="1077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800" b="0" strike="noStrike" spc="-1">
                <a:solidFill>
                  <a:srgbClr val="424456"/>
                </a:solidFill>
                <a:latin typeface="Trebuchet MS"/>
                <a:ea typeface="DejaVu Sans"/>
              </a:rPr>
              <a:t>Θεραπεία άσθματος</a:t>
            </a:r>
            <a:endParaRPr lang="el-GR" sz="2800" b="0" strike="noStrike" spc="-1">
              <a:latin typeface="Arial"/>
            </a:endParaRPr>
          </a:p>
        </p:txBody>
      </p:sp>
      <p:pic>
        <p:nvPicPr>
          <p:cNvPr id="976" name="Content Placeholder 3"/>
          <p:cNvPicPr/>
          <p:nvPr/>
        </p:nvPicPr>
        <p:blipFill>
          <a:blip r:embed="rId2"/>
          <a:stretch/>
        </p:blipFill>
        <p:spPr>
          <a:xfrm>
            <a:off x="574200" y="1700640"/>
            <a:ext cx="7993080" cy="48945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77" name="CustomShape 1"/>
          <p:cNvSpPr/>
          <p:nvPr/>
        </p:nvSpPr>
        <p:spPr>
          <a:xfrm>
            <a:off x="457200" y="548640"/>
            <a:ext cx="8227440" cy="1005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2500" lnSpcReduction="20000"/>
          </a:bodyPr>
          <a:lstStyle/>
          <a:p>
            <a:pPr algn="ctr">
              <a:lnSpc>
                <a:spcPct val="100000"/>
              </a:lnSpc>
            </a:pPr>
            <a:r>
              <a:rPr lang="el-GR" sz="4000" b="0" strike="noStrike" spc="-1">
                <a:solidFill>
                  <a:srgbClr val="424456"/>
                </a:solidFill>
                <a:latin typeface="Trebuchet MS"/>
                <a:ea typeface="DejaVu Sans"/>
              </a:rPr>
              <a:t>ΒΗΜΑ 1 κατ’επίκληση ανακουφιστική θεραπεία</a:t>
            </a:r>
            <a:endParaRPr lang="el-GR" sz="4000" b="0" strike="noStrike" spc="-1">
              <a:latin typeface="Arial"/>
            </a:endParaRPr>
          </a:p>
        </p:txBody>
      </p:sp>
      <p:sp>
        <p:nvSpPr>
          <p:cNvPr id="978" name="CustomShape 2"/>
          <p:cNvSpPr/>
          <p:nvPr/>
        </p:nvSpPr>
        <p:spPr>
          <a:xfrm>
            <a:off x="457200" y="1845000"/>
            <a:ext cx="8227440" cy="4894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65760" indent="-253800">
              <a:lnSpc>
                <a:spcPct val="100000"/>
              </a:lnSpc>
              <a:spcBef>
                <a:spcPts val="300"/>
              </a:spcBef>
              <a:buClr>
                <a:srgbClr val="A04DA3"/>
              </a:buClr>
              <a:buFont typeface="Wingdings" charset="2"/>
              <a:buChar char=""/>
            </a:pPr>
            <a:r>
              <a:rPr lang="el-GR" sz="2400" b="0" strike="noStrike" spc="-1">
                <a:solidFill>
                  <a:srgbClr val="000000"/>
                </a:solidFill>
                <a:latin typeface="Georgia"/>
                <a:ea typeface="DejaVu Sans"/>
              </a:rPr>
              <a:t>Θεραπεία εκλογής: κατ’ επίκληση εισπνεόμενος β2- αγωνιστής βραχείας δράσεις (SABA)</a:t>
            </a:r>
            <a:endParaRPr lang="el-GR" sz="2400" b="0" strike="noStrike" spc="-1">
              <a:latin typeface="Arial"/>
            </a:endParaRPr>
          </a:p>
          <a:p>
            <a:pPr marL="365760" indent="-253800">
              <a:lnSpc>
                <a:spcPct val="100000"/>
              </a:lnSpc>
              <a:spcBef>
                <a:spcPts val="300"/>
              </a:spcBef>
              <a:buClr>
                <a:srgbClr val="A04DA3"/>
              </a:buClr>
              <a:buFont typeface="Georgia"/>
              <a:buChar char="•"/>
            </a:pPr>
            <a:r>
              <a:rPr lang="el-GR" sz="2400" b="0" strike="noStrike" spc="-1">
                <a:solidFill>
                  <a:srgbClr val="000000"/>
                </a:solidFill>
                <a:latin typeface="Georgia"/>
                <a:ea typeface="DejaVu Sans"/>
              </a:rPr>
              <a:t>Οι Saba είναι ιδιαίτερα αποτελεσματικοί για την άμεση ανακούφιση των συμπτωμάτων (evidence A)</a:t>
            </a:r>
            <a:endParaRPr lang="el-GR" sz="2400" b="0" strike="noStrike" spc="-1">
              <a:latin typeface="Arial"/>
            </a:endParaRPr>
          </a:p>
          <a:p>
            <a:pPr marL="365760" indent="-253800">
              <a:lnSpc>
                <a:spcPct val="100000"/>
              </a:lnSpc>
              <a:spcBef>
                <a:spcPts val="300"/>
              </a:spcBef>
              <a:buClr>
                <a:srgbClr val="A04DA3"/>
              </a:buClr>
              <a:buFont typeface="Georgia"/>
              <a:buChar char="•"/>
            </a:pPr>
            <a:r>
              <a:rPr lang="el-GR" sz="2400" b="0" strike="noStrike" spc="-1">
                <a:solidFill>
                  <a:srgbClr val="000000"/>
                </a:solidFill>
                <a:latin typeface="Georgia"/>
                <a:ea typeface="DejaVu Sans"/>
              </a:rPr>
              <a:t>Η επιλογή για </a:t>
            </a:r>
            <a:r>
              <a:rPr lang="el-GR" sz="2600" b="0" strike="noStrike" spc="-1">
                <a:solidFill>
                  <a:srgbClr val="000000"/>
                </a:solidFill>
                <a:latin typeface="Georgia"/>
                <a:ea typeface="DejaVu Sans"/>
              </a:rPr>
              <a:t>κατ’επίκληση</a:t>
            </a:r>
            <a:r>
              <a:rPr lang="el-GR" sz="2400" b="0" strike="noStrike" spc="-1">
                <a:solidFill>
                  <a:srgbClr val="000000"/>
                </a:solidFill>
                <a:latin typeface="Georgia"/>
                <a:ea typeface="DejaVu Sans"/>
              </a:rPr>
              <a:t> μονοθεραπεία με SABA θα πρέπει να απευθύνεται μόνο σε ασθενείς με μικρή συχνότητα συμπτωμάτων (&lt;2/μήνα)μικρής διάρκειας και χωρίς παράγοντες κινδύνου για μελλοντική παρόξυνση</a:t>
            </a:r>
            <a:endParaRPr lang="el-GR" sz="2400" b="0" strike="noStrike" spc="-1">
              <a:latin typeface="Arial"/>
            </a:endParaRPr>
          </a:p>
          <a:p>
            <a:pPr marL="365760" indent="-253800">
              <a:lnSpc>
                <a:spcPct val="100000"/>
              </a:lnSpc>
              <a:spcBef>
                <a:spcPts val="300"/>
              </a:spcBef>
              <a:buClr>
                <a:srgbClr val="A04DA3"/>
              </a:buClr>
              <a:buFont typeface="Wingdings" charset="2"/>
              <a:buChar char=""/>
            </a:pPr>
            <a:r>
              <a:rPr lang="el-GR" sz="2400" b="0" strike="noStrike" spc="-1">
                <a:solidFill>
                  <a:srgbClr val="000000"/>
                </a:solidFill>
                <a:latin typeface="Georgia"/>
                <a:ea typeface="DejaVu Sans"/>
              </a:rPr>
              <a:t>Άλλες επιλογές </a:t>
            </a:r>
            <a:endParaRPr lang="el-GR" sz="2400" b="0" strike="noStrike" spc="-1">
              <a:latin typeface="Arial"/>
            </a:endParaRPr>
          </a:p>
          <a:p>
            <a:pPr marL="365760" indent="-253800">
              <a:lnSpc>
                <a:spcPct val="100000"/>
              </a:lnSpc>
              <a:spcBef>
                <a:spcPts val="300"/>
              </a:spcBef>
              <a:buClr>
                <a:srgbClr val="A04DA3"/>
              </a:buClr>
              <a:buFont typeface="Georgia"/>
              <a:buChar char="•"/>
            </a:pPr>
            <a:r>
              <a:rPr lang="el-GR" sz="2400" b="0" strike="noStrike" spc="-1">
                <a:solidFill>
                  <a:srgbClr val="000000"/>
                </a:solidFill>
                <a:latin typeface="Georgia"/>
                <a:ea typeface="DejaVu Sans"/>
              </a:rPr>
              <a:t>Μικρή δόση εισπνεόμενου ICS σε καθημερινή βάση</a:t>
            </a:r>
            <a:endParaRPr lang="el-GR" sz="2400" b="0" strike="noStrike" spc="-1">
              <a:latin typeface="Arial"/>
            </a:endParaRPr>
          </a:p>
          <a:p>
            <a:pPr>
              <a:lnSpc>
                <a:spcPct val="100000"/>
              </a:lnSpc>
              <a:spcBef>
                <a:spcPts val="300"/>
              </a:spcBef>
            </a:pPr>
            <a:endParaRPr lang="el-GR" sz="2400" b="0" strike="noStrike" spc="-1">
              <a:latin typeface="Aria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79"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sp>
      <p:pic>
        <p:nvPicPr>
          <p:cNvPr id="980" name="Content Placeholder 3"/>
          <p:cNvPicPr/>
          <p:nvPr/>
        </p:nvPicPr>
        <p:blipFill>
          <a:blip r:embed="rId2"/>
          <a:stretch/>
        </p:blipFill>
        <p:spPr>
          <a:xfrm>
            <a:off x="0" y="188640"/>
            <a:ext cx="9141840" cy="6667200"/>
          </a:xfrm>
          <a:prstGeom prst="rect">
            <a:avLst/>
          </a:prstGeom>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81" name="CustomShape 1"/>
          <p:cNvSpPr/>
          <p:nvPr/>
        </p:nvSpPr>
        <p:spPr>
          <a:xfrm>
            <a:off x="457200" y="548640"/>
            <a:ext cx="8227440" cy="1221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el-GR" sz="4000" b="0" strike="noStrike" spc="-1">
                <a:solidFill>
                  <a:srgbClr val="424456"/>
                </a:solidFill>
                <a:latin typeface="Trebuchet MS"/>
                <a:ea typeface="DejaVu Sans"/>
              </a:rPr>
              <a:t>ΒΗΜΑ 2 Μικρή δόση ρυθμιστικού</a:t>
            </a:r>
            <a:r>
              <a:t/>
            </a:r>
            <a:br/>
            <a:r>
              <a:rPr lang="el-GR" sz="4000" b="0" strike="noStrike" spc="-1">
                <a:solidFill>
                  <a:srgbClr val="424456"/>
                </a:solidFill>
                <a:latin typeface="Trebuchet MS"/>
                <a:ea typeface="DejaVu Sans"/>
              </a:rPr>
              <a:t>+κατ’ επίκληση SABA</a:t>
            </a:r>
            <a:endParaRPr lang="el-GR" sz="4000" b="0" strike="noStrike" spc="-1">
              <a:latin typeface="Arial"/>
            </a:endParaRPr>
          </a:p>
        </p:txBody>
      </p:sp>
      <p:sp>
        <p:nvSpPr>
          <p:cNvPr id="982"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65760" indent="-253800">
              <a:lnSpc>
                <a:spcPct val="120000"/>
              </a:lnSpc>
              <a:spcBef>
                <a:spcPts val="300"/>
              </a:spcBef>
              <a:buClr>
                <a:srgbClr val="A04DA3"/>
              </a:buClr>
              <a:buFont typeface="Wingdings" charset="2"/>
              <a:buChar char=""/>
            </a:pPr>
            <a:r>
              <a:rPr lang="el-GR" sz="5100" b="0" strike="noStrike" spc="-1">
                <a:solidFill>
                  <a:srgbClr val="000000"/>
                </a:solidFill>
                <a:latin typeface="Georgia"/>
                <a:ea typeface="DejaVu Sans"/>
              </a:rPr>
              <a:t>Προτεινόμενη αγωγή: καθημερινά μικρή δόση ICS+ κατ’ επίκληση SABA</a:t>
            </a:r>
            <a:endParaRPr lang="el-GR" sz="5100" b="0" strike="noStrike" spc="-1">
              <a:latin typeface="Arial"/>
            </a:endParaRPr>
          </a:p>
          <a:p>
            <a:pPr marL="365760" indent="-253800">
              <a:lnSpc>
                <a:spcPct val="120000"/>
              </a:lnSpc>
              <a:spcBef>
                <a:spcPts val="300"/>
              </a:spcBef>
              <a:buClr>
                <a:srgbClr val="A04DA3"/>
              </a:buClr>
              <a:buFont typeface="Wingdings" charset="2"/>
              <a:buChar char=""/>
            </a:pPr>
            <a:r>
              <a:rPr lang="el-GR" sz="5100" b="0" strike="noStrike" spc="-1">
                <a:solidFill>
                  <a:srgbClr val="000000"/>
                </a:solidFill>
                <a:latin typeface="Georgia"/>
                <a:ea typeface="DejaVu Sans"/>
              </a:rPr>
              <a:t>Άλλες επιλογές</a:t>
            </a:r>
            <a:endParaRPr lang="el-GR" sz="5100" b="0" strike="noStrike" spc="-1">
              <a:latin typeface="Arial"/>
            </a:endParaRPr>
          </a:p>
          <a:p>
            <a:pPr marL="365760" indent="-253800">
              <a:lnSpc>
                <a:spcPct val="120000"/>
              </a:lnSpc>
              <a:spcBef>
                <a:spcPts val="300"/>
              </a:spcBef>
              <a:buClr>
                <a:srgbClr val="A04DA3"/>
              </a:buClr>
              <a:buFont typeface="Arial"/>
              <a:buChar char="•"/>
            </a:pPr>
            <a:r>
              <a:rPr lang="el-GR" sz="5100" b="0" strike="noStrike" spc="-1">
                <a:solidFill>
                  <a:srgbClr val="000000"/>
                </a:solidFill>
                <a:latin typeface="Georgia"/>
                <a:ea typeface="DejaVu Sans"/>
              </a:rPr>
              <a:t>Ανταγωνιστής υποδοχέων λευκοτριενών (LTRA)</a:t>
            </a:r>
            <a:endParaRPr lang="el-GR" sz="5100" b="0" strike="noStrike" spc="-1">
              <a:latin typeface="Arial"/>
            </a:endParaRPr>
          </a:p>
          <a:p>
            <a:pPr marL="365760" indent="-253800">
              <a:lnSpc>
                <a:spcPct val="120000"/>
              </a:lnSpc>
              <a:spcBef>
                <a:spcPts val="300"/>
              </a:spcBef>
              <a:buClr>
                <a:srgbClr val="A04DA3"/>
              </a:buClr>
              <a:buFont typeface="Georgia"/>
              <a:buChar char="•"/>
            </a:pPr>
            <a:r>
              <a:rPr lang="el-GR" sz="5100" b="0" strike="noStrike" spc="-1">
                <a:solidFill>
                  <a:srgbClr val="000000"/>
                </a:solidFill>
                <a:latin typeface="Georgia"/>
                <a:ea typeface="DejaVu Sans"/>
              </a:rPr>
              <a:t>Μικρή δόση θεοφυλλίνης</a:t>
            </a:r>
            <a:endParaRPr lang="el-GR" sz="5100" b="0" strike="noStrike" spc="-1">
              <a:latin typeface="Arial"/>
            </a:endParaRPr>
          </a:p>
          <a:p>
            <a:pPr marL="365760" indent="-253800">
              <a:lnSpc>
                <a:spcPct val="120000"/>
              </a:lnSpc>
              <a:spcBef>
                <a:spcPts val="300"/>
              </a:spcBef>
              <a:buClr>
                <a:srgbClr val="A04DA3"/>
              </a:buClr>
              <a:buFont typeface="Georgia"/>
              <a:buChar char="•"/>
            </a:pPr>
            <a:r>
              <a:rPr lang="el-GR" sz="5100" b="0" strike="noStrike" spc="-1">
                <a:solidFill>
                  <a:srgbClr val="000000"/>
                </a:solidFill>
                <a:latin typeface="Georgia"/>
                <a:ea typeface="DejaVu Sans"/>
              </a:rPr>
              <a:t>Η επιλογή για κατ’επίκληση μονοθεραπεία με SABA θα πρέπει να απευθύνεται μόνο σε ασθενείς με μικρή συχνότητα συμπτωμάτων (&lt;2/μήνα)μικρής διάρκειας και χωρίς παράγοντες κινδύνου για μελλοντική παρόξυνση</a:t>
            </a:r>
            <a:endParaRPr lang="el-GR" sz="5100" b="0" strike="noStrike" spc="-1">
              <a:latin typeface="Arial"/>
            </a:endParaRPr>
          </a:p>
          <a:p>
            <a:pPr marL="109800">
              <a:lnSpc>
                <a:spcPct val="100000"/>
              </a:lnSpc>
              <a:spcBef>
                <a:spcPts val="300"/>
              </a:spcBef>
            </a:pPr>
            <a:endParaRPr lang="el-GR" sz="5100" b="0" strike="noStrike" spc="-1">
              <a:latin typeface="Arial"/>
            </a:endParaRPr>
          </a:p>
          <a:p>
            <a:pPr marL="109800">
              <a:lnSpc>
                <a:spcPct val="100000"/>
              </a:lnSpc>
              <a:spcBef>
                <a:spcPts val="300"/>
              </a:spcBef>
            </a:pPr>
            <a:r>
              <a:rPr lang="el-GR" sz="2800" b="0" strike="noStrike" spc="-1">
                <a:solidFill>
                  <a:srgbClr val="000000"/>
                </a:solidFill>
                <a:latin typeface="Georgia"/>
                <a:ea typeface="DejaVu Sans"/>
              </a:rPr>
              <a:t>  </a:t>
            </a:r>
            <a:endParaRPr lang="el-GR" sz="2800" b="0" strike="noStrike" spc="-1">
              <a:latin typeface="Aria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83"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sp>
      <p:pic>
        <p:nvPicPr>
          <p:cNvPr id="984" name="Content Placeholder 3"/>
          <p:cNvPicPr/>
          <p:nvPr/>
        </p:nvPicPr>
        <p:blipFill>
          <a:blip r:embed="rId2"/>
          <a:stretch/>
        </p:blipFill>
        <p:spPr>
          <a:xfrm>
            <a:off x="323640" y="1052640"/>
            <a:ext cx="8566920" cy="5518800"/>
          </a:xfrm>
          <a:prstGeom prst="rect">
            <a:avLst/>
          </a:prstGeom>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85" name="CustomShape 1"/>
          <p:cNvSpPr/>
          <p:nvPr/>
        </p:nvSpPr>
        <p:spPr>
          <a:xfrm>
            <a:off x="457200" y="764640"/>
            <a:ext cx="8227440" cy="933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3200" b="0" strike="noStrike" spc="-1">
                <a:solidFill>
                  <a:srgbClr val="424456"/>
                </a:solidFill>
                <a:latin typeface="Trebuchet MS"/>
                <a:ea typeface="DejaVu Sans"/>
              </a:rPr>
              <a:t>ΒΗΜΑ 3 -1ή 2 ρυθμιστικά + κατ’επίκληση εισπνεόμενο ανακουφιστικό</a:t>
            </a:r>
            <a:endParaRPr lang="el-GR" sz="3200" b="0" strike="noStrike" spc="-1">
              <a:latin typeface="Arial"/>
            </a:endParaRPr>
          </a:p>
        </p:txBody>
      </p:sp>
      <p:sp>
        <p:nvSpPr>
          <p:cNvPr id="986" name="CustomShape 2"/>
          <p:cNvSpPr/>
          <p:nvPr/>
        </p:nvSpPr>
        <p:spPr>
          <a:xfrm>
            <a:off x="457200" y="2421000"/>
            <a:ext cx="8227440" cy="4151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5760" indent="-253800">
              <a:lnSpc>
                <a:spcPct val="100000"/>
              </a:lnSpc>
              <a:spcBef>
                <a:spcPts val="300"/>
              </a:spcBef>
              <a:buClr>
                <a:srgbClr val="A04DA3"/>
              </a:buClr>
              <a:buFont typeface="Wingdings" charset="2"/>
              <a:buChar char=""/>
            </a:pPr>
            <a:r>
              <a:rPr lang="el-GR" sz="2800" b="0" strike="noStrike" spc="-1">
                <a:solidFill>
                  <a:srgbClr val="000000"/>
                </a:solidFill>
                <a:latin typeface="Georgia"/>
                <a:ea typeface="DejaVu Sans"/>
              </a:rPr>
              <a:t>Προτεινόμενη αγωγή: μικρή δόση ICS/LABA+ κατ’ επίκληση SABA, ή συνδυασμός ICS/φορμοτερόλης με διατήρηση του ίδιου συνδυασμού ως ανακουφιστικού φαρμάκου</a:t>
            </a:r>
            <a:endParaRPr lang="el-GR" sz="2800" b="0" strike="noStrike" spc="-1">
              <a:latin typeface="Arial"/>
            </a:endParaRPr>
          </a:p>
          <a:p>
            <a:pPr marL="109800">
              <a:lnSpc>
                <a:spcPct val="100000"/>
              </a:lnSpc>
              <a:spcBef>
                <a:spcPts val="300"/>
              </a:spcBef>
            </a:pPr>
            <a:endParaRPr lang="el-GR" sz="2800" b="0" strike="noStrike" spc="-1">
              <a:latin typeface="Arial"/>
            </a:endParaRPr>
          </a:p>
          <a:p>
            <a:pPr marL="365760" indent="-253800">
              <a:lnSpc>
                <a:spcPct val="100000"/>
              </a:lnSpc>
              <a:spcBef>
                <a:spcPts val="300"/>
              </a:spcBef>
              <a:buClr>
                <a:srgbClr val="A04DA3"/>
              </a:buClr>
              <a:buFont typeface="Wingdings" charset="2"/>
              <a:buChar char=""/>
            </a:pPr>
            <a:r>
              <a:rPr lang="el-GR" sz="2800" b="0" strike="noStrike" spc="-1">
                <a:solidFill>
                  <a:srgbClr val="000000"/>
                </a:solidFill>
                <a:latin typeface="Georgia"/>
                <a:ea typeface="DejaVu Sans"/>
              </a:rPr>
              <a:t>Άλλες επιλογές: Αύξηση δόσης ICS ή προσθήκη LTRA ή θεοφυλλίνης </a:t>
            </a:r>
            <a:endParaRPr lang="el-GR" sz="2800" b="0" strike="noStrike" spc="-1">
              <a:latin typeface="Aria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87"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sp>
      <p:pic>
        <p:nvPicPr>
          <p:cNvPr id="988" name="Content Placeholder 3"/>
          <p:cNvPicPr/>
          <p:nvPr/>
        </p:nvPicPr>
        <p:blipFill>
          <a:blip r:embed="rId2"/>
          <a:stretch/>
        </p:blipFill>
        <p:spPr>
          <a:xfrm>
            <a:off x="0" y="404640"/>
            <a:ext cx="9141840" cy="6451200"/>
          </a:xfrm>
          <a:prstGeom prst="rect">
            <a:avLst/>
          </a:prstGeom>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9"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sp>
      <p:pic>
        <p:nvPicPr>
          <p:cNvPr id="990" name="Content Placeholder 3"/>
          <p:cNvPicPr/>
          <p:nvPr/>
        </p:nvPicPr>
        <p:blipFill>
          <a:blip r:embed="rId3"/>
          <a:stretch/>
        </p:blipFill>
        <p:spPr>
          <a:xfrm>
            <a:off x="323640" y="764640"/>
            <a:ext cx="8566920" cy="58068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sp>
      <p:pic>
        <p:nvPicPr>
          <p:cNvPr id="864" name="Picture 2"/>
          <p:cNvPicPr/>
          <p:nvPr/>
        </p:nvPicPr>
        <p:blipFill>
          <a:blip r:embed="rId2"/>
          <a:stretch/>
        </p:blipFill>
        <p:spPr>
          <a:xfrm>
            <a:off x="179640" y="332640"/>
            <a:ext cx="8782920" cy="63345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800" b="0" strike="noStrike" spc="-1">
                <a:solidFill>
                  <a:srgbClr val="424456"/>
                </a:solidFill>
                <a:latin typeface="Trebuchet MS"/>
                <a:ea typeface="DejaVu Sans"/>
              </a:rPr>
              <a:t>Συνδυασμός ICS+LABA</a:t>
            </a:r>
            <a:endParaRPr lang="el-GR" sz="2800" b="0" strike="noStrike" spc="-1">
              <a:latin typeface="Arial"/>
            </a:endParaRPr>
          </a:p>
        </p:txBody>
      </p:sp>
      <p:pic>
        <p:nvPicPr>
          <p:cNvPr id="992" name="Content Placeholder 3"/>
          <p:cNvPicPr/>
          <p:nvPr/>
        </p:nvPicPr>
        <p:blipFill>
          <a:blip r:embed="rId2"/>
          <a:stretch/>
        </p:blipFill>
        <p:spPr>
          <a:xfrm>
            <a:off x="809280" y="2249640"/>
            <a:ext cx="7523280" cy="43221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 name="CustomShape 1"/>
          <p:cNvSpPr/>
          <p:nvPr/>
        </p:nvSpPr>
        <p:spPr>
          <a:xfrm>
            <a:off x="457200" y="764640"/>
            <a:ext cx="8227440" cy="1149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el-GR" sz="2800" b="0" strike="noStrike" spc="-1">
                <a:solidFill>
                  <a:srgbClr val="424456"/>
                </a:solidFill>
                <a:latin typeface="Trebuchet MS"/>
                <a:ea typeface="DejaVu Sans"/>
              </a:rPr>
              <a:t>ICS+LABA καλύτερος έλεγχος της φλεγμονής</a:t>
            </a:r>
            <a:endParaRPr lang="el-GR" sz="2800" b="0" strike="noStrike" spc="-1">
              <a:latin typeface="Arial"/>
            </a:endParaRPr>
          </a:p>
        </p:txBody>
      </p:sp>
      <p:pic>
        <p:nvPicPr>
          <p:cNvPr id="994" name="Content Placeholder 3"/>
          <p:cNvPicPr/>
          <p:nvPr/>
        </p:nvPicPr>
        <p:blipFill>
          <a:blip r:embed="rId3"/>
          <a:stretch/>
        </p:blipFill>
        <p:spPr>
          <a:xfrm>
            <a:off x="683640" y="2249640"/>
            <a:ext cx="7702560" cy="43221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5"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sp>
      <p:pic>
        <p:nvPicPr>
          <p:cNvPr id="996" name="Content Placeholder 3"/>
          <p:cNvPicPr/>
          <p:nvPr/>
        </p:nvPicPr>
        <p:blipFill>
          <a:blip r:embed="rId2"/>
          <a:stretch/>
        </p:blipFill>
        <p:spPr>
          <a:xfrm>
            <a:off x="107640" y="764640"/>
            <a:ext cx="8926920" cy="58068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sp>
      <p:pic>
        <p:nvPicPr>
          <p:cNvPr id="998" name="Content Placeholder 3"/>
          <p:cNvPicPr/>
          <p:nvPr/>
        </p:nvPicPr>
        <p:blipFill>
          <a:blip r:embed="rId2"/>
          <a:stretch/>
        </p:blipFill>
        <p:spPr>
          <a:xfrm>
            <a:off x="107640" y="404640"/>
            <a:ext cx="8926920" cy="62625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9" name="CustomShape 1"/>
          <p:cNvSpPr/>
          <p:nvPr/>
        </p:nvSpPr>
        <p:spPr>
          <a:xfrm>
            <a:off x="457200" y="404640"/>
            <a:ext cx="8227440" cy="1509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el-GR" sz="2800" b="0" strike="noStrike" spc="-1">
                <a:solidFill>
                  <a:srgbClr val="424456"/>
                </a:solidFill>
                <a:latin typeface="Trebuchet MS"/>
                <a:ea typeface="DejaVu Sans"/>
              </a:rPr>
              <a:t>Η έννοια MART:</a:t>
            </a:r>
            <a:r>
              <a:t/>
            </a:r>
            <a:br/>
            <a:r>
              <a:rPr lang="el-GR" sz="2800" b="0" strike="noStrike" spc="-1">
                <a:solidFill>
                  <a:srgbClr val="424456"/>
                </a:solidFill>
                <a:latin typeface="Trebuchet MS"/>
                <a:ea typeface="DejaVu Sans"/>
              </a:rPr>
              <a:t>Θεραπεία συντήρησης και ανακούφισης</a:t>
            </a:r>
            <a:endParaRPr lang="el-GR" sz="2800" b="0" strike="noStrike" spc="-1">
              <a:latin typeface="Arial"/>
            </a:endParaRPr>
          </a:p>
        </p:txBody>
      </p:sp>
      <p:sp>
        <p:nvSpPr>
          <p:cNvPr id="1000"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5760" indent="-253800">
              <a:lnSpc>
                <a:spcPct val="150000"/>
              </a:lnSpc>
              <a:spcBef>
                <a:spcPts val="300"/>
              </a:spcBef>
              <a:buClr>
                <a:srgbClr val="A04DA3"/>
              </a:buClr>
              <a:buFont typeface="Georgia"/>
              <a:buChar char="•"/>
            </a:pPr>
            <a:r>
              <a:rPr lang="el-GR" sz="2000" b="0" strike="noStrike" spc="-1">
                <a:solidFill>
                  <a:srgbClr val="161616"/>
                </a:solidFill>
                <a:latin typeface="Georgia"/>
                <a:ea typeface="DejaVu Sans"/>
              </a:rPr>
              <a:t>Οι ασθενείς λαμβάνουν ημερήσια δόση συντήρησης με σταθερό συνδυασμό ICS/LABA και επιπλέον σταθερό συνδυασμό ICS/LABA κατά περίπτωση για την αντιμετώπιση των συμπτωμάτων</a:t>
            </a:r>
            <a:endParaRPr lang="el-GR" sz="2000" b="0" strike="noStrike" spc="-1">
              <a:latin typeface="Arial"/>
            </a:endParaRPr>
          </a:p>
          <a:p>
            <a:pPr marL="365760" indent="-253800">
              <a:lnSpc>
                <a:spcPct val="150000"/>
              </a:lnSpc>
              <a:spcBef>
                <a:spcPts val="300"/>
              </a:spcBef>
              <a:buClr>
                <a:srgbClr val="A04DA3"/>
              </a:buClr>
              <a:buFont typeface="Georgia"/>
              <a:buChar char="•"/>
            </a:pPr>
            <a:r>
              <a:rPr lang="el-GR" sz="2000" b="0" strike="noStrike" spc="-1">
                <a:solidFill>
                  <a:srgbClr val="0D0A10"/>
                </a:solidFill>
                <a:latin typeface="Georgia"/>
                <a:ea typeface="DejaVu Sans"/>
              </a:rPr>
              <a:t>Ένας αποτελεσματικός τρόπος βαθμιαίας αύξησης της δόσης της θεραπείας με αντιφλεγμονώδη σύμφωνα με τη δραστηριότητα της νόσου</a:t>
            </a:r>
            <a:endParaRPr lang="el-GR" sz="2000" b="0" strike="noStrike" spc="-1">
              <a:latin typeface="Arial"/>
            </a:endParaRPr>
          </a:p>
          <a:p>
            <a:pPr>
              <a:lnSpc>
                <a:spcPct val="100000"/>
              </a:lnSpc>
              <a:spcBef>
                <a:spcPts val="300"/>
              </a:spcBef>
            </a:pPr>
            <a:endParaRPr lang="el-GR" sz="2000" b="0" strike="noStrike" spc="-1">
              <a:latin typeface="Arial"/>
            </a:endParaRPr>
          </a:p>
          <a:p>
            <a:pPr marL="109800">
              <a:lnSpc>
                <a:spcPct val="100000"/>
              </a:lnSpc>
              <a:spcBef>
                <a:spcPts val="300"/>
              </a:spcBef>
            </a:pPr>
            <a:endParaRPr lang="el-GR" sz="2000" b="0" strike="noStrike" spc="-1">
              <a:latin typeface="Aria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 name="CustomShape 1"/>
          <p:cNvSpPr/>
          <p:nvPr/>
        </p:nvSpPr>
        <p:spPr>
          <a:xfrm>
            <a:off x="437760" y="764640"/>
            <a:ext cx="8227440" cy="1077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400" b="0" strike="noStrike" spc="-1">
                <a:solidFill>
                  <a:srgbClr val="424456"/>
                </a:solidFill>
                <a:latin typeface="Calibri"/>
                <a:ea typeface="Arial"/>
              </a:rPr>
              <a:t>Η Foster MART® παρέχει σημαντικά παρατεταμένο χρόνο έως την πρώτη σοβαρή παρόξυνση σε σχέση με το Foster +  salbutamol</a:t>
            </a:r>
            <a:r>
              <a:rPr lang="el-GR" sz="2400" b="0" strike="noStrike" spc="-1">
                <a:solidFill>
                  <a:srgbClr val="424456"/>
                </a:solidFill>
                <a:latin typeface="Trebuchet MS"/>
                <a:ea typeface="DejaVu Sans"/>
              </a:rPr>
              <a:t> </a:t>
            </a:r>
            <a:endParaRPr lang="el-GR" sz="2400" b="0" strike="noStrike" spc="-1">
              <a:latin typeface="Arial"/>
            </a:endParaRPr>
          </a:p>
        </p:txBody>
      </p:sp>
      <p:pic>
        <p:nvPicPr>
          <p:cNvPr id="1002" name="Content Placeholder 3"/>
          <p:cNvPicPr/>
          <p:nvPr/>
        </p:nvPicPr>
        <p:blipFill>
          <a:blip r:embed="rId2"/>
          <a:stretch/>
        </p:blipFill>
        <p:spPr>
          <a:xfrm>
            <a:off x="457200" y="2061000"/>
            <a:ext cx="8227440" cy="42462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 name="CustomShape 1"/>
          <p:cNvSpPr/>
          <p:nvPr/>
        </p:nvSpPr>
        <p:spPr>
          <a:xfrm>
            <a:off x="457200" y="620640"/>
            <a:ext cx="8227440" cy="1149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800" b="0" strike="noStrike" spc="-1">
                <a:solidFill>
                  <a:srgbClr val="424456"/>
                </a:solidFill>
                <a:latin typeface="Trebuchet MS"/>
                <a:ea typeface="DejaVu Sans"/>
              </a:rPr>
              <a:t>Mart strategy για κατ’επίκληση </a:t>
            </a:r>
            <a:endParaRPr lang="el-GR" sz="2800" b="0" strike="noStrike" spc="-1">
              <a:latin typeface="Arial"/>
            </a:endParaRPr>
          </a:p>
        </p:txBody>
      </p:sp>
      <p:sp>
        <p:nvSpPr>
          <p:cNvPr id="1004"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109800">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109800">
              <a:lnSpc>
                <a:spcPct val="100000"/>
              </a:lnSpc>
              <a:spcBef>
                <a:spcPts val="300"/>
              </a:spcBef>
            </a:pPr>
            <a:r>
              <a:rPr lang="el-GR" sz="1600" b="0" strike="noStrike" spc="-1">
                <a:solidFill>
                  <a:srgbClr val="000000"/>
                </a:solidFill>
                <a:latin typeface="Georgia"/>
                <a:ea typeface="DejaVu Sans"/>
              </a:rPr>
              <a:t>                                                                  Papi et al, The Lancet Respiratory Medicine 2013; 1:23-31</a:t>
            </a:r>
            <a:endParaRPr lang="el-GR" sz="1600" b="0" strike="noStrike" spc="-1">
              <a:latin typeface="Arial"/>
            </a:endParaRPr>
          </a:p>
        </p:txBody>
      </p:sp>
      <p:pic>
        <p:nvPicPr>
          <p:cNvPr id="1005" name="Picture 3"/>
          <p:cNvPicPr/>
          <p:nvPr/>
        </p:nvPicPr>
        <p:blipFill>
          <a:blip r:embed="rId2"/>
          <a:stretch/>
        </p:blipFill>
        <p:spPr>
          <a:xfrm>
            <a:off x="251640" y="1772640"/>
            <a:ext cx="8422920" cy="42872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06" name="CustomShape 1"/>
          <p:cNvSpPr/>
          <p:nvPr/>
        </p:nvSpPr>
        <p:spPr>
          <a:xfrm>
            <a:off x="457200" y="476640"/>
            <a:ext cx="8227440" cy="1730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el-GR" sz="3400" b="0" strike="noStrike" spc="-1">
                <a:solidFill>
                  <a:srgbClr val="424456"/>
                </a:solidFill>
                <a:latin typeface="Trebuchet MS"/>
                <a:ea typeface="DejaVu Sans"/>
              </a:rPr>
              <a:t>ΒΗΜΑ 4 Δύο ή περισσότερα ρυθμιστικά + κατ’ επίκληση εισπνεόμενου ανακουφιστικού</a:t>
            </a:r>
            <a:endParaRPr lang="el-GR" sz="3400" b="0" strike="noStrike" spc="-1">
              <a:latin typeface="Arial"/>
            </a:endParaRPr>
          </a:p>
        </p:txBody>
      </p:sp>
      <p:sp>
        <p:nvSpPr>
          <p:cNvPr id="1007"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5760" indent="-253800">
              <a:lnSpc>
                <a:spcPct val="100000"/>
              </a:lnSpc>
              <a:spcBef>
                <a:spcPts val="300"/>
              </a:spcBef>
              <a:buClr>
                <a:srgbClr val="A04DA3"/>
              </a:buClr>
              <a:buFont typeface="Wingdings" charset="2"/>
              <a:buChar char=""/>
            </a:pPr>
            <a:r>
              <a:rPr lang="el-GR" sz="2800" b="0" strike="noStrike" spc="-1">
                <a:solidFill>
                  <a:srgbClr val="000000"/>
                </a:solidFill>
                <a:latin typeface="Georgia"/>
                <a:ea typeface="DejaVu Sans"/>
              </a:rPr>
              <a:t>Προτεινόμενη αγωγή: </a:t>
            </a:r>
            <a:endParaRPr lang="el-GR" sz="2800" b="0" strike="noStrike" spc="-1">
              <a:latin typeface="Arial"/>
            </a:endParaRPr>
          </a:p>
          <a:p>
            <a:pPr marL="365760" indent="-253800">
              <a:lnSpc>
                <a:spcPct val="100000"/>
              </a:lnSpc>
              <a:spcBef>
                <a:spcPts val="300"/>
              </a:spcBef>
              <a:buClr>
                <a:srgbClr val="A04DA3"/>
              </a:buClr>
              <a:buFont typeface="Georgia"/>
              <a:buChar char="•"/>
            </a:pPr>
            <a:r>
              <a:rPr lang="el-GR" sz="2800" b="0" strike="noStrike" spc="-1">
                <a:solidFill>
                  <a:srgbClr val="000000"/>
                </a:solidFill>
                <a:latin typeface="Georgia"/>
                <a:ea typeface="DejaVu Sans"/>
              </a:rPr>
              <a:t>Συνδυασμός ICS/φορμοτερόλη ως συντήρηση και ανακούφιση ή μέτρια δόση ICS/LABA με κατ’επίκληση SABA</a:t>
            </a:r>
            <a:endParaRPr lang="el-GR" sz="2800" b="0" strike="noStrike" spc="-1">
              <a:latin typeface="Arial"/>
            </a:endParaRPr>
          </a:p>
          <a:p>
            <a:pPr marL="109800">
              <a:lnSpc>
                <a:spcPct val="100000"/>
              </a:lnSpc>
              <a:spcBef>
                <a:spcPts val="300"/>
              </a:spcBef>
            </a:pPr>
            <a:endParaRPr lang="el-GR" sz="2800" b="0" strike="noStrike" spc="-1">
              <a:latin typeface="Arial"/>
            </a:endParaRPr>
          </a:p>
          <a:p>
            <a:pPr marL="365760" indent="-253800">
              <a:lnSpc>
                <a:spcPct val="100000"/>
              </a:lnSpc>
              <a:spcBef>
                <a:spcPts val="300"/>
              </a:spcBef>
              <a:buClr>
                <a:srgbClr val="A04DA3"/>
              </a:buClr>
              <a:buFont typeface="Wingdings" charset="2"/>
              <a:buChar char=""/>
            </a:pPr>
            <a:r>
              <a:rPr lang="el-GR" sz="2800" b="0" strike="noStrike" spc="-1">
                <a:solidFill>
                  <a:srgbClr val="000000"/>
                </a:solidFill>
                <a:latin typeface="Georgia"/>
                <a:ea typeface="DejaVu Sans"/>
              </a:rPr>
              <a:t>Άλλες θεραπείες: </a:t>
            </a:r>
            <a:endParaRPr lang="el-GR" sz="2800" b="0" strike="noStrike" spc="-1">
              <a:latin typeface="Arial"/>
            </a:endParaRPr>
          </a:p>
          <a:p>
            <a:pPr marL="365760" indent="-253800">
              <a:lnSpc>
                <a:spcPct val="100000"/>
              </a:lnSpc>
              <a:spcBef>
                <a:spcPts val="300"/>
              </a:spcBef>
              <a:buClr>
                <a:srgbClr val="A04DA3"/>
              </a:buClr>
              <a:buFont typeface="Georgia"/>
              <a:buChar char="•"/>
            </a:pPr>
            <a:r>
              <a:rPr lang="el-GR" sz="2800" b="0" strike="noStrike" spc="-1">
                <a:solidFill>
                  <a:srgbClr val="000000"/>
                </a:solidFill>
                <a:latin typeface="Georgia"/>
                <a:ea typeface="DejaVu Sans"/>
              </a:rPr>
              <a:t>Συνδυασμός υψηλών δόσεων ICS/LABA</a:t>
            </a:r>
            <a:endParaRPr lang="el-GR" sz="2800" b="0" strike="noStrike" spc="-1">
              <a:latin typeface="Arial"/>
            </a:endParaRPr>
          </a:p>
          <a:p>
            <a:pPr marL="365760" indent="-253800">
              <a:lnSpc>
                <a:spcPct val="100000"/>
              </a:lnSpc>
              <a:spcBef>
                <a:spcPts val="300"/>
              </a:spcBef>
              <a:buClr>
                <a:srgbClr val="A04DA3"/>
              </a:buClr>
              <a:buFont typeface="Georgia"/>
              <a:buChar char="•"/>
            </a:pPr>
            <a:r>
              <a:rPr lang="el-GR" sz="2800" b="0" strike="noStrike" spc="-1">
                <a:solidFill>
                  <a:srgbClr val="000000"/>
                </a:solidFill>
                <a:latin typeface="Georgia"/>
                <a:ea typeface="DejaVu Sans"/>
              </a:rPr>
              <a:t>Προσθήκη LTRA ή χαμηλή δόση θεοφυλλίνη</a:t>
            </a:r>
            <a:endParaRPr lang="el-GR" sz="2800" b="0" strike="noStrike" spc="-1">
              <a:latin typeface="Arial"/>
            </a:endParaRPr>
          </a:p>
          <a:p>
            <a:pPr marL="365760" indent="-253800">
              <a:lnSpc>
                <a:spcPct val="100000"/>
              </a:lnSpc>
              <a:spcBef>
                <a:spcPts val="300"/>
              </a:spcBef>
              <a:buClr>
                <a:srgbClr val="A04DA3"/>
              </a:buClr>
              <a:buFont typeface="Georgia"/>
              <a:buChar char="•"/>
            </a:pPr>
            <a:r>
              <a:rPr lang="el-GR" sz="2800" b="0" strike="noStrike" spc="-1">
                <a:solidFill>
                  <a:srgbClr val="000000"/>
                </a:solidFill>
                <a:latin typeface="Georgia"/>
                <a:ea typeface="DejaVu Sans"/>
              </a:rPr>
              <a:t>Προσθήκη τιοτροπιου</a:t>
            </a:r>
            <a:endParaRPr lang="el-GR" sz="2800" b="0" strike="noStrike" spc="-1">
              <a:latin typeface="Aria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08" name="CustomShape 1"/>
          <p:cNvSpPr/>
          <p:nvPr/>
        </p:nvSpPr>
        <p:spPr>
          <a:xfrm>
            <a:off x="457200" y="620640"/>
            <a:ext cx="8227440" cy="1293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lnSpcReduction="10000"/>
          </a:bodyPr>
          <a:lstStyle/>
          <a:p>
            <a:pPr algn="ctr">
              <a:lnSpc>
                <a:spcPct val="100000"/>
              </a:lnSpc>
            </a:pPr>
            <a:r>
              <a:rPr lang="el-GR" sz="4000" b="0" strike="noStrike" spc="-1">
                <a:solidFill>
                  <a:srgbClr val="424456"/>
                </a:solidFill>
                <a:latin typeface="Trebuchet MS"/>
                <a:ea typeface="DejaVu Sans"/>
              </a:rPr>
              <a:t>ΒΗΜΑ 5 Higher level care and/or add on treatment</a:t>
            </a:r>
            <a:endParaRPr lang="el-GR" sz="4000" b="0" strike="noStrike" spc="-1">
              <a:latin typeface="Arial"/>
            </a:endParaRPr>
          </a:p>
        </p:txBody>
      </p:sp>
      <p:sp>
        <p:nvSpPr>
          <p:cNvPr id="1009"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lnSpcReduction="10000"/>
          </a:bodyPr>
          <a:lstStyle/>
          <a:p>
            <a:pPr marL="365760" indent="-253800">
              <a:lnSpc>
                <a:spcPct val="100000"/>
              </a:lnSpc>
              <a:spcBef>
                <a:spcPts val="300"/>
              </a:spcBef>
              <a:buClr>
                <a:srgbClr val="A04DA3"/>
              </a:buClr>
              <a:buFont typeface="Wingdings" charset="2"/>
              <a:buChar char=""/>
            </a:pPr>
            <a:r>
              <a:rPr lang="el-GR" sz="2800" b="0" strike="noStrike" spc="-1">
                <a:solidFill>
                  <a:srgbClr val="000000"/>
                </a:solidFill>
                <a:latin typeface="Georgia"/>
                <a:ea typeface="DejaVu Sans"/>
              </a:rPr>
              <a:t>Προτεινόμενη θεραπεία: όταν τα συμπτώματα επιμένουν ή παροξύνσεις, παρά το βήμα 4 θεραπεία. Έλεγχος συμμόρφωσης και τεχνικής συσκευής εισπνοών. </a:t>
            </a:r>
            <a:endParaRPr lang="el-GR" sz="2800" b="0" strike="noStrike" spc="-1">
              <a:latin typeface="Arial"/>
            </a:endParaRPr>
          </a:p>
          <a:p>
            <a:pPr marL="109800">
              <a:lnSpc>
                <a:spcPct val="100000"/>
              </a:lnSpc>
              <a:spcBef>
                <a:spcPts val="300"/>
              </a:spcBef>
            </a:pPr>
            <a:r>
              <a:rPr lang="el-GR" sz="2800" b="0" strike="noStrike" spc="-1">
                <a:solidFill>
                  <a:srgbClr val="000000"/>
                </a:solidFill>
                <a:latin typeface="Georgia"/>
                <a:ea typeface="DejaVu Sans"/>
              </a:rPr>
              <a:t>Add on:</a:t>
            </a:r>
            <a:endParaRPr lang="el-GR" sz="2800" b="0" strike="noStrike" spc="-1">
              <a:latin typeface="Arial"/>
            </a:endParaRPr>
          </a:p>
          <a:p>
            <a:pPr marL="365760" indent="-253800">
              <a:lnSpc>
                <a:spcPct val="100000"/>
              </a:lnSpc>
              <a:spcBef>
                <a:spcPts val="300"/>
              </a:spcBef>
              <a:buClr>
                <a:srgbClr val="A04DA3"/>
              </a:buClr>
              <a:buFont typeface="Georgia"/>
              <a:buChar char="•"/>
            </a:pPr>
            <a:r>
              <a:rPr lang="el-GR" sz="2800" b="0" strike="noStrike" spc="-1">
                <a:solidFill>
                  <a:srgbClr val="000000"/>
                </a:solidFill>
                <a:latin typeface="Georgia"/>
                <a:ea typeface="DejaVu Sans"/>
              </a:rPr>
              <a:t>Τιοτρόπιο</a:t>
            </a:r>
            <a:endParaRPr lang="el-GR" sz="2800" b="0" strike="noStrike" spc="-1">
              <a:latin typeface="Arial"/>
            </a:endParaRPr>
          </a:p>
          <a:p>
            <a:pPr marL="365760" indent="-253800">
              <a:lnSpc>
                <a:spcPct val="100000"/>
              </a:lnSpc>
              <a:spcBef>
                <a:spcPts val="300"/>
              </a:spcBef>
              <a:buClr>
                <a:srgbClr val="A04DA3"/>
              </a:buClr>
              <a:buFont typeface="Georgia"/>
              <a:buChar char="•"/>
            </a:pPr>
            <a:r>
              <a:rPr lang="el-GR" sz="2800" b="0" strike="noStrike" spc="-1">
                <a:solidFill>
                  <a:srgbClr val="000000"/>
                </a:solidFill>
                <a:latin typeface="Georgia"/>
                <a:ea typeface="DejaVu Sans"/>
              </a:rPr>
              <a:t>Anti- IgE σε ασθενείς με σοβαρό αλλεργικό άσθμα</a:t>
            </a:r>
            <a:endParaRPr lang="el-GR" sz="2800" b="0" strike="noStrike" spc="-1">
              <a:latin typeface="Arial"/>
            </a:endParaRPr>
          </a:p>
          <a:p>
            <a:pPr marL="365760" indent="-253800">
              <a:lnSpc>
                <a:spcPct val="100000"/>
              </a:lnSpc>
              <a:spcBef>
                <a:spcPts val="300"/>
              </a:spcBef>
              <a:buClr>
                <a:srgbClr val="A04DA3"/>
              </a:buClr>
              <a:buFont typeface="Georgia"/>
              <a:buChar char="•"/>
            </a:pPr>
            <a:r>
              <a:rPr lang="el-GR" sz="2800" b="0" strike="noStrike" spc="-1">
                <a:solidFill>
                  <a:srgbClr val="000000"/>
                </a:solidFill>
                <a:latin typeface="Georgia"/>
                <a:ea typeface="DejaVu Sans"/>
              </a:rPr>
              <a:t>Anti- IL5 σε ασθενείς με σοβαρό ηωσινοφιλικό άσθμα</a:t>
            </a:r>
            <a:endParaRPr lang="el-GR" sz="2800" b="0" strike="noStrike" spc="-1">
              <a:latin typeface="Arial"/>
            </a:endParaRPr>
          </a:p>
          <a:p>
            <a:pPr>
              <a:lnSpc>
                <a:spcPct val="100000"/>
              </a:lnSpc>
              <a:spcBef>
                <a:spcPts val="300"/>
              </a:spcBef>
            </a:pPr>
            <a:endParaRPr lang="el-GR" sz="2800" b="0" strike="noStrike" spc="-1">
              <a:latin typeface="Aria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 name="CustomShape 1"/>
          <p:cNvSpPr/>
          <p:nvPr/>
        </p:nvSpPr>
        <p:spPr>
          <a:xfrm>
            <a:off x="467640" y="404640"/>
            <a:ext cx="8227440" cy="144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800" b="0" strike="noStrike" spc="-1">
                <a:solidFill>
                  <a:srgbClr val="424456"/>
                </a:solidFill>
                <a:latin typeface="Trebuchet MS"/>
                <a:ea typeface="DejaVu Sans"/>
              </a:rPr>
              <a:t>Διαχείριση άσθματος</a:t>
            </a:r>
            <a:endParaRPr lang="el-GR" sz="2800" b="0" strike="noStrike" spc="-1">
              <a:latin typeface="Arial"/>
            </a:endParaRPr>
          </a:p>
        </p:txBody>
      </p:sp>
      <p:pic>
        <p:nvPicPr>
          <p:cNvPr id="1011" name="Content Placeholder 3"/>
          <p:cNvPicPr/>
          <p:nvPr/>
        </p:nvPicPr>
        <p:blipFill>
          <a:blip r:embed="rId2"/>
          <a:stretch/>
        </p:blipFill>
        <p:spPr>
          <a:xfrm>
            <a:off x="683640" y="1989000"/>
            <a:ext cx="7740720" cy="44622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el-GR" sz="2800" b="0" strike="noStrike" spc="-1">
                <a:solidFill>
                  <a:srgbClr val="424456"/>
                </a:solidFill>
                <a:latin typeface="Trebuchet MS"/>
                <a:ea typeface="DejaVu Sans"/>
              </a:rPr>
              <a:t>Επιπολασμός άσθματος στην Ελλάδα</a:t>
            </a:r>
            <a:endParaRPr lang="el-GR" sz="2800" b="0" strike="noStrike" spc="-1">
              <a:latin typeface="Arial"/>
            </a:endParaRPr>
          </a:p>
        </p:txBody>
      </p:sp>
      <p:pic>
        <p:nvPicPr>
          <p:cNvPr id="866" name="Picture 2"/>
          <p:cNvPicPr/>
          <p:nvPr/>
        </p:nvPicPr>
        <p:blipFill>
          <a:blip r:embed="rId2"/>
          <a:stretch/>
        </p:blipFill>
        <p:spPr>
          <a:xfrm>
            <a:off x="827640" y="2569680"/>
            <a:ext cx="7414560" cy="3953520"/>
          </a:xfrm>
          <a:prstGeom prst="rect">
            <a:avLst/>
          </a:prstGeom>
          <a:ln>
            <a:noFill/>
          </a:ln>
        </p:spPr>
      </p:pic>
      <p:sp>
        <p:nvSpPr>
          <p:cNvPr id="867" name="CustomShape 2"/>
          <p:cNvSpPr/>
          <p:nvPr/>
        </p:nvSpPr>
        <p:spPr>
          <a:xfrm>
            <a:off x="3708000" y="2205000"/>
            <a:ext cx="1654200" cy="717840"/>
          </a:xfrm>
          <a:prstGeom prst="rect">
            <a:avLst/>
          </a:prstGeom>
          <a:gradFill>
            <a:gsLst>
              <a:gs pos="0">
                <a:srgbClr val="FCFFFF"/>
              </a:gs>
              <a:gs pos="100000">
                <a:srgbClr val="BBD6F1"/>
              </a:gs>
            </a:gsLst>
            <a:lin ang="0"/>
          </a:gradFill>
          <a:ln w="9360">
            <a:solidFill>
              <a:srgbClr val="5C92B5"/>
            </a:solidFill>
            <a:round/>
          </a:ln>
          <a:effectLst>
            <a:outerShdw dist="25560" dir="540000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1800" b="1" strike="noStrike" spc="-1">
                <a:solidFill>
                  <a:srgbClr val="B1B1DB"/>
                </a:solidFill>
                <a:latin typeface="Georgia"/>
                <a:ea typeface="DejaVu Sans"/>
              </a:rPr>
              <a:t>8.6%</a:t>
            </a:r>
            <a:endParaRPr lang="el-GR" sz="18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 name="CustomShape 1"/>
          <p:cNvSpPr/>
          <p:nvPr/>
        </p:nvSpPr>
        <p:spPr>
          <a:xfrm>
            <a:off x="457200" y="980640"/>
            <a:ext cx="8227440" cy="861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el-GR" sz="2800" b="0" strike="noStrike" spc="-1">
                <a:solidFill>
                  <a:srgbClr val="424456"/>
                </a:solidFill>
                <a:latin typeface="Trebuchet MS"/>
                <a:ea typeface="DejaVu Sans"/>
              </a:rPr>
              <a:t>Επαναξιολόγηση άσθματος</a:t>
            </a:r>
            <a:endParaRPr lang="el-GR" sz="2800" b="0" strike="noStrike" spc="-1">
              <a:latin typeface="Arial"/>
            </a:endParaRPr>
          </a:p>
        </p:txBody>
      </p:sp>
      <p:sp>
        <p:nvSpPr>
          <p:cNvPr id="1013"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5760" indent="-253800">
              <a:lnSpc>
                <a:spcPct val="100000"/>
              </a:lnSpc>
              <a:spcBef>
                <a:spcPts val="300"/>
              </a:spcBef>
              <a:buClr>
                <a:srgbClr val="A04DA3"/>
              </a:buClr>
              <a:buFont typeface="Georgia"/>
              <a:buChar char="•"/>
            </a:pPr>
            <a:r>
              <a:rPr lang="el-GR" sz="2400" b="0" strike="noStrike" spc="-1">
                <a:solidFill>
                  <a:srgbClr val="000000"/>
                </a:solidFill>
                <a:latin typeface="Georgia"/>
                <a:ea typeface="DejaVu Sans"/>
              </a:rPr>
              <a:t>1- 3 μήνες από την έναρξη            </a:t>
            </a:r>
            <a:endParaRPr lang="el-GR" sz="2400" b="0" strike="noStrike" spc="-1">
              <a:latin typeface="Arial"/>
            </a:endParaRPr>
          </a:p>
          <a:p>
            <a:pPr marL="109800">
              <a:lnSpc>
                <a:spcPct val="100000"/>
              </a:lnSpc>
              <a:spcBef>
                <a:spcPts val="300"/>
              </a:spcBef>
            </a:pPr>
            <a:r>
              <a:rPr lang="el-GR" sz="2400" b="0" strike="noStrike" spc="-1">
                <a:solidFill>
                  <a:srgbClr val="000000"/>
                </a:solidFill>
                <a:latin typeface="Georgia"/>
                <a:ea typeface="DejaVu Sans"/>
              </a:rPr>
              <a:t>   της θεραπείας και μετά</a:t>
            </a:r>
            <a:endParaRPr lang="el-GR" sz="2400" b="0" strike="noStrike" spc="-1">
              <a:latin typeface="Arial"/>
            </a:endParaRPr>
          </a:p>
          <a:p>
            <a:pPr marL="109800">
              <a:lnSpc>
                <a:spcPct val="100000"/>
              </a:lnSpc>
              <a:spcBef>
                <a:spcPts val="300"/>
              </a:spcBef>
            </a:pPr>
            <a:r>
              <a:rPr lang="el-GR" sz="2400" b="0" strike="noStrike" spc="-1">
                <a:solidFill>
                  <a:srgbClr val="000000"/>
                </a:solidFill>
                <a:latin typeface="Georgia"/>
                <a:ea typeface="DejaVu Sans"/>
              </a:rPr>
              <a:t>   κάθε 3- 12 μήνες</a:t>
            </a:r>
            <a:endParaRPr lang="el-GR" sz="2400" b="0" strike="noStrike" spc="-1">
              <a:latin typeface="Arial"/>
            </a:endParaRPr>
          </a:p>
          <a:p>
            <a:pPr marL="109800">
              <a:lnSpc>
                <a:spcPct val="100000"/>
              </a:lnSpc>
              <a:spcBef>
                <a:spcPts val="300"/>
              </a:spcBef>
            </a:pPr>
            <a:endParaRPr lang="el-GR" sz="2400" b="0" strike="noStrike" spc="-1">
              <a:latin typeface="Arial"/>
            </a:endParaRPr>
          </a:p>
          <a:p>
            <a:pPr marL="365760" indent="-253800">
              <a:lnSpc>
                <a:spcPct val="100000"/>
              </a:lnSpc>
              <a:spcBef>
                <a:spcPts val="300"/>
              </a:spcBef>
              <a:buClr>
                <a:srgbClr val="A04DA3"/>
              </a:buClr>
              <a:buFont typeface="Georgia"/>
              <a:buChar char="•"/>
            </a:pPr>
            <a:r>
              <a:rPr lang="el-GR" sz="2400" b="0" strike="noStrike" spc="-1">
                <a:solidFill>
                  <a:srgbClr val="000000"/>
                </a:solidFill>
                <a:latin typeface="Georgia"/>
                <a:ea typeface="DejaVu Sans"/>
              </a:rPr>
              <a:t>Μετά από παρόξυνση</a:t>
            </a:r>
            <a:endParaRPr lang="el-GR" sz="2400" b="0" strike="noStrike" spc="-1">
              <a:latin typeface="Arial"/>
            </a:endParaRPr>
          </a:p>
          <a:p>
            <a:pPr marL="109800">
              <a:lnSpc>
                <a:spcPct val="100000"/>
              </a:lnSpc>
              <a:spcBef>
                <a:spcPts val="300"/>
              </a:spcBef>
            </a:pPr>
            <a:r>
              <a:rPr lang="el-GR" sz="2400" b="0" strike="noStrike" spc="-1">
                <a:solidFill>
                  <a:srgbClr val="000000"/>
                </a:solidFill>
                <a:latin typeface="Georgia"/>
                <a:ea typeface="DejaVu Sans"/>
              </a:rPr>
              <a:t>   εντός 1 εβδομάδας</a:t>
            </a:r>
            <a:endParaRPr lang="el-GR" sz="2400" b="0" strike="noStrike" spc="-1">
              <a:latin typeface="Arial"/>
            </a:endParaRPr>
          </a:p>
        </p:txBody>
      </p:sp>
      <p:pic>
        <p:nvPicPr>
          <p:cNvPr id="1014" name="Picture 4"/>
          <p:cNvPicPr/>
          <p:nvPr/>
        </p:nvPicPr>
        <p:blipFill>
          <a:blip r:embed="rId2"/>
          <a:stretch/>
        </p:blipFill>
        <p:spPr>
          <a:xfrm>
            <a:off x="5148000" y="2205000"/>
            <a:ext cx="3742200" cy="41742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 name="CustomShape 1"/>
          <p:cNvSpPr/>
          <p:nvPr/>
        </p:nvSpPr>
        <p:spPr>
          <a:xfrm>
            <a:off x="457200" y="836640"/>
            <a:ext cx="8227440" cy="717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800" b="0" strike="noStrike" spc="-1">
                <a:solidFill>
                  <a:srgbClr val="424456"/>
                </a:solidFill>
                <a:latin typeface="Trebuchet MS"/>
                <a:ea typeface="DejaVu Sans"/>
              </a:rPr>
              <a:t>Συμπερασματικά</a:t>
            </a:r>
            <a:endParaRPr lang="el-GR" sz="2800" b="0" strike="noStrike" spc="-1">
              <a:latin typeface="Arial"/>
            </a:endParaRPr>
          </a:p>
        </p:txBody>
      </p:sp>
      <p:sp>
        <p:nvSpPr>
          <p:cNvPr id="1016" name="CustomShape 2"/>
          <p:cNvSpPr/>
          <p:nvPr/>
        </p:nvSpPr>
        <p:spPr>
          <a:xfrm>
            <a:off x="457200" y="1989000"/>
            <a:ext cx="8227440" cy="4583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65760" indent="-253800">
              <a:lnSpc>
                <a:spcPct val="150000"/>
              </a:lnSpc>
              <a:spcBef>
                <a:spcPts val="300"/>
              </a:spcBef>
              <a:buClr>
                <a:srgbClr val="A04DA3"/>
              </a:buClr>
              <a:buFont typeface="Georgia"/>
              <a:buChar char="•"/>
            </a:pPr>
            <a:r>
              <a:rPr lang="el-GR" sz="2000" b="0" strike="noStrike" spc="-1">
                <a:solidFill>
                  <a:srgbClr val="000000"/>
                </a:solidFill>
                <a:latin typeface="Georgia"/>
                <a:ea typeface="DejaVu Sans"/>
              </a:rPr>
              <a:t>Η πλειονότητα των ασθενών χρειάζεται καθημερινή ρυθμιστική θεραπεία</a:t>
            </a:r>
            <a:endParaRPr lang="el-GR" sz="2000" b="0" strike="noStrike" spc="-1">
              <a:latin typeface="Arial"/>
            </a:endParaRPr>
          </a:p>
          <a:p>
            <a:pPr marL="365760" indent="-253800">
              <a:lnSpc>
                <a:spcPct val="150000"/>
              </a:lnSpc>
              <a:spcBef>
                <a:spcPts val="300"/>
              </a:spcBef>
              <a:buClr>
                <a:srgbClr val="A04DA3"/>
              </a:buClr>
              <a:buFont typeface="Georgia"/>
              <a:buChar char="•"/>
            </a:pPr>
            <a:r>
              <a:rPr lang="el-GR" sz="2000" b="0" strike="noStrike" spc="-1">
                <a:solidFill>
                  <a:srgbClr val="000000"/>
                </a:solidFill>
                <a:latin typeface="Georgia"/>
                <a:ea typeface="DejaVu Sans"/>
              </a:rPr>
              <a:t>Τα εισπνεόμενα κορτικοστεροειδή παραμένουν ο ακρογωνιαίος λίθος στη θεραπεία του άσθματος</a:t>
            </a:r>
            <a:endParaRPr lang="el-GR" sz="2000" b="0" strike="noStrike" spc="-1">
              <a:latin typeface="Arial"/>
            </a:endParaRPr>
          </a:p>
          <a:p>
            <a:pPr marL="365760" indent="-253800">
              <a:lnSpc>
                <a:spcPct val="150000"/>
              </a:lnSpc>
              <a:spcBef>
                <a:spcPts val="300"/>
              </a:spcBef>
              <a:buClr>
                <a:srgbClr val="A04DA3"/>
              </a:buClr>
              <a:buFont typeface="Georgia"/>
              <a:buChar char="•"/>
            </a:pPr>
            <a:r>
              <a:rPr lang="el-GR" sz="2000" b="0" strike="noStrike" spc="-1">
                <a:solidFill>
                  <a:srgbClr val="000000"/>
                </a:solidFill>
                <a:latin typeface="Georgia"/>
                <a:ea typeface="DejaVu Sans"/>
              </a:rPr>
              <a:t>Η MART στρατηγική με σταθερό συνδυασμό ICS/Φορμοτερόλης οδηγεί σε καλύτερο έλεγχο του άσθματος</a:t>
            </a:r>
            <a:endParaRPr lang="el-GR" sz="2000" b="0" strike="noStrike" spc="-1">
              <a:latin typeface="Arial"/>
            </a:endParaRPr>
          </a:p>
          <a:p>
            <a:pPr marL="365760" indent="-253800">
              <a:lnSpc>
                <a:spcPct val="150000"/>
              </a:lnSpc>
              <a:spcBef>
                <a:spcPts val="300"/>
              </a:spcBef>
              <a:buClr>
                <a:srgbClr val="A04DA3"/>
              </a:buClr>
              <a:buFont typeface="Georgia"/>
              <a:buChar char="•"/>
            </a:pPr>
            <a:r>
              <a:rPr lang="el-GR" sz="2000" b="0" strike="noStrike" spc="-1">
                <a:solidFill>
                  <a:srgbClr val="000000"/>
                </a:solidFill>
                <a:latin typeface="Georgia"/>
                <a:ea typeface="DejaVu Sans"/>
              </a:rPr>
              <a:t>Νέες (πιο στοχευμένες) θεραπείες αφορούν υποομάδες ασθματικών ασθενών με σοβαρό μη ελεγχόμενο άσθμα</a:t>
            </a:r>
            <a:endParaRPr lang="el-GR" sz="20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7" name="CustomShape 1"/>
          <p:cNvSpPr/>
          <p:nvPr/>
        </p:nvSpPr>
        <p:spPr>
          <a:xfrm>
            <a:off x="432000" y="583200"/>
            <a:ext cx="8227800" cy="114336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l-GR" sz="2400" b="0" strike="noStrike" spc="-1">
                <a:solidFill>
                  <a:srgbClr val="000000"/>
                </a:solidFill>
                <a:latin typeface="Arial"/>
                <a:ea typeface="DejaVu Sans"/>
              </a:rPr>
              <a:t>Yπάρχει αποτελεσματική θεραπεία για το άσθμα .</a:t>
            </a:r>
            <a:r>
              <a:t/>
            </a:r>
            <a:br/>
            <a:r>
              <a:rPr lang="el-GR" sz="2400" b="0" strike="noStrike" spc="-1">
                <a:solidFill>
                  <a:srgbClr val="000000"/>
                </a:solidFill>
                <a:latin typeface="Arial"/>
                <a:ea typeface="DejaVu Sans"/>
              </a:rPr>
              <a:t> Όταν το άσθμα είναι πλήρως υπό έλεγχο, οι ασθενείς:</a:t>
            </a:r>
            <a:endParaRPr lang="el-GR" sz="2400" b="0" strike="noStrike" spc="-1">
              <a:latin typeface="Arial"/>
            </a:endParaRPr>
          </a:p>
        </p:txBody>
      </p:sp>
      <p:sp>
        <p:nvSpPr>
          <p:cNvPr id="1018" name="CustomShape 2"/>
          <p:cNvSpPr/>
          <p:nvPr/>
        </p:nvSpPr>
        <p:spPr>
          <a:xfrm>
            <a:off x="457200" y="2358720"/>
            <a:ext cx="8227800" cy="397584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marL="216000" indent="-214560">
              <a:lnSpc>
                <a:spcPct val="90000"/>
              </a:lnSpc>
              <a:spcBef>
                <a:spcPts val="1500"/>
              </a:spcBef>
              <a:buClr>
                <a:srgbClr val="000000"/>
              </a:buClr>
              <a:buSzPct val="45000"/>
              <a:buFont typeface="Wingdings" charset="2"/>
              <a:buChar char=""/>
            </a:pPr>
            <a:r>
              <a:rPr lang="el-GR" sz="2000" b="0" strike="noStrike" spc="-1">
                <a:solidFill>
                  <a:srgbClr val="000000"/>
                </a:solidFill>
                <a:latin typeface="Arial"/>
                <a:ea typeface="DejaVu Sans"/>
              </a:rPr>
              <a:t>Έχουν ελάχιστα*, ή δεν έχουν καθόλου ημερήσια      συμπτώματα</a:t>
            </a:r>
            <a:endParaRPr lang="el-GR" sz="2000" b="0" strike="noStrike" spc="-1">
              <a:latin typeface="Arial"/>
            </a:endParaRPr>
          </a:p>
          <a:p>
            <a:pPr marL="216000" indent="-214560">
              <a:lnSpc>
                <a:spcPct val="90000"/>
              </a:lnSpc>
              <a:spcBef>
                <a:spcPts val="1500"/>
              </a:spcBef>
              <a:buClr>
                <a:srgbClr val="000000"/>
              </a:buClr>
              <a:buSzPct val="45000"/>
              <a:buFont typeface="Wingdings" charset="2"/>
              <a:buChar char=""/>
            </a:pPr>
            <a:r>
              <a:rPr lang="el-GR" sz="2000" b="0" strike="noStrike" spc="-1">
                <a:solidFill>
                  <a:srgbClr val="000000"/>
                </a:solidFill>
                <a:latin typeface="Arial"/>
                <a:ea typeface="DejaVu Sans"/>
              </a:rPr>
              <a:t>Δεν έχουν περιορισμό της δραστηριότητα των </a:t>
            </a:r>
            <a:endParaRPr lang="el-GR" sz="2000" b="0" strike="noStrike" spc="-1">
              <a:latin typeface="Arial"/>
            </a:endParaRPr>
          </a:p>
          <a:p>
            <a:pPr marL="216000" indent="-214560">
              <a:lnSpc>
                <a:spcPct val="90000"/>
              </a:lnSpc>
              <a:spcBef>
                <a:spcPts val="1500"/>
              </a:spcBef>
              <a:buClr>
                <a:srgbClr val="000000"/>
              </a:buClr>
              <a:buSzPct val="45000"/>
              <a:buFont typeface="Wingdings" charset="2"/>
              <a:buChar char=""/>
            </a:pPr>
            <a:r>
              <a:rPr lang="el-GR" sz="2000" b="0" strike="noStrike" spc="-1">
                <a:solidFill>
                  <a:srgbClr val="000000"/>
                </a:solidFill>
                <a:latin typeface="Arial"/>
                <a:ea typeface="DejaVu Sans"/>
              </a:rPr>
              <a:t>Δεν παραπονιούνται για νυκτερινά συμπτώματα</a:t>
            </a:r>
            <a:endParaRPr lang="el-GR" sz="2000" b="0" strike="noStrike" spc="-1">
              <a:latin typeface="Arial"/>
            </a:endParaRPr>
          </a:p>
          <a:p>
            <a:pPr marL="216000" indent="-214560">
              <a:lnSpc>
                <a:spcPct val="90000"/>
              </a:lnSpc>
              <a:spcBef>
                <a:spcPts val="1500"/>
              </a:spcBef>
              <a:buClr>
                <a:srgbClr val="000000"/>
              </a:buClr>
              <a:buSzPct val="45000"/>
              <a:buFont typeface="Wingdings" charset="2"/>
              <a:buChar char=""/>
            </a:pPr>
            <a:r>
              <a:rPr lang="el-GR" sz="2000" b="0" strike="noStrike" spc="-1">
                <a:solidFill>
                  <a:srgbClr val="000000"/>
                </a:solidFill>
                <a:latin typeface="Arial"/>
                <a:ea typeface="DejaVu Sans"/>
              </a:rPr>
              <a:t>Δεν λαμβάνουν επιπλέον φάρμακα</a:t>
            </a:r>
            <a:endParaRPr lang="el-GR" sz="2000" b="0" strike="noStrike" spc="-1">
              <a:latin typeface="Arial"/>
            </a:endParaRPr>
          </a:p>
          <a:p>
            <a:pPr marL="216000" indent="-214560">
              <a:lnSpc>
                <a:spcPct val="90000"/>
              </a:lnSpc>
              <a:spcBef>
                <a:spcPts val="1500"/>
              </a:spcBef>
              <a:buClr>
                <a:srgbClr val="000000"/>
              </a:buClr>
              <a:buSzPct val="45000"/>
              <a:buFont typeface="Wingdings" charset="2"/>
              <a:buChar char=""/>
            </a:pPr>
            <a:r>
              <a:rPr lang="el-GR" sz="2000" b="0" strike="noStrike" spc="-1">
                <a:solidFill>
                  <a:srgbClr val="000000"/>
                </a:solidFill>
                <a:latin typeface="Arial"/>
                <a:ea typeface="DejaVu Sans"/>
              </a:rPr>
              <a:t>Έχουν φυσιολογική πνευμονική λειτουργία</a:t>
            </a:r>
            <a:endParaRPr lang="el-GR" sz="2000" b="0" strike="noStrike" spc="-1">
              <a:latin typeface="Arial"/>
            </a:endParaRPr>
          </a:p>
          <a:p>
            <a:pPr marL="216000" indent="-214560">
              <a:lnSpc>
                <a:spcPct val="90000"/>
              </a:lnSpc>
              <a:spcBef>
                <a:spcPts val="1500"/>
              </a:spcBef>
              <a:buClr>
                <a:srgbClr val="000000"/>
              </a:buClr>
              <a:buSzPct val="45000"/>
              <a:buFont typeface="Wingdings" charset="2"/>
              <a:buChar char=""/>
            </a:pPr>
            <a:r>
              <a:rPr lang="el-GR" sz="2000" b="0" strike="noStrike" spc="-1">
                <a:solidFill>
                  <a:srgbClr val="000000"/>
                </a:solidFill>
                <a:latin typeface="Arial"/>
                <a:ea typeface="DejaVu Sans"/>
              </a:rPr>
              <a:t>Δεν παρουσιάζουν παροξυσμούς</a:t>
            </a:r>
            <a:endParaRPr lang="el-GR" sz="2000" b="0" strike="noStrike" spc="-1">
              <a:latin typeface="Arial"/>
            </a:endParaRPr>
          </a:p>
          <a:p>
            <a:pPr>
              <a:lnSpc>
                <a:spcPct val="90000"/>
              </a:lnSpc>
              <a:spcBef>
                <a:spcPts val="1500"/>
              </a:spcBef>
            </a:pPr>
            <a:endParaRPr lang="el-GR" sz="2000" b="0" strike="noStrike" spc="-1">
              <a:latin typeface="Arial"/>
            </a:endParaRPr>
          </a:p>
          <a:p>
            <a:pPr>
              <a:lnSpc>
                <a:spcPct val="100000"/>
              </a:lnSpc>
            </a:pPr>
            <a:r>
              <a:rPr lang="el-GR" sz="1200" b="0" i="1" strike="noStrike" spc="-1">
                <a:solidFill>
                  <a:srgbClr val="000000"/>
                </a:solidFill>
                <a:latin typeface="Tahoma"/>
                <a:ea typeface="DejaVu Sans"/>
              </a:rPr>
              <a:t>* ελάχιστα=2 ή λιγότερες φορές την εβδομάδα</a:t>
            </a:r>
            <a:endParaRPr lang="el-GR" sz="12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19"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sp>
      <p:pic>
        <p:nvPicPr>
          <p:cNvPr id="1020" name="Content Placeholder 3"/>
          <p:cNvPicPr/>
          <p:nvPr/>
        </p:nvPicPr>
        <p:blipFill>
          <a:blip r:embed="rId2"/>
          <a:stretch/>
        </p:blipFill>
        <p:spPr>
          <a:xfrm>
            <a:off x="0" y="260640"/>
            <a:ext cx="9141840" cy="6595200"/>
          </a:xfrm>
          <a:prstGeom prst="rect">
            <a:avLst/>
          </a:prstGeom>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800" b="0" strike="noStrike" spc="-1">
                <a:solidFill>
                  <a:srgbClr val="424456"/>
                </a:solidFill>
                <a:latin typeface="Trebuchet MS"/>
                <a:ea typeface="DejaVu Sans"/>
              </a:rPr>
              <a:t>Επιπολασμός ΧΑΠ</a:t>
            </a:r>
            <a:endParaRPr lang="el-GR" sz="2800" b="0" strike="noStrike" spc="-1">
              <a:latin typeface="Arial"/>
            </a:endParaRPr>
          </a:p>
        </p:txBody>
      </p:sp>
      <p:sp>
        <p:nvSpPr>
          <p:cNvPr id="1022" name="CustomShape 2"/>
          <p:cNvSpPr/>
          <p:nvPr/>
        </p:nvSpPr>
        <p:spPr>
          <a:xfrm>
            <a:off x="457200" y="2249280"/>
            <a:ext cx="4014000" cy="432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65760" indent="-253800">
              <a:lnSpc>
                <a:spcPct val="100000"/>
              </a:lnSpc>
              <a:spcBef>
                <a:spcPts val="300"/>
              </a:spcBef>
              <a:buClr>
                <a:srgbClr val="A04DA3"/>
              </a:buClr>
              <a:buFont typeface="Georgia"/>
              <a:buChar char="•"/>
            </a:pPr>
            <a:r>
              <a:rPr lang="el-GR" sz="2000" b="0" strike="noStrike" spc="-1">
                <a:solidFill>
                  <a:srgbClr val="000000"/>
                </a:solidFill>
                <a:latin typeface="Georgia"/>
                <a:ea typeface="DejaVu Sans"/>
              </a:rPr>
              <a:t>210 εκατομμύρια ανθρώπων πάσχουν από ΧΑΠ παγκοσμίως</a:t>
            </a:r>
            <a:endParaRPr lang="el-GR" sz="2000" b="0" strike="noStrike" spc="-1">
              <a:latin typeface="Arial"/>
            </a:endParaRPr>
          </a:p>
          <a:p>
            <a:pPr marL="109800">
              <a:lnSpc>
                <a:spcPct val="100000"/>
              </a:lnSpc>
              <a:spcBef>
                <a:spcPts val="300"/>
              </a:spcBef>
            </a:pPr>
            <a:endParaRPr lang="el-GR" sz="2000" b="0" strike="noStrike" spc="-1">
              <a:latin typeface="Arial"/>
            </a:endParaRPr>
          </a:p>
          <a:p>
            <a:pPr marL="365760" indent="-253800">
              <a:lnSpc>
                <a:spcPct val="100000"/>
              </a:lnSpc>
              <a:spcBef>
                <a:spcPts val="300"/>
              </a:spcBef>
              <a:buClr>
                <a:srgbClr val="A04DA3"/>
              </a:buClr>
              <a:buFont typeface="Georgia"/>
              <a:buChar char="•"/>
            </a:pPr>
            <a:r>
              <a:rPr lang="el-GR" sz="2000" b="0" strike="noStrike" spc="-1">
                <a:solidFill>
                  <a:srgbClr val="000000"/>
                </a:solidFill>
                <a:latin typeface="Georgia"/>
                <a:ea typeface="DejaVu Sans"/>
              </a:rPr>
              <a:t>Ο επιπολασμός της ΧΑΠ παγκοσμίως είναι &gt;10% </a:t>
            </a:r>
            <a:endParaRPr lang="el-GR" sz="2000" b="0" strike="noStrike" spc="-1">
              <a:latin typeface="Arial"/>
            </a:endParaRPr>
          </a:p>
          <a:p>
            <a:pPr>
              <a:lnSpc>
                <a:spcPct val="100000"/>
              </a:lnSpc>
              <a:spcBef>
                <a:spcPts val="300"/>
              </a:spcBef>
            </a:pPr>
            <a:endParaRPr lang="el-GR" sz="2000" b="0" strike="noStrike" spc="-1">
              <a:latin typeface="Arial"/>
            </a:endParaRPr>
          </a:p>
          <a:p>
            <a:pPr marL="365760" indent="-253800">
              <a:lnSpc>
                <a:spcPct val="100000"/>
              </a:lnSpc>
              <a:spcBef>
                <a:spcPts val="300"/>
              </a:spcBef>
              <a:buClr>
                <a:srgbClr val="A04DA3"/>
              </a:buClr>
              <a:buFont typeface="Georgia"/>
              <a:buChar char="•"/>
            </a:pPr>
            <a:r>
              <a:rPr lang="el-GR" sz="2000" b="0" strike="noStrike" spc="-1">
                <a:solidFill>
                  <a:srgbClr val="000000"/>
                </a:solidFill>
                <a:latin typeface="Georgia"/>
                <a:ea typeface="DejaVu Sans"/>
              </a:rPr>
              <a:t>Στην Ελλάδα ο επιπολασμός της ΧΑΠ υπολογίζεται 8.4%</a:t>
            </a:r>
            <a:endParaRPr lang="el-GR" sz="2000" b="0" strike="noStrike" spc="-1">
              <a:latin typeface="Arial"/>
            </a:endParaRPr>
          </a:p>
        </p:txBody>
      </p:sp>
      <p:sp>
        <p:nvSpPr>
          <p:cNvPr id="1023" name="CustomShape 3"/>
          <p:cNvSpPr/>
          <p:nvPr/>
        </p:nvSpPr>
        <p:spPr>
          <a:xfrm>
            <a:off x="4674240" y="2249280"/>
            <a:ext cx="4014000" cy="4322880"/>
          </a:xfrm>
          <a:prstGeom prst="rect">
            <a:avLst/>
          </a:prstGeom>
          <a:noFill/>
          <a:ln>
            <a:noFill/>
          </a:ln>
        </p:spPr>
        <p:style>
          <a:lnRef idx="0">
            <a:scrgbClr r="0" g="0" b="0"/>
          </a:lnRef>
          <a:fillRef idx="0">
            <a:scrgbClr r="0" g="0" b="0"/>
          </a:fillRef>
          <a:effectRef idx="0">
            <a:scrgbClr r="0" g="0" b="0"/>
          </a:effectRef>
          <a:fontRef idx="minor"/>
        </p:style>
      </p:sp>
      <p:pic>
        <p:nvPicPr>
          <p:cNvPr id="1024" name="Picture 618"/>
          <p:cNvPicPr/>
          <p:nvPr/>
        </p:nvPicPr>
        <p:blipFill>
          <a:blip r:embed="rId2"/>
          <a:stretch/>
        </p:blipFill>
        <p:spPr>
          <a:xfrm>
            <a:off x="4464000" y="2160000"/>
            <a:ext cx="4604400" cy="46062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CustomShape 1"/>
          <p:cNvSpPr/>
          <p:nvPr/>
        </p:nvSpPr>
        <p:spPr>
          <a:xfrm>
            <a:off x="457200" y="764640"/>
            <a:ext cx="8227440" cy="1077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800" b="0" strike="noStrike" spc="-1">
                <a:solidFill>
                  <a:srgbClr val="424456"/>
                </a:solidFill>
                <a:latin typeface="Trebuchet MS"/>
                <a:ea typeface="DejaVu Sans"/>
              </a:rPr>
              <a:t>ΧΑΠ 3</a:t>
            </a:r>
            <a:r>
              <a:rPr lang="el-GR" sz="2800" b="0" strike="noStrike" spc="-1" baseline="30000">
                <a:solidFill>
                  <a:srgbClr val="424456"/>
                </a:solidFill>
                <a:latin typeface="Trebuchet MS"/>
                <a:ea typeface="DejaVu Sans"/>
              </a:rPr>
              <a:t>η</a:t>
            </a:r>
            <a:r>
              <a:rPr lang="el-GR" sz="2800" b="0" strike="noStrike" spc="-1">
                <a:solidFill>
                  <a:srgbClr val="424456"/>
                </a:solidFill>
                <a:latin typeface="Trebuchet MS"/>
                <a:ea typeface="DejaVu Sans"/>
              </a:rPr>
              <a:t> αιτία θανάτου παγκοσμίως</a:t>
            </a:r>
            <a:endParaRPr lang="el-GR" sz="2800" b="0" strike="noStrike" spc="-1">
              <a:latin typeface="Arial"/>
            </a:endParaRPr>
          </a:p>
        </p:txBody>
      </p:sp>
      <p:pic>
        <p:nvPicPr>
          <p:cNvPr id="1026" name="Picture 2"/>
          <p:cNvPicPr/>
          <p:nvPr/>
        </p:nvPicPr>
        <p:blipFill>
          <a:blip r:embed="rId2"/>
          <a:stretch/>
        </p:blipFill>
        <p:spPr>
          <a:xfrm>
            <a:off x="683640" y="2061000"/>
            <a:ext cx="3549240" cy="4322160"/>
          </a:xfrm>
          <a:prstGeom prst="rect">
            <a:avLst/>
          </a:prstGeom>
          <a:ln>
            <a:noFill/>
          </a:ln>
        </p:spPr>
      </p:pic>
      <p:pic>
        <p:nvPicPr>
          <p:cNvPr id="1027" name="Picture 13"/>
          <p:cNvPicPr/>
          <p:nvPr/>
        </p:nvPicPr>
        <p:blipFill>
          <a:blip r:embed="rId3"/>
          <a:stretch/>
        </p:blipFill>
        <p:spPr>
          <a:xfrm>
            <a:off x="4644000" y="2421000"/>
            <a:ext cx="3886200" cy="3348360"/>
          </a:xfrm>
          <a:prstGeom prst="rect">
            <a:avLst/>
          </a:prstGeom>
          <a:ln w="9360">
            <a:solidFill>
              <a:srgbClr val="2F2B20"/>
            </a:solidFill>
            <a:miter/>
          </a:ln>
        </p:spPr>
      </p:pic>
      <p:pic>
        <p:nvPicPr>
          <p:cNvPr id="1028" name="Picture 4"/>
          <p:cNvPicPr/>
          <p:nvPr/>
        </p:nvPicPr>
        <p:blipFill>
          <a:blip r:embed="rId4"/>
          <a:stretch/>
        </p:blipFill>
        <p:spPr>
          <a:xfrm>
            <a:off x="8075520" y="6468120"/>
            <a:ext cx="911880" cy="38772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CustomShape 1"/>
          <p:cNvSpPr/>
          <p:nvPr/>
        </p:nvSpPr>
        <p:spPr>
          <a:xfrm>
            <a:off x="457200" y="836640"/>
            <a:ext cx="8227440" cy="933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800" b="0" strike="noStrike" spc="-1">
                <a:solidFill>
                  <a:srgbClr val="424456"/>
                </a:solidFill>
                <a:latin typeface="Trebuchet MS"/>
                <a:ea typeface="DejaVu Sans"/>
              </a:rPr>
              <a:t>Επιπολασμός ΧΑΠ στην Ελλάδα</a:t>
            </a:r>
            <a:endParaRPr lang="el-GR" sz="2800" b="0" strike="noStrike" spc="-1">
              <a:latin typeface="Arial"/>
            </a:endParaRPr>
          </a:p>
        </p:txBody>
      </p:sp>
      <p:pic>
        <p:nvPicPr>
          <p:cNvPr id="1030" name="Content Placeholder 3"/>
          <p:cNvPicPr/>
          <p:nvPr/>
        </p:nvPicPr>
        <p:blipFill>
          <a:blip r:embed="rId2"/>
          <a:stretch/>
        </p:blipFill>
        <p:spPr>
          <a:xfrm>
            <a:off x="683640" y="2061000"/>
            <a:ext cx="7702560" cy="45108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CustomShape 1"/>
          <p:cNvSpPr/>
          <p:nvPr/>
        </p:nvSpPr>
        <p:spPr>
          <a:xfrm>
            <a:off x="457200" y="548640"/>
            <a:ext cx="8227440" cy="1005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800" b="0" strike="noStrike" spc="-1">
                <a:solidFill>
                  <a:srgbClr val="424456"/>
                </a:solidFill>
                <a:latin typeface="Trebuchet MS"/>
                <a:ea typeface="DejaVu Sans"/>
              </a:rPr>
              <a:t>Ορισμός</a:t>
            </a:r>
            <a:r>
              <a:rPr lang="el-GR" sz="4000" b="0" strike="noStrike" spc="-1">
                <a:solidFill>
                  <a:srgbClr val="424456"/>
                </a:solidFill>
                <a:latin typeface="Trebuchet MS"/>
                <a:ea typeface="DejaVu Sans"/>
              </a:rPr>
              <a:t> </a:t>
            </a:r>
            <a:endParaRPr lang="el-GR" sz="4000" b="0" strike="noStrike" spc="-1">
              <a:latin typeface="Arial"/>
            </a:endParaRPr>
          </a:p>
        </p:txBody>
      </p:sp>
      <p:sp>
        <p:nvSpPr>
          <p:cNvPr id="1032" name="CustomShape 2"/>
          <p:cNvSpPr/>
          <p:nvPr/>
        </p:nvSpPr>
        <p:spPr>
          <a:xfrm>
            <a:off x="457200" y="1772640"/>
            <a:ext cx="8227440" cy="4799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16000" indent="-214560">
              <a:lnSpc>
                <a:spcPct val="100000"/>
              </a:lnSpc>
              <a:spcAft>
                <a:spcPts val="2049"/>
              </a:spcAft>
              <a:buClr>
                <a:srgbClr val="000000"/>
              </a:buClr>
              <a:buSzPct val="45000"/>
              <a:buFont typeface="Wingdings" charset="2"/>
              <a:buChar char=""/>
            </a:pPr>
            <a:r>
              <a:rPr lang="el-GR" sz="2000" b="0" strike="noStrike" spc="-1">
                <a:solidFill>
                  <a:srgbClr val="000000"/>
                </a:solidFill>
                <a:latin typeface="Times New Roman"/>
                <a:ea typeface="DejaVu Sans"/>
              </a:rPr>
              <a:t>Η Χρόνια Αποφρακτική Πνευμονοπάθεια (ΧΑΠ) </a:t>
            </a:r>
            <a:r>
              <a:rPr lang="el-GR" sz="2000" b="0" strike="noStrike" spc="-1">
                <a:solidFill>
                  <a:srgbClr val="000000"/>
                </a:solidFill>
                <a:latin typeface="Times New Roman"/>
                <a:ea typeface="Segoe UI"/>
              </a:rPr>
              <a:t>είναι μία συχνή νόσος που μπορεί να προληφθεί και να αντιμετωπιστεί και χαρακτηρίζεται από επίμονο περιορισμό της ροής του αέρα, που είναι κατά κανόνα προοδευτικός και συνδέεται με υπερβολική χρόνια φλεγμονώδη απάντηση των αεραγωγών και των πνευμόνων σε βλαπτικά σωματίδια ή αέρια (κυρίως κάπνισμα) </a:t>
            </a:r>
            <a:endParaRPr lang="el-GR" sz="2000" b="0" strike="noStrike" spc="-1">
              <a:latin typeface="Arial"/>
            </a:endParaRPr>
          </a:p>
          <a:p>
            <a:pPr marL="216000" indent="-214560">
              <a:lnSpc>
                <a:spcPct val="100000"/>
              </a:lnSpc>
              <a:spcAft>
                <a:spcPts val="2049"/>
              </a:spcAft>
              <a:buClr>
                <a:srgbClr val="000000"/>
              </a:buClr>
              <a:buSzPct val="45000"/>
              <a:buFont typeface="Wingdings" charset="2"/>
              <a:buChar char=""/>
            </a:pPr>
            <a:r>
              <a:rPr lang="el-GR" sz="2000" b="0" strike="noStrike" spc="-1">
                <a:solidFill>
                  <a:srgbClr val="000000"/>
                </a:solidFill>
                <a:latin typeface="Times New Roman"/>
                <a:ea typeface="DejaVu Sans"/>
              </a:rPr>
              <a:t>Οι παροξύνσεις και οι συνυπάρχουσες παθήσεις συμβάλουν στη συνολική βαρύτητα της νόσου </a:t>
            </a:r>
            <a:endParaRPr lang="el-GR" sz="2000" b="0" strike="noStrike" spc="-1">
              <a:latin typeface="Arial"/>
            </a:endParaRPr>
          </a:p>
        </p:txBody>
      </p:sp>
      <p:pic>
        <p:nvPicPr>
          <p:cNvPr id="1033" name="Picture 3"/>
          <p:cNvPicPr/>
          <p:nvPr/>
        </p:nvPicPr>
        <p:blipFill>
          <a:blip r:embed="rId2"/>
          <a:stretch/>
        </p:blipFill>
        <p:spPr>
          <a:xfrm>
            <a:off x="7092360" y="5109120"/>
            <a:ext cx="1788120" cy="14824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800" b="0" strike="noStrike" spc="-1">
                <a:solidFill>
                  <a:srgbClr val="424456"/>
                </a:solidFill>
                <a:latin typeface="Trebuchet MS"/>
                <a:ea typeface="DejaVu Sans"/>
              </a:rPr>
              <a:t>Συμπτώματα</a:t>
            </a:r>
            <a:endParaRPr lang="el-GR" sz="2800" b="0" strike="noStrike" spc="-1">
              <a:latin typeface="Arial"/>
            </a:endParaRPr>
          </a:p>
        </p:txBody>
      </p:sp>
      <p:sp>
        <p:nvSpPr>
          <p:cNvPr id="1035"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5760" indent="-253800">
              <a:lnSpc>
                <a:spcPct val="200000"/>
              </a:lnSpc>
              <a:spcBef>
                <a:spcPts val="300"/>
              </a:spcBef>
              <a:buClr>
                <a:srgbClr val="A04DA3"/>
              </a:buClr>
              <a:buFont typeface="Georgia"/>
              <a:buChar char="•"/>
            </a:pPr>
            <a:r>
              <a:rPr lang="el-GR" sz="2000" b="0" strike="noStrike" spc="-1">
                <a:solidFill>
                  <a:srgbClr val="000000"/>
                </a:solidFill>
                <a:latin typeface="Georgia"/>
                <a:ea typeface="DejaVu Sans"/>
              </a:rPr>
              <a:t>Δύσπνοια ηρεμίας ή προσπαθείας</a:t>
            </a:r>
            <a:endParaRPr lang="el-GR" sz="2000" b="0" strike="noStrike" spc="-1">
              <a:latin typeface="Arial"/>
            </a:endParaRPr>
          </a:p>
          <a:p>
            <a:pPr marL="365760" indent="-253800">
              <a:lnSpc>
                <a:spcPct val="200000"/>
              </a:lnSpc>
              <a:spcBef>
                <a:spcPts val="300"/>
              </a:spcBef>
              <a:buClr>
                <a:srgbClr val="A04DA3"/>
              </a:buClr>
              <a:buFont typeface="Georgia"/>
              <a:buChar char="•"/>
            </a:pPr>
            <a:r>
              <a:rPr lang="el-GR" sz="2000" b="0" strike="noStrike" spc="-1">
                <a:solidFill>
                  <a:srgbClr val="000000"/>
                </a:solidFill>
                <a:latin typeface="Georgia"/>
                <a:ea typeface="DejaVu Sans"/>
              </a:rPr>
              <a:t>Βήχας</a:t>
            </a:r>
            <a:endParaRPr lang="el-GR" sz="2000" b="0" strike="noStrike" spc="-1">
              <a:latin typeface="Arial"/>
            </a:endParaRPr>
          </a:p>
          <a:p>
            <a:pPr marL="365760" indent="-253800">
              <a:lnSpc>
                <a:spcPct val="200000"/>
              </a:lnSpc>
              <a:spcBef>
                <a:spcPts val="300"/>
              </a:spcBef>
              <a:buClr>
                <a:srgbClr val="A04DA3"/>
              </a:buClr>
              <a:buFont typeface="Georgia"/>
              <a:buChar char="•"/>
            </a:pPr>
            <a:r>
              <a:rPr lang="el-GR" sz="2000" b="0" strike="noStrike" spc="-1">
                <a:solidFill>
                  <a:srgbClr val="000000"/>
                </a:solidFill>
                <a:latin typeface="Georgia"/>
                <a:ea typeface="DejaVu Sans"/>
              </a:rPr>
              <a:t>Αυξημένη απόχρεμψη</a:t>
            </a:r>
            <a:endParaRPr lang="el-GR" sz="2000" b="0" strike="noStrike" spc="-1">
              <a:latin typeface="Arial"/>
            </a:endParaRPr>
          </a:p>
          <a:p>
            <a:pPr marL="365760" indent="-253800">
              <a:lnSpc>
                <a:spcPct val="200000"/>
              </a:lnSpc>
              <a:spcBef>
                <a:spcPts val="300"/>
              </a:spcBef>
              <a:buClr>
                <a:srgbClr val="A04DA3"/>
              </a:buClr>
              <a:buFont typeface="Georgia"/>
              <a:buChar char="•"/>
            </a:pPr>
            <a:r>
              <a:rPr lang="el-GR" sz="2000" b="0" strike="noStrike" spc="-1">
                <a:solidFill>
                  <a:srgbClr val="000000"/>
                </a:solidFill>
                <a:latin typeface="Georgia"/>
                <a:ea typeface="DejaVu Sans"/>
              </a:rPr>
              <a:t>Βάρος στο στήθος </a:t>
            </a:r>
            <a:endParaRPr lang="el-GR" sz="2000" b="0" strike="noStrike" spc="-1">
              <a:latin typeface="Arial"/>
            </a:endParaRPr>
          </a:p>
        </p:txBody>
      </p:sp>
      <p:pic>
        <p:nvPicPr>
          <p:cNvPr id="1036" name="Picture 3"/>
          <p:cNvPicPr/>
          <p:nvPr/>
        </p:nvPicPr>
        <p:blipFill>
          <a:blip r:embed="rId2"/>
          <a:stretch/>
        </p:blipFill>
        <p:spPr>
          <a:xfrm>
            <a:off x="7308360" y="5445360"/>
            <a:ext cx="1644120" cy="12704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 name="CustomShape 1"/>
          <p:cNvSpPr/>
          <p:nvPr/>
        </p:nvSpPr>
        <p:spPr>
          <a:xfrm>
            <a:off x="457200" y="908640"/>
            <a:ext cx="8227440" cy="933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800" b="0" strike="noStrike" spc="-1">
                <a:solidFill>
                  <a:srgbClr val="424456"/>
                </a:solidFill>
                <a:latin typeface="Trebuchet MS"/>
                <a:ea typeface="DejaVu Sans"/>
              </a:rPr>
              <a:t>Παράγοντες κινδύνου</a:t>
            </a:r>
            <a:endParaRPr lang="el-GR" sz="2800" b="0" strike="noStrike" spc="-1">
              <a:latin typeface="Arial"/>
            </a:endParaRPr>
          </a:p>
        </p:txBody>
      </p:sp>
      <p:pic>
        <p:nvPicPr>
          <p:cNvPr id="1038" name="Content Placeholder 3"/>
          <p:cNvPicPr/>
          <p:nvPr/>
        </p:nvPicPr>
        <p:blipFill>
          <a:blip r:embed="rId2"/>
          <a:stretch/>
        </p:blipFill>
        <p:spPr>
          <a:xfrm>
            <a:off x="395640" y="2249640"/>
            <a:ext cx="8062560" cy="43221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el-GR" sz="2800" b="0" strike="noStrike" spc="-1">
                <a:solidFill>
                  <a:srgbClr val="424456"/>
                </a:solidFill>
                <a:latin typeface="Trebuchet MS"/>
                <a:ea typeface="DejaVu Sans"/>
              </a:rPr>
              <a:t>Γεωγραφική κατανομή του άσθματος στην Ελλάδα</a:t>
            </a:r>
            <a:endParaRPr lang="el-GR" sz="2800" b="0" strike="noStrike" spc="-1">
              <a:latin typeface="Arial"/>
            </a:endParaRPr>
          </a:p>
        </p:txBody>
      </p:sp>
      <p:pic>
        <p:nvPicPr>
          <p:cNvPr id="869" name="Picture 2"/>
          <p:cNvPicPr/>
          <p:nvPr/>
        </p:nvPicPr>
        <p:blipFill>
          <a:blip r:embed="rId2"/>
          <a:stretch/>
        </p:blipFill>
        <p:spPr>
          <a:xfrm>
            <a:off x="1043640" y="2249640"/>
            <a:ext cx="7054560" cy="43221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 name="CustomShape 1"/>
          <p:cNvSpPr/>
          <p:nvPr/>
        </p:nvSpPr>
        <p:spPr>
          <a:xfrm>
            <a:off x="457200" y="692640"/>
            <a:ext cx="8227440" cy="1149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800" b="0" strike="noStrike" spc="-1">
                <a:solidFill>
                  <a:srgbClr val="424456"/>
                </a:solidFill>
                <a:latin typeface="Trebuchet MS"/>
                <a:ea typeface="DejaVu Sans"/>
              </a:rPr>
              <a:t>Παράγοντες κινδύνου</a:t>
            </a:r>
            <a:endParaRPr lang="el-GR" sz="2800" b="0" strike="noStrike" spc="-1">
              <a:latin typeface="Arial"/>
            </a:endParaRPr>
          </a:p>
        </p:txBody>
      </p:sp>
      <p:pic>
        <p:nvPicPr>
          <p:cNvPr id="1040" name="Content Placeholder 3"/>
          <p:cNvPicPr/>
          <p:nvPr/>
        </p:nvPicPr>
        <p:blipFill>
          <a:blip r:embed="rId2"/>
          <a:stretch/>
        </p:blipFill>
        <p:spPr>
          <a:xfrm>
            <a:off x="395640" y="2061000"/>
            <a:ext cx="8422920" cy="45108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41" name="CustomShape 1"/>
          <p:cNvSpPr/>
          <p:nvPr/>
        </p:nvSpPr>
        <p:spPr>
          <a:xfrm>
            <a:off x="457200" y="692640"/>
            <a:ext cx="8227440" cy="1077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4000" b="0" strike="noStrike" spc="-1">
                <a:solidFill>
                  <a:srgbClr val="424456"/>
                </a:solidFill>
                <a:latin typeface="Trebuchet MS"/>
                <a:ea typeface="DejaVu Sans"/>
              </a:rPr>
              <a:t>Κλινικοί φαινότυποι της ΧΑΠ</a:t>
            </a:r>
            <a:endParaRPr lang="el-GR" sz="4000" b="0" strike="noStrike" spc="-1">
              <a:latin typeface="Arial"/>
            </a:endParaRPr>
          </a:p>
        </p:txBody>
      </p:sp>
      <p:sp>
        <p:nvSpPr>
          <p:cNvPr id="1042"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109800">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109800" algn="ctr">
              <a:lnSpc>
                <a:spcPct val="100000"/>
              </a:lnSpc>
              <a:spcBef>
                <a:spcPts val="300"/>
              </a:spcBef>
            </a:pPr>
            <a:r>
              <a:rPr lang="el-GR" sz="1100" b="0" strike="noStrike" spc="-1">
                <a:solidFill>
                  <a:srgbClr val="000000"/>
                </a:solidFill>
                <a:latin typeface="Georgia"/>
                <a:ea typeface="DejaVu Sans"/>
              </a:rPr>
              <a:t>                                                                                                    </a:t>
            </a:r>
            <a:endParaRPr lang="el-GR" sz="1100" b="0" strike="noStrike" spc="-1">
              <a:latin typeface="Arial"/>
            </a:endParaRPr>
          </a:p>
          <a:p>
            <a:pPr marL="109800" algn="ctr">
              <a:lnSpc>
                <a:spcPct val="100000"/>
              </a:lnSpc>
              <a:spcBef>
                <a:spcPts val="300"/>
              </a:spcBef>
            </a:pPr>
            <a:r>
              <a:rPr lang="el-GR" sz="1100" b="0" strike="noStrike" spc="-1">
                <a:solidFill>
                  <a:srgbClr val="000000"/>
                </a:solidFill>
                <a:latin typeface="Georgia"/>
                <a:ea typeface="DejaVu Sans"/>
              </a:rPr>
              <a:t>                                                                                                      Μη αναλογικό διάγραμμα Venn, Am J Respir Crit Care Med 1995</a:t>
            </a:r>
            <a:endParaRPr lang="el-GR" sz="1100" b="0" strike="noStrike" spc="-1">
              <a:latin typeface="Arial"/>
            </a:endParaRPr>
          </a:p>
        </p:txBody>
      </p:sp>
      <p:pic>
        <p:nvPicPr>
          <p:cNvPr id="1043" name="Picture 4"/>
          <p:cNvPicPr/>
          <p:nvPr/>
        </p:nvPicPr>
        <p:blipFill>
          <a:blip r:embed="rId3"/>
          <a:stretch/>
        </p:blipFill>
        <p:spPr>
          <a:xfrm>
            <a:off x="827640" y="1772640"/>
            <a:ext cx="7846560" cy="4318200"/>
          </a:xfrm>
          <a:prstGeom prst="rect">
            <a:avLst/>
          </a:prstGeom>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44"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sp>
      <p:pic>
        <p:nvPicPr>
          <p:cNvPr id="1045" name="Content Placeholder 3"/>
          <p:cNvPicPr/>
          <p:nvPr/>
        </p:nvPicPr>
        <p:blipFill>
          <a:blip r:embed="rId2"/>
          <a:stretch/>
        </p:blipFill>
        <p:spPr>
          <a:xfrm>
            <a:off x="251640" y="1196640"/>
            <a:ext cx="8494920" cy="5374800"/>
          </a:xfrm>
          <a:prstGeom prst="rect">
            <a:avLst/>
          </a:prstGeom>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6"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sp>
      <p:pic>
        <p:nvPicPr>
          <p:cNvPr id="1047" name="Picture 641"/>
          <p:cNvPicPr/>
          <p:nvPr/>
        </p:nvPicPr>
        <p:blipFill>
          <a:blip r:embed="rId2"/>
          <a:stretch/>
        </p:blipFill>
        <p:spPr>
          <a:xfrm>
            <a:off x="36000" y="542160"/>
            <a:ext cx="9141840" cy="58014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sp>
      <p:pic>
        <p:nvPicPr>
          <p:cNvPr id="1049" name="Picture 643"/>
          <p:cNvPicPr/>
          <p:nvPr/>
        </p:nvPicPr>
        <p:blipFill>
          <a:blip r:embed="rId2"/>
          <a:stretch/>
        </p:blipFill>
        <p:spPr>
          <a:xfrm>
            <a:off x="36000" y="138240"/>
            <a:ext cx="9141840" cy="66092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50"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sp>
      <p:pic>
        <p:nvPicPr>
          <p:cNvPr id="1051" name="Content Placeholder 3"/>
          <p:cNvPicPr/>
          <p:nvPr/>
        </p:nvPicPr>
        <p:blipFill>
          <a:blip r:embed="rId2"/>
          <a:stretch/>
        </p:blipFill>
        <p:spPr>
          <a:xfrm>
            <a:off x="-13680" y="332640"/>
            <a:ext cx="9141840" cy="6492600"/>
          </a:xfrm>
          <a:prstGeom prst="rect">
            <a:avLst/>
          </a:prstGeom>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2"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sp>
      <p:pic>
        <p:nvPicPr>
          <p:cNvPr id="1053" name="Picture 647"/>
          <p:cNvPicPr/>
          <p:nvPr/>
        </p:nvPicPr>
        <p:blipFill>
          <a:blip r:embed="rId2"/>
          <a:stretch/>
        </p:blipFill>
        <p:spPr>
          <a:xfrm>
            <a:off x="36000" y="110520"/>
            <a:ext cx="9141840" cy="66646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 name="CustomShape 1"/>
          <p:cNvSpPr/>
          <p:nvPr/>
        </p:nvSpPr>
        <p:spPr>
          <a:xfrm>
            <a:off x="421200" y="692640"/>
            <a:ext cx="8227440" cy="1298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800" b="0" strike="noStrike" spc="-1">
                <a:solidFill>
                  <a:srgbClr val="424456"/>
                </a:solidFill>
                <a:latin typeface="Trebuchet MS"/>
                <a:ea typeface="DejaVu Sans"/>
              </a:rPr>
              <a:t>Μηχανισμοί απόφραξης </a:t>
            </a:r>
            <a:endParaRPr lang="el-GR" sz="2800" b="0" strike="noStrike" spc="-1">
              <a:latin typeface="Arial"/>
            </a:endParaRPr>
          </a:p>
        </p:txBody>
      </p:sp>
      <p:sp>
        <p:nvSpPr>
          <p:cNvPr id="1055"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109800">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109800">
              <a:lnSpc>
                <a:spcPct val="100000"/>
              </a:lnSpc>
              <a:spcBef>
                <a:spcPts val="300"/>
              </a:spcBef>
            </a:pPr>
            <a:endParaRPr lang="el-GR" sz="1800" b="0" strike="noStrike" spc="-1">
              <a:latin typeface="Arial"/>
            </a:endParaRPr>
          </a:p>
          <a:p>
            <a:pPr marL="109800">
              <a:lnSpc>
                <a:spcPct val="100000"/>
              </a:lnSpc>
              <a:spcBef>
                <a:spcPts val="300"/>
              </a:spcBef>
            </a:pPr>
            <a:r>
              <a:rPr lang="el-GR" sz="2800" b="0" strike="noStrike" spc="-1">
                <a:solidFill>
                  <a:srgbClr val="000000"/>
                </a:solidFill>
                <a:latin typeface="Georgia"/>
                <a:ea typeface="DejaVu Sans"/>
              </a:rPr>
              <a:t>                          </a:t>
            </a:r>
            <a:endParaRPr lang="el-GR" sz="2800" b="0" strike="noStrike" spc="-1">
              <a:latin typeface="Arial"/>
            </a:endParaRPr>
          </a:p>
        </p:txBody>
      </p:sp>
      <p:sp>
        <p:nvSpPr>
          <p:cNvPr id="1056" name="CustomShape 3"/>
          <p:cNvSpPr/>
          <p:nvPr/>
        </p:nvSpPr>
        <p:spPr>
          <a:xfrm>
            <a:off x="2555640" y="5157360"/>
            <a:ext cx="1293840" cy="861840"/>
          </a:xfrm>
          <a:custGeom>
            <a:avLst/>
            <a:gdLst/>
            <a:ahLst/>
            <a:cxnLst/>
            <a:rect l="l" t="t" r="r" b="b"/>
            <a:pathLst>
              <a:path w="21600" h="21600">
                <a:moveTo>
                  <a:pt x="0" y="0"/>
                </a:moveTo>
                <a:lnTo>
                  <a:pt x="21600" y="21600"/>
                </a:lnTo>
              </a:path>
            </a:pathLst>
          </a:custGeom>
          <a:noFill/>
          <a:ln w="9360">
            <a:solidFill>
              <a:srgbClr val="53548A"/>
            </a:solidFill>
            <a:round/>
            <a:tailEnd type="triangle" w="med" len="med"/>
          </a:ln>
        </p:spPr>
        <p:style>
          <a:lnRef idx="0">
            <a:scrgbClr r="0" g="0" b="0"/>
          </a:lnRef>
          <a:fillRef idx="0">
            <a:scrgbClr r="0" g="0" b="0"/>
          </a:fillRef>
          <a:effectRef idx="0">
            <a:scrgbClr r="0" g="0" b="0"/>
          </a:effectRef>
          <a:fontRef idx="minor"/>
        </p:style>
      </p:sp>
      <p:sp>
        <p:nvSpPr>
          <p:cNvPr id="1057" name="CustomShape 4"/>
          <p:cNvSpPr/>
          <p:nvPr/>
        </p:nvSpPr>
        <p:spPr>
          <a:xfrm flipH="1">
            <a:off x="5217120" y="5157360"/>
            <a:ext cx="1365840" cy="861840"/>
          </a:xfrm>
          <a:custGeom>
            <a:avLst/>
            <a:gdLst/>
            <a:ahLst/>
            <a:cxnLst/>
            <a:rect l="l" t="t" r="r" b="b"/>
            <a:pathLst>
              <a:path w="21600" h="21600">
                <a:moveTo>
                  <a:pt x="0" y="0"/>
                </a:moveTo>
                <a:lnTo>
                  <a:pt x="21600" y="21600"/>
                </a:lnTo>
              </a:path>
            </a:pathLst>
          </a:custGeom>
          <a:noFill/>
          <a:ln w="9360">
            <a:solidFill>
              <a:srgbClr val="53548A"/>
            </a:solidFill>
            <a:round/>
            <a:tailEnd type="triangle" w="med" len="med"/>
          </a:ln>
        </p:spPr>
        <p:style>
          <a:lnRef idx="0">
            <a:scrgbClr r="0" g="0" b="0"/>
          </a:lnRef>
          <a:fillRef idx="0">
            <a:scrgbClr r="0" g="0" b="0"/>
          </a:fillRef>
          <a:effectRef idx="0">
            <a:scrgbClr r="0" g="0" b="0"/>
          </a:effectRef>
          <a:fontRef idx="minor"/>
        </p:style>
      </p:sp>
      <p:pic>
        <p:nvPicPr>
          <p:cNvPr id="1058" name="Picture 24"/>
          <p:cNvPicPr/>
          <p:nvPr/>
        </p:nvPicPr>
        <p:blipFill>
          <a:blip r:embed="rId2"/>
          <a:stretch/>
        </p:blipFill>
        <p:spPr>
          <a:xfrm>
            <a:off x="827640" y="2349000"/>
            <a:ext cx="7414560" cy="2383920"/>
          </a:xfrm>
          <a:prstGeom prst="rect">
            <a:avLst/>
          </a:prstGeom>
          <a:ln>
            <a:noFill/>
          </a:ln>
        </p:spPr>
      </p:pic>
      <p:sp>
        <p:nvSpPr>
          <p:cNvPr id="1059" name="CustomShape 5"/>
          <p:cNvSpPr/>
          <p:nvPr/>
        </p:nvSpPr>
        <p:spPr>
          <a:xfrm>
            <a:off x="2555640" y="6088320"/>
            <a:ext cx="4105080" cy="516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109800">
              <a:lnSpc>
                <a:spcPct val="100000"/>
              </a:lnSpc>
              <a:spcBef>
                <a:spcPts val="300"/>
              </a:spcBef>
            </a:pPr>
            <a:r>
              <a:rPr lang="el-GR" sz="2800" b="1" strike="noStrike" spc="-1">
                <a:solidFill>
                  <a:srgbClr val="000000"/>
                </a:solidFill>
                <a:latin typeface="Georgia"/>
                <a:ea typeface="DejaVu Sans"/>
              </a:rPr>
              <a:t>ΑΠΟΦΡΑΞΗ   ΡΟΗΣ</a:t>
            </a:r>
            <a:endParaRPr lang="el-GR" sz="28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0"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sp>
      <p:pic>
        <p:nvPicPr>
          <p:cNvPr id="1061" name="Content Placeholder 3"/>
          <p:cNvPicPr/>
          <p:nvPr/>
        </p:nvPicPr>
        <p:blipFill>
          <a:blip r:embed="rId2"/>
          <a:stretch/>
        </p:blipFill>
        <p:spPr>
          <a:xfrm>
            <a:off x="0" y="476640"/>
            <a:ext cx="9250200" cy="63792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2"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sp>
      <p:pic>
        <p:nvPicPr>
          <p:cNvPr id="1063" name="Picture 656"/>
          <p:cNvPicPr/>
          <p:nvPr/>
        </p:nvPicPr>
        <p:blipFill>
          <a:blip r:embed="rId2"/>
          <a:stretch/>
        </p:blipFill>
        <p:spPr>
          <a:xfrm>
            <a:off x="108000" y="428760"/>
            <a:ext cx="8962200" cy="60278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l-GR" sz="2400" b="0" strike="noStrike" spc="-1">
                <a:solidFill>
                  <a:srgbClr val="424456"/>
                </a:solidFill>
                <a:latin typeface="Trebuchet MS"/>
                <a:ea typeface="DejaVu Sans"/>
              </a:rPr>
              <a:t>Νοσηρότητα και Θνητότητα</a:t>
            </a:r>
            <a:r>
              <a:t/>
            </a:r>
            <a:br/>
            <a:endParaRPr lang="el-GR" sz="2400" b="0" strike="noStrike" spc="-1">
              <a:latin typeface="Arial"/>
            </a:endParaRPr>
          </a:p>
        </p:txBody>
      </p:sp>
      <p:sp>
        <p:nvSpPr>
          <p:cNvPr id="871" name="CustomShape 2"/>
          <p:cNvSpPr/>
          <p:nvPr/>
        </p:nvSpPr>
        <p:spPr>
          <a:xfrm>
            <a:off x="467640" y="1624680"/>
            <a:ext cx="8227440" cy="432288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marL="285840" indent="-284040">
              <a:lnSpc>
                <a:spcPct val="100000"/>
              </a:lnSpc>
              <a:buClr>
                <a:srgbClr val="000000"/>
              </a:buClr>
              <a:buFont typeface="Arial"/>
              <a:buChar char="•"/>
            </a:pPr>
            <a:r>
              <a:rPr lang="el-GR" sz="2000" b="0" strike="noStrike" spc="-1">
                <a:solidFill>
                  <a:srgbClr val="000000"/>
                </a:solidFill>
                <a:latin typeface="Arial"/>
                <a:ea typeface="DejaVu Sans"/>
              </a:rPr>
              <a:t>Περισσότερα από 1.400 άτομα πεθαίνουν εξαιτίας του άσθματος κάθε χρόνο</a:t>
            </a:r>
            <a:endParaRPr lang="el-GR" sz="2000" b="0" strike="noStrike" spc="-1">
              <a:latin typeface="Arial"/>
            </a:endParaRPr>
          </a:p>
          <a:p>
            <a:pPr marL="285840" indent="-284040">
              <a:lnSpc>
                <a:spcPct val="100000"/>
              </a:lnSpc>
              <a:buClr>
                <a:srgbClr val="000000"/>
              </a:buClr>
              <a:buFont typeface="Arial"/>
              <a:buChar char="•"/>
            </a:pPr>
            <a:r>
              <a:rPr lang="el-GR" sz="2000" b="0" strike="noStrike" spc="-1">
                <a:solidFill>
                  <a:srgbClr val="000000"/>
                </a:solidFill>
                <a:latin typeface="Arial"/>
                <a:ea typeface="DejaVu Sans"/>
              </a:rPr>
              <a:t>71.000 νοσηλείες λόγω άσθματος κάθε χρόνο</a:t>
            </a:r>
            <a:endParaRPr lang="el-GR" sz="2000" b="0" strike="noStrike" spc="-1">
              <a:latin typeface="Arial"/>
            </a:endParaRPr>
          </a:p>
          <a:p>
            <a:pPr marL="285840" indent="-284040">
              <a:lnSpc>
                <a:spcPct val="100000"/>
              </a:lnSpc>
              <a:buClr>
                <a:srgbClr val="000000"/>
              </a:buClr>
              <a:buFont typeface="Arial"/>
              <a:buChar char="•"/>
            </a:pPr>
            <a:r>
              <a:rPr lang="el-GR" sz="2000" b="0" strike="noStrike" spc="-1">
                <a:solidFill>
                  <a:srgbClr val="000000"/>
                </a:solidFill>
                <a:latin typeface="Arial"/>
                <a:ea typeface="DejaVu Sans"/>
              </a:rPr>
              <a:t>Για κάθε 2 ασθενείς που εισάγονται στο νοσοκομείο λόγω άσθματος, 5 άλλοι επισκέπτονται τα ΤΕΠ</a:t>
            </a:r>
            <a:endParaRPr lang="el-GR" sz="2000" b="0" strike="noStrike" spc="-1">
              <a:latin typeface="Arial"/>
            </a:endParaRPr>
          </a:p>
          <a:p>
            <a:pPr>
              <a:lnSpc>
                <a:spcPct val="100000"/>
              </a:lnSpc>
            </a:pPr>
            <a:endParaRPr lang="el-GR" sz="2000" b="0" strike="noStrike" spc="-1">
              <a:latin typeface="Arial"/>
            </a:endParaRPr>
          </a:p>
        </p:txBody>
      </p:sp>
      <p:sp>
        <p:nvSpPr>
          <p:cNvPr id="872" name="CustomShape 3"/>
          <p:cNvSpPr/>
          <p:nvPr/>
        </p:nvSpPr>
        <p:spPr>
          <a:xfrm>
            <a:off x="6097680" y="5949360"/>
            <a:ext cx="2742840" cy="3632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l-GR" sz="1800" b="0" strike="noStrike" spc="-1">
                <a:solidFill>
                  <a:srgbClr val="000000"/>
                </a:solidFill>
                <a:latin typeface="Arial"/>
                <a:ea typeface="DejaVu Sans"/>
              </a:rPr>
              <a:t>Asthma UK  Survey 2004</a:t>
            </a:r>
            <a:endParaRPr lang="el-GR" sz="18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 name="CustomShape 1"/>
          <p:cNvSpPr/>
          <p:nvPr/>
        </p:nvSpPr>
        <p:spPr>
          <a:xfrm>
            <a:off x="483120" y="720000"/>
            <a:ext cx="8227440" cy="10645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l-GR" sz="2400" b="0" strike="noStrike" spc="-1">
                <a:solidFill>
                  <a:srgbClr val="000000"/>
                </a:solidFill>
                <a:latin typeface="Georgia"/>
                <a:ea typeface="DejaVu Sans"/>
              </a:rPr>
              <a:t>Διάγνωση της ΧΑΠ</a:t>
            </a:r>
            <a:endParaRPr lang="el-GR" sz="2400" b="0" strike="noStrike" spc="-1">
              <a:latin typeface="Arial"/>
            </a:endParaRPr>
          </a:p>
        </p:txBody>
      </p:sp>
      <p:sp>
        <p:nvSpPr>
          <p:cNvPr id="1065" name="CustomShape 2"/>
          <p:cNvSpPr/>
          <p:nvPr/>
        </p:nvSpPr>
        <p:spPr>
          <a:xfrm>
            <a:off x="457200" y="2249280"/>
            <a:ext cx="4014000" cy="432288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pPr>
            <a:endParaRPr lang="el-GR" sz="1800" b="0" strike="noStrike" spc="-1">
              <a:latin typeface="Arial"/>
            </a:endParaRPr>
          </a:p>
          <a:p>
            <a:pPr>
              <a:lnSpc>
                <a:spcPct val="100000"/>
              </a:lnSpc>
            </a:pPr>
            <a:endParaRPr lang="el-GR" sz="1800" b="0" strike="noStrike" spc="-1">
              <a:latin typeface="Arial"/>
            </a:endParaRPr>
          </a:p>
          <a:p>
            <a:pPr>
              <a:lnSpc>
                <a:spcPct val="100000"/>
              </a:lnSpc>
            </a:pPr>
            <a:r>
              <a:rPr lang="el-GR" sz="2400" b="0" strike="noStrike" spc="-1">
                <a:solidFill>
                  <a:srgbClr val="000000"/>
                </a:solidFill>
                <a:latin typeface="Times New Roman"/>
                <a:ea typeface="Segoe UI"/>
              </a:rPr>
              <a:t>Η κλινική διάγνωση της ΧΑΠ θα πρέπει να θεωρείται πιθανή σε κάθε ασθενή που εμφανίζει δύσπνοια, χρόνιο βήχα ή απόχρεμψη και ιστορικό έκθεσης σε παράγοντες κινδύνου της νόσου (κυρίως κάπνισμα) </a:t>
            </a:r>
            <a:endParaRPr lang="el-GR" sz="2400" b="0" strike="noStrike" spc="-1">
              <a:latin typeface="Arial"/>
            </a:endParaRPr>
          </a:p>
        </p:txBody>
      </p:sp>
      <p:pic>
        <p:nvPicPr>
          <p:cNvPr id="1066" name="Picture 659"/>
          <p:cNvPicPr/>
          <p:nvPr/>
        </p:nvPicPr>
        <p:blipFill>
          <a:blip r:embed="rId2"/>
          <a:stretch/>
        </p:blipFill>
        <p:spPr>
          <a:xfrm>
            <a:off x="4721400" y="2248920"/>
            <a:ext cx="3919320" cy="43228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67" name="CustomShape 1"/>
          <p:cNvSpPr/>
          <p:nvPr/>
        </p:nvSpPr>
        <p:spPr>
          <a:xfrm>
            <a:off x="438120" y="609840"/>
            <a:ext cx="8227440" cy="10645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l-GR" sz="3200" b="0" strike="noStrike" spc="-1">
                <a:solidFill>
                  <a:srgbClr val="000000"/>
                </a:solidFill>
                <a:latin typeface="Times New Roman"/>
                <a:ea typeface="Segoe UI"/>
              </a:rPr>
              <a:t>Ενδείξεις-κλειδιά για να τεθεί η υποψία της ΧΑΠ</a:t>
            </a:r>
            <a:endParaRPr lang="el-GR" sz="3200" b="0" strike="noStrike" spc="-1">
              <a:latin typeface="Arial"/>
            </a:endParaRPr>
          </a:p>
        </p:txBody>
      </p:sp>
      <p:sp>
        <p:nvSpPr>
          <p:cNvPr id="1068" name="CustomShape 2"/>
          <p:cNvSpPr/>
          <p:nvPr/>
        </p:nvSpPr>
        <p:spPr>
          <a:xfrm>
            <a:off x="457200" y="1676160"/>
            <a:ext cx="8227440" cy="333504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fontScale="77500" lnSpcReduction="20000"/>
          </a:bodyPr>
          <a:lstStyle/>
          <a:p>
            <a:pPr>
              <a:lnSpc>
                <a:spcPct val="100000"/>
              </a:lnSpc>
            </a:pPr>
            <a:endParaRPr lang="el-GR" sz="1800" b="0" strike="noStrike" spc="-1">
              <a:latin typeface="Arial"/>
            </a:endParaRPr>
          </a:p>
          <a:p>
            <a:pPr>
              <a:lnSpc>
                <a:spcPct val="100000"/>
              </a:lnSpc>
            </a:pPr>
            <a:r>
              <a:rPr lang="el-GR" sz="3200" b="0" strike="noStrike" spc="-1">
                <a:solidFill>
                  <a:srgbClr val="000000"/>
                </a:solidFill>
                <a:latin typeface="Times New Roman"/>
                <a:ea typeface="Segoe UI"/>
              </a:rPr>
              <a:t> </a:t>
            </a:r>
            <a:endParaRPr lang="el-GR" sz="3200" b="0" strike="noStrike" spc="-1">
              <a:latin typeface="Arial"/>
            </a:endParaRPr>
          </a:p>
          <a:p>
            <a:pPr>
              <a:lnSpc>
                <a:spcPct val="100000"/>
              </a:lnSpc>
            </a:pPr>
            <a:r>
              <a:rPr lang="el-GR" sz="3400" b="0" strike="noStrike" spc="-1">
                <a:solidFill>
                  <a:srgbClr val="000000"/>
                </a:solidFill>
                <a:latin typeface="Times New Roman"/>
                <a:ea typeface="Segoe UI"/>
              </a:rPr>
              <a:t>•</a:t>
            </a:r>
            <a:r>
              <a:rPr lang="el-GR" sz="3400" b="0" strike="noStrike" spc="-1">
                <a:solidFill>
                  <a:srgbClr val="000000"/>
                </a:solidFill>
                <a:latin typeface="Arial"/>
                <a:ea typeface="Segoe UI"/>
              </a:rPr>
              <a:t>Δύσπνοια: επίμονη, επιδεινούμενη με το χρόνο και την άσκηση </a:t>
            </a:r>
            <a:endParaRPr lang="el-GR" sz="3400" b="0" strike="noStrike" spc="-1">
              <a:latin typeface="Arial"/>
            </a:endParaRPr>
          </a:p>
          <a:p>
            <a:pPr>
              <a:lnSpc>
                <a:spcPct val="100000"/>
              </a:lnSpc>
            </a:pPr>
            <a:r>
              <a:rPr lang="el-GR" sz="3400" b="0" strike="noStrike" spc="-1">
                <a:solidFill>
                  <a:srgbClr val="000000"/>
                </a:solidFill>
                <a:latin typeface="Arial"/>
                <a:ea typeface="Segoe UI"/>
              </a:rPr>
              <a:t>•Χρόνιος βήχας: συχνά διαλείπων και ξηρός </a:t>
            </a:r>
            <a:endParaRPr lang="el-GR" sz="3400" b="0" strike="noStrike" spc="-1">
              <a:latin typeface="Arial"/>
            </a:endParaRPr>
          </a:p>
          <a:p>
            <a:pPr>
              <a:lnSpc>
                <a:spcPct val="100000"/>
              </a:lnSpc>
            </a:pPr>
            <a:r>
              <a:rPr lang="el-GR" sz="3400" b="0" strike="noStrike" spc="-1">
                <a:solidFill>
                  <a:srgbClr val="000000"/>
                </a:solidFill>
                <a:latin typeface="Arial"/>
                <a:ea typeface="Segoe UI"/>
              </a:rPr>
              <a:t>•Χρόνια παραγωγή πτυέλων: οποιοδήποτε πρότυπο χρόνιας απόχρεμψης μπορεί να είναι ένδειξη ΧΑΠ </a:t>
            </a:r>
            <a:endParaRPr lang="el-GR" sz="3400" b="0" strike="noStrike" spc="-1">
              <a:latin typeface="Arial"/>
            </a:endParaRPr>
          </a:p>
          <a:p>
            <a:pPr>
              <a:lnSpc>
                <a:spcPct val="100000"/>
              </a:lnSpc>
            </a:pPr>
            <a:r>
              <a:rPr lang="el-GR" sz="3400" b="0" strike="noStrike" spc="-1">
                <a:solidFill>
                  <a:srgbClr val="000000"/>
                </a:solidFill>
                <a:latin typeface="Arial"/>
                <a:ea typeface="Segoe UI"/>
              </a:rPr>
              <a:t>•Ιστορικό έκθεσης σε παράγοντες κινδύνου της νόσου (κάπνισμα) </a:t>
            </a:r>
            <a:endParaRPr lang="el-GR" sz="3400" b="0" strike="noStrike" spc="-1">
              <a:latin typeface="Arial"/>
            </a:endParaRPr>
          </a:p>
          <a:p>
            <a:pPr>
              <a:lnSpc>
                <a:spcPct val="100000"/>
              </a:lnSpc>
            </a:pPr>
            <a:r>
              <a:rPr lang="el-GR" sz="3400" b="0" strike="noStrike" spc="-1">
                <a:solidFill>
                  <a:srgbClr val="000000"/>
                </a:solidFill>
                <a:latin typeface="Arial"/>
                <a:ea typeface="Segoe UI"/>
              </a:rPr>
              <a:t>•Οικογενειακό ιστορικό ΧΑΠ </a:t>
            </a:r>
            <a:endParaRPr lang="el-GR" sz="3400" b="0" strike="noStrike" spc="-1">
              <a:latin typeface="Arial"/>
            </a:endParaRPr>
          </a:p>
        </p:txBody>
      </p:sp>
      <p:sp>
        <p:nvSpPr>
          <p:cNvPr id="1069" name="CustomShape 3"/>
          <p:cNvSpPr/>
          <p:nvPr/>
        </p:nvSpPr>
        <p:spPr>
          <a:xfrm>
            <a:off x="457200" y="4508280"/>
            <a:ext cx="8227440" cy="206100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pPr>
            <a:endParaRPr lang="el-GR" sz="1800" b="0" strike="noStrike" spc="-1">
              <a:latin typeface="Arial"/>
            </a:endParaRPr>
          </a:p>
          <a:p>
            <a:pPr>
              <a:lnSpc>
                <a:spcPct val="100000"/>
              </a:lnSpc>
            </a:pPr>
            <a:endParaRPr lang="el-GR" sz="1800" b="0" strike="noStrike" spc="-1">
              <a:latin typeface="Arial"/>
            </a:endParaRPr>
          </a:p>
          <a:p>
            <a:pPr>
              <a:lnSpc>
                <a:spcPct val="100000"/>
              </a:lnSpc>
            </a:pPr>
            <a:r>
              <a:rPr lang="el-GR" sz="1800" b="1" i="1" strike="noStrike" spc="-1">
                <a:solidFill>
                  <a:srgbClr val="000000"/>
                </a:solidFill>
                <a:latin typeface="Times New Roman"/>
                <a:ea typeface="Segoe UI"/>
              </a:rPr>
              <a:t>Σπιρομέτρηση σε ενεργούς ή πρώην καπνιστές άνω των 40  </a:t>
            </a:r>
            <a:endParaRPr lang="el-GR" sz="1800" b="0" strike="noStrike" spc="-1">
              <a:latin typeface="Arial"/>
            </a:endParaRPr>
          </a:p>
          <a:p>
            <a:pPr>
              <a:lnSpc>
                <a:spcPct val="100000"/>
              </a:lnSpc>
            </a:pPr>
            <a:r>
              <a:rPr lang="el-GR" sz="1800" b="1" i="1" strike="noStrike" spc="-1">
                <a:solidFill>
                  <a:srgbClr val="000000"/>
                </a:solidFill>
                <a:latin typeface="Times New Roman"/>
                <a:ea typeface="Segoe UI"/>
              </a:rPr>
              <a:t>Απαραίτητη για τη διάγνωση η σπιρομέτρηση (προ/μετά βογχοδιαστολή)</a:t>
            </a:r>
            <a:r>
              <a:rPr lang="el-GR" sz="1800" b="0" i="1" strike="noStrike" spc="-1">
                <a:solidFill>
                  <a:srgbClr val="000000"/>
                </a:solidFill>
                <a:latin typeface="Times New Roman"/>
                <a:ea typeface="Segoe UI"/>
              </a:rPr>
              <a:t> </a:t>
            </a:r>
            <a:endParaRPr lang="el-GR" sz="1800" b="0" strike="noStrike" spc="-1">
              <a:latin typeface="Aria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0" name="CustomShape 1"/>
          <p:cNvSpPr/>
          <p:nvPr/>
        </p:nvSpPr>
        <p:spPr>
          <a:xfrm>
            <a:off x="457200" y="836640"/>
            <a:ext cx="8227440" cy="933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800" b="0" strike="noStrike" spc="-1">
                <a:solidFill>
                  <a:srgbClr val="424456"/>
                </a:solidFill>
                <a:latin typeface="Trebuchet MS"/>
                <a:ea typeface="DejaVu Sans"/>
              </a:rPr>
              <a:t>Διάγνωση ΧΑΠ</a:t>
            </a:r>
            <a:endParaRPr lang="el-GR" sz="2800" b="0" strike="noStrike" spc="-1">
              <a:latin typeface="Arial"/>
            </a:endParaRPr>
          </a:p>
        </p:txBody>
      </p:sp>
      <p:sp>
        <p:nvSpPr>
          <p:cNvPr id="1071"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sp>
      <p:sp>
        <p:nvSpPr>
          <p:cNvPr id="1072" name="CustomShape 3"/>
          <p:cNvSpPr/>
          <p:nvPr/>
        </p:nvSpPr>
        <p:spPr>
          <a:xfrm>
            <a:off x="611640" y="2133000"/>
            <a:ext cx="3238200" cy="2158200"/>
          </a:xfrm>
          <a:prstGeom prst="flowChartAlternateProcess">
            <a:avLst/>
          </a:prstGeom>
          <a:solidFill>
            <a:srgbClr val="5C92B5"/>
          </a:solidFill>
          <a:ln w="19080">
            <a:solidFill>
              <a:srgbClr val="446C85"/>
            </a:solidFill>
            <a:round/>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400" b="0" strike="noStrike" spc="-1">
                <a:solidFill>
                  <a:srgbClr val="FFFFFF"/>
                </a:solidFill>
                <a:latin typeface="Georgia"/>
                <a:ea typeface="DejaVu Sans"/>
              </a:rPr>
              <a:t>Συμπτώματα</a:t>
            </a:r>
            <a:endParaRPr lang="el-GR" sz="2400" b="0" strike="noStrike" spc="-1">
              <a:latin typeface="Arial"/>
            </a:endParaRPr>
          </a:p>
          <a:p>
            <a:pPr algn="ctr">
              <a:lnSpc>
                <a:spcPct val="100000"/>
              </a:lnSpc>
            </a:pPr>
            <a:endParaRPr lang="el-GR" sz="2400" b="0" strike="noStrike" spc="-1">
              <a:latin typeface="Arial"/>
            </a:endParaRPr>
          </a:p>
          <a:p>
            <a:pPr algn="ctr">
              <a:lnSpc>
                <a:spcPct val="100000"/>
              </a:lnSpc>
            </a:pPr>
            <a:r>
              <a:rPr lang="el-GR" sz="1800" b="0" strike="noStrike" spc="-1">
                <a:solidFill>
                  <a:srgbClr val="FFFFFF"/>
                </a:solidFill>
                <a:latin typeface="Georgia"/>
                <a:ea typeface="DejaVu Sans"/>
              </a:rPr>
              <a:t>Δύσπνοια</a:t>
            </a:r>
            <a:endParaRPr lang="el-GR" sz="1800" b="0" strike="noStrike" spc="-1">
              <a:latin typeface="Arial"/>
            </a:endParaRPr>
          </a:p>
          <a:p>
            <a:pPr algn="ctr">
              <a:lnSpc>
                <a:spcPct val="100000"/>
              </a:lnSpc>
            </a:pPr>
            <a:r>
              <a:rPr lang="el-GR" sz="1800" b="0" strike="noStrike" spc="-1">
                <a:solidFill>
                  <a:srgbClr val="FFFFFF"/>
                </a:solidFill>
                <a:latin typeface="Georgia"/>
                <a:ea typeface="DejaVu Sans"/>
              </a:rPr>
              <a:t>Χρόνιος βήχας</a:t>
            </a:r>
            <a:endParaRPr lang="el-GR" sz="1800" b="0" strike="noStrike" spc="-1">
              <a:latin typeface="Arial"/>
            </a:endParaRPr>
          </a:p>
          <a:p>
            <a:pPr algn="ctr">
              <a:lnSpc>
                <a:spcPct val="100000"/>
              </a:lnSpc>
            </a:pPr>
            <a:r>
              <a:rPr lang="el-GR" sz="1800" b="0" strike="noStrike" spc="-1">
                <a:solidFill>
                  <a:srgbClr val="FFFFFF"/>
                </a:solidFill>
                <a:latin typeface="Georgia"/>
                <a:ea typeface="DejaVu Sans"/>
              </a:rPr>
              <a:t>Απόχρεμψη</a:t>
            </a:r>
            <a:endParaRPr lang="el-GR" sz="1800" b="0" strike="noStrike" spc="-1">
              <a:latin typeface="Arial"/>
            </a:endParaRPr>
          </a:p>
          <a:p>
            <a:pPr algn="ctr">
              <a:lnSpc>
                <a:spcPct val="100000"/>
              </a:lnSpc>
            </a:pPr>
            <a:endParaRPr lang="el-GR" sz="1800" b="0" strike="noStrike" spc="-1">
              <a:latin typeface="Arial"/>
            </a:endParaRPr>
          </a:p>
        </p:txBody>
      </p:sp>
      <p:sp>
        <p:nvSpPr>
          <p:cNvPr id="1073" name="CustomShape 4"/>
          <p:cNvSpPr/>
          <p:nvPr/>
        </p:nvSpPr>
        <p:spPr>
          <a:xfrm>
            <a:off x="5076000" y="2133000"/>
            <a:ext cx="3526200" cy="2230200"/>
          </a:xfrm>
          <a:prstGeom prst="flowChartAlternateProcess">
            <a:avLst/>
          </a:prstGeom>
          <a:solidFill>
            <a:srgbClr val="5C92B5"/>
          </a:solidFill>
          <a:ln w="19080">
            <a:solidFill>
              <a:srgbClr val="446C85"/>
            </a:solidFill>
            <a:round/>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400" b="0" strike="noStrike" spc="-1">
                <a:solidFill>
                  <a:srgbClr val="FFFFFF"/>
                </a:solidFill>
                <a:latin typeface="Georgia"/>
                <a:ea typeface="DejaVu Sans"/>
              </a:rPr>
              <a:t>Παράγοντες κινδύνου</a:t>
            </a:r>
            <a:endParaRPr lang="el-GR" sz="2400" b="0" strike="noStrike" spc="-1">
              <a:latin typeface="Arial"/>
            </a:endParaRPr>
          </a:p>
          <a:p>
            <a:pPr algn="ctr">
              <a:lnSpc>
                <a:spcPct val="100000"/>
              </a:lnSpc>
            </a:pPr>
            <a:endParaRPr lang="el-GR" sz="2400" b="0" strike="noStrike" spc="-1">
              <a:latin typeface="Arial"/>
            </a:endParaRPr>
          </a:p>
          <a:p>
            <a:pPr algn="ctr">
              <a:lnSpc>
                <a:spcPct val="100000"/>
              </a:lnSpc>
            </a:pPr>
            <a:r>
              <a:rPr lang="el-GR" sz="1800" b="0" strike="noStrike" spc="-1">
                <a:solidFill>
                  <a:srgbClr val="FFFFFF"/>
                </a:solidFill>
                <a:latin typeface="Georgia"/>
                <a:ea typeface="DejaVu Sans"/>
              </a:rPr>
              <a:t>Ενδογενείς παράγοντες</a:t>
            </a:r>
            <a:endParaRPr lang="el-GR" sz="1800" b="0" strike="noStrike" spc="-1">
              <a:latin typeface="Arial"/>
            </a:endParaRPr>
          </a:p>
          <a:p>
            <a:pPr algn="ctr">
              <a:lnSpc>
                <a:spcPct val="100000"/>
              </a:lnSpc>
            </a:pPr>
            <a:r>
              <a:rPr lang="el-GR" sz="1800" b="0" strike="noStrike" spc="-1">
                <a:solidFill>
                  <a:srgbClr val="FFFFFF"/>
                </a:solidFill>
                <a:latin typeface="Georgia"/>
                <a:ea typeface="DejaVu Sans"/>
              </a:rPr>
              <a:t>Κάπνισμα</a:t>
            </a:r>
            <a:endParaRPr lang="el-GR" sz="1800" b="0" strike="noStrike" spc="-1">
              <a:latin typeface="Arial"/>
            </a:endParaRPr>
          </a:p>
          <a:p>
            <a:pPr algn="ctr">
              <a:lnSpc>
                <a:spcPct val="100000"/>
              </a:lnSpc>
            </a:pPr>
            <a:r>
              <a:rPr lang="el-GR" sz="1800" b="0" strike="noStrike" spc="-1">
                <a:solidFill>
                  <a:srgbClr val="FFFFFF"/>
                </a:solidFill>
                <a:latin typeface="Georgia"/>
                <a:ea typeface="DejaVu Sans"/>
              </a:rPr>
              <a:t>Επαγγελματικοί</a:t>
            </a:r>
            <a:endParaRPr lang="el-GR" sz="1800" b="0" strike="noStrike" spc="-1">
              <a:latin typeface="Arial"/>
            </a:endParaRPr>
          </a:p>
          <a:p>
            <a:pPr algn="ctr">
              <a:lnSpc>
                <a:spcPct val="100000"/>
              </a:lnSpc>
            </a:pPr>
            <a:r>
              <a:rPr lang="el-GR" sz="1800" b="0" strike="noStrike" spc="-1">
                <a:solidFill>
                  <a:srgbClr val="FFFFFF"/>
                </a:solidFill>
                <a:latin typeface="Georgia"/>
                <a:ea typeface="DejaVu Sans"/>
              </a:rPr>
              <a:t>Εσωτερική/ εξωτερική</a:t>
            </a:r>
            <a:endParaRPr lang="el-GR" sz="1800" b="0" strike="noStrike" spc="-1">
              <a:latin typeface="Arial"/>
            </a:endParaRPr>
          </a:p>
          <a:p>
            <a:pPr algn="ctr">
              <a:lnSpc>
                <a:spcPct val="100000"/>
              </a:lnSpc>
            </a:pPr>
            <a:r>
              <a:rPr lang="el-GR" sz="1800" b="0" strike="noStrike" spc="-1">
                <a:solidFill>
                  <a:srgbClr val="FFFFFF"/>
                </a:solidFill>
                <a:latin typeface="Georgia"/>
                <a:ea typeface="DejaVu Sans"/>
              </a:rPr>
              <a:t>μόλυνση</a:t>
            </a:r>
            <a:endParaRPr lang="el-GR" sz="1800" b="0" strike="noStrike" spc="-1">
              <a:latin typeface="Arial"/>
            </a:endParaRPr>
          </a:p>
        </p:txBody>
      </p:sp>
      <p:sp>
        <p:nvSpPr>
          <p:cNvPr id="1074" name="CustomShape 5"/>
          <p:cNvSpPr/>
          <p:nvPr/>
        </p:nvSpPr>
        <p:spPr>
          <a:xfrm>
            <a:off x="2231640" y="4365000"/>
            <a:ext cx="1329840" cy="933840"/>
          </a:xfrm>
          <a:custGeom>
            <a:avLst/>
            <a:gdLst/>
            <a:ahLst/>
            <a:cxnLst/>
            <a:rect l="l" t="t" r="r" b="b"/>
            <a:pathLst>
              <a:path w="21600" h="21600">
                <a:moveTo>
                  <a:pt x="0" y="0"/>
                </a:moveTo>
                <a:lnTo>
                  <a:pt x="21600" y="21600"/>
                </a:lnTo>
              </a:path>
            </a:pathLst>
          </a:custGeom>
          <a:noFill/>
          <a:ln w="9360">
            <a:noFill/>
          </a:ln>
        </p:spPr>
        <p:style>
          <a:lnRef idx="0">
            <a:scrgbClr r="0" g="0" b="0"/>
          </a:lnRef>
          <a:fillRef idx="0">
            <a:scrgbClr r="0" g="0" b="0"/>
          </a:fillRef>
          <a:effectRef idx="0">
            <a:scrgbClr r="0" g="0" b="0"/>
          </a:effectRef>
          <a:fontRef idx="minor"/>
        </p:style>
      </p:sp>
      <p:sp>
        <p:nvSpPr>
          <p:cNvPr id="1075" name="CustomShape 6"/>
          <p:cNvSpPr/>
          <p:nvPr/>
        </p:nvSpPr>
        <p:spPr>
          <a:xfrm flipH="1">
            <a:off x="4929840" y="4437000"/>
            <a:ext cx="1654200" cy="789840"/>
          </a:xfrm>
          <a:custGeom>
            <a:avLst/>
            <a:gdLst/>
            <a:ahLst/>
            <a:cxnLst/>
            <a:rect l="l" t="t" r="r" b="b"/>
            <a:pathLst>
              <a:path w="21600" h="21600">
                <a:moveTo>
                  <a:pt x="0" y="0"/>
                </a:moveTo>
                <a:lnTo>
                  <a:pt x="21600" y="21600"/>
                </a:lnTo>
              </a:path>
            </a:pathLst>
          </a:custGeom>
          <a:noFill/>
          <a:ln w="9360">
            <a:noFill/>
          </a:ln>
        </p:spPr>
        <p:style>
          <a:lnRef idx="0">
            <a:scrgbClr r="0" g="0" b="0"/>
          </a:lnRef>
          <a:fillRef idx="0">
            <a:scrgbClr r="0" g="0" b="0"/>
          </a:fillRef>
          <a:effectRef idx="0">
            <a:scrgbClr r="0" g="0" b="0"/>
          </a:effectRef>
          <a:fontRef idx="minor"/>
        </p:style>
      </p:sp>
      <p:sp>
        <p:nvSpPr>
          <p:cNvPr id="1076" name="CustomShape 7"/>
          <p:cNvSpPr/>
          <p:nvPr/>
        </p:nvSpPr>
        <p:spPr>
          <a:xfrm>
            <a:off x="1043640" y="5517360"/>
            <a:ext cx="6766560" cy="1149840"/>
          </a:xfrm>
          <a:prstGeom prst="roundRect">
            <a:avLst>
              <a:gd name="adj" fmla="val 16667"/>
            </a:avLst>
          </a:prstGeom>
          <a:solidFill>
            <a:srgbClr val="5C92B5"/>
          </a:solidFill>
          <a:ln w="19080">
            <a:solidFill>
              <a:srgbClr val="446C85"/>
            </a:solidFill>
            <a:round/>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400" b="0" strike="noStrike" spc="-1">
                <a:solidFill>
                  <a:srgbClr val="FFFFFF"/>
                </a:solidFill>
                <a:latin typeface="Georgia"/>
                <a:ea typeface="DejaVu Sans"/>
              </a:rPr>
              <a:t>ΣΠΙΡΟΜΕΤΡΗΣΗ</a:t>
            </a:r>
            <a:r>
              <a:rPr lang="el-GR" sz="1800" b="0" strike="noStrike" spc="-1">
                <a:solidFill>
                  <a:srgbClr val="FFFFFF"/>
                </a:solidFill>
                <a:latin typeface="Georgia"/>
                <a:ea typeface="DejaVu Sans"/>
              </a:rPr>
              <a:t>: Απαραίτητη για την επιβεβαίωση της διάγνωσης FEV1/FVC&lt;70%</a:t>
            </a:r>
            <a:endParaRPr lang="el-GR" sz="18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7" name="CustomShape 1"/>
          <p:cNvSpPr/>
          <p:nvPr/>
        </p:nvSpPr>
        <p:spPr>
          <a:xfrm>
            <a:off x="457200" y="836640"/>
            <a:ext cx="8227440" cy="1077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800" b="0" strike="noStrike" spc="-1">
                <a:solidFill>
                  <a:srgbClr val="424456"/>
                </a:solidFill>
                <a:latin typeface="Trebuchet MS"/>
                <a:ea typeface="DejaVu Sans"/>
              </a:rPr>
              <a:t>Ο ρόλος της σπιρομέτρησης</a:t>
            </a:r>
            <a:endParaRPr lang="el-GR" sz="2800" b="0" strike="noStrike" spc="-1">
              <a:latin typeface="Arial"/>
            </a:endParaRPr>
          </a:p>
        </p:txBody>
      </p:sp>
      <p:sp>
        <p:nvSpPr>
          <p:cNvPr id="1078"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5760" indent="-253800">
              <a:lnSpc>
                <a:spcPct val="150000"/>
              </a:lnSpc>
              <a:spcBef>
                <a:spcPts val="300"/>
              </a:spcBef>
              <a:buClr>
                <a:srgbClr val="A04DA3"/>
              </a:buClr>
              <a:buFont typeface="Georgia"/>
              <a:buChar char="•"/>
            </a:pPr>
            <a:r>
              <a:rPr lang="el-GR" sz="2400" b="0" strike="noStrike" spc="-1">
                <a:solidFill>
                  <a:srgbClr val="000000"/>
                </a:solidFill>
                <a:latin typeface="Georgia"/>
                <a:ea typeface="DejaVu Sans"/>
              </a:rPr>
              <a:t>Διάγνωση (FEV1/FVC&lt;70%)</a:t>
            </a:r>
            <a:endParaRPr lang="el-GR" sz="2400" b="0" strike="noStrike" spc="-1">
              <a:latin typeface="Arial"/>
            </a:endParaRPr>
          </a:p>
          <a:p>
            <a:pPr marL="365760" indent="-253800">
              <a:lnSpc>
                <a:spcPct val="150000"/>
              </a:lnSpc>
              <a:spcBef>
                <a:spcPts val="300"/>
              </a:spcBef>
              <a:buClr>
                <a:srgbClr val="A04DA3"/>
              </a:buClr>
              <a:buFont typeface="Georgia"/>
              <a:buChar char="•"/>
            </a:pPr>
            <a:r>
              <a:rPr lang="el-GR" sz="2400" b="0" strike="noStrike" spc="-1">
                <a:solidFill>
                  <a:srgbClr val="000000"/>
                </a:solidFill>
                <a:latin typeface="Georgia"/>
                <a:ea typeface="DejaVu Sans"/>
              </a:rPr>
              <a:t>Αξιολόγηση βαρύτητας περιορισμού ροής του αέρα</a:t>
            </a:r>
            <a:endParaRPr lang="el-GR" sz="2400" b="0" strike="noStrike" spc="-1">
              <a:latin typeface="Arial"/>
            </a:endParaRPr>
          </a:p>
          <a:p>
            <a:pPr marL="365760" indent="-253800">
              <a:lnSpc>
                <a:spcPct val="150000"/>
              </a:lnSpc>
              <a:spcBef>
                <a:spcPts val="300"/>
              </a:spcBef>
              <a:buClr>
                <a:srgbClr val="A04DA3"/>
              </a:buClr>
              <a:buFont typeface="Georgia"/>
              <a:buChar char="•"/>
            </a:pPr>
            <a:r>
              <a:rPr lang="el-GR" sz="2400" b="0" strike="noStrike" spc="-1">
                <a:solidFill>
                  <a:srgbClr val="000000"/>
                </a:solidFill>
                <a:latin typeface="Georgia"/>
                <a:ea typeface="DejaVu Sans"/>
              </a:rPr>
              <a:t>Παρακολούθηση</a:t>
            </a:r>
            <a:endParaRPr lang="el-GR" sz="24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 name="CustomShape 1"/>
          <p:cNvSpPr/>
          <p:nvPr/>
        </p:nvSpPr>
        <p:spPr>
          <a:xfrm>
            <a:off x="266760" y="360000"/>
            <a:ext cx="8227440" cy="10645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l-GR" sz="2400" b="0" strike="noStrike" spc="-1">
                <a:solidFill>
                  <a:srgbClr val="000000"/>
                </a:solidFill>
                <a:latin typeface="Georgia"/>
                <a:ea typeface="DejaVu Sans"/>
              </a:rPr>
              <a:t>Σπιρομέτρηση</a:t>
            </a:r>
            <a:r>
              <a:rPr lang="el-GR" sz="1800" b="0" strike="noStrike" spc="-1">
                <a:solidFill>
                  <a:srgbClr val="000000"/>
                </a:solidFill>
                <a:latin typeface="Georgia"/>
                <a:ea typeface="DejaVu Sans"/>
              </a:rPr>
              <a:t> </a:t>
            </a:r>
            <a:endParaRPr lang="el-GR" sz="1800" b="0" strike="noStrike" spc="-1">
              <a:latin typeface="Arial"/>
            </a:endParaRPr>
          </a:p>
        </p:txBody>
      </p:sp>
      <p:sp>
        <p:nvSpPr>
          <p:cNvPr id="1080" name="CustomShape 2"/>
          <p:cNvSpPr/>
          <p:nvPr/>
        </p:nvSpPr>
        <p:spPr>
          <a:xfrm>
            <a:off x="338760" y="1296000"/>
            <a:ext cx="8227440" cy="432288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marL="432000" indent="-322200">
              <a:lnSpc>
                <a:spcPct val="100000"/>
              </a:lnSpc>
              <a:spcBef>
                <a:spcPts val="1417"/>
              </a:spcBef>
              <a:buClr>
                <a:srgbClr val="000000"/>
              </a:buClr>
              <a:buSzPct val="45000"/>
              <a:buFont typeface="Wingdings" charset="2"/>
              <a:buChar char=""/>
            </a:pPr>
            <a:r>
              <a:rPr lang="el-GR" sz="1800" b="0" strike="noStrike" spc="-1">
                <a:solidFill>
                  <a:srgbClr val="000000"/>
                </a:solidFill>
                <a:latin typeface="Georgia"/>
                <a:ea typeface="DejaVu Sans"/>
              </a:rPr>
              <a:t>Μέθοδος εκτίμησης της αναπνευστικής λειτουργίας με τη μέτρηση της ροής και του όγκου του αέρα που το άτομο μπορεί να εκπεύσει βίαια μετά από μια μέγιστη εισπνοή</a:t>
            </a:r>
            <a:endParaRPr lang="el-GR" sz="1800" b="0" strike="noStrike" spc="-1">
              <a:latin typeface="Arial"/>
            </a:endParaRPr>
          </a:p>
          <a:p>
            <a:pPr marL="432000" indent="-322200">
              <a:lnSpc>
                <a:spcPct val="100000"/>
              </a:lnSpc>
              <a:spcBef>
                <a:spcPts val="1417"/>
              </a:spcBef>
              <a:buClr>
                <a:srgbClr val="000000"/>
              </a:buClr>
              <a:buSzPct val="45000"/>
              <a:buFont typeface="Wingdings" charset="2"/>
              <a:buChar char=""/>
            </a:pPr>
            <a:r>
              <a:rPr lang="el-GR" sz="1800" b="0" strike="noStrike" spc="-1">
                <a:solidFill>
                  <a:srgbClr val="000000"/>
                </a:solidFill>
                <a:latin typeface="Georgia"/>
                <a:ea typeface="DejaVu Sans"/>
              </a:rPr>
              <a:t>Εκφράζεται ώς καμπύλη ροής – όγκου </a:t>
            </a:r>
            <a:endParaRPr lang="el-GR" sz="1800" b="0" strike="noStrike" spc="-1">
              <a:latin typeface="Arial"/>
            </a:endParaRPr>
          </a:p>
          <a:p>
            <a:pPr marL="432000" indent="-322200">
              <a:lnSpc>
                <a:spcPct val="100000"/>
              </a:lnSpc>
              <a:spcBef>
                <a:spcPts val="1417"/>
              </a:spcBef>
              <a:buClr>
                <a:srgbClr val="000000"/>
              </a:buClr>
              <a:buSzPct val="45000"/>
              <a:buFont typeface="Wingdings" charset="2"/>
              <a:buChar char=""/>
            </a:pPr>
            <a:r>
              <a:rPr lang="el-GR" sz="1800" b="0" strike="noStrike" spc="-1">
                <a:solidFill>
                  <a:srgbClr val="000000"/>
                </a:solidFill>
                <a:latin typeface="Georgia"/>
                <a:ea typeface="DejaVu Sans"/>
              </a:rPr>
              <a:t>ή καμπύλου όγκου - χρόνου</a:t>
            </a:r>
            <a:endParaRPr lang="el-GR" sz="1800" b="0" strike="noStrike" spc="-1">
              <a:latin typeface="Arial"/>
            </a:endParaRPr>
          </a:p>
        </p:txBody>
      </p:sp>
      <p:pic>
        <p:nvPicPr>
          <p:cNvPr id="1081" name="Picture 674"/>
          <p:cNvPicPr/>
          <p:nvPr/>
        </p:nvPicPr>
        <p:blipFill>
          <a:blip r:embed="rId2"/>
          <a:stretch/>
        </p:blipFill>
        <p:spPr>
          <a:xfrm>
            <a:off x="5067000" y="1944000"/>
            <a:ext cx="3427200" cy="1942200"/>
          </a:xfrm>
          <a:prstGeom prst="rect">
            <a:avLst/>
          </a:prstGeom>
          <a:ln>
            <a:noFill/>
          </a:ln>
        </p:spPr>
      </p:pic>
      <p:pic>
        <p:nvPicPr>
          <p:cNvPr id="1082" name="Picture 675"/>
          <p:cNvPicPr/>
          <p:nvPr/>
        </p:nvPicPr>
        <p:blipFill>
          <a:blip r:embed="rId3"/>
          <a:stretch/>
        </p:blipFill>
        <p:spPr>
          <a:xfrm>
            <a:off x="648000" y="4248000"/>
            <a:ext cx="7998840" cy="25376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3"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sp>
      <p:sp>
        <p:nvSpPr>
          <p:cNvPr id="1084"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sp>
      <p:pic>
        <p:nvPicPr>
          <p:cNvPr id="1085" name="Picture 678"/>
          <p:cNvPicPr/>
          <p:nvPr/>
        </p:nvPicPr>
        <p:blipFill>
          <a:blip r:embed="rId2"/>
          <a:stretch/>
        </p:blipFill>
        <p:spPr>
          <a:xfrm>
            <a:off x="36000" y="60480"/>
            <a:ext cx="9141840" cy="67647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6" name="CustomShape 1"/>
          <p:cNvSpPr/>
          <p:nvPr/>
        </p:nvSpPr>
        <p:spPr>
          <a:xfrm>
            <a:off x="482760" y="720000"/>
            <a:ext cx="8227440" cy="10645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l-GR" sz="2400" b="0" strike="noStrike" spc="-1">
                <a:solidFill>
                  <a:srgbClr val="000000"/>
                </a:solidFill>
                <a:latin typeface="Georgia"/>
                <a:ea typeface="DejaVu Sans"/>
              </a:rPr>
              <a:t>Υποδιάγνωση στα αρχικά στάδια</a:t>
            </a:r>
            <a:endParaRPr lang="el-GR" sz="2400" b="0" strike="noStrike" spc="-1">
              <a:latin typeface="Arial"/>
            </a:endParaRPr>
          </a:p>
        </p:txBody>
      </p:sp>
      <p:sp>
        <p:nvSpPr>
          <p:cNvPr id="1087"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sp>
      <p:pic>
        <p:nvPicPr>
          <p:cNvPr id="1088" name="Picture 681"/>
          <p:cNvPicPr/>
          <p:nvPr/>
        </p:nvPicPr>
        <p:blipFill>
          <a:blip r:embed="rId2"/>
          <a:stretch/>
        </p:blipFill>
        <p:spPr>
          <a:xfrm>
            <a:off x="0" y="2520000"/>
            <a:ext cx="9141840" cy="39412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 name="CustomShape 1"/>
          <p:cNvSpPr/>
          <p:nvPr/>
        </p:nvSpPr>
        <p:spPr>
          <a:xfrm>
            <a:off x="288000" y="589680"/>
            <a:ext cx="8227440" cy="10645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l-GR" sz="2400" b="0" strike="noStrike" spc="-1">
                <a:solidFill>
                  <a:srgbClr val="000000"/>
                </a:solidFill>
                <a:latin typeface="Georgia"/>
                <a:ea typeface="DejaVu Sans"/>
              </a:rPr>
              <a:t>Σημασία της έγκαιρης διάγνωσης </a:t>
            </a:r>
            <a:endParaRPr lang="el-GR" sz="2400" b="0" strike="noStrike" spc="-1">
              <a:latin typeface="Arial"/>
            </a:endParaRPr>
          </a:p>
        </p:txBody>
      </p:sp>
      <p:sp>
        <p:nvSpPr>
          <p:cNvPr id="1090"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sp>
      <p:pic>
        <p:nvPicPr>
          <p:cNvPr id="1091" name="Picture 684"/>
          <p:cNvPicPr/>
          <p:nvPr/>
        </p:nvPicPr>
        <p:blipFill>
          <a:blip r:embed="rId2"/>
          <a:stretch/>
        </p:blipFill>
        <p:spPr>
          <a:xfrm>
            <a:off x="36000" y="1656000"/>
            <a:ext cx="9141840" cy="43606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2" name="CustomShape 1"/>
          <p:cNvSpPr/>
          <p:nvPr/>
        </p:nvSpPr>
        <p:spPr>
          <a:xfrm>
            <a:off x="457200" y="476640"/>
            <a:ext cx="8227440" cy="1149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800" b="0" strike="noStrike" spc="-1">
                <a:solidFill>
                  <a:srgbClr val="424456"/>
                </a:solidFill>
                <a:latin typeface="Trebuchet MS"/>
                <a:ea typeface="DejaVu Sans"/>
              </a:rPr>
              <a:t>Εκτίμηση ασθενών με ΧΑΠ</a:t>
            </a:r>
            <a:endParaRPr lang="el-GR" sz="2800" b="0" strike="noStrike" spc="-1">
              <a:latin typeface="Arial"/>
            </a:endParaRPr>
          </a:p>
        </p:txBody>
      </p:sp>
      <p:sp>
        <p:nvSpPr>
          <p:cNvPr id="1093" name="CustomShape 2"/>
          <p:cNvSpPr/>
          <p:nvPr/>
        </p:nvSpPr>
        <p:spPr>
          <a:xfrm>
            <a:off x="457200" y="1628640"/>
            <a:ext cx="8227440" cy="4943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65760" indent="-253800">
              <a:lnSpc>
                <a:spcPct val="150000"/>
              </a:lnSpc>
              <a:spcBef>
                <a:spcPts val="300"/>
              </a:spcBef>
              <a:buClr>
                <a:srgbClr val="A04DA3"/>
              </a:buClr>
              <a:buFont typeface="Georgia"/>
              <a:buChar char="•"/>
            </a:pPr>
            <a:r>
              <a:rPr lang="el-GR" sz="2000" b="0" strike="noStrike" spc="-1">
                <a:solidFill>
                  <a:srgbClr val="000000"/>
                </a:solidFill>
                <a:latin typeface="Georgia"/>
                <a:ea typeface="DejaVu Sans"/>
              </a:rPr>
              <a:t>Εκτίμηση  </a:t>
            </a:r>
            <a:r>
              <a:rPr lang="el-GR" sz="2000" b="1" strike="noStrike" spc="-1">
                <a:solidFill>
                  <a:srgbClr val="000000"/>
                </a:solidFill>
                <a:latin typeface="Georgia"/>
                <a:ea typeface="DejaVu Sans"/>
              </a:rPr>
              <a:t>απόφραξης των αεραγωγών </a:t>
            </a:r>
            <a:r>
              <a:rPr lang="el-GR" sz="2000" b="0" strike="noStrike" spc="-1">
                <a:solidFill>
                  <a:srgbClr val="000000"/>
                </a:solidFill>
                <a:latin typeface="Georgia"/>
                <a:ea typeface="DejaVu Sans"/>
              </a:rPr>
              <a:t>(σπιρομέτρηση προ/μετά βρογχοδιαστολής)</a:t>
            </a:r>
            <a:endParaRPr lang="el-GR" sz="2000" b="0" strike="noStrike" spc="-1">
              <a:latin typeface="Arial"/>
            </a:endParaRPr>
          </a:p>
          <a:p>
            <a:pPr marL="365760" indent="-253800">
              <a:lnSpc>
                <a:spcPct val="150000"/>
              </a:lnSpc>
              <a:spcBef>
                <a:spcPts val="300"/>
              </a:spcBef>
              <a:buClr>
                <a:srgbClr val="A04DA3"/>
              </a:buClr>
              <a:buFont typeface="Georgia"/>
              <a:buChar char="•"/>
            </a:pPr>
            <a:r>
              <a:rPr lang="el-GR" sz="2000" b="0" strike="noStrike" spc="-1">
                <a:solidFill>
                  <a:srgbClr val="000000"/>
                </a:solidFill>
                <a:latin typeface="Georgia"/>
                <a:ea typeface="DejaVu Sans"/>
              </a:rPr>
              <a:t>Εκτίμηση </a:t>
            </a:r>
            <a:r>
              <a:rPr lang="el-GR" sz="2000" b="1" strike="noStrike" spc="-1">
                <a:solidFill>
                  <a:srgbClr val="000000"/>
                </a:solidFill>
                <a:latin typeface="Georgia"/>
                <a:ea typeface="DejaVu Sans"/>
              </a:rPr>
              <a:t>συμπτωμάτων</a:t>
            </a:r>
            <a:r>
              <a:rPr lang="el-GR" sz="2000" b="0" strike="noStrike" spc="-1">
                <a:solidFill>
                  <a:srgbClr val="000000"/>
                </a:solidFill>
                <a:latin typeface="Georgia"/>
                <a:ea typeface="DejaVu Sans"/>
              </a:rPr>
              <a:t> (mMRC, CAT score)</a:t>
            </a:r>
            <a:endParaRPr lang="el-GR" sz="2000" b="0" strike="noStrike" spc="-1">
              <a:latin typeface="Arial"/>
            </a:endParaRPr>
          </a:p>
          <a:p>
            <a:pPr marL="365760" indent="-253800">
              <a:lnSpc>
                <a:spcPct val="150000"/>
              </a:lnSpc>
              <a:spcBef>
                <a:spcPts val="300"/>
              </a:spcBef>
              <a:buClr>
                <a:srgbClr val="A04DA3"/>
              </a:buClr>
              <a:buFont typeface="Georgia"/>
              <a:buChar char="•"/>
            </a:pPr>
            <a:r>
              <a:rPr lang="el-GR" sz="2000" b="0" strike="noStrike" spc="-1">
                <a:solidFill>
                  <a:srgbClr val="000000"/>
                </a:solidFill>
                <a:latin typeface="Georgia"/>
                <a:ea typeface="DejaVu Sans"/>
              </a:rPr>
              <a:t>Εκτίμηση  κινδύνου εμφάνισης </a:t>
            </a:r>
            <a:r>
              <a:rPr lang="el-GR" sz="2000" b="1" strike="noStrike" spc="-1">
                <a:solidFill>
                  <a:srgbClr val="000000"/>
                </a:solidFill>
                <a:latin typeface="Georgia"/>
                <a:ea typeface="DejaVu Sans"/>
              </a:rPr>
              <a:t>παροξύνσεων</a:t>
            </a:r>
            <a:r>
              <a:rPr lang="el-GR" sz="2000" b="0" strike="noStrike" spc="-1">
                <a:solidFill>
                  <a:srgbClr val="000000"/>
                </a:solidFill>
                <a:latin typeface="Georgia"/>
                <a:ea typeface="DejaVu Sans"/>
              </a:rPr>
              <a:t> (μεγαλύτερος σε ασθενείς &gt;2 παροξύνσεις το τελευταίο έτος ή FEV1&lt;50% της προβλεπόμενης)</a:t>
            </a:r>
            <a:endParaRPr lang="el-GR" sz="2000" b="0" strike="noStrike" spc="-1">
              <a:latin typeface="Arial"/>
            </a:endParaRPr>
          </a:p>
          <a:p>
            <a:pPr marL="365760" indent="-253800">
              <a:lnSpc>
                <a:spcPct val="150000"/>
              </a:lnSpc>
              <a:spcBef>
                <a:spcPts val="300"/>
              </a:spcBef>
              <a:buClr>
                <a:srgbClr val="A04DA3"/>
              </a:buClr>
              <a:buFont typeface="Georgia"/>
              <a:buChar char="•"/>
            </a:pPr>
            <a:r>
              <a:rPr lang="el-GR" sz="2000" b="0" strike="noStrike" spc="-1">
                <a:solidFill>
                  <a:srgbClr val="000000"/>
                </a:solidFill>
                <a:latin typeface="Georgia"/>
                <a:ea typeface="DejaVu Sans"/>
              </a:rPr>
              <a:t>Εκτίμηση </a:t>
            </a:r>
            <a:r>
              <a:rPr lang="el-GR" sz="2000" b="1" strike="noStrike" spc="-1">
                <a:solidFill>
                  <a:srgbClr val="000000"/>
                </a:solidFill>
                <a:latin typeface="Georgia"/>
                <a:ea typeface="DejaVu Sans"/>
              </a:rPr>
              <a:t>συνοδών νοσημάτων </a:t>
            </a:r>
            <a:r>
              <a:rPr lang="el-GR" sz="2000" b="0" strike="noStrike" spc="-1">
                <a:solidFill>
                  <a:srgbClr val="000000"/>
                </a:solidFill>
                <a:latin typeface="Georgia"/>
                <a:ea typeface="DejaVu Sans"/>
              </a:rPr>
              <a:t>(καρδιαγγειακές παθήσεις, οστεοπόρωση, λοιμώξεις αναπνευστικού, κατάθλιψη, σακχαρώδη διαβήτη, καρκίνος πνεύμονα)</a:t>
            </a:r>
            <a:endParaRPr lang="el-GR" sz="20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94" name="CustomShape 1"/>
          <p:cNvSpPr/>
          <p:nvPr/>
        </p:nvSpPr>
        <p:spPr>
          <a:xfrm>
            <a:off x="482760" y="576000"/>
            <a:ext cx="8227440" cy="10645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l-GR" sz="1800" b="0" strike="noStrike" spc="-1">
                <a:solidFill>
                  <a:srgbClr val="000000"/>
                </a:solidFill>
                <a:latin typeface="Georgia"/>
                <a:ea typeface="DejaVu Sans"/>
              </a:rPr>
              <a:t>Επιπρόσθετος έλεγχος </a:t>
            </a:r>
            <a:endParaRPr lang="el-GR" sz="1800" b="0" strike="noStrike" spc="-1">
              <a:latin typeface="Arial"/>
            </a:endParaRPr>
          </a:p>
        </p:txBody>
      </p:sp>
      <p:sp>
        <p:nvSpPr>
          <p:cNvPr id="1095"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fontScale="92500" lnSpcReduction="10000"/>
          </a:bodyPr>
          <a:lstStyle/>
          <a:p>
            <a:pPr marL="432000" indent="-322200">
              <a:lnSpc>
                <a:spcPct val="100000"/>
              </a:lnSpc>
              <a:spcBef>
                <a:spcPts val="1417"/>
              </a:spcBef>
              <a:buClr>
                <a:srgbClr val="000000"/>
              </a:buClr>
              <a:buSzPct val="45000"/>
              <a:buFont typeface="Wingdings" charset="2"/>
              <a:buChar char=""/>
            </a:pPr>
            <a:r>
              <a:rPr lang="el-GR" sz="2000" b="0" strike="noStrike" spc="-1">
                <a:solidFill>
                  <a:srgbClr val="000000"/>
                </a:solidFill>
                <a:latin typeface="Times New Roman"/>
                <a:ea typeface="Segoe UI"/>
              </a:rPr>
              <a:t>Ακτινογραφία θώρακα: Σπάνια είναι διαγνωστική, αλλά χρησιμεύει για την αποκλεισμό άλλων διαγνώσεων και την πιθανή διάγνωση συνοδών νοσημάτων</a:t>
            </a:r>
            <a:endParaRPr lang="el-GR" sz="2000" b="0" strike="noStrike" spc="-1">
              <a:latin typeface="Arial"/>
            </a:endParaRPr>
          </a:p>
          <a:p>
            <a:pPr marL="432000" indent="-322200">
              <a:lnSpc>
                <a:spcPct val="100000"/>
              </a:lnSpc>
              <a:spcBef>
                <a:spcPts val="1417"/>
              </a:spcBef>
              <a:buClr>
                <a:srgbClr val="000000"/>
              </a:buClr>
              <a:buSzPct val="45000"/>
              <a:buFont typeface="Wingdings" charset="2"/>
              <a:buChar char=""/>
            </a:pPr>
            <a:r>
              <a:rPr lang="el-GR" sz="2000" b="0" strike="noStrike" spc="-1">
                <a:solidFill>
                  <a:srgbClr val="000000"/>
                </a:solidFill>
                <a:latin typeface="Times New Roman"/>
                <a:ea typeface="Segoe UI"/>
              </a:rPr>
              <a:t>Στατικοί όγκοι και Διάχυση (DLco): Χρήσιμα για το χαρακτηρισμό της βαρύτητας - όχι απαραίτητες για αντιμετώπιση </a:t>
            </a:r>
            <a:endParaRPr lang="el-GR" sz="2000" b="0" strike="noStrike" spc="-1">
              <a:latin typeface="Arial"/>
            </a:endParaRPr>
          </a:p>
          <a:p>
            <a:pPr marL="432000" indent="-322200">
              <a:lnSpc>
                <a:spcPct val="100000"/>
              </a:lnSpc>
              <a:spcBef>
                <a:spcPts val="1417"/>
              </a:spcBef>
              <a:buClr>
                <a:srgbClr val="000000"/>
              </a:buClr>
              <a:buSzPct val="45000"/>
              <a:buFont typeface="Wingdings" charset="2"/>
              <a:buChar char=""/>
            </a:pPr>
            <a:r>
              <a:rPr lang="el-GR" sz="2000" b="0" strike="noStrike" spc="-1">
                <a:solidFill>
                  <a:srgbClr val="000000"/>
                </a:solidFill>
                <a:latin typeface="Times New Roman"/>
                <a:ea typeface="Segoe UI"/>
              </a:rPr>
              <a:t>Παλμική οξυμετρία και αέρια αρτηριακού αίματος: Χρησιμεύουν για τη χορήγηση μακροχρόνιας οξυγονοθεραπείας (LTOT)  </a:t>
            </a:r>
            <a:endParaRPr lang="el-GR" sz="2000" b="0" strike="noStrike" spc="-1">
              <a:latin typeface="Arial"/>
            </a:endParaRPr>
          </a:p>
          <a:p>
            <a:pPr marL="432000" indent="-322200">
              <a:lnSpc>
                <a:spcPct val="100000"/>
              </a:lnSpc>
              <a:spcBef>
                <a:spcPts val="1417"/>
              </a:spcBef>
              <a:buClr>
                <a:srgbClr val="000000"/>
              </a:buClr>
              <a:buSzPct val="45000"/>
              <a:buFont typeface="Wingdings" charset="2"/>
              <a:buChar char=""/>
            </a:pPr>
            <a:r>
              <a:rPr lang="el-GR" sz="2000" b="0" strike="noStrike" spc="-1">
                <a:solidFill>
                  <a:srgbClr val="000000"/>
                </a:solidFill>
                <a:latin typeface="Times New Roman"/>
                <a:ea typeface="Segoe UI"/>
              </a:rPr>
              <a:t>Έλεγχος για ανεπάρκεια α1-αντιθρυψίνης: σε Καυκάσιους με ΧΑΠ ηλικίας </a:t>
            </a:r>
            <a:endParaRPr lang="el-GR" sz="2000" b="0" strike="noStrike" spc="-1">
              <a:latin typeface="Arial"/>
            </a:endParaRPr>
          </a:p>
          <a:p>
            <a:pPr>
              <a:lnSpc>
                <a:spcPct val="100000"/>
              </a:lnSpc>
            </a:pPr>
            <a:r>
              <a:rPr lang="el-GR" sz="2000" b="0" strike="noStrike" spc="-1">
                <a:solidFill>
                  <a:srgbClr val="000000"/>
                </a:solidFill>
                <a:latin typeface="Times New Roman"/>
                <a:ea typeface="Segoe UI"/>
              </a:rPr>
              <a:t>&lt; 45 ετών ή με ισχυρό οικογενειακό ιστορικό ΧΑΠ </a:t>
            </a:r>
            <a:endParaRPr lang="el-GR" sz="2000" b="0" strike="noStrike" spc="-1">
              <a:latin typeface="Arial"/>
            </a:endParaRPr>
          </a:p>
          <a:p>
            <a:pPr marL="432000" indent="-322200">
              <a:lnSpc>
                <a:spcPct val="100000"/>
              </a:lnSpc>
              <a:spcBef>
                <a:spcPts val="1417"/>
              </a:spcBef>
              <a:buClr>
                <a:srgbClr val="000000"/>
              </a:buClr>
              <a:buSzPct val="45000"/>
              <a:buFont typeface="Wingdings" charset="2"/>
              <a:buChar char=""/>
            </a:pPr>
            <a:r>
              <a:rPr lang="el-GR" sz="2000" b="0" strike="noStrike" spc="-1">
                <a:solidFill>
                  <a:srgbClr val="000000"/>
                </a:solidFill>
                <a:latin typeface="Times New Roman"/>
                <a:ea typeface="Segoe UI"/>
              </a:rPr>
              <a:t>Δοκιμασίες άσκησης: Η αντικειμενική αξιολόγηση της ικανότητας για άσκηση, όπως αξιολογείται με τη μείωση της ικανότητας για βάδιση (π.χ. δοκιμασία βάδισης 6 λεπτών, 6MWT) ή σε ειδικό εργαστήριο (καρδιοαναπνευστική δοκιμασία άσκησης - CPET), σχετίζεται με τη γενική κατάσταση υγείας και την πρόγνωση των ασθενών </a:t>
            </a:r>
            <a:endParaRPr lang="el-GR" sz="2000" b="0" strike="noStrike" spc="-1">
              <a:latin typeface="Aria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 name="CustomShape 1"/>
          <p:cNvSpPr/>
          <p:nvPr/>
        </p:nvSpPr>
        <p:spPr>
          <a:xfrm>
            <a:off x="457200" y="620640"/>
            <a:ext cx="8227440" cy="1077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2800" b="0" strike="noStrike" spc="-1">
                <a:solidFill>
                  <a:srgbClr val="424456"/>
                </a:solidFill>
                <a:latin typeface="Trebuchet MS"/>
                <a:ea typeface="DejaVu Sans"/>
              </a:rPr>
              <a:t>Ορισμός</a:t>
            </a:r>
            <a:endParaRPr lang="el-GR" sz="2800" b="0" strike="noStrike" spc="-1">
              <a:latin typeface="Arial"/>
            </a:endParaRPr>
          </a:p>
        </p:txBody>
      </p:sp>
      <p:sp>
        <p:nvSpPr>
          <p:cNvPr id="874" name="CustomShape 2"/>
          <p:cNvSpPr/>
          <p:nvPr/>
        </p:nvSpPr>
        <p:spPr>
          <a:xfrm>
            <a:off x="457200" y="1989000"/>
            <a:ext cx="8227440" cy="4583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65760" indent="-253800">
              <a:lnSpc>
                <a:spcPct val="150000"/>
              </a:lnSpc>
              <a:spcBef>
                <a:spcPts val="300"/>
              </a:spcBef>
              <a:buClr>
                <a:srgbClr val="A04DA3"/>
              </a:buClr>
              <a:buFont typeface="Georgia"/>
              <a:buChar char="•"/>
            </a:pPr>
            <a:r>
              <a:rPr lang="el-GR" sz="2000" b="0" strike="noStrike" spc="-1">
                <a:solidFill>
                  <a:srgbClr val="000000"/>
                </a:solidFill>
                <a:latin typeface="Georgia"/>
                <a:ea typeface="DejaVu Sans"/>
              </a:rPr>
              <a:t>Το άσθμα είναι μια χρόνια φλεγμονώδης διαταραχή των αεραγωγών</a:t>
            </a:r>
            <a:endParaRPr lang="el-GR" sz="2000" b="0" strike="noStrike" spc="-1">
              <a:latin typeface="Arial"/>
            </a:endParaRPr>
          </a:p>
          <a:p>
            <a:pPr marL="365760" indent="-253800">
              <a:lnSpc>
                <a:spcPct val="150000"/>
              </a:lnSpc>
              <a:spcBef>
                <a:spcPts val="300"/>
              </a:spcBef>
              <a:buClr>
                <a:srgbClr val="A04DA3"/>
              </a:buClr>
              <a:buFont typeface="Georgia"/>
              <a:buChar char="•"/>
            </a:pPr>
            <a:r>
              <a:rPr lang="el-GR" sz="2000" b="0" strike="noStrike" spc="-1">
                <a:solidFill>
                  <a:srgbClr val="000000"/>
                </a:solidFill>
                <a:latin typeface="Georgia"/>
                <a:ea typeface="DejaVu Sans"/>
              </a:rPr>
              <a:t>Πολλά κύτταρα και κυτταρικοί παράγοντες συμμετέχουν</a:t>
            </a:r>
            <a:endParaRPr lang="el-GR" sz="2000" b="0" strike="noStrike" spc="-1">
              <a:latin typeface="Arial"/>
            </a:endParaRPr>
          </a:p>
          <a:p>
            <a:pPr marL="365760" indent="-253800">
              <a:lnSpc>
                <a:spcPct val="150000"/>
              </a:lnSpc>
              <a:spcBef>
                <a:spcPts val="300"/>
              </a:spcBef>
              <a:buClr>
                <a:srgbClr val="A04DA3"/>
              </a:buClr>
              <a:buFont typeface="Georgia"/>
              <a:buChar char="•"/>
            </a:pPr>
            <a:r>
              <a:rPr lang="el-GR" sz="2000" b="0" strike="noStrike" spc="-1">
                <a:solidFill>
                  <a:srgbClr val="000000"/>
                </a:solidFill>
                <a:latin typeface="Georgia"/>
                <a:ea typeface="DejaVu Sans"/>
              </a:rPr>
              <a:t>Η χρόνια φλεγμονή οδηγεί σε αύξηση της βρογχικής υπεραντιδραστικότητας με υποτροπιάζοντα επεισόδια συριγμού, βήχα και δύσπνοιας</a:t>
            </a:r>
            <a:endParaRPr lang="el-GR" sz="2000" b="0" strike="noStrike" spc="-1">
              <a:latin typeface="Arial"/>
            </a:endParaRPr>
          </a:p>
          <a:p>
            <a:pPr marL="365760" indent="-253800">
              <a:lnSpc>
                <a:spcPct val="150000"/>
              </a:lnSpc>
              <a:spcBef>
                <a:spcPts val="300"/>
              </a:spcBef>
              <a:buClr>
                <a:srgbClr val="A04DA3"/>
              </a:buClr>
              <a:buFont typeface="Georgia"/>
              <a:buChar char="•"/>
            </a:pPr>
            <a:r>
              <a:rPr lang="el-GR" sz="2000" b="0" strike="noStrike" spc="-1">
                <a:solidFill>
                  <a:srgbClr val="000000"/>
                </a:solidFill>
                <a:latin typeface="Georgia"/>
                <a:ea typeface="DejaVu Sans"/>
              </a:rPr>
              <a:t>Εκτενής, μεταβλητός και συχνά αναστρέψιμος περιορισμός της ροής του αέρα </a:t>
            </a:r>
            <a:endParaRPr lang="el-GR" sz="2000" b="0" strike="noStrike" spc="-1">
              <a:latin typeface="Arial"/>
            </a:endParaRPr>
          </a:p>
        </p:txBody>
      </p:sp>
      <p:pic>
        <p:nvPicPr>
          <p:cNvPr id="875" name="Picture 4"/>
          <p:cNvPicPr/>
          <p:nvPr/>
        </p:nvPicPr>
        <p:blipFill>
          <a:blip r:embed="rId2"/>
          <a:stretch/>
        </p:blipFill>
        <p:spPr>
          <a:xfrm>
            <a:off x="7488360" y="5445360"/>
            <a:ext cx="1329840" cy="12218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 name="CustomShape 1"/>
          <p:cNvSpPr/>
          <p:nvPr/>
        </p:nvSpPr>
        <p:spPr>
          <a:xfrm>
            <a:off x="457200" y="661680"/>
            <a:ext cx="8227440" cy="10645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l-GR" sz="2000" b="0" strike="noStrike" spc="-1">
                <a:solidFill>
                  <a:srgbClr val="000000"/>
                </a:solidFill>
                <a:latin typeface="Georgia"/>
                <a:ea typeface="DejaVu Sans"/>
              </a:rPr>
              <a:t>Συνοδά νοσήματα σε ασθενείς με ΧΑΠ</a:t>
            </a:r>
            <a:endParaRPr lang="el-GR" sz="2000" b="0" strike="noStrike" spc="-1">
              <a:latin typeface="Arial"/>
            </a:endParaRPr>
          </a:p>
        </p:txBody>
      </p:sp>
      <p:sp>
        <p:nvSpPr>
          <p:cNvPr id="1097" name="CustomShape 2"/>
          <p:cNvSpPr/>
          <p:nvPr/>
        </p:nvSpPr>
        <p:spPr>
          <a:xfrm>
            <a:off x="432000" y="1867320"/>
            <a:ext cx="8227440" cy="432288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432000" indent="-322200">
              <a:lnSpc>
                <a:spcPct val="100000"/>
              </a:lnSpc>
              <a:spcBef>
                <a:spcPts val="1417"/>
              </a:spcBef>
              <a:buClr>
                <a:srgbClr val="000000"/>
              </a:buClr>
              <a:buSzPct val="45000"/>
              <a:buFont typeface="Wingdings" charset="2"/>
              <a:buChar char=""/>
            </a:pPr>
            <a:r>
              <a:rPr lang="el-GR" sz="1800" b="0" strike="noStrike" spc="-1">
                <a:solidFill>
                  <a:srgbClr val="000000"/>
                </a:solidFill>
                <a:latin typeface="Georgia"/>
                <a:ea typeface="DejaVu Sans"/>
              </a:rPr>
              <a:t>Ισχαιμικη καρδιακή νόσος</a:t>
            </a:r>
            <a:endParaRPr lang="el-GR" sz="1800" b="0" strike="noStrike" spc="-1">
              <a:latin typeface="Arial"/>
            </a:endParaRPr>
          </a:p>
          <a:p>
            <a:pPr marL="432000" indent="-322200">
              <a:lnSpc>
                <a:spcPct val="100000"/>
              </a:lnSpc>
              <a:spcBef>
                <a:spcPts val="1417"/>
              </a:spcBef>
              <a:buClr>
                <a:srgbClr val="000000"/>
              </a:buClr>
              <a:buSzPct val="45000"/>
              <a:buFont typeface="Wingdings" charset="2"/>
              <a:buChar char=""/>
            </a:pPr>
            <a:r>
              <a:rPr lang="el-GR" sz="1800" b="0" strike="noStrike" spc="-1">
                <a:solidFill>
                  <a:srgbClr val="000000"/>
                </a:solidFill>
                <a:latin typeface="Georgia"/>
                <a:ea typeface="DejaVu Sans"/>
              </a:rPr>
              <a:t>Υπέρταση</a:t>
            </a:r>
            <a:endParaRPr lang="el-GR" sz="1800" b="0" strike="noStrike" spc="-1">
              <a:latin typeface="Arial"/>
            </a:endParaRPr>
          </a:p>
          <a:p>
            <a:pPr marL="432000" indent="-322200">
              <a:lnSpc>
                <a:spcPct val="100000"/>
              </a:lnSpc>
              <a:spcBef>
                <a:spcPts val="1417"/>
              </a:spcBef>
              <a:buClr>
                <a:srgbClr val="000000"/>
              </a:buClr>
              <a:buSzPct val="45000"/>
              <a:buFont typeface="Wingdings" charset="2"/>
              <a:buChar char=""/>
            </a:pPr>
            <a:r>
              <a:rPr lang="el-GR" sz="1800" b="0" strike="noStrike" spc="-1">
                <a:solidFill>
                  <a:srgbClr val="000000"/>
                </a:solidFill>
                <a:latin typeface="Georgia"/>
                <a:ea typeface="DejaVu Sans"/>
              </a:rPr>
              <a:t>Συμφορητική καρδιακή ανεπάρκεια</a:t>
            </a:r>
            <a:endParaRPr lang="el-GR" sz="1800" b="0" strike="noStrike" spc="-1">
              <a:latin typeface="Arial"/>
            </a:endParaRPr>
          </a:p>
          <a:p>
            <a:pPr marL="432000" indent="-322200">
              <a:lnSpc>
                <a:spcPct val="100000"/>
              </a:lnSpc>
              <a:spcBef>
                <a:spcPts val="1417"/>
              </a:spcBef>
              <a:buClr>
                <a:srgbClr val="000000"/>
              </a:buClr>
              <a:buSzPct val="45000"/>
              <a:buFont typeface="Wingdings" charset="2"/>
              <a:buChar char=""/>
            </a:pPr>
            <a:r>
              <a:rPr lang="el-GR" sz="1800" b="0" strike="noStrike" spc="-1">
                <a:solidFill>
                  <a:srgbClr val="000000"/>
                </a:solidFill>
                <a:latin typeface="Georgia"/>
                <a:ea typeface="DejaVu Sans"/>
              </a:rPr>
              <a:t>Οστεοπόρωση</a:t>
            </a:r>
            <a:endParaRPr lang="el-GR" sz="1800" b="0" strike="noStrike" spc="-1">
              <a:latin typeface="Arial"/>
            </a:endParaRPr>
          </a:p>
          <a:p>
            <a:pPr marL="432000" indent="-322200">
              <a:lnSpc>
                <a:spcPct val="100000"/>
              </a:lnSpc>
              <a:spcBef>
                <a:spcPts val="1417"/>
              </a:spcBef>
              <a:buClr>
                <a:srgbClr val="000000"/>
              </a:buClr>
              <a:buSzPct val="45000"/>
              <a:buFont typeface="Wingdings" charset="2"/>
              <a:buChar char=""/>
            </a:pPr>
            <a:r>
              <a:rPr lang="el-GR" sz="1800" b="0" strike="noStrike" spc="-1">
                <a:solidFill>
                  <a:srgbClr val="000000"/>
                </a:solidFill>
                <a:latin typeface="Georgia"/>
                <a:ea typeface="DejaVu Sans"/>
              </a:rPr>
              <a:t>Καχεξία</a:t>
            </a:r>
            <a:endParaRPr lang="el-GR" sz="1800" b="0" strike="noStrike" spc="-1">
              <a:latin typeface="Arial"/>
            </a:endParaRPr>
          </a:p>
          <a:p>
            <a:pPr marL="432000" indent="-322200">
              <a:lnSpc>
                <a:spcPct val="100000"/>
              </a:lnSpc>
              <a:spcBef>
                <a:spcPts val="1417"/>
              </a:spcBef>
              <a:buClr>
                <a:srgbClr val="000000"/>
              </a:buClr>
              <a:buSzPct val="45000"/>
              <a:buFont typeface="Wingdings" charset="2"/>
              <a:buChar char=""/>
            </a:pPr>
            <a:r>
              <a:rPr lang="el-GR" sz="1800" b="0" strike="noStrike" spc="-1">
                <a:solidFill>
                  <a:srgbClr val="000000"/>
                </a:solidFill>
                <a:latin typeface="Georgia"/>
                <a:ea typeface="DejaVu Sans"/>
              </a:rPr>
              <a:t>Σακχαρώδης διαβήτης</a:t>
            </a:r>
            <a:endParaRPr lang="el-GR" sz="1800" b="0" strike="noStrike" spc="-1">
              <a:latin typeface="Arial"/>
            </a:endParaRPr>
          </a:p>
          <a:p>
            <a:pPr marL="432000" indent="-322200">
              <a:lnSpc>
                <a:spcPct val="100000"/>
              </a:lnSpc>
              <a:spcBef>
                <a:spcPts val="1417"/>
              </a:spcBef>
              <a:buClr>
                <a:srgbClr val="000000"/>
              </a:buClr>
              <a:buSzPct val="45000"/>
              <a:buFont typeface="Wingdings" charset="2"/>
              <a:buChar char=""/>
            </a:pPr>
            <a:r>
              <a:rPr lang="el-GR" sz="1800" b="0" strike="noStrike" spc="-1">
                <a:solidFill>
                  <a:srgbClr val="000000"/>
                </a:solidFill>
                <a:latin typeface="Georgia"/>
                <a:ea typeface="DejaVu Sans"/>
              </a:rPr>
              <a:t>Μεταβολικιό σύνδρομο</a:t>
            </a:r>
            <a:endParaRPr lang="el-GR" sz="1800" b="0" strike="noStrike" spc="-1">
              <a:latin typeface="Arial"/>
            </a:endParaRPr>
          </a:p>
          <a:p>
            <a:pPr marL="432000" indent="-322200">
              <a:lnSpc>
                <a:spcPct val="100000"/>
              </a:lnSpc>
              <a:spcBef>
                <a:spcPts val="1417"/>
              </a:spcBef>
              <a:buClr>
                <a:srgbClr val="000000"/>
              </a:buClr>
              <a:buSzPct val="45000"/>
              <a:buFont typeface="Wingdings" charset="2"/>
              <a:buChar char=""/>
            </a:pPr>
            <a:r>
              <a:rPr lang="el-GR" sz="1800" b="0" strike="noStrike" spc="-1">
                <a:solidFill>
                  <a:srgbClr val="000000"/>
                </a:solidFill>
                <a:latin typeface="Georgia"/>
                <a:ea typeface="DejaVu Sans"/>
              </a:rPr>
              <a:t>Κατάθλιψη</a:t>
            </a:r>
            <a:endParaRPr lang="el-GR" sz="1800" b="0" strike="noStrike" spc="-1">
              <a:latin typeface="Arial"/>
            </a:endParaRPr>
          </a:p>
          <a:p>
            <a:pPr marL="432000" indent="-322200">
              <a:lnSpc>
                <a:spcPct val="100000"/>
              </a:lnSpc>
              <a:spcBef>
                <a:spcPts val="1417"/>
              </a:spcBef>
              <a:buClr>
                <a:srgbClr val="000000"/>
              </a:buClr>
              <a:buSzPct val="45000"/>
              <a:buFont typeface="Wingdings" charset="2"/>
              <a:buChar char=""/>
            </a:pPr>
            <a:r>
              <a:rPr lang="el-GR" sz="1800" b="0" strike="noStrike" spc="-1">
                <a:solidFill>
                  <a:srgbClr val="000000"/>
                </a:solidFill>
                <a:latin typeface="Georgia"/>
                <a:ea typeface="DejaVu Sans"/>
              </a:rPr>
              <a:t>Χρονια νεφρικη νόσος</a:t>
            </a:r>
            <a:endParaRPr lang="el-GR" sz="1800" b="0" strike="noStrike" spc="-1">
              <a:latin typeface="Arial"/>
            </a:endParaRPr>
          </a:p>
          <a:p>
            <a:pPr marL="432000" indent="-322200">
              <a:lnSpc>
                <a:spcPct val="100000"/>
              </a:lnSpc>
              <a:spcBef>
                <a:spcPts val="1417"/>
              </a:spcBef>
              <a:buClr>
                <a:srgbClr val="000000"/>
              </a:buClr>
              <a:buSzPct val="45000"/>
              <a:buFont typeface="Wingdings" charset="2"/>
              <a:buChar char=""/>
            </a:pPr>
            <a:r>
              <a:rPr lang="el-GR" sz="1800" b="0" strike="noStrike" spc="-1">
                <a:solidFill>
                  <a:srgbClr val="000000"/>
                </a:solidFill>
                <a:latin typeface="Georgia"/>
                <a:ea typeface="DejaVu Sans"/>
              </a:rPr>
              <a:t>Καρκίνος πνεύμονα</a:t>
            </a:r>
            <a:endParaRPr lang="el-GR" sz="1800" b="0" strike="noStrike" spc="-1">
              <a:latin typeface="Arial"/>
            </a:endParaRPr>
          </a:p>
          <a:p>
            <a:pPr marL="432000" indent="-322200">
              <a:lnSpc>
                <a:spcPct val="100000"/>
              </a:lnSpc>
              <a:spcBef>
                <a:spcPts val="1417"/>
              </a:spcBef>
              <a:buClr>
                <a:srgbClr val="000000"/>
              </a:buClr>
              <a:buSzPct val="45000"/>
              <a:buFont typeface="Wingdings" charset="2"/>
              <a:buChar char=""/>
            </a:pPr>
            <a:r>
              <a:rPr lang="el-GR" sz="1800" b="0" strike="noStrike" spc="-1">
                <a:solidFill>
                  <a:srgbClr val="000000"/>
                </a:solidFill>
                <a:latin typeface="Georgia"/>
                <a:ea typeface="DejaVu Sans"/>
              </a:rPr>
              <a:t>Υπνοαπνοϊκό σύνδρομο</a:t>
            </a:r>
            <a:endParaRPr lang="el-GR" sz="1800" b="0" strike="noStrike" spc="-1">
              <a:latin typeface="Arial"/>
            </a:endParaRPr>
          </a:p>
        </p:txBody>
      </p:sp>
      <p:pic>
        <p:nvPicPr>
          <p:cNvPr id="1098" name="Picture 691"/>
          <p:cNvPicPr/>
          <p:nvPr/>
        </p:nvPicPr>
        <p:blipFill>
          <a:blip r:embed="rId2"/>
          <a:stretch/>
        </p:blipFill>
        <p:spPr>
          <a:xfrm>
            <a:off x="4068360" y="4608000"/>
            <a:ext cx="4929840" cy="2182680"/>
          </a:xfrm>
          <a:prstGeom prst="rect">
            <a:avLst/>
          </a:prstGeom>
          <a:ln>
            <a:noFill/>
          </a:ln>
        </p:spPr>
      </p:pic>
      <p:pic>
        <p:nvPicPr>
          <p:cNvPr id="1099" name="Picture 692"/>
          <p:cNvPicPr/>
          <p:nvPr/>
        </p:nvPicPr>
        <p:blipFill>
          <a:blip r:embed="rId3"/>
          <a:stretch/>
        </p:blipFill>
        <p:spPr>
          <a:xfrm>
            <a:off x="4874400" y="734400"/>
            <a:ext cx="4123800" cy="36558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0" name="CustomShape 1"/>
          <p:cNvSpPr/>
          <p:nvPr/>
        </p:nvSpPr>
        <p:spPr>
          <a:xfrm>
            <a:off x="360000" y="517680"/>
            <a:ext cx="8227440" cy="10645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l-GR" sz="2400" b="0" strike="noStrike" spc="-1">
                <a:solidFill>
                  <a:srgbClr val="000000"/>
                </a:solidFill>
                <a:latin typeface="Georgia"/>
                <a:ea typeface="DejaVu Sans"/>
              </a:rPr>
              <a:t>Ολιστική προσέγγιση </a:t>
            </a:r>
            <a:endParaRPr lang="el-GR" sz="2400" b="0" strike="noStrike" spc="-1">
              <a:latin typeface="Arial"/>
            </a:endParaRPr>
          </a:p>
        </p:txBody>
      </p:sp>
      <p:sp>
        <p:nvSpPr>
          <p:cNvPr id="1101"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sp>
      <p:pic>
        <p:nvPicPr>
          <p:cNvPr id="1102" name="Picture 695"/>
          <p:cNvPicPr/>
          <p:nvPr/>
        </p:nvPicPr>
        <p:blipFill>
          <a:blip r:embed="rId2"/>
          <a:stretch/>
        </p:blipFill>
        <p:spPr>
          <a:xfrm>
            <a:off x="288000" y="2088000"/>
            <a:ext cx="8494200" cy="44841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3" name="CustomShape 1"/>
          <p:cNvSpPr/>
          <p:nvPr/>
        </p:nvSpPr>
        <p:spPr>
          <a:xfrm>
            <a:off x="457200" y="548640"/>
            <a:ext cx="8227440" cy="1149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el-GR" sz="2800" b="0" strike="noStrike" spc="-1">
                <a:solidFill>
                  <a:srgbClr val="424456"/>
                </a:solidFill>
                <a:latin typeface="Trebuchet MS"/>
                <a:ea typeface="DejaVu Sans"/>
              </a:rPr>
              <a:t>Σταδιοποίηση ΧΑΠ</a:t>
            </a:r>
            <a:endParaRPr lang="el-GR" sz="2800" b="0" strike="noStrike" spc="-1">
              <a:latin typeface="Arial"/>
            </a:endParaRPr>
          </a:p>
        </p:txBody>
      </p:sp>
      <p:sp>
        <p:nvSpPr>
          <p:cNvPr id="1104"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109800">
              <a:lnSpc>
                <a:spcPct val="100000"/>
              </a:lnSpc>
              <a:spcBef>
                <a:spcPts val="300"/>
              </a:spcBef>
            </a:pPr>
            <a:r>
              <a:rPr lang="el-GR" sz="2000" b="0" strike="noStrike" spc="-1">
                <a:solidFill>
                  <a:srgbClr val="000000"/>
                </a:solidFill>
                <a:latin typeface="Georgia"/>
                <a:ea typeface="DejaVu Sans"/>
              </a:rPr>
              <a:t>Σε ασθενείς με FEV1/FVC&lt; 0.70</a:t>
            </a:r>
            <a:endParaRPr lang="el-GR" sz="2000" b="0" strike="noStrike" spc="-1">
              <a:latin typeface="Arial"/>
            </a:endParaRPr>
          </a:p>
          <a:p>
            <a:pPr marL="109800">
              <a:lnSpc>
                <a:spcPct val="100000"/>
              </a:lnSpc>
              <a:spcBef>
                <a:spcPts val="300"/>
              </a:spcBef>
            </a:pPr>
            <a:endParaRPr lang="el-GR" sz="2000" b="0" strike="noStrike" spc="-1">
              <a:latin typeface="Arial"/>
            </a:endParaRPr>
          </a:p>
          <a:p>
            <a:pPr marL="109800">
              <a:lnSpc>
                <a:spcPct val="100000"/>
              </a:lnSpc>
              <a:spcBef>
                <a:spcPts val="300"/>
              </a:spcBef>
            </a:pPr>
            <a:r>
              <a:rPr lang="el-GR" sz="2000" b="0" strike="noStrike" spc="-1">
                <a:solidFill>
                  <a:srgbClr val="000000"/>
                </a:solidFill>
                <a:latin typeface="Georgia"/>
                <a:ea typeface="DejaVu Sans"/>
              </a:rPr>
              <a:t>GOLD 1: Ήπια  FEV1 ≥80% προβλ.</a:t>
            </a:r>
            <a:endParaRPr lang="el-GR" sz="2000" b="0" strike="noStrike" spc="-1">
              <a:latin typeface="Arial"/>
            </a:endParaRPr>
          </a:p>
          <a:p>
            <a:pPr marL="109800">
              <a:lnSpc>
                <a:spcPct val="100000"/>
              </a:lnSpc>
              <a:spcBef>
                <a:spcPts val="300"/>
              </a:spcBef>
            </a:pPr>
            <a:endParaRPr lang="el-GR" sz="2000" b="0" strike="noStrike" spc="-1">
              <a:latin typeface="Arial"/>
            </a:endParaRPr>
          </a:p>
          <a:p>
            <a:pPr marL="109800">
              <a:lnSpc>
                <a:spcPct val="100000"/>
              </a:lnSpc>
              <a:spcBef>
                <a:spcPts val="300"/>
              </a:spcBef>
            </a:pPr>
            <a:r>
              <a:rPr lang="el-GR" sz="2000" b="0" strike="noStrike" spc="-1">
                <a:solidFill>
                  <a:srgbClr val="000000"/>
                </a:solidFill>
                <a:latin typeface="Georgia"/>
                <a:ea typeface="DejaVu Sans"/>
              </a:rPr>
              <a:t>GOLD 2: Μέτρια  50%≤ FEV1&lt;80% προβλ.</a:t>
            </a:r>
            <a:endParaRPr lang="el-GR" sz="2000" b="0" strike="noStrike" spc="-1">
              <a:latin typeface="Arial"/>
            </a:endParaRPr>
          </a:p>
          <a:p>
            <a:pPr marL="109800">
              <a:lnSpc>
                <a:spcPct val="100000"/>
              </a:lnSpc>
              <a:spcBef>
                <a:spcPts val="300"/>
              </a:spcBef>
            </a:pPr>
            <a:endParaRPr lang="el-GR" sz="2000" b="0" strike="noStrike" spc="-1">
              <a:latin typeface="Arial"/>
            </a:endParaRPr>
          </a:p>
          <a:p>
            <a:pPr marL="109800">
              <a:lnSpc>
                <a:spcPct val="100000"/>
              </a:lnSpc>
              <a:spcBef>
                <a:spcPts val="300"/>
              </a:spcBef>
            </a:pPr>
            <a:r>
              <a:rPr lang="el-GR" sz="2000" b="0" strike="noStrike" spc="-1">
                <a:solidFill>
                  <a:srgbClr val="000000"/>
                </a:solidFill>
                <a:latin typeface="Georgia"/>
                <a:ea typeface="DejaVu Sans"/>
              </a:rPr>
              <a:t>GOLD 3: Σοβαρή  30%≤ FEV1&lt;50% προβλ.</a:t>
            </a:r>
            <a:endParaRPr lang="el-GR" sz="2000" b="0" strike="noStrike" spc="-1">
              <a:latin typeface="Arial"/>
            </a:endParaRPr>
          </a:p>
          <a:p>
            <a:pPr marL="109800">
              <a:lnSpc>
                <a:spcPct val="100000"/>
              </a:lnSpc>
              <a:spcBef>
                <a:spcPts val="300"/>
              </a:spcBef>
            </a:pPr>
            <a:endParaRPr lang="el-GR" sz="2000" b="0" strike="noStrike" spc="-1">
              <a:latin typeface="Arial"/>
            </a:endParaRPr>
          </a:p>
          <a:p>
            <a:pPr marL="109800">
              <a:lnSpc>
                <a:spcPct val="100000"/>
              </a:lnSpc>
              <a:spcBef>
                <a:spcPts val="300"/>
              </a:spcBef>
            </a:pPr>
            <a:r>
              <a:rPr lang="el-GR" sz="2000" b="0" strike="noStrike" spc="-1">
                <a:solidFill>
                  <a:srgbClr val="000000"/>
                </a:solidFill>
                <a:latin typeface="Georgia"/>
                <a:ea typeface="DejaVu Sans"/>
              </a:rPr>
              <a:t>GOLD 4: Πολύ σοβαρή FEV1&lt;30% προβλ.</a:t>
            </a:r>
            <a:endParaRPr lang="el-GR" sz="20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 name="CustomShape 1"/>
          <p:cNvSpPr/>
          <p:nvPr/>
        </p:nvSpPr>
        <p:spPr>
          <a:xfrm>
            <a:off x="457200" y="476640"/>
            <a:ext cx="8227440" cy="1293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4000" b="0" strike="noStrike" spc="-1">
                <a:solidFill>
                  <a:srgbClr val="424456"/>
                </a:solidFill>
                <a:latin typeface="Trebuchet MS"/>
                <a:ea typeface="DejaVu Sans"/>
              </a:rPr>
              <a:t>Αξιολόγηση δύσπνοιας mMRC</a:t>
            </a:r>
            <a:endParaRPr lang="el-GR" sz="4000" b="0" strike="noStrike" spc="-1">
              <a:latin typeface="Arial"/>
            </a:endParaRPr>
          </a:p>
        </p:txBody>
      </p:sp>
      <p:pic>
        <p:nvPicPr>
          <p:cNvPr id="1106" name="Content Placeholder 3"/>
          <p:cNvPicPr/>
          <p:nvPr/>
        </p:nvPicPr>
        <p:blipFill>
          <a:blip r:embed="rId2"/>
          <a:stretch/>
        </p:blipFill>
        <p:spPr>
          <a:xfrm>
            <a:off x="1016280" y="2249640"/>
            <a:ext cx="7108920" cy="43221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7" name="CustomShape 1"/>
          <p:cNvSpPr/>
          <p:nvPr/>
        </p:nvSpPr>
        <p:spPr>
          <a:xfrm>
            <a:off x="457200" y="548640"/>
            <a:ext cx="8227440" cy="1077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4000" b="0" strike="noStrike" spc="-1">
                <a:solidFill>
                  <a:srgbClr val="424456"/>
                </a:solidFill>
                <a:latin typeface="Trebuchet MS"/>
                <a:ea typeface="DejaVu Sans"/>
              </a:rPr>
              <a:t>Αξιολόγηση CAT τεστ</a:t>
            </a:r>
            <a:endParaRPr lang="el-GR" sz="4000" b="0" strike="noStrike" spc="-1">
              <a:latin typeface="Arial"/>
            </a:endParaRPr>
          </a:p>
        </p:txBody>
      </p:sp>
      <p:pic>
        <p:nvPicPr>
          <p:cNvPr id="1108" name="Content Placeholder 3"/>
          <p:cNvPicPr/>
          <p:nvPr/>
        </p:nvPicPr>
        <p:blipFill>
          <a:blip r:embed="rId2"/>
          <a:stretch/>
        </p:blipFill>
        <p:spPr>
          <a:xfrm>
            <a:off x="1403640" y="1484640"/>
            <a:ext cx="5902560" cy="5086800"/>
          </a:xfrm>
          <a:prstGeom prst="rect">
            <a:avLst/>
          </a:prstGeom>
          <a:ln>
            <a:noFill/>
          </a:ln>
        </p:spPr>
      </p:pic>
      <p:sp>
        <p:nvSpPr>
          <p:cNvPr id="1109" name="CustomShape 2"/>
          <p:cNvSpPr/>
          <p:nvPr/>
        </p:nvSpPr>
        <p:spPr>
          <a:xfrm>
            <a:off x="7092360" y="3806280"/>
            <a:ext cx="1905480" cy="1221840"/>
          </a:xfrm>
          <a:prstGeom prst="rect">
            <a:avLst/>
          </a:prstGeom>
          <a:gradFill>
            <a:gsLst>
              <a:gs pos="0">
                <a:srgbClr val="FCFFFF"/>
              </a:gs>
              <a:gs pos="100000">
                <a:srgbClr val="BBD6F1"/>
              </a:gs>
            </a:gsLst>
            <a:lin ang="0"/>
          </a:gradFill>
          <a:ln w="9360">
            <a:solidFill>
              <a:srgbClr val="5C92B5"/>
            </a:solidFill>
            <a:round/>
          </a:ln>
          <a:effectLst>
            <a:outerShdw dist="25560" dir="540000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l-GR" sz="1800" b="0" strike="noStrike" spc="-1">
                <a:solidFill>
                  <a:srgbClr val="000000"/>
                </a:solidFill>
                <a:latin typeface="Georgia"/>
                <a:ea typeface="DejaVu Sans"/>
              </a:rPr>
              <a:t>Ερωτήσεις: 8</a:t>
            </a:r>
            <a:endParaRPr lang="el-GR" sz="1800" b="0" strike="noStrike" spc="-1">
              <a:latin typeface="Arial"/>
            </a:endParaRPr>
          </a:p>
          <a:p>
            <a:pPr algn="ctr">
              <a:lnSpc>
                <a:spcPct val="100000"/>
              </a:lnSpc>
            </a:pPr>
            <a:r>
              <a:rPr lang="el-GR" sz="1800" b="0" strike="noStrike" spc="-1">
                <a:solidFill>
                  <a:srgbClr val="000000"/>
                </a:solidFill>
                <a:latin typeface="Georgia"/>
                <a:ea typeface="DejaVu Sans"/>
              </a:rPr>
              <a:t>Σκορ: 0-40</a:t>
            </a:r>
            <a:endParaRPr lang="el-GR" sz="18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0" name="CustomShape 1"/>
          <p:cNvSpPr/>
          <p:nvPr/>
        </p:nvSpPr>
        <p:spPr>
          <a:xfrm>
            <a:off x="457200" y="836640"/>
            <a:ext cx="8227440" cy="1064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el-GR" sz="2800" b="0" strike="noStrike" spc="-1">
                <a:solidFill>
                  <a:srgbClr val="424456"/>
                </a:solidFill>
                <a:latin typeface="Trebuchet MS"/>
                <a:ea typeface="DejaVu Sans"/>
              </a:rPr>
              <a:t>Αξιολόγηση: κίνδυνος παροξύνσεων</a:t>
            </a:r>
            <a:endParaRPr lang="el-GR" sz="2800" b="0" strike="noStrike" spc="-1">
              <a:latin typeface="Arial"/>
            </a:endParaRPr>
          </a:p>
        </p:txBody>
      </p:sp>
      <p:sp>
        <p:nvSpPr>
          <p:cNvPr id="1111"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5760" indent="-253800">
              <a:lnSpc>
                <a:spcPct val="100000"/>
              </a:lnSpc>
              <a:spcBef>
                <a:spcPts val="300"/>
              </a:spcBef>
              <a:buClr>
                <a:srgbClr val="A04DA3"/>
              </a:buClr>
              <a:buFont typeface="Georgia"/>
              <a:buChar char="•"/>
            </a:pPr>
            <a:r>
              <a:rPr lang="el-GR" sz="2400" b="0" strike="noStrike" spc="-1">
                <a:solidFill>
                  <a:srgbClr val="000000"/>
                </a:solidFill>
                <a:latin typeface="Georgia"/>
                <a:ea typeface="DejaVu Sans"/>
              </a:rPr>
              <a:t>Βασίζεται στο ιστορικό των παροξύνσεων </a:t>
            </a:r>
            <a:endParaRPr lang="el-GR" sz="2400" b="0" strike="noStrike" spc="-1">
              <a:latin typeface="Arial"/>
            </a:endParaRPr>
          </a:p>
          <a:p>
            <a:pPr marL="109800">
              <a:lnSpc>
                <a:spcPct val="150000"/>
              </a:lnSpc>
              <a:spcBef>
                <a:spcPts val="300"/>
              </a:spcBef>
            </a:pPr>
            <a:endParaRPr lang="el-GR" sz="2400" b="0" strike="noStrike" spc="-1">
              <a:latin typeface="Arial"/>
            </a:endParaRPr>
          </a:p>
          <a:p>
            <a:pPr marL="365760" indent="-253800">
              <a:lnSpc>
                <a:spcPct val="100000"/>
              </a:lnSpc>
              <a:spcBef>
                <a:spcPts val="300"/>
              </a:spcBef>
              <a:buClr>
                <a:srgbClr val="A04DA3"/>
              </a:buClr>
              <a:buFont typeface="Georgia"/>
              <a:buChar char="•"/>
            </a:pPr>
            <a:r>
              <a:rPr lang="el-GR" sz="2400" b="0" strike="noStrike" spc="-1">
                <a:solidFill>
                  <a:srgbClr val="000000"/>
                </a:solidFill>
                <a:latin typeface="Georgia"/>
                <a:ea typeface="DejaVu Sans"/>
              </a:rPr>
              <a:t>Ενδείξεις υψηλού κινδύνου:</a:t>
            </a:r>
            <a:endParaRPr lang="el-GR" sz="2400" b="0" strike="noStrike" spc="-1">
              <a:latin typeface="Arial"/>
            </a:endParaRPr>
          </a:p>
          <a:p>
            <a:pPr marL="109800">
              <a:lnSpc>
                <a:spcPct val="100000"/>
              </a:lnSpc>
              <a:spcBef>
                <a:spcPts val="300"/>
              </a:spcBef>
            </a:pPr>
            <a:endParaRPr lang="el-GR" sz="2400" b="0" strike="noStrike" spc="-1">
              <a:latin typeface="Arial"/>
            </a:endParaRPr>
          </a:p>
          <a:p>
            <a:pPr marL="658440" lvl="1" indent="-244800">
              <a:lnSpc>
                <a:spcPct val="100000"/>
              </a:lnSpc>
              <a:spcBef>
                <a:spcPts val="300"/>
              </a:spcBef>
              <a:buClr>
                <a:srgbClr val="438086"/>
              </a:buClr>
              <a:buFont typeface="Wingdings" charset="2"/>
              <a:buChar char=""/>
            </a:pPr>
            <a:r>
              <a:rPr lang="el-GR" sz="2400" b="0" strike="noStrike" spc="-1">
                <a:solidFill>
                  <a:srgbClr val="438086"/>
                </a:solidFill>
                <a:latin typeface="Georgia"/>
                <a:ea typeface="DejaVu Sans"/>
              </a:rPr>
              <a:t>     </a:t>
            </a:r>
            <a:r>
              <a:rPr lang="el-GR" sz="2400" b="0" strike="noStrike" spc="-1">
                <a:solidFill>
                  <a:srgbClr val="000000"/>
                </a:solidFill>
                <a:latin typeface="Georgia"/>
                <a:ea typeface="DejaVu Sans"/>
              </a:rPr>
              <a:t>≥2 παροξύνσεις το τελευταίο έτος </a:t>
            </a:r>
            <a:endParaRPr lang="el-GR" sz="2400" b="0" strike="noStrike" spc="-1">
              <a:latin typeface="Arial"/>
            </a:endParaRPr>
          </a:p>
          <a:p>
            <a:pPr>
              <a:lnSpc>
                <a:spcPct val="100000"/>
              </a:lnSpc>
            </a:pPr>
            <a:r>
              <a:rPr lang="el-GR" sz="2400" b="0" strike="noStrike" spc="-1">
                <a:solidFill>
                  <a:srgbClr val="000000"/>
                </a:solidFill>
                <a:latin typeface="Georgia"/>
                <a:ea typeface="DejaVu Sans"/>
              </a:rPr>
              <a:t>         ή ≥1 με νοσηλεία</a:t>
            </a:r>
            <a:endParaRPr lang="el-GR" sz="24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2"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l-GR" sz="2800" b="0" strike="noStrike" spc="-1">
                <a:solidFill>
                  <a:srgbClr val="000000"/>
                </a:solidFill>
                <a:latin typeface="Georgia"/>
                <a:ea typeface="DejaVu Sans"/>
              </a:rPr>
              <a:t>Παροξύνσεις της ΧΑΠ</a:t>
            </a:r>
            <a:endParaRPr lang="el-GR" sz="2800" b="0" strike="noStrike" spc="-1">
              <a:latin typeface="Arial"/>
            </a:endParaRPr>
          </a:p>
        </p:txBody>
      </p:sp>
      <p:sp>
        <p:nvSpPr>
          <p:cNvPr id="1113" name="CustomShape 2"/>
          <p:cNvSpPr/>
          <p:nvPr/>
        </p:nvSpPr>
        <p:spPr>
          <a:xfrm>
            <a:off x="457200" y="2249280"/>
            <a:ext cx="8227440" cy="432288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pPr>
            <a:endParaRPr lang="el-GR" sz="1800" b="0" strike="noStrike" spc="-1">
              <a:latin typeface="Arial"/>
            </a:endParaRPr>
          </a:p>
          <a:p>
            <a:pPr>
              <a:lnSpc>
                <a:spcPct val="100000"/>
              </a:lnSpc>
            </a:pPr>
            <a:r>
              <a:rPr lang="el-GR" sz="2400" b="0" strike="noStrike" spc="-1">
                <a:solidFill>
                  <a:srgbClr val="000000"/>
                </a:solidFill>
                <a:latin typeface="Times New Roman"/>
                <a:ea typeface="Segoe UI"/>
              </a:rPr>
              <a:t>Ένα συμβάν στη φυσική πορεία της νόσου που χαρακτηρίζεται από μεταβολή (επιδείνωση) από τα συνηθισμένα επίπεδα της δύσπνοιας, του βήχα ή/και την αύξηση της παραγωγής πτυέλων του ασθενή </a:t>
            </a:r>
            <a:endParaRPr lang="el-GR" sz="2400" b="0" strike="noStrike" spc="-1">
              <a:latin typeface="Arial"/>
            </a:endParaRPr>
          </a:p>
          <a:p>
            <a:pPr>
              <a:lnSpc>
                <a:spcPct val="100000"/>
              </a:lnSpc>
            </a:pPr>
            <a:r>
              <a:rPr lang="el-GR" sz="2400" b="0" strike="noStrike" spc="-1">
                <a:solidFill>
                  <a:srgbClr val="000000"/>
                </a:solidFill>
                <a:latin typeface="Times New Roman"/>
                <a:ea typeface="Segoe UI"/>
              </a:rPr>
              <a:t>•Το συμβάν αυτό είναι: </a:t>
            </a:r>
            <a:endParaRPr lang="el-GR" sz="2400" b="0" strike="noStrike" spc="-1">
              <a:latin typeface="Arial"/>
            </a:endParaRPr>
          </a:p>
          <a:p>
            <a:pPr>
              <a:lnSpc>
                <a:spcPct val="100000"/>
              </a:lnSpc>
            </a:pPr>
            <a:r>
              <a:rPr lang="el-GR" sz="2400" b="0" strike="noStrike" spc="-1">
                <a:solidFill>
                  <a:srgbClr val="000000"/>
                </a:solidFill>
                <a:latin typeface="Times New Roman"/>
                <a:ea typeface="Segoe UI"/>
              </a:rPr>
              <a:t>-Οξείας έναρξης </a:t>
            </a:r>
            <a:endParaRPr lang="el-GR" sz="2400" b="0" strike="noStrike" spc="-1">
              <a:latin typeface="Arial"/>
            </a:endParaRPr>
          </a:p>
          <a:p>
            <a:pPr>
              <a:lnSpc>
                <a:spcPct val="100000"/>
              </a:lnSpc>
            </a:pPr>
            <a:r>
              <a:rPr lang="el-GR" sz="2400" b="0" strike="noStrike" spc="-1">
                <a:solidFill>
                  <a:srgbClr val="000000"/>
                </a:solidFill>
                <a:latin typeface="Times New Roman"/>
                <a:ea typeface="Segoe UI"/>
              </a:rPr>
              <a:t>-Διαφορετικό από τη μικρή διακύμανση στα συμπτώματα που ένας ασθενής μπορεί να έχει από μέρα σε μέρα </a:t>
            </a:r>
            <a:endParaRPr lang="el-GR" sz="2400" b="0" strike="noStrike" spc="-1">
              <a:latin typeface="Arial"/>
            </a:endParaRPr>
          </a:p>
          <a:p>
            <a:pPr>
              <a:lnSpc>
                <a:spcPct val="100000"/>
              </a:lnSpc>
            </a:pPr>
            <a:r>
              <a:rPr lang="el-GR" sz="2400" b="0" strike="noStrike" spc="-1">
                <a:solidFill>
                  <a:srgbClr val="000000"/>
                </a:solidFill>
                <a:latin typeface="Times New Roman"/>
                <a:ea typeface="Segoe UI"/>
              </a:rPr>
              <a:t>-Απαιτεί αλλαγή στην τακτική θεραπεία που λαμβάνει ο ασθενής </a:t>
            </a:r>
            <a:endParaRPr lang="el-GR" sz="2400" b="0" strike="noStrike" spc="-1">
              <a:latin typeface="Arial"/>
            </a:endParaRPr>
          </a:p>
          <a:p>
            <a:pPr>
              <a:lnSpc>
                <a:spcPct val="100000"/>
              </a:lnSpc>
              <a:spcBef>
                <a:spcPts val="1417"/>
              </a:spcBef>
            </a:pPr>
            <a:endParaRPr lang="el-GR" sz="24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4"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l-GR" sz="1800" b="0" strike="noStrike" spc="-1">
                <a:solidFill>
                  <a:srgbClr val="000000"/>
                </a:solidFill>
                <a:latin typeface="Georgia"/>
                <a:ea typeface="DejaVu Sans"/>
              </a:rPr>
              <a:t>Παροξύνσεις της ΧΑΠ</a:t>
            </a:r>
            <a:endParaRPr lang="el-GR" sz="1800" b="0" strike="noStrike" spc="-1">
              <a:latin typeface="Arial"/>
            </a:endParaRPr>
          </a:p>
        </p:txBody>
      </p:sp>
      <p:sp>
        <p:nvSpPr>
          <p:cNvPr id="1115" name="CustomShape 2"/>
          <p:cNvSpPr/>
          <p:nvPr/>
        </p:nvSpPr>
        <p:spPr>
          <a:xfrm>
            <a:off x="457200" y="2249280"/>
            <a:ext cx="4014000" cy="432288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fontScale="92500" lnSpcReduction="20000"/>
          </a:bodyPr>
          <a:lstStyle/>
          <a:p>
            <a:pPr marL="432000" indent="-322200">
              <a:lnSpc>
                <a:spcPct val="100000"/>
              </a:lnSpc>
              <a:spcBef>
                <a:spcPts val="1417"/>
              </a:spcBef>
              <a:buClr>
                <a:srgbClr val="000000"/>
              </a:buClr>
              <a:buSzPct val="45000"/>
              <a:buFont typeface="Wingdings" charset="2"/>
              <a:buChar char=""/>
            </a:pPr>
            <a:r>
              <a:rPr lang="el-GR" sz="1800" b="0" strike="noStrike" spc="-1">
                <a:solidFill>
                  <a:srgbClr val="000000"/>
                </a:solidFill>
                <a:latin typeface="Georgia"/>
                <a:ea typeface="DejaVu Sans"/>
              </a:rPr>
              <a:t>Συσχέτιση με τη βαρύτητα της νόσου</a:t>
            </a:r>
            <a:endParaRPr lang="el-GR" sz="1800" b="0" strike="noStrike" spc="-1">
              <a:latin typeface="Arial"/>
            </a:endParaRPr>
          </a:p>
          <a:p>
            <a:pPr marL="432000" indent="-322200">
              <a:lnSpc>
                <a:spcPct val="100000"/>
              </a:lnSpc>
              <a:spcBef>
                <a:spcPts val="1417"/>
              </a:spcBef>
              <a:buClr>
                <a:srgbClr val="000000"/>
              </a:buClr>
              <a:buSzPct val="45000"/>
              <a:buFont typeface="Wingdings" charset="2"/>
              <a:buChar char=""/>
            </a:pPr>
            <a:r>
              <a:rPr lang="el-GR" sz="1800" b="0" strike="noStrike" spc="-1">
                <a:solidFill>
                  <a:srgbClr val="000000"/>
                </a:solidFill>
                <a:latin typeface="Georgia"/>
                <a:ea typeface="DejaVu Sans"/>
              </a:rPr>
              <a:t>Χαρακτηρίζεται από έκπτωση της αναπνευστικής λειτουργίας </a:t>
            </a:r>
            <a:endParaRPr lang="el-GR" sz="1800" b="0" strike="noStrike" spc="-1">
              <a:latin typeface="Arial"/>
            </a:endParaRPr>
          </a:p>
          <a:p>
            <a:pPr marL="432000" indent="-322200">
              <a:lnSpc>
                <a:spcPct val="100000"/>
              </a:lnSpc>
              <a:spcBef>
                <a:spcPts val="1417"/>
              </a:spcBef>
              <a:buClr>
                <a:srgbClr val="000000"/>
              </a:buClr>
              <a:buSzPct val="45000"/>
              <a:buFont typeface="Wingdings" charset="2"/>
              <a:buChar char=""/>
            </a:pPr>
            <a:r>
              <a:rPr lang="el-GR" sz="1800" b="0" strike="noStrike" spc="-1">
                <a:solidFill>
                  <a:srgbClr val="000000"/>
                </a:solidFill>
                <a:latin typeface="Georgia"/>
                <a:ea typeface="DejaVu Sans"/>
              </a:rPr>
              <a:t>Αύξηση της σχετιζόμενης με τη νόσο θνητότητας</a:t>
            </a:r>
            <a:endParaRPr lang="el-GR" sz="1800" b="0" strike="noStrike" spc="-1">
              <a:latin typeface="Arial"/>
            </a:endParaRPr>
          </a:p>
          <a:p>
            <a:pPr marL="432000" indent="-322200">
              <a:lnSpc>
                <a:spcPct val="100000"/>
              </a:lnSpc>
              <a:spcBef>
                <a:spcPts val="1417"/>
              </a:spcBef>
              <a:buClr>
                <a:srgbClr val="000000"/>
              </a:buClr>
              <a:buSzPct val="45000"/>
              <a:buFont typeface="Wingdings" charset="2"/>
              <a:buChar char=""/>
            </a:pPr>
            <a:r>
              <a:rPr lang="el-GR" sz="1800" b="0" strike="noStrike" spc="-1">
                <a:solidFill>
                  <a:srgbClr val="000000"/>
                </a:solidFill>
                <a:latin typeface="Georgia"/>
                <a:ea typeface="DejaVu Sans"/>
              </a:rPr>
              <a:t>Κυρίως λόγω ιογενών και μικροβιακών αναπνευστικών λοιμώξεων αλλά και λόγω επιδείνωσης περιβαλλοντικών συνθηκών </a:t>
            </a:r>
            <a:endParaRPr lang="el-GR" sz="1800" b="0" strike="noStrike" spc="-1">
              <a:latin typeface="Arial"/>
            </a:endParaRPr>
          </a:p>
          <a:p>
            <a:pPr marL="432000" indent="-322200">
              <a:lnSpc>
                <a:spcPct val="100000"/>
              </a:lnSpc>
              <a:spcBef>
                <a:spcPts val="1417"/>
              </a:spcBef>
              <a:buClr>
                <a:srgbClr val="000000"/>
              </a:buClr>
              <a:buSzPct val="45000"/>
              <a:buFont typeface="Wingdings" charset="2"/>
              <a:buChar char=""/>
            </a:pPr>
            <a:r>
              <a:rPr lang="el-GR" sz="1800" b="0" strike="noStrike" spc="-1">
                <a:solidFill>
                  <a:srgbClr val="000000"/>
                </a:solidFill>
                <a:latin typeface="Georgia"/>
                <a:ea typeface="DejaVu Sans"/>
              </a:rPr>
              <a:t>Αυξημένος κίνδυνος χειμερινούς μήνες (χαμηλές θερμοκρασίες)</a:t>
            </a:r>
            <a:endParaRPr lang="el-GR" sz="1800" b="0" strike="noStrike" spc="-1">
              <a:latin typeface="Arial"/>
            </a:endParaRPr>
          </a:p>
          <a:p>
            <a:pPr marL="432000" indent="-322200">
              <a:lnSpc>
                <a:spcPct val="100000"/>
              </a:lnSpc>
              <a:spcBef>
                <a:spcPts val="1417"/>
              </a:spcBef>
              <a:buClr>
                <a:srgbClr val="000000"/>
              </a:buClr>
              <a:buSzPct val="45000"/>
              <a:buFont typeface="Wingdings" charset="2"/>
              <a:buChar char=""/>
            </a:pPr>
            <a:r>
              <a:rPr lang="el-GR" sz="1800" b="0" strike="noStrike" spc="-1">
                <a:solidFill>
                  <a:srgbClr val="000000"/>
                </a:solidFill>
                <a:latin typeface="Georgia"/>
                <a:ea typeface="DejaVu Sans"/>
              </a:rPr>
              <a:t>Ισχαιμική καρδιακή νόσος και σακχαρώδης διαβήτης αυξάνουν περαιτέρω τον κίδυνο</a:t>
            </a:r>
            <a:endParaRPr lang="el-GR" sz="1800" b="0" strike="noStrike" spc="-1">
              <a:latin typeface="Arial"/>
            </a:endParaRPr>
          </a:p>
        </p:txBody>
      </p:sp>
      <p:sp>
        <p:nvSpPr>
          <p:cNvPr id="1116" name="CustomShape 3"/>
          <p:cNvSpPr/>
          <p:nvPr/>
        </p:nvSpPr>
        <p:spPr>
          <a:xfrm>
            <a:off x="4674240" y="2249280"/>
            <a:ext cx="4014000" cy="4322880"/>
          </a:xfrm>
          <a:prstGeom prst="rect">
            <a:avLst/>
          </a:prstGeom>
          <a:noFill/>
          <a:ln>
            <a:noFill/>
          </a:ln>
        </p:spPr>
        <p:style>
          <a:lnRef idx="0">
            <a:scrgbClr r="0" g="0" b="0"/>
          </a:lnRef>
          <a:fillRef idx="0">
            <a:scrgbClr r="0" g="0" b="0"/>
          </a:fillRef>
          <a:effectRef idx="0">
            <a:scrgbClr r="0" g="0" b="0"/>
          </a:effectRef>
          <a:fontRef idx="minor"/>
        </p:style>
      </p:sp>
      <p:pic>
        <p:nvPicPr>
          <p:cNvPr id="1117" name="Picture 710"/>
          <p:cNvPicPr/>
          <p:nvPr/>
        </p:nvPicPr>
        <p:blipFill>
          <a:blip r:embed="rId2"/>
          <a:stretch/>
        </p:blipFill>
        <p:spPr>
          <a:xfrm>
            <a:off x="4680000" y="1656000"/>
            <a:ext cx="4281840" cy="478692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8"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l-GR" sz="1800" b="0" strike="noStrike" spc="-1">
                <a:solidFill>
                  <a:srgbClr val="000000"/>
                </a:solidFill>
                <a:latin typeface="Georgia"/>
                <a:ea typeface="DejaVu Sans"/>
              </a:rPr>
              <a:t>Φαινότυπος του συχνού παροξυντή</a:t>
            </a:r>
            <a:endParaRPr lang="el-GR" sz="1800" b="0" strike="noStrike" spc="-1">
              <a:latin typeface="Arial"/>
            </a:endParaRPr>
          </a:p>
        </p:txBody>
      </p:sp>
      <p:sp>
        <p:nvSpPr>
          <p:cNvPr id="1119" name="CustomShape 2"/>
          <p:cNvSpPr/>
          <p:nvPr/>
        </p:nvSpPr>
        <p:spPr>
          <a:xfrm>
            <a:off x="457200" y="2249280"/>
            <a:ext cx="4014000" cy="432288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marL="432000" indent="-322200">
              <a:lnSpc>
                <a:spcPct val="100000"/>
              </a:lnSpc>
              <a:spcBef>
                <a:spcPts val="1417"/>
              </a:spcBef>
              <a:buClr>
                <a:srgbClr val="000000"/>
              </a:buClr>
              <a:buSzPct val="45000"/>
              <a:buFont typeface="Wingdings" charset="2"/>
              <a:buChar char=""/>
            </a:pPr>
            <a:r>
              <a:rPr lang="el-GR" sz="1800" b="0" strike="noStrike" spc="-1">
                <a:solidFill>
                  <a:srgbClr val="000000"/>
                </a:solidFill>
                <a:latin typeface="Georgia"/>
                <a:ea typeface="DejaVu Sans"/>
              </a:rPr>
              <a:t>Διακριτή ομάδα ασθενών</a:t>
            </a:r>
            <a:endParaRPr lang="el-GR" sz="1800" b="0" strike="noStrike" spc="-1">
              <a:latin typeface="Arial"/>
            </a:endParaRPr>
          </a:p>
          <a:p>
            <a:pPr marL="432000" indent="-322200">
              <a:lnSpc>
                <a:spcPct val="100000"/>
              </a:lnSpc>
              <a:spcBef>
                <a:spcPts val="1417"/>
              </a:spcBef>
              <a:buClr>
                <a:srgbClr val="000000"/>
              </a:buClr>
              <a:buSzPct val="45000"/>
              <a:buFont typeface="Wingdings" charset="2"/>
              <a:buChar char=""/>
            </a:pPr>
            <a:r>
              <a:rPr lang="el-GR" sz="1800" b="0" strike="noStrike" spc="-1">
                <a:solidFill>
                  <a:srgbClr val="000000"/>
                </a:solidFill>
                <a:latin typeface="Georgia"/>
                <a:ea typeface="DejaVu Sans"/>
              </a:rPr>
              <a:t>Ανεξάρτητα από το επίπεδο αναπνευστικής λειτουργίας</a:t>
            </a:r>
            <a:endParaRPr lang="el-GR" sz="1800" b="0" strike="noStrike" spc="-1">
              <a:latin typeface="Arial"/>
            </a:endParaRPr>
          </a:p>
          <a:p>
            <a:pPr marL="432000" indent="-322200">
              <a:lnSpc>
                <a:spcPct val="100000"/>
              </a:lnSpc>
              <a:spcBef>
                <a:spcPts val="1417"/>
              </a:spcBef>
              <a:buClr>
                <a:srgbClr val="000000"/>
              </a:buClr>
              <a:buSzPct val="45000"/>
              <a:buFont typeface="Wingdings" charset="2"/>
              <a:buChar char=""/>
            </a:pPr>
            <a:r>
              <a:rPr lang="el-GR" sz="1800" b="0" strike="noStrike" spc="-1">
                <a:solidFill>
                  <a:srgbClr val="000000"/>
                </a:solidFill>
                <a:latin typeface="Georgia"/>
                <a:ea typeface="DejaVu Sans"/>
              </a:rPr>
              <a:t>Σταθεροί παροξυντές ανεξαρτήτως σταδίου</a:t>
            </a:r>
            <a:endParaRPr lang="el-GR" sz="1800" b="0" strike="noStrike" spc="-1">
              <a:latin typeface="Arial"/>
            </a:endParaRPr>
          </a:p>
          <a:p>
            <a:pPr marL="432000" indent="-322200">
              <a:lnSpc>
                <a:spcPct val="100000"/>
              </a:lnSpc>
              <a:spcBef>
                <a:spcPts val="1417"/>
              </a:spcBef>
              <a:buClr>
                <a:srgbClr val="000000"/>
              </a:buClr>
              <a:buSzPct val="45000"/>
              <a:buFont typeface="Wingdings" charset="2"/>
              <a:buChar char=""/>
            </a:pPr>
            <a:r>
              <a:rPr lang="el-GR" sz="1800" b="0" strike="noStrike" spc="-1">
                <a:solidFill>
                  <a:srgbClr val="000000"/>
                </a:solidFill>
                <a:latin typeface="Georgia"/>
                <a:ea typeface="DejaVu Sans"/>
              </a:rPr>
              <a:t>Αυξημένα επίπεδα IL-6 &amp; IL-8 στα πτύελα</a:t>
            </a:r>
            <a:endParaRPr lang="el-GR" sz="1800" b="0" strike="noStrike" spc="-1">
              <a:latin typeface="Arial"/>
            </a:endParaRPr>
          </a:p>
          <a:p>
            <a:pPr marL="432000" indent="-322200">
              <a:lnSpc>
                <a:spcPct val="100000"/>
              </a:lnSpc>
              <a:spcBef>
                <a:spcPts val="1417"/>
              </a:spcBef>
              <a:buClr>
                <a:srgbClr val="000000"/>
              </a:buClr>
              <a:buSzPct val="45000"/>
              <a:buFont typeface="Wingdings" charset="2"/>
              <a:buChar char=""/>
            </a:pPr>
            <a:r>
              <a:rPr lang="el-GR" sz="1800" b="0" strike="noStrike" spc="-1">
                <a:solidFill>
                  <a:srgbClr val="000000"/>
                </a:solidFill>
                <a:latin typeface="Georgia"/>
                <a:ea typeface="DejaVu Sans"/>
              </a:rPr>
              <a:t>Αυξημένη επίπτωση χρόνιου μικροβιακού αποικισμού κατωτέρου αναπνευστικού</a:t>
            </a:r>
            <a:endParaRPr lang="el-GR" sz="1800" b="0" strike="noStrike" spc="-1">
              <a:latin typeface="Arial"/>
            </a:endParaRPr>
          </a:p>
          <a:p>
            <a:pPr>
              <a:lnSpc>
                <a:spcPct val="100000"/>
              </a:lnSpc>
              <a:spcBef>
                <a:spcPts val="1417"/>
              </a:spcBef>
            </a:pPr>
            <a:endParaRPr lang="el-GR" sz="1800" b="0" strike="noStrike" spc="-1">
              <a:latin typeface="Arial"/>
            </a:endParaRPr>
          </a:p>
        </p:txBody>
      </p:sp>
      <p:sp>
        <p:nvSpPr>
          <p:cNvPr id="1120" name="CustomShape 3"/>
          <p:cNvSpPr/>
          <p:nvPr/>
        </p:nvSpPr>
        <p:spPr>
          <a:xfrm>
            <a:off x="4674240" y="2249280"/>
            <a:ext cx="4014000" cy="4322880"/>
          </a:xfrm>
          <a:prstGeom prst="rect">
            <a:avLst/>
          </a:prstGeom>
          <a:noFill/>
          <a:ln>
            <a:noFill/>
          </a:ln>
        </p:spPr>
        <p:style>
          <a:lnRef idx="0">
            <a:scrgbClr r="0" g="0" b="0"/>
          </a:lnRef>
          <a:fillRef idx="0">
            <a:scrgbClr r="0" g="0" b="0"/>
          </a:fillRef>
          <a:effectRef idx="0">
            <a:scrgbClr r="0" g="0" b="0"/>
          </a:effectRef>
          <a:fontRef idx="minor"/>
        </p:style>
      </p:sp>
      <p:pic>
        <p:nvPicPr>
          <p:cNvPr id="1121" name="Picture 714"/>
          <p:cNvPicPr/>
          <p:nvPr/>
        </p:nvPicPr>
        <p:blipFill>
          <a:blip r:embed="rId2"/>
          <a:stretch/>
        </p:blipFill>
        <p:spPr>
          <a:xfrm>
            <a:off x="4968000" y="1712880"/>
            <a:ext cx="3684600" cy="4549320"/>
          </a:xfrm>
          <a:prstGeom prst="rect">
            <a:avLst/>
          </a:prstGeom>
          <a:ln>
            <a:noFill/>
          </a:ln>
        </p:spPr>
      </p:pic>
      <p:sp>
        <p:nvSpPr>
          <p:cNvPr id="1122" name="CustomShape 4"/>
          <p:cNvSpPr/>
          <p:nvPr/>
        </p:nvSpPr>
        <p:spPr>
          <a:xfrm>
            <a:off x="4419000" y="6194160"/>
            <a:ext cx="4435200" cy="572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lang="el-GR" sz="1800" b="0" strike="noStrike" spc="-1">
              <a:latin typeface="Arial"/>
            </a:endParaRPr>
          </a:p>
          <a:p>
            <a:pPr>
              <a:lnSpc>
                <a:spcPct val="100000"/>
              </a:lnSpc>
            </a:pPr>
            <a:r>
              <a:rPr lang="el-GR" sz="1600" b="0" strike="noStrike" spc="-1">
                <a:solidFill>
                  <a:srgbClr val="000000"/>
                </a:solidFill>
                <a:latin typeface="Times New Roman"/>
                <a:ea typeface="Segoe UI"/>
              </a:rPr>
              <a:t>Hurst J, et al. </a:t>
            </a:r>
            <a:r>
              <a:rPr lang="el-GR" sz="1600" b="0" i="1" strike="noStrike" spc="-1">
                <a:solidFill>
                  <a:srgbClr val="000000"/>
                </a:solidFill>
                <a:latin typeface="Arial"/>
                <a:ea typeface="DejaVu Sans"/>
              </a:rPr>
              <a:t>N Engl J Med </a:t>
            </a:r>
            <a:r>
              <a:rPr lang="el-GR" sz="1600" b="0" strike="noStrike" spc="-1">
                <a:solidFill>
                  <a:srgbClr val="000000"/>
                </a:solidFill>
                <a:latin typeface="Arial"/>
                <a:ea typeface="DejaVu Sans"/>
              </a:rPr>
              <a:t>2010; 363: 1128-38. </a:t>
            </a:r>
            <a:endParaRPr lang="el-GR" sz="16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3" name="CustomShape 1"/>
          <p:cNvSpPr/>
          <p:nvPr/>
        </p:nvSpPr>
        <p:spPr>
          <a:xfrm>
            <a:off x="457200" y="1143000"/>
            <a:ext cx="8227440" cy="10645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l-GR" sz="2800" b="0" strike="noStrike" spc="-1">
                <a:solidFill>
                  <a:srgbClr val="000000"/>
                </a:solidFill>
                <a:latin typeface="Georgia"/>
                <a:ea typeface="DejaVu Sans"/>
              </a:rPr>
              <a:t>Συνέπειες παροξύνσεων</a:t>
            </a:r>
            <a:endParaRPr lang="el-GR" sz="2800" b="0" strike="noStrike" spc="-1">
              <a:latin typeface="Arial"/>
            </a:endParaRPr>
          </a:p>
        </p:txBody>
      </p:sp>
      <p:sp>
        <p:nvSpPr>
          <p:cNvPr id="1124" name="CustomShape 2"/>
          <p:cNvSpPr/>
          <p:nvPr/>
        </p:nvSpPr>
        <p:spPr>
          <a:xfrm>
            <a:off x="457200" y="2249280"/>
            <a:ext cx="4014000" cy="432288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marL="432000" indent="-322200">
              <a:lnSpc>
                <a:spcPct val="100000"/>
              </a:lnSpc>
              <a:spcBef>
                <a:spcPts val="1417"/>
              </a:spcBef>
              <a:buClr>
                <a:srgbClr val="000000"/>
              </a:buClr>
              <a:buSzPct val="45000"/>
              <a:buFont typeface="Wingdings" charset="2"/>
              <a:buChar char=""/>
            </a:pPr>
            <a:r>
              <a:rPr lang="el-GR" sz="1800" b="0" strike="noStrike" spc="-1">
                <a:solidFill>
                  <a:srgbClr val="000000"/>
                </a:solidFill>
                <a:latin typeface="Georgia"/>
                <a:ea typeface="DejaVu Sans"/>
              </a:rPr>
              <a:t>Αυξημένη φλεγμονή των αεραγωγών</a:t>
            </a:r>
            <a:endParaRPr lang="el-GR" sz="1800" b="0" strike="noStrike" spc="-1">
              <a:latin typeface="Arial"/>
            </a:endParaRPr>
          </a:p>
          <a:p>
            <a:pPr marL="432000" indent="-322200">
              <a:lnSpc>
                <a:spcPct val="100000"/>
              </a:lnSpc>
              <a:spcBef>
                <a:spcPts val="1417"/>
              </a:spcBef>
              <a:buClr>
                <a:srgbClr val="000000"/>
              </a:buClr>
              <a:buSzPct val="45000"/>
              <a:buFont typeface="Wingdings" charset="2"/>
              <a:buChar char=""/>
            </a:pPr>
            <a:r>
              <a:rPr lang="el-GR" sz="1800" b="0" strike="noStrike" spc="-1">
                <a:solidFill>
                  <a:srgbClr val="000000"/>
                </a:solidFill>
                <a:latin typeface="Georgia"/>
                <a:ea typeface="DejaVu Sans"/>
              </a:rPr>
              <a:t>Ταχύτερη έκπτωση αναπνευστικής λειτουργίας</a:t>
            </a:r>
            <a:endParaRPr lang="el-GR" sz="1800" b="0" strike="noStrike" spc="-1">
              <a:latin typeface="Arial"/>
            </a:endParaRPr>
          </a:p>
          <a:p>
            <a:pPr marL="432000" indent="-322200">
              <a:lnSpc>
                <a:spcPct val="100000"/>
              </a:lnSpc>
              <a:spcBef>
                <a:spcPts val="1417"/>
              </a:spcBef>
              <a:buClr>
                <a:srgbClr val="000000"/>
              </a:buClr>
              <a:buSzPct val="45000"/>
              <a:buFont typeface="Wingdings" charset="2"/>
              <a:buChar char=""/>
            </a:pPr>
            <a:r>
              <a:rPr lang="el-GR" sz="1800" b="0" strike="noStrike" spc="-1">
                <a:solidFill>
                  <a:srgbClr val="000000"/>
                </a:solidFill>
                <a:latin typeface="Georgia"/>
                <a:ea typeface="DejaVu Sans"/>
              </a:rPr>
              <a:t>Αυξημένος κίνδυνος νοσηλειών</a:t>
            </a:r>
            <a:endParaRPr lang="el-GR" sz="1800" b="0" strike="noStrike" spc="-1">
              <a:latin typeface="Arial"/>
            </a:endParaRPr>
          </a:p>
          <a:p>
            <a:pPr marL="432000" indent="-322200">
              <a:lnSpc>
                <a:spcPct val="100000"/>
              </a:lnSpc>
              <a:spcBef>
                <a:spcPts val="1417"/>
              </a:spcBef>
              <a:buClr>
                <a:srgbClr val="000000"/>
              </a:buClr>
              <a:buSzPct val="45000"/>
              <a:buFont typeface="Wingdings" charset="2"/>
              <a:buChar char=""/>
            </a:pPr>
            <a:r>
              <a:rPr lang="el-GR" sz="1800" b="0" strike="noStrike" spc="-1">
                <a:solidFill>
                  <a:srgbClr val="000000"/>
                </a:solidFill>
                <a:latin typeface="Georgia"/>
                <a:ea typeface="DejaVu Sans"/>
              </a:rPr>
              <a:t>Χειρότερη ποιότητα ζωής</a:t>
            </a:r>
            <a:endParaRPr lang="el-GR" sz="1800" b="0" strike="noStrike" spc="-1">
              <a:latin typeface="Arial"/>
            </a:endParaRPr>
          </a:p>
          <a:p>
            <a:pPr marL="432000" indent="-322200">
              <a:lnSpc>
                <a:spcPct val="100000"/>
              </a:lnSpc>
              <a:spcBef>
                <a:spcPts val="1417"/>
              </a:spcBef>
              <a:buClr>
                <a:srgbClr val="000000"/>
              </a:buClr>
              <a:buSzPct val="45000"/>
              <a:buFont typeface="Wingdings" charset="2"/>
              <a:buChar char=""/>
            </a:pPr>
            <a:r>
              <a:rPr lang="el-GR" sz="1800" b="0" strike="noStrike" spc="-1">
                <a:solidFill>
                  <a:srgbClr val="000000"/>
                </a:solidFill>
                <a:latin typeface="Georgia"/>
                <a:ea typeface="DejaVu Sans"/>
              </a:rPr>
              <a:t>Υψηλότερη θνητότητα</a:t>
            </a:r>
            <a:endParaRPr lang="el-GR" sz="1800" b="0" strike="noStrike" spc="-1">
              <a:latin typeface="Arial"/>
            </a:endParaRPr>
          </a:p>
        </p:txBody>
      </p:sp>
      <p:sp>
        <p:nvSpPr>
          <p:cNvPr id="1125" name="CustomShape 3"/>
          <p:cNvSpPr/>
          <p:nvPr/>
        </p:nvSpPr>
        <p:spPr>
          <a:xfrm>
            <a:off x="2819520" y="5791320"/>
            <a:ext cx="5331960" cy="6372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l-GR" sz="1800" b="0" i="1" strike="noStrike" spc="-1">
                <a:solidFill>
                  <a:srgbClr val="000000"/>
                </a:solidFill>
                <a:latin typeface="Times New Roman"/>
                <a:ea typeface="DejaVu Sans"/>
              </a:rPr>
              <a:t>Donaldson GC et al.Thorax 2002;57:847–852</a:t>
            </a:r>
            <a:endParaRPr lang="el-GR" sz="1800" b="0" strike="noStrike" spc="-1">
              <a:latin typeface="Arial"/>
            </a:endParaRPr>
          </a:p>
          <a:p>
            <a:pPr>
              <a:lnSpc>
                <a:spcPct val="100000"/>
              </a:lnSpc>
            </a:pPr>
            <a:r>
              <a:rPr lang="el-GR" sz="1800" b="0" strike="noStrike" spc="-1">
                <a:solidFill>
                  <a:srgbClr val="000000"/>
                </a:solidFill>
                <a:latin typeface="Times New Roman"/>
                <a:ea typeface="DejaVu Sans"/>
              </a:rPr>
              <a:t>Hodgev VA, et al . </a:t>
            </a:r>
            <a:r>
              <a:rPr lang="el-GR" sz="1800" b="0" i="1" strike="noStrike" spc="-1">
                <a:solidFill>
                  <a:srgbClr val="000000"/>
                </a:solidFill>
                <a:latin typeface="Times New Roman"/>
                <a:ea typeface="DejaVu Sans"/>
              </a:rPr>
              <a:t>Folia Med (Plovdiv) </a:t>
            </a:r>
            <a:r>
              <a:rPr lang="el-GR" sz="1800" b="0" strike="noStrike" spc="-1">
                <a:solidFill>
                  <a:srgbClr val="000000"/>
                </a:solidFill>
                <a:latin typeface="Times New Roman"/>
                <a:ea typeface="DejaVu Sans"/>
              </a:rPr>
              <a:t>2004;46:12–17</a:t>
            </a:r>
            <a:endParaRPr lang="el-GR" sz="1800" b="0" strike="noStrike" spc="-1">
              <a:latin typeface="Arial"/>
            </a:endParaRPr>
          </a:p>
        </p:txBody>
      </p:sp>
      <p:sp>
        <p:nvSpPr>
          <p:cNvPr id="1126" name="CustomShape 4"/>
          <p:cNvSpPr/>
          <p:nvPr/>
        </p:nvSpPr>
        <p:spPr>
          <a:xfrm>
            <a:off x="4674240" y="2249280"/>
            <a:ext cx="4014000" cy="4322880"/>
          </a:xfrm>
          <a:prstGeom prst="rect">
            <a:avLst/>
          </a:prstGeom>
          <a:noFill/>
          <a:ln>
            <a:noFill/>
          </a:ln>
        </p:spPr>
        <p:style>
          <a:lnRef idx="0">
            <a:scrgbClr r="0" g="0" b="0"/>
          </a:lnRef>
          <a:fillRef idx="0">
            <a:scrgbClr r="0" g="0" b="0"/>
          </a:fillRef>
          <a:effectRef idx="0">
            <a:scrgbClr r="0" g="0" b="0"/>
          </a:effectRef>
          <a:fontRef idx="minor"/>
        </p:style>
      </p:sp>
      <p:pic>
        <p:nvPicPr>
          <p:cNvPr id="1127" name="Picture 720"/>
          <p:cNvPicPr/>
          <p:nvPr/>
        </p:nvPicPr>
        <p:blipFill>
          <a:blip r:embed="rId2"/>
          <a:stretch/>
        </p:blipFill>
        <p:spPr>
          <a:xfrm>
            <a:off x="5400000" y="1296000"/>
            <a:ext cx="3417840" cy="44226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1633</TotalTime>
  <Words>4923</Words>
  <Application>Microsoft Office PowerPoint</Application>
  <PresentationFormat>On-screen Show (4:3)</PresentationFormat>
  <Paragraphs>888</Paragraphs>
  <Slides>186</Slides>
  <Notes>10</Notes>
  <HiddenSlides>30</HiddenSlides>
  <MMClips>0</MMClips>
  <ScaleCrop>false</ScaleCrop>
  <HeadingPairs>
    <vt:vector size="4" baseType="variant">
      <vt:variant>
        <vt:lpstr>Theme</vt:lpstr>
      </vt:variant>
      <vt:variant>
        <vt:i4>18</vt:i4>
      </vt:variant>
      <vt:variant>
        <vt:lpstr>Slide Titles</vt:lpstr>
      </vt:variant>
      <vt:variant>
        <vt:i4>186</vt:i4>
      </vt:variant>
    </vt:vector>
  </HeadingPairs>
  <TitlesOfParts>
    <vt:vector size="204" baseType="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LIOURKA Kondilia</dc:creator>
  <dc:description/>
  <cp:lastModifiedBy>LIOURKA Kondilia</cp:lastModifiedBy>
  <cp:revision>150</cp:revision>
  <dcterms:created xsi:type="dcterms:W3CDTF">2018-02-21T11:04:46Z</dcterms:created>
  <dcterms:modified xsi:type="dcterms:W3CDTF">2018-03-09T21:10:35Z</dcterms:modified>
  <dc:language>el-GR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29</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10</vt:i4>
  </property>
  <property fmtid="{D5CDD505-2E9C-101B-9397-08002B2CF9AE}" pid="8" name="PresentationFormat">
    <vt:lpwstr>On-screen Show (4:3)</vt:lpwstr>
  </property>
  <property fmtid="{D5CDD505-2E9C-101B-9397-08002B2CF9AE}" pid="9" name="ScaleCrop">
    <vt:bool>false</vt:bool>
  </property>
  <property fmtid="{D5CDD505-2E9C-101B-9397-08002B2CF9AE}" pid="10" name="ShareDoc">
    <vt:bool>false</vt:bool>
  </property>
  <property fmtid="{D5CDD505-2E9C-101B-9397-08002B2CF9AE}" pid="11" name="Slides">
    <vt:i4>186</vt:i4>
  </property>
</Properties>
</file>