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8.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38" r:id="rId3"/>
    <p:sldMasterId id="2147483750" r:id="rId4"/>
    <p:sldMasterId id="2147483769" r:id="rId5"/>
    <p:sldMasterId id="2147483782" r:id="rId6"/>
    <p:sldMasterId id="2147483798" r:id="rId7"/>
    <p:sldMasterId id="2147483811" r:id="rId8"/>
    <p:sldMasterId id="2147483823" r:id="rId9"/>
    <p:sldMasterId id="2147483835" r:id="rId10"/>
    <p:sldMasterId id="2147483848" r:id="rId11"/>
    <p:sldMasterId id="2147483862" r:id="rId12"/>
    <p:sldMasterId id="2147483876" r:id="rId13"/>
    <p:sldMasterId id="2147483890" r:id="rId14"/>
    <p:sldMasterId id="2147483903" r:id="rId15"/>
    <p:sldMasterId id="2147483915" r:id="rId16"/>
    <p:sldMasterId id="2147483928" r:id="rId17"/>
    <p:sldMasterId id="2147483940" r:id="rId18"/>
    <p:sldMasterId id="2147483945" r:id="rId19"/>
    <p:sldMasterId id="2147484397" r:id="rId20"/>
  </p:sldMasterIdLst>
  <p:notesMasterIdLst>
    <p:notesMasterId r:id="rId132"/>
  </p:notesMasterIdLst>
  <p:sldIdLst>
    <p:sldId id="374" r:id="rId21"/>
    <p:sldId id="256" r:id="rId22"/>
    <p:sldId id="258" r:id="rId23"/>
    <p:sldId id="381" r:id="rId24"/>
    <p:sldId id="259"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5" r:id="rId53"/>
    <p:sldId id="296" r:id="rId54"/>
    <p:sldId id="297" r:id="rId55"/>
    <p:sldId id="298" r:id="rId56"/>
    <p:sldId id="299" r:id="rId57"/>
    <p:sldId id="300" r:id="rId58"/>
    <p:sldId id="301" r:id="rId59"/>
    <p:sldId id="302" r:id="rId60"/>
    <p:sldId id="303" r:id="rId61"/>
    <p:sldId id="304" r:id="rId62"/>
    <p:sldId id="305" r:id="rId63"/>
    <p:sldId id="377" r:id="rId64"/>
    <p:sldId id="306" r:id="rId65"/>
    <p:sldId id="307" r:id="rId66"/>
    <p:sldId id="308" r:id="rId67"/>
    <p:sldId id="309" r:id="rId68"/>
    <p:sldId id="310" r:id="rId69"/>
    <p:sldId id="311" r:id="rId70"/>
    <p:sldId id="260"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8" r:id="rId94"/>
    <p:sldId id="339" r:id="rId95"/>
    <p:sldId id="340" r:id="rId96"/>
    <p:sldId id="341" r:id="rId97"/>
    <p:sldId id="342" r:id="rId98"/>
    <p:sldId id="261"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78" r:id="rId115"/>
    <p:sldId id="358" r:id="rId116"/>
    <p:sldId id="359" r:id="rId117"/>
    <p:sldId id="379" r:id="rId118"/>
    <p:sldId id="360" r:id="rId119"/>
    <p:sldId id="361" r:id="rId120"/>
    <p:sldId id="362" r:id="rId121"/>
    <p:sldId id="363" r:id="rId122"/>
    <p:sldId id="380" r:id="rId123"/>
    <p:sldId id="365" r:id="rId124"/>
    <p:sldId id="366" r:id="rId125"/>
    <p:sldId id="367" r:id="rId126"/>
    <p:sldId id="368" r:id="rId127"/>
    <p:sldId id="369" r:id="rId128"/>
    <p:sldId id="370" r:id="rId129"/>
    <p:sldId id="264" r:id="rId130"/>
    <p:sldId id="263" r:id="rId131"/>
  </p:sldIdLst>
  <p:sldSz cx="9144000" cy="6858000" type="screen4x3"/>
  <p:notesSz cx="6808788" cy="9940925"/>
  <p:defaultTextStyle>
    <a:defPPr>
      <a:defRPr lang="fr-FR"/>
    </a:defPPr>
    <a:lvl1pPr algn="l" defTabSz="457200"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53"/>
    <a:srgbClr val="FFFFFF"/>
    <a:srgbClr val="4472C4"/>
    <a:srgbClr val="064165"/>
    <a:srgbClr val="003F62"/>
    <a:srgbClr val="D91D5B"/>
    <a:srgbClr val="FF6600"/>
    <a:srgbClr val="FAC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74"/>
  </p:normalViewPr>
  <p:slideViewPr>
    <p:cSldViewPr snapToGrid="0" snapToObjects="1">
      <p:cViewPr>
        <p:scale>
          <a:sx n="80" d="100"/>
          <a:sy n="80" d="100"/>
        </p:scale>
        <p:origin x="-108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13" Type="http://schemas.openxmlformats.org/officeDocument/2006/relationships/slide" Target="slides/slide93.xml"/><Relationship Id="rId118" Type="http://schemas.openxmlformats.org/officeDocument/2006/relationships/slide" Target="slides/slide98.xml"/><Relationship Id="rId126" Type="http://schemas.openxmlformats.org/officeDocument/2006/relationships/slide" Target="slides/slide106.xml"/><Relationship Id="rId13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slide" Target="slides/slide83.xml"/><Relationship Id="rId108" Type="http://schemas.openxmlformats.org/officeDocument/2006/relationships/slide" Target="slides/slide88.xml"/><Relationship Id="rId116" Type="http://schemas.openxmlformats.org/officeDocument/2006/relationships/slide" Target="slides/slide96.xml"/><Relationship Id="rId124" Type="http://schemas.openxmlformats.org/officeDocument/2006/relationships/slide" Target="slides/slide104.xml"/><Relationship Id="rId129"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11" Type="http://schemas.openxmlformats.org/officeDocument/2006/relationships/slide" Target="slides/slide91.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slide" Target="slides/slide94.xml"/><Relationship Id="rId119" Type="http://schemas.openxmlformats.org/officeDocument/2006/relationships/slide" Target="slides/slide99.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30" Type="http://schemas.openxmlformats.org/officeDocument/2006/relationships/slide" Target="slides/slide110.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tableStyles" Target="tableStyle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1600" b="1" kern="1200">
                <a:solidFill>
                  <a:srgbClr val="4BA5BD"/>
                </a:solidFill>
                <a:latin typeface="+mn-lt"/>
                <a:ea typeface="+mn-ea"/>
                <a:cs typeface="+mn-cs"/>
              </a:defRPr>
            </a:pPr>
            <a:r>
              <a:rPr lang="en-US" sz="1500" b="1" kern="1200" dirty="0" smtClean="0">
                <a:solidFill>
                  <a:srgbClr val="4BA5BD"/>
                </a:solidFill>
                <a:latin typeface="+mn-lt"/>
                <a:ea typeface="+mn-ea"/>
                <a:cs typeface="+mn-cs"/>
              </a:rPr>
              <a:t>Reduction in number of patients with symptoms from baseline to follow-up</a:t>
            </a:r>
            <a:r>
              <a:rPr lang="en-US" sz="1500" b="1" kern="1200" baseline="0" dirty="0" smtClean="0">
                <a:solidFill>
                  <a:srgbClr val="4BA5BD"/>
                </a:solidFill>
                <a:latin typeface="+mn-lt"/>
                <a:ea typeface="+mn-ea"/>
                <a:cs typeface="+mn-cs"/>
              </a:rPr>
              <a:t> visit </a:t>
            </a:r>
            <a:r>
              <a:rPr lang="en-US" sz="1500" b="1" kern="1200" dirty="0" smtClean="0">
                <a:solidFill>
                  <a:srgbClr val="4BA5BD"/>
                </a:solidFill>
                <a:latin typeface="+mn-lt"/>
                <a:ea typeface="+mn-ea"/>
                <a:cs typeface="+mn-cs"/>
              </a:rPr>
              <a:t> in patients receiving MPFF only</a:t>
            </a:r>
            <a:endParaRPr lang="en-US" sz="1500" b="1" kern="1200" dirty="0">
              <a:solidFill>
                <a:srgbClr val="4BA5BD"/>
              </a:solidFill>
              <a:latin typeface="+mn-lt"/>
              <a:ea typeface="+mn-ea"/>
              <a:cs typeface="+mn-cs"/>
            </a:endParaRPr>
          </a:p>
        </c:rich>
      </c:tx>
      <c:layout>
        <c:manualLayout>
          <c:xMode val="edge"/>
          <c:yMode val="edge"/>
          <c:x val="0.11818816813214393"/>
          <c:y val="0"/>
        </c:manualLayout>
      </c:layout>
      <c:overlay val="1"/>
    </c:title>
    <c:autoTitleDeleted val="0"/>
    <c:plotArea>
      <c:layout>
        <c:manualLayout>
          <c:layoutTarget val="inner"/>
          <c:xMode val="edge"/>
          <c:yMode val="edge"/>
          <c:x val="0.12294335188777732"/>
          <c:y val="0.12990706275983324"/>
          <c:w val="0.75779988527111597"/>
          <c:h val="0.76065801630664409"/>
        </c:manualLayout>
      </c:layout>
      <c:barChart>
        <c:barDir val="col"/>
        <c:grouping val="clustered"/>
        <c:varyColors val="0"/>
        <c:ser>
          <c:idx val="0"/>
          <c:order val="0"/>
          <c:tx>
            <c:strRef>
              <c:f>'Fig 5 MPFF effectiveness'!$A$7</c:f>
              <c:strCache>
                <c:ptCount val="1"/>
                <c:pt idx="0">
                  <c:v>Baseline visit V0</c:v>
                </c:pt>
              </c:strCache>
            </c:strRef>
          </c:tx>
          <c:spPr>
            <a:solidFill>
              <a:schemeClr val="bg1">
                <a:lumMod val="65000"/>
              </a:schemeClr>
            </a:solidFill>
          </c:spPr>
          <c:invertIfNegative val="0"/>
          <c:dLbls>
            <c:dLbl>
              <c:idx val="0"/>
              <c:layout>
                <c:manualLayout>
                  <c:x val="8.0563934856763511E-2"/>
                  <c:y val="0.17403706121136925"/>
                </c:manualLayout>
              </c:layout>
              <c:tx>
                <c:rich>
                  <a:bodyPr/>
                  <a:lstStyle/>
                  <a:p>
                    <a:pPr>
                      <a:defRPr sz="1400" b="1">
                        <a:solidFill>
                          <a:schemeClr val="accent1">
                            <a:lumMod val="75000"/>
                          </a:schemeClr>
                        </a:solidFill>
                      </a:defRPr>
                    </a:pPr>
                    <a:r>
                      <a:rPr lang="en-US" sz="1400" b="1">
                        <a:solidFill>
                          <a:schemeClr val="accent1">
                            <a:lumMod val="75000"/>
                          </a:schemeClr>
                        </a:solidFill>
                      </a:rPr>
                      <a:t>-42%</a:t>
                    </a:r>
                  </a:p>
                </c:rich>
              </c:tx>
              <c:spPr/>
              <c:dLblPos val="outEnd"/>
              <c:showLegendKey val="0"/>
              <c:showVal val="0"/>
              <c:showCatName val="0"/>
              <c:showSerName val="0"/>
              <c:showPercent val="0"/>
              <c:showBubbleSize val="0"/>
            </c:dLbl>
            <c:dLbl>
              <c:idx val="1"/>
              <c:layout>
                <c:manualLayout>
                  <c:x val="8.6606229971020771E-2"/>
                  <c:y val="0.17639503864299672"/>
                </c:manualLayout>
              </c:layout>
              <c:tx>
                <c:rich>
                  <a:bodyPr/>
                  <a:lstStyle/>
                  <a:p>
                    <a:pPr algn="ctr" rtl="0">
                      <a:defRPr lang="en-US" sz="1400" b="1" i="0" u="none" strike="noStrike" kern="1200" baseline="0">
                        <a:solidFill>
                          <a:schemeClr val="accent1">
                            <a:lumMod val="75000"/>
                          </a:schemeClr>
                        </a:solidFill>
                        <a:latin typeface="+mn-lt"/>
                        <a:ea typeface="+mn-ea"/>
                        <a:cs typeface="+mn-cs"/>
                      </a:defRPr>
                    </a:pPr>
                    <a:r>
                      <a:rPr lang="en-US" sz="1400" b="1" i="0" u="none" strike="noStrike" kern="1200" baseline="0">
                        <a:solidFill>
                          <a:schemeClr val="accent1">
                            <a:lumMod val="75000"/>
                          </a:schemeClr>
                        </a:solidFill>
                        <a:latin typeface="+mn-lt"/>
                        <a:ea typeface="+mn-ea"/>
                        <a:cs typeface="+mn-cs"/>
                      </a:rPr>
                      <a:t>-46%</a:t>
                    </a:r>
                  </a:p>
                </c:rich>
              </c:tx>
              <c:spPr/>
              <c:dLblPos val="outEnd"/>
              <c:showLegendKey val="0"/>
              <c:showVal val="0"/>
              <c:showCatName val="0"/>
              <c:showSerName val="0"/>
              <c:showPercent val="0"/>
              <c:showBubbleSize val="0"/>
            </c:dLbl>
            <c:dLbl>
              <c:idx val="2"/>
              <c:layout>
                <c:manualLayout>
                  <c:x val="9.0634426713858948E-2"/>
                  <c:y val="0.18058985697289012"/>
                </c:manualLayout>
              </c:layout>
              <c:tx>
                <c:rich>
                  <a:bodyPr/>
                  <a:lstStyle/>
                  <a:p>
                    <a:pPr algn="ctr" rtl="0">
                      <a:defRPr lang="en-US" sz="1400" b="1" i="0" u="none" strike="noStrike" kern="1200" baseline="0">
                        <a:solidFill>
                          <a:schemeClr val="accent1">
                            <a:lumMod val="75000"/>
                          </a:schemeClr>
                        </a:solidFill>
                        <a:latin typeface="+mn-lt"/>
                        <a:ea typeface="+mn-ea"/>
                        <a:cs typeface="+mn-cs"/>
                      </a:defRPr>
                    </a:pPr>
                    <a:r>
                      <a:rPr lang="en-US" sz="1400" b="1" i="0" u="none" strike="noStrike" kern="1200" baseline="0">
                        <a:solidFill>
                          <a:schemeClr val="accent1">
                            <a:lumMod val="75000"/>
                          </a:schemeClr>
                        </a:solidFill>
                        <a:latin typeface="+mn-lt"/>
                        <a:ea typeface="+mn-ea"/>
                        <a:cs typeface="+mn-cs"/>
                      </a:rPr>
                      <a:t>-47%</a:t>
                    </a:r>
                  </a:p>
                </c:rich>
              </c:tx>
              <c:spPr/>
              <c:dLblPos val="outEnd"/>
              <c:showLegendKey val="0"/>
              <c:showVal val="0"/>
              <c:showCatName val="0"/>
              <c:showSerName val="0"/>
              <c:showPercent val="0"/>
              <c:showBubbleSize val="0"/>
            </c:dLbl>
            <c:dLbl>
              <c:idx val="3"/>
              <c:layout>
                <c:manualLayout>
                  <c:x val="8.0563934856763511E-2"/>
                  <c:y val="0.18287114623576245"/>
                </c:manualLayout>
              </c:layout>
              <c:tx>
                <c:rich>
                  <a:bodyPr/>
                  <a:lstStyle/>
                  <a:p>
                    <a:pPr algn="ctr" rtl="0">
                      <a:defRPr lang="en-US" sz="1400" b="1" i="0" u="none" strike="noStrike" kern="1200" baseline="0">
                        <a:solidFill>
                          <a:schemeClr val="accent1">
                            <a:lumMod val="75000"/>
                          </a:schemeClr>
                        </a:solidFill>
                        <a:latin typeface="+mn-lt"/>
                        <a:ea typeface="+mn-ea"/>
                        <a:cs typeface="+mn-cs"/>
                      </a:defRPr>
                    </a:pPr>
                    <a:r>
                      <a:rPr lang="en-US" sz="1400" b="1" i="0" u="none" strike="noStrike" kern="1200" baseline="0">
                        <a:solidFill>
                          <a:schemeClr val="accent1">
                            <a:lumMod val="75000"/>
                          </a:schemeClr>
                        </a:solidFill>
                        <a:latin typeface="+mn-lt"/>
                        <a:ea typeface="+mn-ea"/>
                        <a:cs typeface="+mn-cs"/>
                      </a:rPr>
                      <a:t>-58%</a:t>
                    </a:r>
                  </a:p>
                </c:rich>
              </c:tx>
              <c:spPr/>
              <c:dLblPos val="outEnd"/>
              <c:showLegendKey val="0"/>
              <c:showVal val="0"/>
              <c:showCatName val="0"/>
              <c:showSerName val="0"/>
              <c:showPercent val="0"/>
              <c:showBubbleSize val="0"/>
            </c:dLbl>
            <c:dLblPos val="ctr"/>
            <c:showLegendKey val="0"/>
            <c:showVal val="1"/>
            <c:showCatName val="0"/>
            <c:showSerName val="0"/>
            <c:showPercent val="0"/>
            <c:showBubbleSize val="0"/>
            <c:showLeaderLines val="0"/>
          </c:dLbls>
          <c:cat>
            <c:strRef>
              <c:f>'Fig 5 MPFF effectiveness'!$B$6:$E$6</c:f>
              <c:strCache>
                <c:ptCount val="4"/>
                <c:pt idx="0">
                  <c:v>Heaviness</c:v>
                </c:pt>
                <c:pt idx="1">
                  <c:v>Leg pain</c:v>
                </c:pt>
                <c:pt idx="2">
                  <c:v>Swelling</c:v>
                </c:pt>
                <c:pt idx="3">
                  <c:v>Cramps</c:v>
                </c:pt>
              </c:strCache>
            </c:strRef>
          </c:cat>
          <c:val>
            <c:numRef>
              <c:f>'Fig 5 MPFF effectiveness'!$B$7:$E$7</c:f>
              <c:numCache>
                <c:formatCode>General</c:formatCode>
                <c:ptCount val="4"/>
                <c:pt idx="0">
                  <c:v>1223</c:v>
                </c:pt>
                <c:pt idx="1">
                  <c:v>1133</c:v>
                </c:pt>
                <c:pt idx="2">
                  <c:v>997</c:v>
                </c:pt>
                <c:pt idx="3">
                  <c:v>730</c:v>
                </c:pt>
              </c:numCache>
            </c:numRef>
          </c:val>
        </c:ser>
        <c:ser>
          <c:idx val="1"/>
          <c:order val="1"/>
          <c:tx>
            <c:strRef>
              <c:f>'Fig 5 MPFF effectiveness'!$A$8</c:f>
              <c:strCache>
                <c:ptCount val="1"/>
                <c:pt idx="0">
                  <c:v>Follow-up visit V1</c:v>
                </c:pt>
              </c:strCache>
            </c:strRef>
          </c:tx>
          <c:spPr>
            <a:solidFill>
              <a:schemeClr val="accent1">
                <a:lumMod val="75000"/>
              </a:schemeClr>
            </a:solidFill>
          </c:spPr>
          <c:invertIfNegative val="0"/>
          <c:cat>
            <c:strRef>
              <c:f>'Fig 5 MPFF effectiveness'!$B$6:$E$6</c:f>
              <c:strCache>
                <c:ptCount val="4"/>
                <c:pt idx="0">
                  <c:v>Heaviness</c:v>
                </c:pt>
                <c:pt idx="1">
                  <c:v>Leg pain</c:v>
                </c:pt>
                <c:pt idx="2">
                  <c:v>Swelling</c:v>
                </c:pt>
                <c:pt idx="3">
                  <c:v>Cramps</c:v>
                </c:pt>
              </c:strCache>
            </c:strRef>
          </c:cat>
          <c:val>
            <c:numRef>
              <c:f>'Fig 5 MPFF effectiveness'!$B$8:$E$8</c:f>
              <c:numCache>
                <c:formatCode>General</c:formatCode>
                <c:ptCount val="4"/>
                <c:pt idx="0">
                  <c:v>709</c:v>
                </c:pt>
                <c:pt idx="1">
                  <c:v>607</c:v>
                </c:pt>
                <c:pt idx="2">
                  <c:v>525</c:v>
                </c:pt>
                <c:pt idx="3">
                  <c:v>310</c:v>
                </c:pt>
              </c:numCache>
            </c:numRef>
          </c:val>
        </c:ser>
        <c:dLbls>
          <c:showLegendKey val="0"/>
          <c:showVal val="0"/>
          <c:showCatName val="0"/>
          <c:showSerName val="0"/>
          <c:showPercent val="0"/>
          <c:showBubbleSize val="0"/>
        </c:dLbls>
        <c:gapWidth val="150"/>
        <c:axId val="40134912"/>
        <c:axId val="40153088"/>
      </c:barChart>
      <c:catAx>
        <c:axId val="40134912"/>
        <c:scaling>
          <c:orientation val="minMax"/>
        </c:scaling>
        <c:delete val="0"/>
        <c:axPos val="b"/>
        <c:numFmt formatCode="General" sourceLinked="1"/>
        <c:majorTickMark val="out"/>
        <c:minorTickMark val="none"/>
        <c:tickLblPos val="nextTo"/>
        <c:txPr>
          <a:bodyPr/>
          <a:lstStyle/>
          <a:p>
            <a:pPr>
              <a:defRPr sz="1200" b="1" i="0" baseline="0"/>
            </a:pPr>
            <a:endParaRPr lang="fr-FR"/>
          </a:p>
        </c:txPr>
        <c:crossAx val="40153088"/>
        <c:crosses val="autoZero"/>
        <c:auto val="1"/>
        <c:lblAlgn val="ctr"/>
        <c:lblOffset val="100"/>
        <c:noMultiLvlLbl val="0"/>
      </c:catAx>
      <c:valAx>
        <c:axId val="40153088"/>
        <c:scaling>
          <c:orientation val="minMax"/>
        </c:scaling>
        <c:delete val="0"/>
        <c:axPos val="l"/>
        <c:majorGridlines/>
        <c:title>
          <c:tx>
            <c:rich>
              <a:bodyPr/>
              <a:lstStyle/>
              <a:p>
                <a:pPr>
                  <a:defRPr sz="1000" b="1" i="0" u="none" strike="noStrike" baseline="0">
                    <a:solidFill>
                      <a:srgbClr val="000000"/>
                    </a:solidFill>
                    <a:latin typeface="Calibri"/>
                    <a:ea typeface="Calibri"/>
                    <a:cs typeface="Calibri"/>
                  </a:defRPr>
                </a:pPr>
                <a:r>
                  <a:rPr lang="en-US"/>
                  <a:t>Presence of symptoms (nb of patients)</a:t>
                </a:r>
              </a:p>
            </c:rich>
          </c:tx>
          <c:layout>
            <c:manualLayout>
              <c:xMode val="edge"/>
              <c:yMode val="edge"/>
              <c:x val="1.7176669772032142E-2"/>
              <c:y val="0.20921144672158476"/>
            </c:manualLayout>
          </c:layout>
          <c:overlay val="0"/>
        </c:title>
        <c:numFmt formatCode="General" sourceLinked="1"/>
        <c:majorTickMark val="out"/>
        <c:minorTickMark val="none"/>
        <c:tickLblPos val="nextTo"/>
        <c:crossAx val="40134912"/>
        <c:crosses val="autoZero"/>
        <c:crossBetween val="between"/>
      </c:valAx>
      <c:spPr>
        <a:noFill/>
        <a:ln w="25395">
          <a:noFill/>
        </a:ln>
      </c:spPr>
    </c:plotArea>
    <c:legend>
      <c:legendPos val="r"/>
      <c:layout>
        <c:manualLayout>
          <c:xMode val="edge"/>
          <c:yMode val="edge"/>
          <c:x val="0.6856599327029016"/>
          <c:y val="0.17199178047316832"/>
          <c:w val="0.17939551721350877"/>
          <c:h val="0.1125345359543683"/>
        </c:manualLayout>
      </c:layout>
      <c:overlay val="0"/>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8.png"/></Relationships>
</file>

<file path=ppt/drawings/drawing1.xml><?xml version="1.0" encoding="utf-8"?>
<c:userShapes xmlns:c="http://schemas.openxmlformats.org/drawingml/2006/chart">
  <cdr:relSizeAnchor xmlns:cdr="http://schemas.openxmlformats.org/drawingml/2006/chartDrawing">
    <cdr:from>
      <cdr:x>0.23273</cdr:x>
      <cdr:y>0.22602</cdr:y>
    </cdr:from>
    <cdr:to>
      <cdr:x>0.23423</cdr:x>
      <cdr:y>0.50166</cdr:y>
    </cdr:to>
    <cdr:cxnSp macro="">
      <cdr:nvCxnSpPr>
        <cdr:cNvPr id="13" name="Connecteur droit avec flèche 2"/>
        <cdr:cNvCxnSpPr/>
      </cdr:nvCxnSpPr>
      <cdr:spPr>
        <a:xfrm xmlns:a="http://schemas.openxmlformats.org/drawingml/2006/main">
          <a:off x="1414269" y="977012"/>
          <a:ext cx="9116" cy="1191504"/>
        </a:xfrm>
        <a:prstGeom xmlns:a="http://schemas.openxmlformats.org/drawingml/2006/main" prst="straightConnector1">
          <a:avLst/>
        </a:prstGeom>
        <a:ln xmlns:a="http://schemas.openxmlformats.org/drawingml/2006/main" w="1905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0.42192</cdr:x>
      <cdr:y>0.28335</cdr:y>
    </cdr:from>
    <cdr:to>
      <cdr:x>0.42192</cdr:x>
      <cdr:y>0.56781</cdr:y>
    </cdr:to>
    <cdr:cxnSp macro="">
      <cdr:nvCxnSpPr>
        <cdr:cNvPr id="14" name="Connecteur droit avec flèche 5"/>
        <cdr:cNvCxnSpPr/>
      </cdr:nvCxnSpPr>
      <cdr:spPr>
        <a:xfrm xmlns:a="http://schemas.openxmlformats.org/drawingml/2006/main" flipH="1">
          <a:off x="2676514" y="1223965"/>
          <a:ext cx="12" cy="1228741"/>
        </a:xfrm>
        <a:prstGeom xmlns:a="http://schemas.openxmlformats.org/drawingml/2006/main" prst="straightConnector1">
          <a:avLst/>
        </a:prstGeom>
        <a:ln xmlns:a="http://schemas.openxmlformats.org/drawingml/2006/main" w="1905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0.61562</cdr:x>
      <cdr:y>0.35732</cdr:y>
    </cdr:from>
    <cdr:to>
      <cdr:x>0.61631</cdr:x>
      <cdr:y>0.60529</cdr:y>
    </cdr:to>
    <cdr:cxnSp macro="">
      <cdr:nvCxnSpPr>
        <cdr:cNvPr id="15" name="Connecteur droit avec flèche 8"/>
        <cdr:cNvCxnSpPr/>
      </cdr:nvCxnSpPr>
      <cdr:spPr>
        <a:xfrm xmlns:a="http://schemas.openxmlformats.org/drawingml/2006/main" flipH="1">
          <a:off x="3905278" y="1543479"/>
          <a:ext cx="4378" cy="1071129"/>
        </a:xfrm>
        <a:prstGeom xmlns:a="http://schemas.openxmlformats.org/drawingml/2006/main" prst="straightConnector1">
          <a:avLst/>
        </a:prstGeom>
        <a:ln xmlns:a="http://schemas.openxmlformats.org/drawingml/2006/main" w="1905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0.8048</cdr:x>
      <cdr:y>0.49724</cdr:y>
    </cdr:from>
    <cdr:to>
      <cdr:x>0.8048</cdr:x>
      <cdr:y>0.72657</cdr:y>
    </cdr:to>
    <cdr:cxnSp macro="">
      <cdr:nvCxnSpPr>
        <cdr:cNvPr id="16" name="Connecteur droit avec flèche 10"/>
        <cdr:cNvCxnSpPr/>
      </cdr:nvCxnSpPr>
      <cdr:spPr>
        <a:xfrm xmlns:a="http://schemas.openxmlformats.org/drawingml/2006/main" flipH="1">
          <a:off x="5105370" y="2147890"/>
          <a:ext cx="31" cy="990594"/>
        </a:xfrm>
        <a:prstGeom xmlns:a="http://schemas.openxmlformats.org/drawingml/2006/main" prst="straightConnector1">
          <a:avLst/>
        </a:prstGeom>
        <a:ln xmlns:a="http://schemas.openxmlformats.org/drawingml/2006/main" w="1905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smtClean="0">
                <a:latin typeface="Arial" charset="0"/>
              </a:defRPr>
            </a:lvl1pPr>
          </a:lstStyle>
          <a:p>
            <a:pPr>
              <a:defRPr/>
            </a:pPr>
            <a:endParaRPr lang="fr-FR"/>
          </a:p>
        </p:txBody>
      </p:sp>
      <p:sp>
        <p:nvSpPr>
          <p:cNvPr id="3" name="Espace réservé de la date 2"/>
          <p:cNvSpPr>
            <a:spLocks noGrp="1"/>
          </p:cNvSpPr>
          <p:nvPr>
            <p:ph type="dt" idx="1"/>
          </p:nvPr>
        </p:nvSpPr>
        <p:spPr>
          <a:xfrm>
            <a:off x="3856038" y="0"/>
            <a:ext cx="2951162" cy="496888"/>
          </a:xfrm>
          <a:prstGeom prst="rect">
            <a:avLst/>
          </a:prstGeom>
        </p:spPr>
        <p:txBody>
          <a:bodyPr vert="horz" lIns="91440" tIns="45720" rIns="91440" bIns="45720" rtlCol="0"/>
          <a:lstStyle>
            <a:lvl1pPr algn="r">
              <a:defRPr sz="1200" smtClean="0">
                <a:latin typeface="Arial" charset="0"/>
              </a:defRPr>
            </a:lvl1pPr>
          </a:lstStyle>
          <a:p>
            <a:pPr>
              <a:defRPr/>
            </a:pPr>
            <a:fld id="{28E48716-B9A3-4D47-95F8-6FB138644FD3}" type="datetimeFigureOut">
              <a:rPr lang="fr-FR"/>
              <a:pPr>
                <a:defRPr/>
              </a:pPr>
              <a:t>28/06/2018</a:t>
            </a:fld>
            <a:endParaRPr lang="fr-FR"/>
          </a:p>
        </p:txBody>
      </p:sp>
      <p:sp>
        <p:nvSpPr>
          <p:cNvPr id="4" name="Espace réservé de l'image des diapositives 3"/>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1038" y="4721225"/>
            <a:ext cx="5446712" cy="4473575"/>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442450"/>
            <a:ext cx="2951163" cy="496888"/>
          </a:xfrm>
          <a:prstGeom prst="rect">
            <a:avLst/>
          </a:prstGeom>
        </p:spPr>
        <p:txBody>
          <a:bodyPr vert="horz" lIns="91440" tIns="45720" rIns="91440" bIns="45720" rtlCol="0" anchor="b"/>
          <a:lstStyle>
            <a:lvl1pPr algn="l">
              <a:defRPr sz="1200" smtClean="0">
                <a:latin typeface="Arial" charset="0"/>
              </a:defRPr>
            </a:lvl1pPr>
          </a:lstStyle>
          <a:p>
            <a:pPr>
              <a:defRPr/>
            </a:pPr>
            <a:endParaRPr lang="fr-FR"/>
          </a:p>
        </p:txBody>
      </p:sp>
      <p:sp>
        <p:nvSpPr>
          <p:cNvPr id="7" name="Espace réservé du numéro de diapositive 6"/>
          <p:cNvSpPr>
            <a:spLocks noGrp="1"/>
          </p:cNvSpPr>
          <p:nvPr>
            <p:ph type="sldNum" sz="quarter" idx="5"/>
          </p:nvPr>
        </p:nvSpPr>
        <p:spPr>
          <a:xfrm>
            <a:off x="3856038" y="9442450"/>
            <a:ext cx="2951162" cy="496888"/>
          </a:xfrm>
          <a:prstGeom prst="rect">
            <a:avLst/>
          </a:prstGeom>
        </p:spPr>
        <p:txBody>
          <a:bodyPr vert="horz" lIns="91440" tIns="45720" rIns="91440" bIns="45720" rtlCol="0" anchor="b"/>
          <a:lstStyle>
            <a:lvl1pPr algn="r">
              <a:defRPr sz="1200" smtClean="0">
                <a:latin typeface="Arial" charset="0"/>
              </a:defRPr>
            </a:lvl1pPr>
          </a:lstStyle>
          <a:p>
            <a:pPr>
              <a:defRPr/>
            </a:pPr>
            <a:fld id="{F6116680-8AF7-46A3-BD4D-E2832E65C8BB}" type="slidenum">
              <a:rPr lang="fr-FR"/>
              <a:pPr>
                <a:defRPr/>
              </a:pPr>
              <a:t>‹N°›</a:t>
            </a:fld>
            <a:endParaRPr lang="fr-FR"/>
          </a:p>
        </p:txBody>
      </p:sp>
    </p:spTree>
    <p:extLst>
      <p:ext uri="{BB962C8B-B14F-4D97-AF65-F5344CB8AC3E}">
        <p14:creationId xmlns:p14="http://schemas.microsoft.com/office/powerpoint/2010/main" val="31474076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361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DF847394-4EE7-414E-89CB-D8CDD0418815}" type="slidenum">
              <a:rPr lang="en-GB" altLang="en-US">
                <a:solidFill>
                  <a:srgbClr val="000000"/>
                </a:solidFill>
              </a:rPr>
              <a:pPr/>
              <a:t>16</a:t>
            </a:fld>
            <a:endParaRPr lang="en-GB"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370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5772862B-BC8F-4AEF-BCD8-66F22AF00751}" type="slidenum">
              <a:rPr lang="en-GB" altLang="en-US">
                <a:solidFill>
                  <a:srgbClr val="000000"/>
                </a:solidFill>
              </a:rPr>
              <a:pPr/>
              <a:t>37</a:t>
            </a:fld>
            <a:endParaRPr lang="en-GB"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371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15DC89B7-A4B3-401B-87D2-71BD73B584C9}" type="slidenum">
              <a:rPr lang="en-GB" altLang="en-US">
                <a:solidFill>
                  <a:srgbClr val="000000"/>
                </a:solidFill>
              </a:rPr>
              <a:pPr/>
              <a:t>46</a:t>
            </a:fld>
            <a:endParaRPr lang="en-GB"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xfrm>
            <a:off x="927100" y="754063"/>
            <a:ext cx="4954588"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372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045B69DD-20CE-4FE5-822C-CE3A1CBA0F95}" type="slidenum">
              <a:rPr lang="en-US">
                <a:solidFill>
                  <a:srgbClr val="000000"/>
                </a:solidFill>
              </a:rPr>
              <a:pPr/>
              <a:t>68</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ChangeArrowheads="1" noTextEdit="1"/>
          </p:cNvSpPr>
          <p:nvPr>
            <p:ph type="sldImg"/>
          </p:nvPr>
        </p:nvSpPr>
        <p:spPr bwMode="auto">
          <a:xfrm>
            <a:off x="930275" y="741363"/>
            <a:ext cx="4948238" cy="3709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auto">
              <a:spcBef>
                <a:spcPct val="0"/>
              </a:spcBef>
              <a:spcAft>
                <a:spcPts val="0"/>
              </a:spcAft>
              <a:defRPr/>
            </a:pPr>
            <a:r>
              <a:rPr lang="en-US" altLang="pt-BR" b="1" dirty="0" smtClean="0">
                <a:solidFill>
                  <a:srgbClr val="0070C0"/>
                </a:solidFill>
                <a:latin typeface="Arial" charset="0"/>
                <a:cs typeface="Arial" charset="0"/>
              </a:rPr>
              <a:t>Development of an animal model  of low flow and high pressure in veins</a:t>
            </a:r>
          </a:p>
          <a:p>
            <a:pPr fontAlgn="auto">
              <a:spcBef>
                <a:spcPts val="0"/>
              </a:spcBef>
              <a:spcAft>
                <a:spcPts val="300"/>
              </a:spcAft>
              <a:buClr>
                <a:srgbClr val="0070C0"/>
              </a:buClr>
              <a:buFont typeface="Arial" pitchFamily="34" charset="0"/>
              <a:buChar char="•"/>
              <a:defRPr/>
            </a:pPr>
            <a:r>
              <a:rPr lang="en-US" sz="2000" b="1" dirty="0" smtClean="0">
                <a:latin typeface="Arial" pitchFamily="34" charset="0"/>
                <a:cs typeface="Arial" pitchFamily="34" charset="0"/>
              </a:rPr>
              <a:t>Objectives:</a:t>
            </a:r>
          </a:p>
          <a:p>
            <a:pPr lvl="1" fontAlgn="auto">
              <a:spcBef>
                <a:spcPts val="0"/>
              </a:spcBef>
              <a:spcAft>
                <a:spcPts val="300"/>
              </a:spcAft>
              <a:buClr>
                <a:srgbClr val="0070C0"/>
              </a:buClr>
              <a:buFont typeface="Arial" pitchFamily="34" charset="0"/>
              <a:buChar char="−"/>
              <a:defRPr/>
            </a:pPr>
            <a:r>
              <a:rPr lang="en-US" sz="1800" dirty="0" smtClean="0">
                <a:latin typeface="Arial" pitchFamily="34" charset="0"/>
                <a:cs typeface="Arial" pitchFamily="34" charset="0"/>
              </a:rPr>
              <a:t>To achieve long periods of time for observations</a:t>
            </a:r>
          </a:p>
          <a:p>
            <a:pPr lvl="1" fontAlgn="auto">
              <a:spcBef>
                <a:spcPts val="0"/>
              </a:spcBef>
              <a:spcAft>
                <a:spcPts val="300"/>
              </a:spcAft>
              <a:buClr>
                <a:srgbClr val="0070C0"/>
              </a:buClr>
              <a:buFont typeface="Arial" pitchFamily="34" charset="0"/>
              <a:buChar char="−"/>
              <a:defRPr/>
            </a:pPr>
            <a:r>
              <a:rPr lang="en-US" sz="1800" dirty="0" smtClean="0">
                <a:latin typeface="Arial" pitchFamily="34" charset="0"/>
                <a:cs typeface="Arial" pitchFamily="34" charset="0"/>
              </a:rPr>
              <a:t>To investigate the alterations in venous pressure with time</a:t>
            </a:r>
          </a:p>
          <a:p>
            <a:pPr lvl="1" fontAlgn="auto">
              <a:spcBef>
                <a:spcPts val="0"/>
              </a:spcBef>
              <a:spcAft>
                <a:spcPts val="0"/>
              </a:spcAft>
              <a:buClr>
                <a:srgbClr val="0070C0"/>
              </a:buClr>
              <a:buFont typeface="Arial" pitchFamily="34" charset="0"/>
              <a:buChar char="−"/>
              <a:defRPr/>
            </a:pPr>
            <a:r>
              <a:rPr lang="en-US" sz="1800" dirty="0" smtClean="0">
                <a:latin typeface="Arial" pitchFamily="34" charset="0"/>
                <a:cs typeface="Arial" pitchFamily="34" charset="0"/>
              </a:rPr>
              <a:t>To assess changes in microcirculatory parameters. </a:t>
            </a:r>
          </a:p>
          <a:p>
            <a:pPr fontAlgn="auto">
              <a:spcBef>
                <a:spcPts val="0"/>
              </a:spcBef>
              <a:spcAft>
                <a:spcPts val="600"/>
              </a:spcAft>
              <a:buClr>
                <a:srgbClr val="0070C0"/>
              </a:buClr>
              <a:buFont typeface="Arial" pitchFamily="34" charset="0"/>
              <a:buChar char="•"/>
              <a:defRPr/>
            </a:pPr>
            <a:r>
              <a:rPr lang="en-US" sz="2000" b="1" dirty="0" smtClean="0">
                <a:latin typeface="Arial" pitchFamily="34" charset="0"/>
                <a:cs typeface="Arial" pitchFamily="34" charset="0"/>
              </a:rPr>
              <a:t>Material and methods:</a:t>
            </a:r>
            <a:endParaRPr lang="en-US" sz="2400" b="1" dirty="0" smtClean="0">
              <a:latin typeface="Arial" pitchFamily="34" charset="0"/>
              <a:cs typeface="Arial" pitchFamily="34" charset="0"/>
            </a:endParaRPr>
          </a:p>
          <a:p>
            <a:pPr marL="800100" lvl="1" indent="-342900" fontAlgn="auto">
              <a:spcBef>
                <a:spcPts val="0"/>
              </a:spcBef>
              <a:spcAft>
                <a:spcPts val="300"/>
              </a:spcAft>
              <a:buClr>
                <a:srgbClr val="0070C0"/>
              </a:buClr>
              <a:defRPr/>
            </a:pPr>
            <a:r>
              <a:rPr lang="en-US" sz="1800" i="1" dirty="0" smtClean="0">
                <a:latin typeface="Arial" pitchFamily="34" charset="0"/>
                <a:cs typeface="Arial" pitchFamily="34" charset="0"/>
              </a:rPr>
              <a:t>Experimental group</a:t>
            </a:r>
          </a:p>
          <a:p>
            <a:pPr lvl="1" fontAlgn="auto">
              <a:spcBef>
                <a:spcPts val="0"/>
              </a:spcBef>
              <a:spcAft>
                <a:spcPts val="300"/>
              </a:spcAft>
              <a:buClr>
                <a:srgbClr val="0070C0"/>
              </a:buClr>
              <a:buFont typeface="Arial" pitchFamily="34" charset="0"/>
              <a:buChar char="−"/>
              <a:defRPr/>
            </a:pPr>
            <a:r>
              <a:rPr lang="en-US" sz="1800" dirty="0" smtClean="0">
                <a:latin typeface="Arial" pitchFamily="34" charset="0"/>
                <a:cs typeface="Arial" pitchFamily="34" charset="0"/>
              </a:rPr>
              <a:t>Groin incisions and ligation of the right common femoral vein + ligation of left and/or right branch of the right femoral vein</a:t>
            </a:r>
          </a:p>
          <a:p>
            <a:pPr lvl="1" fontAlgn="auto">
              <a:spcBef>
                <a:spcPts val="0"/>
              </a:spcBef>
              <a:spcAft>
                <a:spcPts val="600"/>
              </a:spcAft>
              <a:buClr>
                <a:srgbClr val="0070C0"/>
              </a:buClr>
              <a:buFont typeface="Arial" pitchFamily="34" charset="0"/>
              <a:buChar char="−"/>
              <a:defRPr/>
            </a:pPr>
            <a:r>
              <a:rPr lang="en-US" sz="1800" dirty="0" smtClean="0">
                <a:latin typeface="Arial" pitchFamily="34" charset="0"/>
                <a:cs typeface="Arial" pitchFamily="34" charset="0"/>
              </a:rPr>
              <a:t>Laparotomy incision and ligation of right iliac vein.</a:t>
            </a:r>
          </a:p>
          <a:p>
            <a:pPr marL="800100" lvl="1" indent="-342900" fontAlgn="auto">
              <a:spcBef>
                <a:spcPts val="0"/>
              </a:spcBef>
              <a:spcAft>
                <a:spcPts val="0"/>
              </a:spcAft>
              <a:buClr>
                <a:srgbClr val="0070C0"/>
              </a:buClr>
              <a:defRPr/>
            </a:pPr>
            <a:r>
              <a:rPr lang="en-US" sz="2000" i="1" dirty="0" smtClean="0">
                <a:latin typeface="Arial" pitchFamily="34" charset="0"/>
                <a:cs typeface="Arial" pitchFamily="34" charset="0"/>
              </a:rPr>
              <a:t>Sham group</a:t>
            </a:r>
          </a:p>
          <a:p>
            <a:pPr marL="800100" lvl="1" indent="-342900" fontAlgn="auto">
              <a:spcBef>
                <a:spcPts val="0"/>
              </a:spcBef>
              <a:spcAft>
                <a:spcPts val="600"/>
              </a:spcAft>
              <a:buClr>
                <a:srgbClr val="0070C0"/>
              </a:buClr>
              <a:buFont typeface="Arial" pitchFamily="34" charset="0"/>
              <a:buChar char="–"/>
              <a:defRPr/>
            </a:pPr>
            <a:r>
              <a:rPr lang="en-US" sz="1800" dirty="0" smtClean="0">
                <a:latin typeface="Arial" pitchFamily="34" charset="0"/>
                <a:cs typeface="Arial" pitchFamily="34" charset="0"/>
              </a:rPr>
              <a:t>Same vascular dissections without ligation of the veins.</a:t>
            </a:r>
            <a:endParaRPr lang="en-US" sz="1050" dirty="0" smtClean="0">
              <a:latin typeface="Arial" pitchFamily="34" charset="0"/>
              <a:cs typeface="Arial" pitchFamily="34" charset="0"/>
            </a:endParaRPr>
          </a:p>
          <a:p>
            <a:pPr marL="800100" lvl="1" indent="-342900" fontAlgn="auto">
              <a:spcBef>
                <a:spcPts val="0"/>
              </a:spcBef>
              <a:spcAft>
                <a:spcPts val="300"/>
              </a:spcAft>
              <a:buClr>
                <a:srgbClr val="0070C0"/>
              </a:buClr>
              <a:defRPr/>
            </a:pPr>
            <a:r>
              <a:rPr lang="en-US" sz="2000" i="1" dirty="0" smtClean="0">
                <a:latin typeface="Arial" pitchFamily="34" charset="0"/>
                <a:cs typeface="Arial" pitchFamily="34" charset="0"/>
              </a:rPr>
              <a:t>Assessments</a:t>
            </a:r>
          </a:p>
          <a:p>
            <a:pPr marL="800100" lvl="1" indent="-342900" fontAlgn="auto">
              <a:spcBef>
                <a:spcPts val="0"/>
              </a:spcBef>
              <a:spcAft>
                <a:spcPts val="300"/>
              </a:spcAft>
              <a:buClr>
                <a:srgbClr val="0070C0"/>
              </a:buClr>
              <a:buFont typeface="Arial" pitchFamily="34" charset="0"/>
              <a:buChar char="–"/>
              <a:defRPr/>
            </a:pPr>
            <a:r>
              <a:rPr lang="en-US" sz="1800" dirty="0" smtClean="0">
                <a:latin typeface="Arial" pitchFamily="34" charset="0"/>
                <a:cs typeface="Arial" pitchFamily="34" charset="0"/>
              </a:rPr>
              <a:t>Evolution with time of venous pressure</a:t>
            </a:r>
          </a:p>
          <a:p>
            <a:pPr marL="800100" lvl="1" indent="-342900" fontAlgn="auto">
              <a:spcBef>
                <a:spcPts val="0"/>
              </a:spcBef>
              <a:spcAft>
                <a:spcPts val="300"/>
              </a:spcAft>
              <a:buClr>
                <a:srgbClr val="0070C0"/>
              </a:buClr>
              <a:buFont typeface="Arial" pitchFamily="34" charset="0"/>
              <a:buChar char="–"/>
              <a:defRPr/>
            </a:pPr>
            <a:r>
              <a:rPr lang="en-US" sz="1800" dirty="0" smtClean="0">
                <a:latin typeface="Arial" pitchFamily="34" charset="0"/>
                <a:cs typeface="Arial" pitchFamily="34" charset="0"/>
              </a:rPr>
              <a:t>Arterial blood pressure and heart rate</a:t>
            </a:r>
          </a:p>
          <a:p>
            <a:pPr marL="800100" lvl="1" indent="-342900" fontAlgn="auto">
              <a:spcBef>
                <a:spcPts val="0"/>
              </a:spcBef>
              <a:spcAft>
                <a:spcPts val="300"/>
              </a:spcAft>
              <a:buClr>
                <a:srgbClr val="0070C0"/>
              </a:buClr>
              <a:buFont typeface="Arial" pitchFamily="34" charset="0"/>
              <a:buChar char="–"/>
              <a:defRPr/>
            </a:pPr>
            <a:r>
              <a:rPr lang="en-US" sz="1800" dirty="0" smtClean="0">
                <a:latin typeface="Arial" pitchFamily="34" charset="0"/>
                <a:cs typeface="Arial" pitchFamily="34" charset="0"/>
              </a:rPr>
              <a:t>Investigation of microcirculatory parameters with </a:t>
            </a:r>
            <a:r>
              <a:rPr lang="en-US" sz="1800" dirty="0" err="1" smtClean="0">
                <a:latin typeface="Arial" pitchFamily="34" charset="0"/>
                <a:cs typeface="Arial" pitchFamily="34" charset="0"/>
              </a:rPr>
              <a:t>Cytoscan</a:t>
            </a:r>
            <a:r>
              <a:rPr lang="en-US" sz="1800" dirty="0" smtClean="0"/>
              <a:t> </a:t>
            </a:r>
            <a:r>
              <a:rPr lang="en-US" sz="1800" dirty="0" smtClean="0">
                <a:latin typeface="Arial" pitchFamily="34" charset="0"/>
                <a:cs typeface="Arial" pitchFamily="34" charset="0"/>
              </a:rPr>
              <a:t>(OPS probe) as well as with </a:t>
            </a:r>
            <a:r>
              <a:rPr lang="en-US" sz="1800" dirty="0" err="1" smtClean="0">
                <a:latin typeface="Arial" pitchFamily="34" charset="0"/>
                <a:cs typeface="Arial" pitchFamily="34" charset="0"/>
              </a:rPr>
              <a:t>intravital</a:t>
            </a:r>
            <a:r>
              <a:rPr lang="en-US" sz="1800" dirty="0" smtClean="0">
                <a:latin typeface="Arial" pitchFamily="34" charset="0"/>
                <a:cs typeface="Arial" pitchFamily="34" charset="0"/>
              </a:rPr>
              <a:t> microscopy.</a:t>
            </a:r>
          </a:p>
          <a:p>
            <a:pPr fontAlgn="auto">
              <a:spcBef>
                <a:spcPct val="0"/>
              </a:spcBef>
              <a:spcAft>
                <a:spcPts val="0"/>
              </a:spcAft>
              <a:defRPr/>
            </a:pPr>
            <a:endParaRPr lang="pt-BR" altLang="pt-BR"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marL="177800" indent="-177800" fontAlgn="auto">
              <a:spcBef>
                <a:spcPts val="0"/>
              </a:spcBef>
              <a:spcAft>
                <a:spcPts val="600"/>
              </a:spcAft>
              <a:buClr>
                <a:srgbClr val="0070C0"/>
              </a:buClr>
              <a:buFont typeface="Arial" pitchFamily="34" charset="0"/>
              <a:buChar char="•"/>
              <a:defRPr/>
            </a:pPr>
            <a:r>
              <a:rPr lang="fr-FR" altLang="pt-BR" dirty="0" smtClean="0">
                <a:latin typeface="Arial" panose="020B0604020202020204" pitchFamily="34" charset="0"/>
                <a:cs typeface="Arial" panose="020B0604020202020204" pitchFamily="34" charset="0"/>
              </a:rPr>
              <a:t>The </a:t>
            </a:r>
            <a:r>
              <a:rPr lang="fr-FR" altLang="pt-BR" dirty="0" err="1" smtClean="0">
                <a:latin typeface="Arial" panose="020B0604020202020204" pitchFamily="34" charset="0"/>
                <a:cs typeface="Arial" panose="020B0604020202020204" pitchFamily="34" charset="0"/>
              </a:rPr>
              <a:t>number</a:t>
            </a:r>
            <a:r>
              <a:rPr lang="fr-FR" altLang="pt-BR" dirty="0" smtClean="0">
                <a:latin typeface="Arial" panose="020B0604020202020204" pitchFamily="34" charset="0"/>
                <a:cs typeface="Arial" panose="020B0604020202020204" pitchFamily="34" charset="0"/>
              </a:rPr>
              <a:t> of </a:t>
            </a:r>
            <a:r>
              <a:rPr lang="fr-FR" altLang="pt-BR" dirty="0" err="1" smtClean="0">
                <a:latin typeface="Arial" panose="020B0604020202020204" pitchFamily="34" charset="0"/>
                <a:cs typeface="Arial" panose="020B0604020202020204" pitchFamily="34" charset="0"/>
              </a:rPr>
              <a:t>rolling</a:t>
            </a:r>
            <a:r>
              <a:rPr lang="fr-FR" altLang="pt-BR" dirty="0" smtClean="0">
                <a:latin typeface="Arial" panose="020B0604020202020204" pitchFamily="34" charset="0"/>
                <a:cs typeface="Arial" panose="020B0604020202020204" pitchFamily="34" charset="0"/>
              </a:rPr>
              <a:t> and </a:t>
            </a:r>
            <a:r>
              <a:rPr lang="fr-FR" altLang="pt-BR" dirty="0" err="1" smtClean="0">
                <a:latin typeface="Arial" panose="020B0604020202020204" pitchFamily="34" charset="0"/>
                <a:cs typeface="Arial" panose="020B0604020202020204" pitchFamily="34" charset="0"/>
              </a:rPr>
              <a:t>adherent</a:t>
            </a:r>
            <a:r>
              <a:rPr lang="fr-FR" altLang="pt-BR" dirty="0" smtClean="0">
                <a:latin typeface="Arial" panose="020B0604020202020204" pitchFamily="34" charset="0"/>
                <a:cs typeface="Arial" panose="020B0604020202020204" pitchFamily="34" charset="0"/>
              </a:rPr>
              <a:t> </a:t>
            </a:r>
            <a:r>
              <a:rPr lang="fr-FR" altLang="pt-BR" dirty="0" err="1" smtClean="0">
                <a:latin typeface="Arial" panose="020B0604020202020204" pitchFamily="34" charset="0"/>
                <a:cs typeface="Arial" panose="020B0604020202020204" pitchFamily="34" charset="0"/>
              </a:rPr>
              <a:t>leukocytes</a:t>
            </a:r>
            <a:r>
              <a:rPr lang="fr-FR" altLang="pt-BR" dirty="0" smtClean="0">
                <a:latin typeface="Arial" panose="020B0604020202020204" pitchFamily="34" charset="0"/>
                <a:cs typeface="Arial" panose="020B0604020202020204" pitchFamily="34" charset="0"/>
              </a:rPr>
              <a:t> </a:t>
            </a:r>
            <a:r>
              <a:rPr lang="fr-FR" altLang="pt-BR" dirty="0" err="1" smtClean="0">
                <a:latin typeface="Arial" panose="020B0604020202020204" pitchFamily="34" charset="0"/>
                <a:cs typeface="Arial" panose="020B0604020202020204" pitchFamily="34" charset="0"/>
              </a:rPr>
              <a:t>significantly</a:t>
            </a:r>
            <a:r>
              <a:rPr lang="fr-FR" altLang="pt-BR" dirty="0" smtClean="0">
                <a:latin typeface="Arial" panose="020B0604020202020204" pitchFamily="34" charset="0"/>
                <a:cs typeface="Arial" panose="020B0604020202020204" pitchFamily="34" charset="0"/>
              </a:rPr>
              <a:t> </a:t>
            </a:r>
            <a:r>
              <a:rPr lang="fr-FR" altLang="pt-BR" dirty="0" err="1" smtClean="0">
                <a:latin typeface="Arial" panose="020B0604020202020204" pitchFamily="34" charset="0"/>
                <a:cs typeface="Arial" panose="020B0604020202020204" pitchFamily="34" charset="0"/>
              </a:rPr>
              <a:t>increased</a:t>
            </a:r>
            <a:r>
              <a:rPr lang="fr-FR" altLang="pt-BR" dirty="0" smtClean="0">
                <a:latin typeface="Arial" panose="020B0604020202020204" pitchFamily="34" charset="0"/>
                <a:cs typeface="Arial" panose="020B0604020202020204" pitchFamily="34" charset="0"/>
              </a:rPr>
              <a:t> in </a:t>
            </a:r>
            <a:r>
              <a:rPr lang="fr-FR" altLang="pt-BR" dirty="0" err="1" smtClean="0">
                <a:latin typeface="Arial" panose="020B0604020202020204" pitchFamily="34" charset="0"/>
                <a:cs typeface="Arial" panose="020B0604020202020204" pitchFamily="34" charset="0"/>
              </a:rPr>
              <a:t>vehicle</a:t>
            </a:r>
            <a:r>
              <a:rPr lang="fr-FR" altLang="pt-BR" dirty="0" smtClean="0">
                <a:latin typeface="Arial" panose="020B0604020202020204" pitchFamily="34" charset="0"/>
                <a:cs typeface="Arial" panose="020B0604020202020204" pitchFamily="34" charset="0"/>
              </a:rPr>
              <a:t> </a:t>
            </a:r>
            <a:r>
              <a:rPr lang="fr-FR" altLang="pt-BR" dirty="0" err="1" smtClean="0">
                <a:latin typeface="Arial" panose="020B0604020202020204" pitchFamily="34" charset="0"/>
                <a:cs typeface="Arial" panose="020B0604020202020204" pitchFamily="34" charset="0"/>
              </a:rPr>
              <a:t>treated</a:t>
            </a:r>
            <a:r>
              <a:rPr lang="fr-FR" altLang="pt-BR" dirty="0" smtClean="0">
                <a:latin typeface="Arial" panose="020B0604020202020204" pitchFamily="34" charset="0"/>
                <a:cs typeface="Arial" panose="020B0604020202020204" pitchFamily="34" charset="0"/>
              </a:rPr>
              <a:t> group versus </a:t>
            </a:r>
            <a:r>
              <a:rPr lang="fr-FR" altLang="pt-BR" dirty="0" err="1" smtClean="0">
                <a:latin typeface="Arial" panose="020B0604020202020204" pitchFamily="34" charset="0"/>
                <a:cs typeface="Arial" panose="020B0604020202020204" pitchFamily="34" charset="0"/>
              </a:rPr>
              <a:t>sham</a:t>
            </a:r>
            <a:r>
              <a:rPr lang="fr-FR" altLang="pt-BR" dirty="0" smtClean="0">
                <a:latin typeface="Arial" panose="020B0604020202020204" pitchFamily="34" charset="0"/>
                <a:cs typeface="Arial" panose="020B0604020202020204" pitchFamily="34" charset="0"/>
              </a:rPr>
              <a:t> </a:t>
            </a:r>
            <a:r>
              <a:rPr lang="fr-FR" altLang="pt-BR" dirty="0" err="1" smtClean="0">
                <a:latin typeface="Arial" panose="020B0604020202020204" pitchFamily="34" charset="0"/>
                <a:cs typeface="Arial" panose="020B0604020202020204" pitchFamily="34" charset="0"/>
              </a:rPr>
              <a:t>operated</a:t>
            </a:r>
            <a:r>
              <a:rPr lang="fr-FR" altLang="pt-BR" dirty="0" smtClean="0">
                <a:latin typeface="Arial" panose="020B0604020202020204" pitchFamily="34" charset="0"/>
                <a:cs typeface="Arial" panose="020B0604020202020204" pitchFamily="34" charset="0"/>
              </a:rPr>
              <a:t>  </a:t>
            </a:r>
            <a:r>
              <a:rPr lang="fr-FR" altLang="pt-BR" dirty="0" err="1" smtClean="0">
                <a:latin typeface="Arial" panose="020B0604020202020204" pitchFamily="34" charset="0"/>
                <a:cs typeface="Arial" panose="020B0604020202020204" pitchFamily="34" charset="0"/>
              </a:rPr>
              <a:t>animals</a:t>
            </a:r>
            <a:r>
              <a:rPr lang="fr-FR" altLang="pt-BR" dirty="0" smtClean="0">
                <a:latin typeface="Arial" panose="020B0604020202020204" pitchFamily="34" charset="0"/>
                <a:cs typeface="Arial" panose="020B0604020202020204" pitchFamily="34" charset="0"/>
              </a:rPr>
              <a:t>.</a:t>
            </a:r>
          </a:p>
          <a:p>
            <a:pPr marL="158750" indent="-158750" fontAlgn="auto">
              <a:spcBef>
                <a:spcPts val="0"/>
              </a:spcBef>
              <a:spcAft>
                <a:spcPts val="600"/>
              </a:spcAft>
              <a:buClr>
                <a:srgbClr val="0070C0"/>
              </a:buClr>
              <a:buFont typeface="Arial" charset="0"/>
              <a:buChar char="•"/>
              <a:defRPr/>
            </a:pPr>
            <a:r>
              <a:rPr lang="fr-FR" altLang="pt-BR" dirty="0" smtClean="0">
                <a:latin typeface="Arial" panose="020B0604020202020204" pitchFamily="34" charset="0"/>
                <a:cs typeface="Arial" panose="020B0604020202020204" pitchFamily="34" charset="0"/>
              </a:rPr>
              <a:t>MPFF </a:t>
            </a:r>
            <a:r>
              <a:rPr lang="fr-FR" altLang="pt-BR" dirty="0" err="1" smtClean="0">
                <a:latin typeface="Arial" panose="020B0604020202020204" pitchFamily="34" charset="0"/>
                <a:cs typeface="Arial" panose="020B0604020202020204" pitchFamily="34" charset="0"/>
              </a:rPr>
              <a:t>significantly</a:t>
            </a:r>
            <a:r>
              <a:rPr lang="fr-FR" altLang="pt-BR" dirty="0" smtClean="0">
                <a:latin typeface="Arial" panose="020B0604020202020204" pitchFamily="34" charset="0"/>
                <a:cs typeface="Arial" panose="020B0604020202020204" pitchFamily="34" charset="0"/>
              </a:rPr>
              <a:t> </a:t>
            </a:r>
            <a:r>
              <a:rPr lang="fr-FR" altLang="pt-BR" dirty="0" err="1" smtClean="0">
                <a:latin typeface="Arial" panose="020B0604020202020204" pitchFamily="34" charset="0"/>
                <a:cs typeface="Arial" panose="020B0604020202020204" pitchFamily="34" charset="0"/>
              </a:rPr>
              <a:t>decreased</a:t>
            </a:r>
            <a:r>
              <a:rPr lang="fr-FR" altLang="pt-BR" dirty="0" smtClean="0">
                <a:latin typeface="Arial" panose="020B0604020202020204" pitchFamily="34" charset="0"/>
                <a:cs typeface="Arial" panose="020B0604020202020204" pitchFamily="34" charset="0"/>
              </a:rPr>
              <a:t> the </a:t>
            </a:r>
            <a:r>
              <a:rPr lang="fr-FR" altLang="pt-BR" dirty="0" err="1" smtClean="0">
                <a:latin typeface="Arial" panose="020B0604020202020204" pitchFamily="34" charset="0"/>
                <a:cs typeface="Arial" panose="020B0604020202020204" pitchFamily="34" charset="0"/>
              </a:rPr>
              <a:t>number</a:t>
            </a:r>
            <a:r>
              <a:rPr lang="fr-FR" altLang="pt-BR" dirty="0" smtClean="0">
                <a:latin typeface="Arial" panose="020B0604020202020204" pitchFamily="34" charset="0"/>
                <a:cs typeface="Arial" panose="020B0604020202020204" pitchFamily="34" charset="0"/>
              </a:rPr>
              <a:t> of </a:t>
            </a:r>
            <a:r>
              <a:rPr lang="fr-FR" altLang="pt-BR" dirty="0" err="1" smtClean="0">
                <a:latin typeface="Arial" panose="020B0604020202020204" pitchFamily="34" charset="0"/>
                <a:cs typeface="Arial" panose="020B0604020202020204" pitchFamily="34" charset="0"/>
              </a:rPr>
              <a:t>rolling</a:t>
            </a:r>
            <a:r>
              <a:rPr lang="fr-FR" altLang="pt-BR" dirty="0" smtClean="0">
                <a:latin typeface="Arial" panose="020B0604020202020204" pitchFamily="34" charset="0"/>
                <a:cs typeface="Arial" panose="020B0604020202020204" pitchFamily="34" charset="0"/>
              </a:rPr>
              <a:t> and </a:t>
            </a:r>
            <a:r>
              <a:rPr lang="fr-FR" altLang="pt-BR" dirty="0" err="1" smtClean="0">
                <a:latin typeface="Arial" panose="020B0604020202020204" pitchFamily="34" charset="0"/>
                <a:cs typeface="Arial" panose="020B0604020202020204" pitchFamily="34" charset="0"/>
              </a:rPr>
              <a:t>adherent</a:t>
            </a:r>
            <a:r>
              <a:rPr lang="fr-FR" altLang="pt-BR" dirty="0" smtClean="0">
                <a:latin typeface="Arial" panose="020B0604020202020204" pitchFamily="34" charset="0"/>
                <a:cs typeface="Arial" panose="020B0604020202020204" pitchFamily="34" charset="0"/>
              </a:rPr>
              <a:t> </a:t>
            </a:r>
            <a:r>
              <a:rPr lang="fr-FR" altLang="pt-BR" dirty="0" err="1" smtClean="0">
                <a:latin typeface="Arial" panose="020B0604020202020204" pitchFamily="34" charset="0"/>
                <a:cs typeface="Arial" panose="020B0604020202020204" pitchFamily="34" charset="0"/>
              </a:rPr>
              <a:t>leukocytes</a:t>
            </a:r>
            <a:r>
              <a:rPr lang="fr-FR" altLang="pt-BR" dirty="0" smtClean="0">
                <a:latin typeface="Arial" panose="020B0604020202020204" pitchFamily="34" charset="0"/>
                <a:cs typeface="Arial" panose="020B0604020202020204" pitchFamily="34" charset="0"/>
              </a:rPr>
              <a:t> more </a:t>
            </a:r>
            <a:r>
              <a:rPr lang="fr-FR" altLang="pt-BR" dirty="0" err="1" smtClean="0">
                <a:latin typeface="Arial" panose="020B0604020202020204" pitchFamily="34" charset="0"/>
                <a:cs typeface="Arial" panose="020B0604020202020204" pitchFamily="34" charset="0"/>
              </a:rPr>
              <a:t>intensively</a:t>
            </a:r>
            <a:r>
              <a:rPr lang="fr-FR" altLang="pt-BR" dirty="0" smtClean="0">
                <a:latin typeface="Arial" panose="020B0604020202020204" pitchFamily="34" charset="0"/>
                <a:cs typeface="Arial" panose="020B0604020202020204" pitchFamily="34" charset="0"/>
              </a:rPr>
              <a:t> </a:t>
            </a:r>
            <a:r>
              <a:rPr lang="fr-FR" altLang="pt-BR" dirty="0" err="1" smtClean="0">
                <a:latin typeface="Arial" panose="020B0604020202020204" pitchFamily="34" charset="0"/>
                <a:cs typeface="Arial" panose="020B0604020202020204" pitchFamily="34" charset="0"/>
              </a:rPr>
              <a:t>than</a:t>
            </a:r>
            <a:r>
              <a:rPr lang="fr-FR" altLang="pt-BR" dirty="0" smtClean="0">
                <a:latin typeface="Arial" panose="020B0604020202020204" pitchFamily="34" charset="0"/>
                <a:cs typeface="Arial" panose="020B0604020202020204" pitchFamily="34" charset="0"/>
              </a:rPr>
              <a:t> </a:t>
            </a:r>
            <a:r>
              <a:rPr lang="fr-FR" altLang="pt-BR" dirty="0" err="1" smtClean="0">
                <a:latin typeface="Arial" panose="020B0604020202020204" pitchFamily="34" charset="0"/>
                <a:cs typeface="Arial" panose="020B0604020202020204" pitchFamily="34" charset="0"/>
              </a:rPr>
              <a:t>diosmin</a:t>
            </a:r>
            <a:r>
              <a:rPr lang="fr-FR" altLang="pt-BR" dirty="0" smtClean="0">
                <a:latin typeface="Arial" panose="020B0604020202020204" pitchFamily="34" charset="0"/>
                <a:cs typeface="Arial" panose="020B0604020202020204" pitchFamily="34" charset="0"/>
              </a:rPr>
              <a:t> by </a:t>
            </a:r>
            <a:r>
              <a:rPr lang="fr-FR" altLang="pt-BR" dirty="0" err="1" smtClean="0">
                <a:latin typeface="Arial" panose="020B0604020202020204" pitchFamily="34" charset="0"/>
                <a:cs typeface="Arial" panose="020B0604020202020204" pitchFamily="34" charset="0"/>
              </a:rPr>
              <a:t>itself</a:t>
            </a:r>
            <a:r>
              <a:rPr lang="fr-FR" altLang="pt-BR" dirty="0" smtClean="0">
                <a:latin typeface="Arial" panose="020B0604020202020204" pitchFamily="34" charset="0"/>
                <a:cs typeface="Arial" panose="020B0604020202020204" pitchFamily="34" charset="0"/>
              </a:rPr>
              <a:t>.</a:t>
            </a:r>
          </a:p>
          <a:p>
            <a:pPr marL="158750" indent="-158750" fontAlgn="auto">
              <a:spcBef>
                <a:spcPts val="0"/>
              </a:spcBef>
              <a:spcAft>
                <a:spcPts val="600"/>
              </a:spcAft>
              <a:buClr>
                <a:srgbClr val="0070C0"/>
              </a:buClr>
              <a:buFont typeface="Arial" charset="0"/>
              <a:buChar char="•"/>
              <a:defRPr/>
            </a:pPr>
            <a:r>
              <a:rPr lang="en-US" altLang="pt-BR" dirty="0" smtClean="0">
                <a:latin typeface="Arial" panose="020B0604020202020204" pitchFamily="34" charset="0"/>
                <a:cs typeface="Arial" panose="020B0604020202020204" pitchFamily="34" charset="0"/>
              </a:rPr>
              <a:t>The Hesperidin fraction also significantly decreased the number of rolling and adherent leukocytes. </a:t>
            </a:r>
          </a:p>
          <a:p>
            <a:pPr fontAlgn="auto">
              <a:spcBef>
                <a:spcPts val="0"/>
              </a:spcBef>
              <a:spcAft>
                <a:spcPts val="0"/>
              </a:spcAft>
              <a:defRPr/>
            </a:pPr>
            <a:endParaRPr lang="en-US" dirty="0"/>
          </a:p>
        </p:txBody>
      </p:sp>
      <p:sp>
        <p:nvSpPr>
          <p:cNvPr id="3758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0F9D6F30-F1F6-4176-AB67-BDEC039EE6DB}" type="slidenum">
              <a:rPr lang="en-US">
                <a:solidFill>
                  <a:srgbClr val="000000"/>
                </a:solidFill>
              </a:rPr>
              <a:pPr/>
              <a:t>84</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fontAlgn="auto">
              <a:spcBef>
                <a:spcPts val="0"/>
              </a:spcBef>
              <a:spcAft>
                <a:spcPts val="0"/>
              </a:spcAft>
              <a:buClr>
                <a:srgbClr val="0070C0"/>
              </a:buClr>
              <a:buFont typeface="Arial" pitchFamily="34" charset="0"/>
              <a:buChar char="•"/>
              <a:defRPr/>
            </a:pPr>
            <a:r>
              <a:rPr lang="en-US" b="1" dirty="0" smtClean="0">
                <a:latin typeface="Arial" pitchFamily="34" charset="0"/>
                <a:cs typeface="Arial" pitchFamily="34" charset="0"/>
              </a:rPr>
              <a:t> </a:t>
            </a:r>
            <a:r>
              <a:rPr lang="en-US" sz="1100" dirty="0">
                <a:latin typeface="Arial" pitchFamily="34" charset="0"/>
                <a:cs typeface="Arial" pitchFamily="34" charset="0"/>
              </a:rPr>
              <a:t>more </a:t>
            </a:r>
            <a:r>
              <a:rPr lang="en-US" sz="1100" dirty="0" err="1">
                <a:latin typeface="Arial" pitchFamily="34" charset="0"/>
                <a:cs typeface="Arial" pitchFamily="34" charset="0"/>
              </a:rPr>
              <a:t>recentlly</a:t>
            </a:r>
            <a:r>
              <a:rPr lang="en-US" sz="1100" dirty="0">
                <a:latin typeface="Arial" pitchFamily="34" charset="0"/>
                <a:cs typeface="Arial" pitchFamily="34" charset="0"/>
              </a:rPr>
              <a:t>, </a:t>
            </a:r>
            <a:r>
              <a:rPr lang="en-US" sz="1100" dirty="0" smtClean="0">
                <a:latin typeface="Arial" pitchFamily="34" charset="0"/>
                <a:cs typeface="Arial" pitchFamily="34" charset="0"/>
              </a:rPr>
              <a:t>the </a:t>
            </a:r>
            <a:r>
              <a:rPr lang="en-US" sz="1100" dirty="0">
                <a:latin typeface="Arial" pitchFamily="34" charset="0"/>
                <a:cs typeface="Arial" pitchFamily="34" charset="0"/>
              </a:rPr>
              <a:t>effect of </a:t>
            </a:r>
            <a:r>
              <a:rPr lang="en-US" sz="1100" dirty="0" smtClean="0">
                <a:latin typeface="Arial" pitchFamily="34" charset="0"/>
                <a:cs typeface="Arial" pitchFamily="34" charset="0"/>
              </a:rPr>
              <a:t>MPFF  was investigated on </a:t>
            </a:r>
            <a:r>
              <a:rPr lang="en-US" sz="1100" dirty="0">
                <a:latin typeface="Arial" pitchFamily="34" charset="0"/>
                <a:cs typeface="Arial" pitchFamily="34" charset="0"/>
              </a:rPr>
              <a:t>microcirculatory hemodynamic parameter, </a:t>
            </a:r>
            <a:r>
              <a:rPr lang="en-US" sz="1100" dirty="0" smtClean="0">
                <a:latin typeface="Arial" pitchFamily="34" charset="0"/>
                <a:cs typeface="Arial" pitchFamily="34" charset="0"/>
              </a:rPr>
              <a:t>versus its components ( </a:t>
            </a:r>
            <a:r>
              <a:rPr lang="en-US" sz="1100" dirty="0" err="1" smtClean="0">
                <a:latin typeface="Arial" pitchFamily="34" charset="0"/>
                <a:cs typeface="Arial" pitchFamily="34" charset="0"/>
              </a:rPr>
              <a:t>diosmin</a:t>
            </a:r>
            <a:r>
              <a:rPr lang="en-US" sz="1100" dirty="0" smtClean="0">
                <a:latin typeface="Arial" pitchFamily="34" charset="0"/>
                <a:cs typeface="Arial" pitchFamily="34" charset="0"/>
              </a:rPr>
              <a:t> </a:t>
            </a:r>
            <a:r>
              <a:rPr lang="en-US" sz="1100" dirty="0">
                <a:latin typeface="Arial" pitchFamily="34" charset="0"/>
                <a:cs typeface="Arial" pitchFamily="34" charset="0"/>
              </a:rPr>
              <a:t>and </a:t>
            </a:r>
            <a:r>
              <a:rPr lang="en-US" sz="1100" dirty="0" smtClean="0">
                <a:latin typeface="Arial" pitchFamily="34" charset="0"/>
                <a:cs typeface="Arial" pitchFamily="34" charset="0"/>
              </a:rPr>
              <a:t>active flavonoids)  in </a:t>
            </a:r>
            <a:r>
              <a:rPr lang="en-US" sz="1100" dirty="0">
                <a:latin typeface="Arial" pitchFamily="34" charset="0"/>
                <a:cs typeface="Arial" pitchFamily="34" charset="0"/>
              </a:rPr>
              <a:t>a new model which allowed </a:t>
            </a:r>
          </a:p>
          <a:p>
            <a:pPr lvl="1" fontAlgn="auto">
              <a:spcBef>
                <a:spcPts val="0"/>
              </a:spcBef>
              <a:spcAft>
                <a:spcPts val="0"/>
              </a:spcAft>
              <a:buClr>
                <a:srgbClr val="0070C0"/>
              </a:buClr>
              <a:buFont typeface="Arial" pitchFamily="34" charset="0"/>
              <a:buChar char="−"/>
              <a:defRPr/>
            </a:pPr>
            <a:r>
              <a:rPr lang="en-US" sz="1100" dirty="0" smtClean="0">
                <a:latin typeface="Arial" pitchFamily="34" charset="0"/>
                <a:cs typeface="Arial" pitchFamily="34" charset="0"/>
              </a:rPr>
              <a:t>To have long periods of time for observations</a:t>
            </a:r>
          </a:p>
          <a:p>
            <a:pPr lvl="1" fontAlgn="auto">
              <a:spcBef>
                <a:spcPts val="0"/>
              </a:spcBef>
              <a:spcAft>
                <a:spcPts val="0"/>
              </a:spcAft>
              <a:buClr>
                <a:srgbClr val="0070C0"/>
              </a:buClr>
              <a:buFont typeface="Arial" pitchFamily="34" charset="0"/>
              <a:buChar char="−"/>
              <a:defRPr/>
            </a:pPr>
            <a:r>
              <a:rPr lang="en-US" sz="1100" dirty="0" smtClean="0">
                <a:latin typeface="Arial" pitchFamily="34" charset="0"/>
                <a:cs typeface="Arial" pitchFamily="34" charset="0"/>
              </a:rPr>
              <a:t>To investigate the alterations in venous pressure with time</a:t>
            </a:r>
          </a:p>
          <a:p>
            <a:pPr lvl="1" fontAlgn="auto">
              <a:spcBef>
                <a:spcPts val="0"/>
              </a:spcBef>
              <a:spcAft>
                <a:spcPts val="0"/>
              </a:spcAft>
              <a:buClr>
                <a:srgbClr val="0070C0"/>
              </a:buClr>
              <a:buFont typeface="Arial" pitchFamily="34" charset="0"/>
              <a:buChar char="−"/>
              <a:defRPr/>
            </a:pPr>
            <a:r>
              <a:rPr lang="en-US" sz="1100" dirty="0" smtClean="0">
                <a:latin typeface="Arial" pitchFamily="34" charset="0"/>
                <a:cs typeface="Arial" pitchFamily="34" charset="0"/>
              </a:rPr>
              <a:t>To assess changes in microcirculatory parameters. </a:t>
            </a:r>
          </a:p>
          <a:p>
            <a:pPr fontAlgn="auto">
              <a:spcBef>
                <a:spcPts val="0"/>
              </a:spcBef>
              <a:spcAft>
                <a:spcPts val="0"/>
              </a:spcAft>
              <a:buClr>
                <a:srgbClr val="0070C0"/>
              </a:buClr>
              <a:buFont typeface="Arial" pitchFamily="34" charset="0"/>
              <a:buChar char="•"/>
              <a:defRPr/>
            </a:pPr>
            <a:r>
              <a:rPr lang="en-US" sz="1100" b="1" dirty="0" smtClean="0">
                <a:latin typeface="Arial" pitchFamily="34" charset="0"/>
                <a:cs typeface="Arial" pitchFamily="34" charset="0"/>
              </a:rPr>
              <a:t>Material and methods:</a:t>
            </a:r>
          </a:p>
          <a:p>
            <a:pPr marL="800100" lvl="1" indent="-342900" fontAlgn="auto">
              <a:spcBef>
                <a:spcPts val="0"/>
              </a:spcBef>
              <a:spcAft>
                <a:spcPts val="0"/>
              </a:spcAft>
              <a:buClr>
                <a:srgbClr val="0070C0"/>
              </a:buClr>
              <a:defRPr/>
            </a:pPr>
            <a:r>
              <a:rPr lang="en-US" sz="1100" dirty="0" smtClean="0">
                <a:latin typeface="Arial" pitchFamily="34" charset="0"/>
                <a:cs typeface="Arial" pitchFamily="34" charset="0"/>
              </a:rPr>
              <a:t>Groin incisions and ligation of the right common femoral vein + ligation of left and/or right branch of the right femoral vein</a:t>
            </a:r>
          </a:p>
          <a:p>
            <a:pPr lvl="1" fontAlgn="auto">
              <a:spcBef>
                <a:spcPts val="0"/>
              </a:spcBef>
              <a:spcAft>
                <a:spcPts val="0"/>
              </a:spcAft>
              <a:buClr>
                <a:srgbClr val="0070C0"/>
              </a:buClr>
              <a:buFont typeface="Arial" pitchFamily="34" charset="0"/>
              <a:buChar char="−"/>
              <a:defRPr/>
            </a:pPr>
            <a:r>
              <a:rPr lang="en-US" sz="1100" dirty="0" smtClean="0">
                <a:latin typeface="Arial" pitchFamily="34" charset="0"/>
                <a:cs typeface="Arial" pitchFamily="34" charset="0"/>
              </a:rPr>
              <a:t>Laparotomy incision and ligation of right iliac vein.</a:t>
            </a:r>
          </a:p>
          <a:p>
            <a:pPr marL="800100" lvl="1" indent="-342900" fontAlgn="auto">
              <a:spcBef>
                <a:spcPts val="0"/>
              </a:spcBef>
              <a:spcAft>
                <a:spcPts val="0"/>
              </a:spcAft>
              <a:buClr>
                <a:srgbClr val="0070C0"/>
              </a:buClr>
              <a:defRPr/>
            </a:pPr>
            <a:r>
              <a:rPr lang="en-US" sz="1100" i="1" dirty="0" smtClean="0">
                <a:latin typeface="Arial" pitchFamily="34" charset="0"/>
                <a:cs typeface="Arial" pitchFamily="34" charset="0"/>
              </a:rPr>
              <a:t>Sham group: </a:t>
            </a:r>
            <a:r>
              <a:rPr lang="en-US" sz="1100" dirty="0" smtClean="0">
                <a:latin typeface="Arial" pitchFamily="34" charset="0"/>
                <a:cs typeface="Arial" pitchFamily="34" charset="0"/>
              </a:rPr>
              <a:t>Same vascular dissections without ligation of the veins.</a:t>
            </a:r>
          </a:p>
          <a:p>
            <a:pPr marL="800100" lvl="1" indent="-342900" fontAlgn="auto">
              <a:spcBef>
                <a:spcPts val="0"/>
              </a:spcBef>
              <a:spcAft>
                <a:spcPts val="0"/>
              </a:spcAft>
              <a:buClr>
                <a:srgbClr val="0070C0"/>
              </a:buClr>
              <a:defRPr/>
            </a:pPr>
            <a:r>
              <a:rPr lang="en-US" sz="1100" i="1" dirty="0" smtClean="0">
                <a:latin typeface="Arial" pitchFamily="34" charset="0"/>
                <a:cs typeface="Arial" pitchFamily="34" charset="0"/>
              </a:rPr>
              <a:t>Assessments</a:t>
            </a:r>
          </a:p>
          <a:p>
            <a:pPr marL="800100" lvl="1" indent="-342900" fontAlgn="auto">
              <a:spcBef>
                <a:spcPts val="0"/>
              </a:spcBef>
              <a:spcAft>
                <a:spcPts val="0"/>
              </a:spcAft>
              <a:buClr>
                <a:srgbClr val="0070C0"/>
              </a:buClr>
              <a:buFont typeface="Arial" pitchFamily="34" charset="0"/>
              <a:buChar char="–"/>
              <a:defRPr/>
            </a:pPr>
            <a:r>
              <a:rPr lang="en-US" sz="1100" dirty="0" smtClean="0">
                <a:latin typeface="Arial" pitchFamily="34" charset="0"/>
                <a:cs typeface="Arial" pitchFamily="34" charset="0"/>
              </a:rPr>
              <a:t>Evolution with time of venous pressure; BP and HR ; microcirculatory parameters with </a:t>
            </a:r>
            <a:r>
              <a:rPr lang="en-US" sz="1100" dirty="0" err="1" smtClean="0">
                <a:latin typeface="Arial" pitchFamily="34" charset="0"/>
                <a:cs typeface="Arial" pitchFamily="34" charset="0"/>
              </a:rPr>
              <a:t>Cytoscan</a:t>
            </a:r>
            <a:r>
              <a:rPr lang="en-US" sz="1100" dirty="0" smtClean="0"/>
              <a:t> </a:t>
            </a:r>
            <a:r>
              <a:rPr lang="en-US" sz="1100" dirty="0" smtClean="0">
                <a:latin typeface="Arial" pitchFamily="34" charset="0"/>
                <a:cs typeface="Arial" pitchFamily="34" charset="0"/>
              </a:rPr>
              <a:t>(OPS probe) as well as with </a:t>
            </a:r>
            <a:r>
              <a:rPr lang="en-US" sz="1100" dirty="0" err="1" smtClean="0">
                <a:latin typeface="Arial" pitchFamily="34" charset="0"/>
                <a:cs typeface="Arial" pitchFamily="34" charset="0"/>
              </a:rPr>
              <a:t>intravital</a:t>
            </a:r>
            <a:r>
              <a:rPr lang="en-US" sz="1100" dirty="0" smtClean="0">
                <a:latin typeface="Arial" pitchFamily="34" charset="0"/>
                <a:cs typeface="Arial" pitchFamily="34" charset="0"/>
              </a:rPr>
              <a:t> microscopy.</a:t>
            </a:r>
          </a:p>
          <a:p>
            <a:pPr fontAlgn="auto">
              <a:spcBef>
                <a:spcPts val="0"/>
              </a:spcBef>
              <a:spcAft>
                <a:spcPts val="0"/>
              </a:spcAft>
              <a:buFont typeface="Arial" panose="020B0604020202020204" pitchFamily="34" charset="0"/>
              <a:buChar char="•"/>
              <a:defRPr/>
            </a:pPr>
            <a:r>
              <a:rPr lang="en-US" sz="1100" b="1" dirty="0" smtClean="0">
                <a:latin typeface="Arial" panose="020B0604020202020204" pitchFamily="34" charset="0"/>
              </a:rPr>
              <a:t>Systemic and Microcirculatory Hemodynamics </a:t>
            </a:r>
          </a:p>
          <a:p>
            <a:pPr marL="742950" lvl="1" indent="-285750" fontAlgn="auto">
              <a:spcBef>
                <a:spcPts val="0"/>
              </a:spcBef>
              <a:spcAft>
                <a:spcPts val="0"/>
              </a:spcAft>
              <a:buFont typeface="Calibri" panose="020F0502020204030204" pitchFamily="34" charset="0"/>
              <a:buChar char="‒"/>
              <a:defRPr/>
            </a:pPr>
            <a:r>
              <a:rPr lang="en-US" sz="1100" dirty="0" smtClean="0">
                <a:latin typeface="Arial" panose="020B0604020202020204" pitchFamily="34" charset="0"/>
                <a:cs typeface="Arial" panose="020B0604020202020204" pitchFamily="34" charset="0"/>
              </a:rPr>
              <a:t>Jugular venous pressure</a:t>
            </a:r>
          </a:p>
          <a:p>
            <a:pPr marL="742950" lvl="1" indent="-285750" fontAlgn="auto">
              <a:spcBef>
                <a:spcPts val="0"/>
              </a:spcBef>
              <a:spcAft>
                <a:spcPts val="0"/>
              </a:spcAft>
              <a:buFont typeface="Calibri" panose="020F0502020204030204" pitchFamily="34" charset="0"/>
              <a:buChar char="‒"/>
              <a:defRPr/>
            </a:pPr>
            <a:r>
              <a:rPr lang="en-US" sz="1100" dirty="0" err="1" smtClean="0">
                <a:latin typeface="Arial" panose="020B0604020202020204" pitchFamily="34" charset="0"/>
                <a:cs typeface="Arial" panose="020B0604020202020204" pitchFamily="34" charset="0"/>
              </a:rPr>
              <a:t>Epigastric</a:t>
            </a:r>
            <a:r>
              <a:rPr lang="en-US" sz="1100" dirty="0" smtClean="0">
                <a:latin typeface="Arial" panose="020B0604020202020204" pitchFamily="34" charset="0"/>
                <a:cs typeface="Arial" panose="020B0604020202020204" pitchFamily="34" charset="0"/>
              </a:rPr>
              <a:t> venous pressure</a:t>
            </a:r>
          </a:p>
          <a:p>
            <a:pPr marL="742950" lvl="1" indent="-285750" fontAlgn="auto">
              <a:spcBef>
                <a:spcPts val="0"/>
              </a:spcBef>
              <a:spcAft>
                <a:spcPts val="0"/>
              </a:spcAft>
              <a:buFont typeface="Calibri" panose="020F0502020204030204" pitchFamily="34" charset="0"/>
              <a:buChar char="‒"/>
              <a:defRPr/>
            </a:pPr>
            <a:r>
              <a:rPr lang="en-US" sz="1100" dirty="0" err="1" smtClean="0">
                <a:latin typeface="Arial" panose="020B0604020202020204" pitchFamily="34" charset="0"/>
                <a:cs typeface="Arial" panose="020B0604020202020204" pitchFamily="34" charset="0"/>
              </a:rPr>
              <a:t>Venular</a:t>
            </a:r>
            <a:r>
              <a:rPr lang="en-US" sz="1100" dirty="0" smtClean="0">
                <a:latin typeface="Arial" panose="020B0604020202020204" pitchFamily="34" charset="0"/>
                <a:cs typeface="Arial" panose="020B0604020202020204" pitchFamily="34" charset="0"/>
              </a:rPr>
              <a:t> diameter </a:t>
            </a:r>
          </a:p>
          <a:p>
            <a:pPr marL="742950" lvl="1" indent="-285750" fontAlgn="auto">
              <a:spcBef>
                <a:spcPts val="0"/>
              </a:spcBef>
              <a:spcAft>
                <a:spcPts val="0"/>
              </a:spcAft>
              <a:buFont typeface="Calibri" panose="020F0502020204030204" pitchFamily="34" charset="0"/>
              <a:buChar char="‒"/>
              <a:defRPr/>
            </a:pPr>
            <a:r>
              <a:rPr lang="en-US" sz="1100" dirty="0" smtClean="0">
                <a:latin typeface="Arial" panose="020B0604020202020204" pitchFamily="34" charset="0"/>
                <a:cs typeface="Arial" panose="020B0604020202020204" pitchFamily="34" charset="0"/>
              </a:rPr>
              <a:t>Functional capillary density</a:t>
            </a:r>
          </a:p>
          <a:p>
            <a:pPr fontAlgn="auto">
              <a:spcBef>
                <a:spcPts val="0"/>
              </a:spcBef>
              <a:spcAft>
                <a:spcPts val="0"/>
              </a:spcAft>
              <a:buFont typeface="Arial" panose="020B0604020202020204" pitchFamily="34" charset="0"/>
              <a:buChar char="•"/>
              <a:defRPr/>
            </a:pPr>
            <a:r>
              <a:rPr lang="en-US" sz="1100" b="1" dirty="0" smtClean="0">
                <a:latin typeface="Arial" panose="020B0604020202020204" pitchFamily="34" charset="0"/>
              </a:rPr>
              <a:t>Leukocyte-endothelium interaction </a:t>
            </a:r>
          </a:p>
          <a:p>
            <a:pPr marL="742950" lvl="1" indent="-285750" fontAlgn="auto">
              <a:spcBef>
                <a:spcPts val="0"/>
              </a:spcBef>
              <a:spcAft>
                <a:spcPts val="0"/>
              </a:spcAft>
              <a:buFont typeface="Calibri" panose="020F0502020204030204" pitchFamily="34" charset="0"/>
              <a:buChar char="‒"/>
              <a:defRPr/>
            </a:pPr>
            <a:r>
              <a:rPr lang="en-US" sz="1100" dirty="0" smtClean="0">
                <a:latin typeface="Arial" panose="020B0604020202020204" pitchFamily="34" charset="0"/>
                <a:cs typeface="Arial" panose="020B0604020202020204" pitchFamily="34" charset="0"/>
              </a:rPr>
              <a:t>In vivo experiment: adhesion and rolling</a:t>
            </a:r>
          </a:p>
          <a:p>
            <a:pPr marL="800100" lvl="1" indent="-342900" fontAlgn="auto">
              <a:spcBef>
                <a:spcPts val="0"/>
              </a:spcBef>
              <a:spcAft>
                <a:spcPts val="300"/>
              </a:spcAft>
              <a:buClr>
                <a:srgbClr val="0070C0"/>
              </a:buClr>
              <a:buFont typeface="Arial" pitchFamily="34" charset="0"/>
              <a:buChar char="–"/>
              <a:defRPr/>
            </a:pPr>
            <a:endParaRPr lang="en-US" sz="1100" dirty="0" smtClean="0">
              <a:latin typeface="Arial" panose="020B0604020202020204" pitchFamily="34" charset="0"/>
              <a:cs typeface="Arial" panose="020B0604020202020204" pitchFamily="34" charset="0"/>
            </a:endParaRPr>
          </a:p>
          <a:p>
            <a:pPr fontAlgn="auto">
              <a:spcBef>
                <a:spcPts val="0"/>
              </a:spcBef>
              <a:spcAft>
                <a:spcPts val="0"/>
              </a:spcAft>
              <a:defRPr/>
            </a:pPr>
            <a:endParaRPr lang="en-US" dirty="0"/>
          </a:p>
        </p:txBody>
      </p:sp>
      <p:sp>
        <p:nvSpPr>
          <p:cNvPr id="3768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EDF62FD4-2D89-4AA7-B2EB-8CEDFD419AE8}" type="slidenum">
              <a:rPr lang="en-US">
                <a:solidFill>
                  <a:srgbClr val="000000"/>
                </a:solidFill>
              </a:rPr>
              <a:pPr/>
              <a:t>85</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Espace réservé de l'image des diapositives 1"/>
          <p:cNvSpPr>
            <a:spLocks noGrp="1" noRot="1" noChangeAspect="1" noTextEdit="1"/>
          </p:cNvSpPr>
          <p:nvPr>
            <p:ph type="sldImg"/>
          </p:nvPr>
        </p:nvSpPr>
        <p:spPr bwMode="auto">
          <a:xfrm>
            <a:off x="920750" y="746125"/>
            <a:ext cx="496887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fr-FR" sz="1400" smtClean="0"/>
              <a:t> </a:t>
            </a:r>
            <a:r>
              <a:rPr lang="fr-FR" altLang="fr-FR" b="1" smtClean="0"/>
              <a:t>KIRIENKO</a:t>
            </a:r>
          </a:p>
          <a:p>
            <a:pPr>
              <a:spcBef>
                <a:spcPct val="0"/>
              </a:spcBef>
            </a:pPr>
            <a:r>
              <a:rPr lang="fr-FR" altLang="fr-FR" b="1" smtClean="0"/>
              <a:t>Objectives </a:t>
            </a:r>
          </a:p>
          <a:p>
            <a:pPr>
              <a:spcBef>
                <a:spcPct val="0"/>
              </a:spcBef>
            </a:pPr>
            <a:r>
              <a:rPr lang="en-GB" altLang="fr-FR" smtClean="0"/>
              <a:t>To compare the clinical acceptability  and efficacy  of Daflon1000 mg tablets and 500 mg tablets administered at the same daily dose (1 gram / day) in patients suffering from symptomatic Chronic Venous Disease</a:t>
            </a:r>
            <a:endParaRPr lang="fr-FR" altLang="fr-FR" b="1" smtClean="0"/>
          </a:p>
          <a:p>
            <a:pPr>
              <a:spcBef>
                <a:spcPct val="0"/>
              </a:spcBef>
            </a:pPr>
            <a:r>
              <a:rPr lang="en-GB" altLang="fr-FR" b="1" smtClean="0"/>
              <a:t>Methods </a:t>
            </a:r>
            <a:endParaRPr lang="fr-FR" altLang="fr-FR" b="1" smtClean="0"/>
          </a:p>
          <a:p>
            <a:pPr>
              <a:spcBef>
                <a:spcPct val="0"/>
              </a:spcBef>
            </a:pPr>
            <a:r>
              <a:rPr lang="en-GB" altLang="fr-FR" smtClean="0"/>
              <a:t>8- week international, randomised, double-blind, parallel-group study</a:t>
            </a:r>
          </a:p>
          <a:p>
            <a:pPr>
              <a:spcBef>
                <a:spcPct val="0"/>
              </a:spcBef>
            </a:pPr>
            <a:r>
              <a:rPr lang="en-GB" altLang="fr-FR" smtClean="0"/>
              <a:t> 1 tablet of Daflon1000mg /day or 2 tablets of Daflon 500mg /day </a:t>
            </a:r>
          </a:p>
          <a:p>
            <a:pPr>
              <a:spcBef>
                <a:spcPct val="0"/>
              </a:spcBef>
            </a:pPr>
            <a:r>
              <a:rPr lang="en-GB" altLang="fr-FR" smtClean="0"/>
              <a:t>Leg pain was assessed by visual analogue scale (VAS). </a:t>
            </a:r>
            <a:endParaRPr lang="fr-FR" altLang="fr-FR" smtClean="0"/>
          </a:p>
          <a:p>
            <a:pPr>
              <a:spcBef>
                <a:spcPct val="0"/>
              </a:spcBef>
            </a:pPr>
            <a:r>
              <a:rPr lang="en-GB" altLang="fr-FR" smtClean="0"/>
              <a:t>Adverse events were recorded by patient in a diary. </a:t>
            </a:r>
          </a:p>
          <a:p>
            <a:pPr>
              <a:spcBef>
                <a:spcPct val="0"/>
              </a:spcBef>
            </a:pPr>
            <a:r>
              <a:rPr lang="en-GB" altLang="fr-FR" b="1" smtClean="0"/>
              <a:t>Results </a:t>
            </a:r>
          </a:p>
          <a:p>
            <a:pPr>
              <a:spcBef>
                <a:spcPct val="0"/>
              </a:spcBef>
            </a:pPr>
            <a:r>
              <a:rPr lang="en-GB" altLang="fr-FR" smtClean="0"/>
              <a:t>174 C0s to C4patients included.</a:t>
            </a:r>
            <a:endParaRPr lang="fr-FR" altLang="fr-FR" smtClean="0"/>
          </a:p>
          <a:p>
            <a:pPr>
              <a:spcBef>
                <a:spcPct val="0"/>
              </a:spcBef>
            </a:pPr>
            <a:r>
              <a:rPr lang="en-GB" altLang="fr-FR" smtClean="0"/>
              <a:t>Both treatments were associated with a significant reduction in leg pain score after 8 weeks of treatment: a reduction of 4.12 was observed (4.24 cm for Daflon 1000 tablets  1000 mg versus 4.00 cm for Daflon 500 mg tablets).</a:t>
            </a:r>
          </a:p>
          <a:p>
            <a:pPr>
              <a:spcBef>
                <a:spcPct val="0"/>
              </a:spcBef>
            </a:pPr>
            <a:r>
              <a:rPr lang="en-GB" altLang="fr-FR" smtClean="0"/>
              <a:t>The reduction of pain was noted after 2 weeks of treatment and continuously observed throughout the treatment.</a:t>
            </a:r>
            <a:endParaRPr lang="en-US" altLang="fr-FR" smtClean="0"/>
          </a:p>
          <a:p>
            <a:pPr>
              <a:spcBef>
                <a:spcPct val="0"/>
              </a:spcBef>
            </a:pPr>
            <a:r>
              <a:rPr lang="en-GB" altLang="fr-FR" smtClean="0"/>
              <a:t>No serious Adverse Event occurred. 8- week, randomised, double-blind, parallel-group study involving 174 C</a:t>
            </a:r>
            <a:r>
              <a:rPr lang="en-GB" altLang="fr-FR" baseline="-25000" smtClean="0"/>
              <a:t>0s</a:t>
            </a:r>
            <a:r>
              <a:rPr lang="en-GB" altLang="fr-FR" smtClean="0"/>
              <a:t> to C</a:t>
            </a:r>
            <a:r>
              <a:rPr lang="en-GB" altLang="fr-FR" baseline="-25000" smtClean="0"/>
              <a:t>4</a:t>
            </a:r>
            <a:r>
              <a:rPr lang="en-GB" altLang="fr-FR" smtClean="0"/>
              <a:t> patients </a:t>
            </a:r>
          </a:p>
          <a:p>
            <a:pPr>
              <a:spcBef>
                <a:spcPct val="0"/>
              </a:spcBef>
            </a:pPr>
            <a:endParaRPr lang="en-GB" altLang="fr-FR" smtClean="0"/>
          </a:p>
        </p:txBody>
      </p:sp>
      <p:sp>
        <p:nvSpPr>
          <p:cNvPr id="3778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E705F2AA-93A0-4546-AAEC-D8FFA9DD66A0}" type="slidenum">
              <a:rPr lang="fr-FR">
                <a:solidFill>
                  <a:srgbClr val="000000"/>
                </a:solidFill>
              </a:rPr>
              <a:pPr/>
              <a:t>87</a:t>
            </a:fld>
            <a:endParaRPr lang="fr-F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600" u="sng" smtClean="0">
                <a:solidFill>
                  <a:srgbClr val="002060"/>
                </a:solidFill>
                <a:latin typeface="Arial" pitchFamily="34" charset="0"/>
                <a:cs typeface="Arial" pitchFamily="34" charset="0"/>
              </a:rPr>
              <a:t>Objective:</a:t>
            </a:r>
            <a:r>
              <a:rPr lang="en-US" sz="1800" smtClean="0">
                <a:solidFill>
                  <a:srgbClr val="002060"/>
                </a:solidFill>
                <a:latin typeface="Arial" pitchFamily="34" charset="0"/>
                <a:cs typeface="Arial" pitchFamily="34" charset="0"/>
              </a:rPr>
              <a:t>  </a:t>
            </a:r>
            <a:r>
              <a:rPr lang="en-US" sz="1400" smtClean="0">
                <a:solidFill>
                  <a:srgbClr val="002060"/>
                </a:solidFill>
                <a:latin typeface="Arial" pitchFamily="34" charset="0"/>
                <a:cs typeface="Arial" pitchFamily="34" charset="0"/>
              </a:rPr>
              <a:t>To demonstrate the clinical non-inferiority of Daflon1000 mg once daily as oral suspension versus 2 tablets daily of Daflon 500 mg on CVD-related symptoms and quality of life </a:t>
            </a:r>
            <a:r>
              <a:rPr lang="fr-FR" sz="1400" smtClean="0">
                <a:solidFill>
                  <a:srgbClr val="002060"/>
                </a:solidFill>
                <a:latin typeface="Arial" pitchFamily="34" charset="0"/>
                <a:cs typeface="Arial" pitchFamily="34" charset="0"/>
              </a:rPr>
              <a:t>of patients</a:t>
            </a:r>
          </a:p>
          <a:p>
            <a:pPr>
              <a:spcBef>
                <a:spcPct val="0"/>
              </a:spcBef>
            </a:pPr>
            <a:r>
              <a:rPr lang="en-US" sz="1600" u="sng" smtClean="0">
                <a:solidFill>
                  <a:srgbClr val="002060"/>
                </a:solidFill>
                <a:latin typeface="Arial" pitchFamily="34" charset="0"/>
                <a:cs typeface="Arial" pitchFamily="34" charset="0"/>
              </a:rPr>
              <a:t>Methodology: </a:t>
            </a:r>
          </a:p>
          <a:p>
            <a:pPr lvl="1">
              <a:spcBef>
                <a:spcPct val="0"/>
              </a:spcBef>
            </a:pPr>
            <a:r>
              <a:rPr lang="en-US" sz="1400" smtClean="0">
                <a:solidFill>
                  <a:srgbClr val="002060"/>
                </a:solidFill>
                <a:latin typeface="Arial" pitchFamily="34" charset="0"/>
                <a:cs typeface="Arial" pitchFamily="34" charset="0"/>
              </a:rPr>
              <a:t>Randomized, double-blind, multi-center study. </a:t>
            </a:r>
          </a:p>
          <a:p>
            <a:pPr lvl="1">
              <a:spcBef>
                <a:spcPct val="0"/>
              </a:spcBef>
            </a:pPr>
            <a:r>
              <a:rPr lang="en-US" sz="1400" smtClean="0">
                <a:solidFill>
                  <a:srgbClr val="002060"/>
                </a:solidFill>
                <a:latin typeface="Arial" pitchFamily="34" charset="0"/>
                <a:cs typeface="Arial" pitchFamily="34" charset="0"/>
              </a:rPr>
              <a:t>C0s to C4 patients received either Daflon1000mg in oral suspension or 2 tablets of Daflon 500mg for 8 weeks</a:t>
            </a:r>
          </a:p>
          <a:p>
            <a:pPr lvl="1">
              <a:spcBef>
                <a:spcPct val="0"/>
              </a:spcBef>
            </a:pPr>
            <a:r>
              <a:rPr lang="en-GB" sz="1400" smtClean="0">
                <a:solidFill>
                  <a:srgbClr val="002060"/>
                </a:solidFill>
                <a:latin typeface="Arial" pitchFamily="34" charset="0"/>
                <a:cs typeface="Arial" pitchFamily="34" charset="0"/>
              </a:rPr>
              <a:t>Lower limb symptoms (discomfort, pain and heaviness) were assessed using VAS</a:t>
            </a:r>
          </a:p>
          <a:p>
            <a:pPr lvl="1">
              <a:spcBef>
                <a:spcPct val="0"/>
              </a:spcBef>
            </a:pPr>
            <a:r>
              <a:rPr lang="en-GB" sz="1400" smtClean="0">
                <a:solidFill>
                  <a:srgbClr val="002060"/>
                </a:solidFill>
                <a:latin typeface="Arial" pitchFamily="34" charset="0"/>
                <a:cs typeface="Arial" pitchFamily="34" charset="0"/>
              </a:rPr>
              <a:t>QOL was measured with CIVIQ-20.</a:t>
            </a:r>
            <a:endParaRPr lang="fr-FR" sz="1400" smtClean="0">
              <a:solidFill>
                <a:srgbClr val="002060"/>
              </a:solidFill>
              <a:latin typeface="Arial" pitchFamily="34" charset="0"/>
              <a:cs typeface="Arial" pitchFamily="34" charset="0"/>
            </a:endParaRPr>
          </a:p>
          <a:p>
            <a:pPr>
              <a:spcBef>
                <a:spcPct val="0"/>
              </a:spcBef>
            </a:pPr>
            <a:r>
              <a:rPr lang="en-US" sz="1600" u="sng" smtClean="0">
                <a:solidFill>
                  <a:srgbClr val="002060"/>
                </a:solidFill>
                <a:latin typeface="Arial" pitchFamily="34" charset="0"/>
                <a:cs typeface="Arial" pitchFamily="34" charset="0"/>
              </a:rPr>
              <a:t>Results:</a:t>
            </a:r>
            <a:r>
              <a:rPr lang="en-US" sz="1800" smtClean="0">
                <a:solidFill>
                  <a:srgbClr val="002060"/>
                </a:solidFill>
                <a:latin typeface="Arial" pitchFamily="34" charset="0"/>
                <a:cs typeface="Arial" pitchFamily="34" charset="0"/>
              </a:rPr>
              <a:t> </a:t>
            </a:r>
          </a:p>
          <a:p>
            <a:pPr lvl="1">
              <a:spcBef>
                <a:spcPct val="0"/>
              </a:spcBef>
            </a:pPr>
            <a:r>
              <a:rPr lang="en-US" sz="1400" smtClean="0">
                <a:solidFill>
                  <a:srgbClr val="002060"/>
                </a:solidFill>
                <a:latin typeface="Arial" pitchFamily="34" charset="0"/>
                <a:cs typeface="Arial" pitchFamily="34" charset="0"/>
              </a:rPr>
              <a:t>1076 patients completed the study</a:t>
            </a:r>
          </a:p>
          <a:p>
            <a:pPr lvl="1">
              <a:spcBef>
                <a:spcPct val="0"/>
              </a:spcBef>
            </a:pPr>
            <a:r>
              <a:rPr lang="en-US" sz="1400" smtClean="0">
                <a:solidFill>
                  <a:srgbClr val="002060"/>
                </a:solidFill>
                <a:latin typeface="Arial" pitchFamily="34" charset="0"/>
                <a:cs typeface="Arial" pitchFamily="34" charset="0"/>
              </a:rPr>
              <a:t>The efficacy of Daflon 1000mg once daily on lower limb disconfort , leg pain and leg heaviness was not inferior to Daflon 500 mg twice daily</a:t>
            </a:r>
          </a:p>
          <a:p>
            <a:pPr lvl="1">
              <a:spcBef>
                <a:spcPct val="0"/>
              </a:spcBef>
            </a:pPr>
            <a:r>
              <a:rPr lang="en-GB" sz="1400" smtClean="0">
                <a:solidFill>
                  <a:srgbClr val="002060"/>
                </a:solidFill>
                <a:latin typeface="Arial" pitchFamily="34" charset="0"/>
                <a:cs typeface="Arial" pitchFamily="34" charset="0"/>
              </a:rPr>
              <a:t>QOL was improved by about 20 points on the CIVIQ scale in both groups</a:t>
            </a:r>
            <a:endParaRPr lang="en-US" sz="1400" smtClean="0">
              <a:solidFill>
                <a:srgbClr val="002060"/>
              </a:solidFill>
              <a:latin typeface="Arial" pitchFamily="34" charset="0"/>
              <a:cs typeface="Arial" pitchFamily="34" charset="0"/>
            </a:endParaRPr>
          </a:p>
          <a:p>
            <a:pPr lvl="1">
              <a:spcBef>
                <a:spcPct val="0"/>
              </a:spcBef>
            </a:pPr>
            <a:r>
              <a:rPr lang="en-US" sz="1400" smtClean="0">
                <a:solidFill>
                  <a:srgbClr val="002060"/>
                </a:solidFill>
                <a:latin typeface="Arial" pitchFamily="34" charset="0"/>
                <a:cs typeface="Arial" pitchFamily="34" charset="0"/>
              </a:rPr>
              <a:t>Similar safety profile in both groups</a:t>
            </a:r>
          </a:p>
          <a:p>
            <a:pPr lvl="1">
              <a:spcBef>
                <a:spcPct val="0"/>
              </a:spcBef>
            </a:pPr>
            <a:endParaRPr lang="en-US" smtClean="0">
              <a:solidFill>
                <a:srgbClr val="002060"/>
              </a:solidFill>
              <a:latin typeface="Arial" pitchFamily="34" charset="0"/>
              <a:cs typeface="Arial" pitchFamily="34" charset="0"/>
            </a:endParaRPr>
          </a:p>
          <a:p>
            <a:pPr>
              <a:spcBef>
                <a:spcPct val="0"/>
              </a:spcBef>
            </a:pPr>
            <a:r>
              <a:rPr lang="en-US" sz="1600" u="sng" smtClean="0">
                <a:solidFill>
                  <a:srgbClr val="002060"/>
                </a:solidFill>
                <a:latin typeface="Arial" pitchFamily="34" charset="0"/>
                <a:cs typeface="Arial" pitchFamily="34" charset="0"/>
              </a:rPr>
              <a:t>Conclusion:</a:t>
            </a:r>
          </a:p>
          <a:p>
            <a:pPr lvl="1">
              <a:spcBef>
                <a:spcPct val="0"/>
              </a:spcBef>
            </a:pPr>
            <a:r>
              <a:rPr lang="en-US" sz="1400" smtClean="0">
                <a:solidFill>
                  <a:srgbClr val="002060"/>
                </a:solidFill>
                <a:latin typeface="Arial" pitchFamily="34" charset="0"/>
                <a:cs typeface="Arial" pitchFamily="34" charset="0"/>
              </a:rPr>
              <a:t>The efficacy of  the new Daflon 1000mg once daily was similar to Daflon 500 mg on lower limbs symptoms with the advantage of once daily intake, potentially associated with improved adherence and easier CVD management </a:t>
            </a:r>
          </a:p>
          <a:p>
            <a:pPr>
              <a:spcBef>
                <a:spcPct val="0"/>
              </a:spcBef>
            </a:pPr>
            <a:endParaRPr lang="en-US" smtClean="0"/>
          </a:p>
          <a:p>
            <a:pPr>
              <a:spcBef>
                <a:spcPct val="0"/>
              </a:spcBef>
            </a:pPr>
            <a:endParaRPr lang="en-US" smtClean="0"/>
          </a:p>
        </p:txBody>
      </p:sp>
      <p:sp>
        <p:nvSpPr>
          <p:cNvPr id="3788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D573A122-F6FA-4E73-AF3C-AB688043BA42}" type="slidenum">
              <a:rPr lang="en-US">
                <a:solidFill>
                  <a:srgbClr val="000000"/>
                </a:solidFill>
              </a:rPr>
              <a:pPr/>
              <a:t>89</a:t>
            </a:fld>
            <a:endParaRPr 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0CEB653F-E64B-473B-8F15-D68AA323727B}" type="slidenum">
              <a:rPr lang="en-GB">
                <a:solidFill>
                  <a:srgbClr val="000000"/>
                </a:solidFill>
              </a:rPr>
              <a:pPr/>
              <a:t>97</a:t>
            </a:fld>
            <a:endParaRPr lang="en-GB">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362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513F684A-259C-4216-AF54-14954E790DBB}" type="slidenum">
              <a:rPr lang="en-GB" altLang="en-US">
                <a:solidFill>
                  <a:srgbClr val="000000"/>
                </a:solidFill>
              </a:rPr>
              <a:pPr/>
              <a:t>19</a:t>
            </a:fld>
            <a:endParaRPr lang="en-GB"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685069" fontAlgn="auto">
              <a:spcBef>
                <a:spcPts val="0"/>
              </a:spcBef>
              <a:spcAft>
                <a:spcPts val="0"/>
              </a:spcAft>
              <a:defRPr/>
            </a:pPr>
            <a:r>
              <a:rPr lang="en-US" sz="1200" b="0" kern="1200" dirty="0" smtClean="0">
                <a:solidFill>
                  <a:schemeClr val="tx1"/>
                </a:solidFill>
                <a:effectLst/>
                <a:latin typeface="+mn-lt"/>
                <a:ea typeface="+mn-ea"/>
                <a:cs typeface="+mn-cs"/>
              </a:rPr>
              <a:t>Another data came</a:t>
            </a:r>
            <a:r>
              <a:rPr lang="en-US" sz="1200" b="0" kern="1200" baseline="0" dirty="0" smtClean="0">
                <a:solidFill>
                  <a:schemeClr val="tx1"/>
                </a:solidFill>
                <a:effectLst/>
                <a:latin typeface="+mn-lt"/>
                <a:ea typeface="+mn-ea"/>
                <a:cs typeface="+mn-cs"/>
              </a:rPr>
              <a:t> from </a:t>
            </a:r>
            <a:r>
              <a:rPr lang="en-US" sz="1200" b="0" kern="1200" baseline="0" dirty="0" err="1" smtClean="0">
                <a:solidFill>
                  <a:schemeClr val="tx1"/>
                </a:solidFill>
                <a:effectLst/>
                <a:latin typeface="+mn-lt"/>
                <a:ea typeface="+mn-ea"/>
                <a:cs typeface="+mn-cs"/>
              </a:rPr>
              <a:t>Tsukanov</a:t>
            </a:r>
            <a:r>
              <a:rPr lang="en-US" sz="1200" b="0" kern="1200" baseline="0" dirty="0" smtClean="0">
                <a:solidFill>
                  <a:schemeClr val="tx1"/>
                </a:solidFill>
                <a:effectLst/>
                <a:latin typeface="+mn-lt"/>
                <a:ea typeface="+mn-ea"/>
                <a:cs typeface="+mn-cs"/>
              </a:rPr>
              <a:t>. He presented in his article that in </a:t>
            </a:r>
            <a:r>
              <a:rPr lang="en-US" sz="1200" b="0" kern="0" dirty="0" smtClean="0">
                <a:solidFill>
                  <a:srgbClr val="002060"/>
                </a:solidFill>
                <a:latin typeface="HelveticaNeueLT Std"/>
              </a:rPr>
              <a:t>C</a:t>
            </a:r>
            <a:r>
              <a:rPr lang="en-US" sz="1200" b="0" kern="0" baseline="-25000" dirty="0" smtClean="0">
                <a:solidFill>
                  <a:srgbClr val="002060"/>
                </a:solidFill>
                <a:latin typeface="HelveticaNeueLT Std"/>
              </a:rPr>
              <a:t>1s</a:t>
            </a:r>
            <a:r>
              <a:rPr lang="en-US" sz="1200" b="0" kern="0" dirty="0" smtClean="0">
                <a:solidFill>
                  <a:srgbClr val="002060"/>
                </a:solidFill>
                <a:latin typeface="HelveticaNeueLT Std"/>
              </a:rPr>
              <a:t> patients with telangiectasia and reticular vein, </a:t>
            </a:r>
          </a:p>
          <a:p>
            <a:pPr defTabSz="685069" fontAlgn="auto">
              <a:spcBef>
                <a:spcPts val="0"/>
              </a:spcBef>
              <a:spcAft>
                <a:spcPts val="0"/>
              </a:spcAft>
              <a:defRPr/>
            </a:pPr>
            <a:r>
              <a:rPr lang="en-US" sz="1200" b="0" kern="0" dirty="0" err="1" smtClean="0">
                <a:solidFill>
                  <a:srgbClr val="002060"/>
                </a:solidFill>
                <a:latin typeface="HelveticaNeueLT Std"/>
              </a:rPr>
              <a:t>Daflon</a:t>
            </a:r>
            <a:r>
              <a:rPr lang="en-US" sz="1200" b="0" kern="0" dirty="0" smtClean="0">
                <a:solidFill>
                  <a:srgbClr val="002060"/>
                </a:solidFill>
                <a:latin typeface="HelveticaNeueLT Std"/>
              </a:rPr>
              <a:t> (1000 mg/day for 3 months) eliminates the saphenous vein reflux that occurs in the evening and has beneficial effects on symptom relief and quality of life</a:t>
            </a:r>
            <a:endParaRPr lang="fr-FR" sz="1200" b="0" kern="0" dirty="0" smtClean="0">
              <a:solidFill>
                <a:srgbClr val="002060"/>
              </a:solidFill>
              <a:latin typeface="HelveticaNeueLT Std"/>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____________________</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At baseline, 96 C</a:t>
            </a:r>
            <a:r>
              <a:rPr lang="en-US" sz="1200" kern="1200" baseline="-25000" dirty="0" smtClean="0">
                <a:solidFill>
                  <a:schemeClr val="tx1"/>
                </a:solidFill>
                <a:effectLst/>
                <a:latin typeface="+mn-lt"/>
                <a:ea typeface="+mn-ea"/>
                <a:cs typeface="+mn-cs"/>
              </a:rPr>
              <a:t>1s</a:t>
            </a:r>
            <a:r>
              <a:rPr lang="en-US" sz="1200" kern="1200" dirty="0" smtClean="0">
                <a:solidFill>
                  <a:schemeClr val="tx1"/>
                </a:solidFill>
                <a:effectLst/>
                <a:latin typeface="+mn-lt"/>
                <a:ea typeface="+mn-ea"/>
                <a:cs typeface="+mn-cs"/>
              </a:rPr>
              <a:t> women were investigated, of which 53 presented TVR after DOL-test, and all complained of leg heaviness at the end of the day. They were enrolled in the study and re-assessed after a 3-month treatment with </a:t>
            </a:r>
            <a:r>
              <a:rPr lang="en-US" sz="1200" kern="1200" dirty="0" err="1" smtClean="0">
                <a:solidFill>
                  <a:schemeClr val="tx1"/>
                </a:solidFill>
                <a:effectLst/>
                <a:latin typeface="+mn-lt"/>
                <a:ea typeface="+mn-ea"/>
                <a:cs typeface="+mn-cs"/>
              </a:rPr>
              <a:t>Daflon</a:t>
            </a:r>
            <a:r>
              <a:rPr lang="en-US" sz="1200" kern="1200" dirty="0" smtClean="0">
                <a:solidFill>
                  <a:schemeClr val="tx1"/>
                </a:solidFill>
                <a:effectLst/>
                <a:latin typeface="+mn-lt"/>
                <a:ea typeface="+mn-ea"/>
                <a:cs typeface="+mn-cs"/>
              </a:rPr>
              <a:t>, 1000 mg a day. After </a:t>
            </a:r>
            <a:r>
              <a:rPr lang="en-US" sz="1200" kern="1200" dirty="0" err="1" smtClean="0">
                <a:solidFill>
                  <a:schemeClr val="tx1"/>
                </a:solidFill>
                <a:effectLst/>
                <a:latin typeface="+mn-lt"/>
                <a:ea typeface="+mn-ea"/>
                <a:cs typeface="+mn-cs"/>
              </a:rPr>
              <a:t>Daflon</a:t>
            </a:r>
            <a:r>
              <a:rPr lang="en-US" sz="1200" kern="1200" dirty="0" smtClean="0">
                <a:solidFill>
                  <a:schemeClr val="tx1"/>
                </a:solidFill>
                <a:effectLst/>
                <a:latin typeface="+mn-lt"/>
                <a:ea typeface="+mn-ea"/>
                <a:cs typeface="+mn-cs"/>
              </a:rPr>
              <a:t> treatment, TVR was eliminated in 92.5% of patients and the saphenous vein diameter was significantly reduced (from 5.69 mm to 5.14 mm, </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=0.000001). This was accompanied with symptoms cessation in 88.6% and symptom relief in 11.4%, together with an improvement in the QOL.</a:t>
            </a:r>
            <a:endParaRPr lang="fr-FR"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Spontaneous study performed in Russia on C</a:t>
            </a:r>
            <a:r>
              <a:rPr lang="en-US" sz="1200" kern="1200" baseline="-25000" dirty="0" smtClean="0">
                <a:solidFill>
                  <a:schemeClr val="tx1"/>
                </a:solidFill>
                <a:effectLst/>
                <a:latin typeface="+mn-lt"/>
                <a:ea typeface="+mn-ea"/>
                <a:cs typeface="+mn-cs"/>
              </a:rPr>
              <a:t>1s</a:t>
            </a:r>
            <a:r>
              <a:rPr lang="en-US" sz="1200" kern="1200" dirty="0" smtClean="0">
                <a:solidFill>
                  <a:schemeClr val="tx1"/>
                </a:solidFill>
                <a:effectLst/>
                <a:latin typeface="+mn-lt"/>
                <a:ea typeface="+mn-ea"/>
                <a:cs typeface="+mn-cs"/>
              </a:rPr>
              <a:t> patients presenting with symptomatic </a:t>
            </a:r>
            <a:r>
              <a:rPr lang="en-US" sz="1200" kern="1200" dirty="0" err="1" smtClean="0">
                <a:solidFill>
                  <a:schemeClr val="tx1"/>
                </a:solidFill>
                <a:effectLst/>
                <a:latin typeface="+mn-lt"/>
                <a:ea typeface="+mn-ea"/>
                <a:cs typeface="+mn-cs"/>
              </a:rPr>
              <a:t>telangiectasies</a:t>
            </a:r>
            <a:r>
              <a:rPr lang="en-US" sz="1200" kern="1200" dirty="0" smtClean="0">
                <a:solidFill>
                  <a:schemeClr val="tx1"/>
                </a:solidFill>
                <a:effectLst/>
                <a:latin typeface="+mn-lt"/>
                <a:ea typeface="+mn-ea"/>
                <a:cs typeface="+mn-cs"/>
              </a:rPr>
              <a:t> and/or reticular veins of which more than half (55.2%) had a transient venous reflux (TVR) in the evening,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C</a:t>
            </a:r>
            <a:r>
              <a:rPr lang="en-US" sz="1200" kern="1200" baseline="-25000" dirty="0" smtClean="0">
                <a:solidFill>
                  <a:schemeClr val="tx1"/>
                </a:solidFill>
                <a:effectLst/>
                <a:latin typeface="+mn-lt"/>
                <a:ea typeface="+mn-ea"/>
                <a:cs typeface="+mn-cs"/>
              </a:rPr>
              <a:t>1s</a:t>
            </a:r>
            <a:r>
              <a:rPr lang="en-US" sz="1200" kern="1200" dirty="0" smtClean="0">
                <a:solidFill>
                  <a:schemeClr val="tx1"/>
                </a:solidFill>
                <a:effectLst/>
                <a:latin typeface="+mn-lt"/>
                <a:ea typeface="+mn-ea"/>
                <a:cs typeface="+mn-cs"/>
              </a:rPr>
              <a:t> patients with TVR received a </a:t>
            </a:r>
            <a:r>
              <a:rPr lang="en-US" sz="1200" kern="1200" dirty="0" err="1" smtClean="0">
                <a:solidFill>
                  <a:schemeClr val="tx1"/>
                </a:solidFill>
                <a:effectLst/>
                <a:latin typeface="+mn-lt"/>
                <a:ea typeface="+mn-ea"/>
                <a:cs typeface="+mn-cs"/>
              </a:rPr>
              <a:t>Daflon</a:t>
            </a:r>
            <a:r>
              <a:rPr lang="en-US" sz="1200" kern="1200" dirty="0" smtClean="0">
                <a:solidFill>
                  <a:schemeClr val="tx1"/>
                </a:solidFill>
                <a:effectLst/>
                <a:latin typeface="+mn-lt"/>
                <a:ea typeface="+mn-ea"/>
                <a:cs typeface="+mn-cs"/>
              </a:rPr>
              <a:t> treatment (1000 mg/day for 3 months) and investigations redone at the end of treatment. Symptoms were assessed on the visual analogue scale, and the quality of life (QOL) on CIVIQ.</a:t>
            </a:r>
            <a:endParaRPr lang="fr-FR" sz="1200" kern="1200" dirty="0" smtClean="0">
              <a:solidFill>
                <a:schemeClr val="tx1"/>
              </a:solidFill>
              <a:effectLst/>
              <a:latin typeface="+mn-lt"/>
              <a:ea typeface="+mn-ea"/>
              <a:cs typeface="+mn-cs"/>
            </a:endParaRPr>
          </a:p>
          <a:p>
            <a:endParaRPr lang="fr-FR" dirty="0" smtClean="0"/>
          </a:p>
          <a:p>
            <a:endParaRPr lang="en-US" dirty="0"/>
          </a:p>
        </p:txBody>
      </p:sp>
      <p:sp>
        <p:nvSpPr>
          <p:cNvPr id="4" name="Espace réservé du numéro de diapositive 3"/>
          <p:cNvSpPr>
            <a:spLocks noGrp="1"/>
          </p:cNvSpPr>
          <p:nvPr>
            <p:ph type="sldNum" sz="quarter" idx="10"/>
          </p:nvPr>
        </p:nvSpPr>
        <p:spPr/>
        <p:txBody>
          <a:bodyPr/>
          <a:lstStyle/>
          <a:p>
            <a:fld id="{0DAC7B0A-C822-4510-89D9-AB73298C196C}"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84204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https://intothelooneybin.wordpress.com/2013/10/15/obesity-epidemic-in-the-uk/</a:t>
            </a:r>
          </a:p>
          <a:p>
            <a:pPr>
              <a:spcBef>
                <a:spcPct val="0"/>
              </a:spcBef>
            </a:pPr>
            <a:r>
              <a:rPr lang="en-US" altLang="en-US" smtClean="0"/>
              <a:t>Overweight and Obesity patterns: WHO</a:t>
            </a:r>
          </a:p>
          <a:p>
            <a:pPr>
              <a:spcBef>
                <a:spcPct val="0"/>
              </a:spcBef>
            </a:pPr>
            <a:r>
              <a:rPr lang="en-US" altLang="en-US" smtClean="0"/>
              <a:t>The changing shape of the UK: the Guardian</a:t>
            </a:r>
          </a:p>
          <a:p>
            <a:pPr>
              <a:spcBef>
                <a:spcPct val="0"/>
              </a:spcBef>
            </a:pPr>
            <a:endParaRPr lang="en-US" altLang="en-US" smtClean="0"/>
          </a:p>
          <a:p>
            <a:pPr>
              <a:spcBef>
                <a:spcPct val="0"/>
              </a:spcBef>
            </a:pPr>
            <a:r>
              <a:rPr lang="en-US" altLang="en-US" smtClean="0"/>
              <a:t>Age and obesity are two of the main risk factors for venous disease</a:t>
            </a:r>
          </a:p>
          <a:p>
            <a:pPr>
              <a:spcBef>
                <a:spcPct val="0"/>
              </a:spcBef>
            </a:pPr>
            <a:r>
              <a:rPr lang="en-US" altLang="en-US" smtClean="0"/>
              <a:t> With our rapidly ageing population and the unfolding obesity epidemic (12), it is predicted that by 2050, superficial venous disease will markedly increase in Europe (13) whilst the number of US adults with VTE is projected to more than double (2) ; this prediction is applicable to the European population.</a:t>
            </a:r>
          </a:p>
        </p:txBody>
      </p:sp>
      <p:sp>
        <p:nvSpPr>
          <p:cNvPr id="363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2D58BD23-DEE6-4547-AD69-0C52B5BCA611}" type="slidenum">
              <a:rPr lang="en-US" altLang="en-US">
                <a:solidFill>
                  <a:srgbClr val="000000"/>
                </a:solidFill>
              </a:rPr>
              <a:pPr/>
              <a:t>20</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364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BBB4D50E-FF0A-4603-80F6-71D285EF5ADE}" type="slidenum">
              <a:rPr lang="en-GB" altLang="en-US">
                <a:solidFill>
                  <a:srgbClr val="000000"/>
                </a:solidFill>
              </a:rPr>
              <a:pPr/>
              <a:t>25</a:t>
            </a:fld>
            <a:endParaRPr lang="en-GB"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365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60F586A2-527A-4899-9CC9-11E57898A407}" type="slidenum">
              <a:rPr lang="en-GB" altLang="en-US">
                <a:solidFill>
                  <a:srgbClr val="000000"/>
                </a:solidFill>
              </a:rPr>
              <a:pPr/>
              <a:t>27</a:t>
            </a:fld>
            <a:endParaRPr lang="en-GB"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7 RCTs of RFA and EVLT</a:t>
            </a:r>
          </a:p>
          <a:p>
            <a:pPr>
              <a:spcBef>
                <a:spcPct val="0"/>
              </a:spcBef>
            </a:pPr>
            <a:r>
              <a:rPr lang="en-GB" altLang="en-US" smtClean="0"/>
              <a:t>Minimum 2 years follow up</a:t>
            </a:r>
          </a:p>
          <a:p>
            <a:pPr>
              <a:spcBef>
                <a:spcPct val="0"/>
              </a:spcBef>
            </a:pPr>
            <a:r>
              <a:rPr lang="en-GB" altLang="en-US" smtClean="0"/>
              <a:t>Only 2% neovascularisation in EVA group but more recanalisation</a:t>
            </a:r>
          </a:p>
        </p:txBody>
      </p:sp>
      <p:sp>
        <p:nvSpPr>
          <p:cNvPr id="366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4E04F4E4-9701-480E-B3E6-CFF4E57A3A69}" type="slidenum">
              <a:rPr lang="en-GB" altLang="en-US">
                <a:solidFill>
                  <a:srgbClr val="000000"/>
                </a:solidFill>
                <a:latin typeface="Times New Roman" pitchFamily="18" charset="0"/>
                <a:ea typeface="ＭＳ Ｐゴシック" pitchFamily="34" charset="-128"/>
              </a:rPr>
              <a:pPr/>
              <a:t>29</a:t>
            </a:fld>
            <a:endParaRPr lang="en-GB" altLang="en-US">
              <a:solidFill>
                <a:srgbClr val="000000"/>
              </a:solidFill>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367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C0E53323-9F5E-4A44-89EB-AC04543AEA72}" type="slidenum">
              <a:rPr lang="en-GB" altLang="en-US">
                <a:solidFill>
                  <a:srgbClr val="000000"/>
                </a:solidFill>
                <a:latin typeface="Times New Roman" pitchFamily="18" charset="0"/>
                <a:ea typeface="ＭＳ Ｐゴシック" pitchFamily="34" charset="-128"/>
              </a:rPr>
              <a:pPr/>
              <a:t>30</a:t>
            </a:fld>
            <a:endParaRPr lang="en-GB" altLang="en-US">
              <a:solidFill>
                <a:srgbClr val="000000"/>
              </a:solidFill>
              <a:latin typeface="Times New Roman" pitchFamily="18"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368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914E783A-BDE6-49B3-B078-D041CB2A60A1}" type="slidenum">
              <a:rPr lang="en-GB" altLang="en-US">
                <a:solidFill>
                  <a:srgbClr val="000000"/>
                </a:solidFill>
              </a:rPr>
              <a:pPr/>
              <a:t>33</a:t>
            </a:fld>
            <a:endParaRPr lang="en-GB"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369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fld id="{4E64870D-9375-4723-9DBC-577D769D3F04}" type="slidenum">
              <a:rPr lang="en-GB" altLang="en-US">
                <a:solidFill>
                  <a:srgbClr val="000000"/>
                </a:solidFill>
              </a:rPr>
              <a:pPr/>
              <a:t>34</a:t>
            </a:fld>
            <a:endParaRPr lang="en-GB"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49"/>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C6E02459-2191-4CAF-A951-F017BD15C80C}" type="datetime1">
              <a:rPr lang="fr-FR" altLang="fr-FR"/>
              <a:pPr>
                <a:defRPr/>
              </a:pPr>
              <a:t>28/06/2018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3A2AF61-9AB6-4B94-B6DD-61929DA0B2CA}" type="slidenum">
              <a:rPr lang="fr-FR" altLang="fr-FR"/>
              <a:pPr>
                <a:defRPr/>
              </a:pPr>
              <a:t>‹N°›</a:t>
            </a:fld>
            <a:endParaRPr lang="fr-FR" altLang="fr-FR"/>
          </a:p>
        </p:txBody>
      </p:sp>
    </p:spTree>
    <p:extLst>
      <p:ext uri="{BB962C8B-B14F-4D97-AF65-F5344CB8AC3E}">
        <p14:creationId xmlns:p14="http://schemas.microsoft.com/office/powerpoint/2010/main" val="3724627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49FAF040-96ED-4094-8E71-961E69B5F1E1}" type="datetime1">
              <a:rPr lang="fr-FR" altLang="fr-FR"/>
              <a:pPr>
                <a:defRPr/>
              </a:pPr>
              <a:t>28/06/2018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01D0F8F-9DE1-4857-995B-DAA34273D06C}" type="slidenum">
              <a:rPr lang="fr-FR" altLang="fr-FR"/>
              <a:pPr>
                <a:defRPr/>
              </a:pPr>
              <a:t>‹N°›</a:t>
            </a:fld>
            <a:endParaRPr lang="fr-FR" altLang="fr-FR"/>
          </a:p>
        </p:txBody>
      </p:sp>
    </p:spTree>
    <p:extLst>
      <p:ext uri="{BB962C8B-B14F-4D97-AF65-F5344CB8AC3E}">
        <p14:creationId xmlns:p14="http://schemas.microsoft.com/office/powerpoint/2010/main" val="292417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defTabSz="457200">
              <a:defRPr>
                <a:ea typeface="ヒラギノ角ゴ Pro W3" charset="-128"/>
              </a:defRPr>
            </a:lvl1pPr>
          </a:lstStyle>
          <a:p>
            <a:pPr>
              <a:defRPr/>
            </a:pPr>
            <a:fld id="{317F4C25-FA23-4CEC-BB12-FF717331645C}" type="datetimeFigureOut">
              <a:rPr lang="en-US"/>
              <a:pPr>
                <a:defRPr/>
              </a:pPr>
              <a:t>6/28/2018</a:t>
            </a:fld>
            <a:endParaRPr lang="en-GB" dirty="0"/>
          </a:p>
        </p:txBody>
      </p:sp>
      <p:sp>
        <p:nvSpPr>
          <p:cNvPr id="5"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95BE9595-40CB-4F70-A3EE-209BF5AD44DB}" type="slidenum">
              <a:rPr lang="en-GB" altLang="en-US"/>
              <a:pPr>
                <a:defRPr/>
              </a:pPr>
              <a:t>‹N°›</a:t>
            </a:fld>
            <a:endParaRPr lang="en-GB" altLang="en-US"/>
          </a:p>
        </p:txBody>
      </p:sp>
    </p:spTree>
    <p:extLst>
      <p:ext uri="{BB962C8B-B14F-4D97-AF65-F5344CB8AC3E}">
        <p14:creationId xmlns:p14="http://schemas.microsoft.com/office/powerpoint/2010/main" val="36673565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1"/>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6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defTabSz="457200">
              <a:defRPr>
                <a:ea typeface="ヒラギノ角ゴ Pro W3" charset="-128"/>
              </a:defRPr>
            </a:lvl1pPr>
          </a:lstStyle>
          <a:p>
            <a:pPr>
              <a:defRPr/>
            </a:pPr>
            <a:fld id="{06807F71-E938-416B-B7E1-4CA319A4B02D}" type="datetimeFigureOut">
              <a:rPr lang="en-US"/>
              <a:pPr>
                <a:defRPr/>
              </a:pPr>
              <a:t>6/28/2018</a:t>
            </a:fld>
            <a:endParaRPr lang="en-GB" dirty="0"/>
          </a:p>
        </p:txBody>
      </p:sp>
      <p:sp>
        <p:nvSpPr>
          <p:cNvPr id="5"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27A27392-E70E-4CA8-B3E6-B4B7B745D874}" type="slidenum">
              <a:rPr lang="en-GB" altLang="en-US"/>
              <a:pPr>
                <a:defRPr/>
              </a:pPr>
              <a:t>‹N°›</a:t>
            </a:fld>
            <a:endParaRPr lang="en-GB" altLang="en-US"/>
          </a:p>
        </p:txBody>
      </p:sp>
    </p:spTree>
    <p:extLst>
      <p:ext uri="{BB962C8B-B14F-4D97-AF65-F5344CB8AC3E}">
        <p14:creationId xmlns:p14="http://schemas.microsoft.com/office/powerpoint/2010/main" val="11112684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FD8C5E44-ACA1-4C2B-A6B0-C0EA8863505D}" type="datetimeFigureOut">
              <a:rPr lang="en-GB"/>
              <a:pPr>
                <a:defRPr/>
              </a:pPr>
              <a:t>28/06/2018</a:t>
            </a:fld>
            <a:endParaRPr lang="en-GB"/>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EC64DB68-6F0B-4A47-B07D-1C131660F523}" type="slidenum">
              <a:rPr lang="en-GB" altLang="en-US"/>
              <a:pPr>
                <a:defRPr/>
              </a:pPr>
              <a:t>‹N°›</a:t>
            </a:fld>
            <a:endParaRPr lang="en-GB" altLang="en-US"/>
          </a:p>
        </p:txBody>
      </p:sp>
    </p:spTree>
    <p:extLst>
      <p:ext uri="{BB962C8B-B14F-4D97-AF65-F5344CB8AC3E}">
        <p14:creationId xmlns:p14="http://schemas.microsoft.com/office/powerpoint/2010/main" val="13948206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1682B4E6-A881-4F2A-92B0-555B6BADE223}" type="datetimeFigureOut">
              <a:rPr lang="en-GB"/>
              <a:pPr>
                <a:defRPr/>
              </a:pPr>
              <a:t>28/06/2018</a:t>
            </a:fld>
            <a:endParaRPr lang="en-GB"/>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2690FA7E-6697-445D-B530-8145C7BEAAA3}" type="slidenum">
              <a:rPr lang="en-GB" altLang="en-US"/>
              <a:pPr>
                <a:defRPr/>
              </a:pPr>
              <a:t>‹N°›</a:t>
            </a:fld>
            <a:endParaRPr lang="en-GB" altLang="en-US"/>
          </a:p>
        </p:txBody>
      </p:sp>
    </p:spTree>
    <p:extLst>
      <p:ext uri="{BB962C8B-B14F-4D97-AF65-F5344CB8AC3E}">
        <p14:creationId xmlns:p14="http://schemas.microsoft.com/office/powerpoint/2010/main" val="10086283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7EB5B7DA-2AA2-4662-B3AE-987A3815C6BD}" type="datetimeFigureOut">
              <a:rPr lang="en-GB"/>
              <a:pPr>
                <a:defRPr/>
              </a:pPr>
              <a:t>28/06/2018</a:t>
            </a:fld>
            <a:endParaRPr lang="en-GB"/>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8BEB3EBC-05DA-4210-B8C0-AC57F3A16DCF}" type="slidenum">
              <a:rPr lang="en-GB" altLang="en-US"/>
              <a:pPr>
                <a:defRPr/>
              </a:pPr>
              <a:t>‹N°›</a:t>
            </a:fld>
            <a:endParaRPr lang="en-GB" altLang="en-US"/>
          </a:p>
        </p:txBody>
      </p:sp>
    </p:spTree>
    <p:extLst>
      <p:ext uri="{BB962C8B-B14F-4D97-AF65-F5344CB8AC3E}">
        <p14:creationId xmlns:p14="http://schemas.microsoft.com/office/powerpoint/2010/main" val="40179152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9C3A7846-270B-4139-B35D-A0ECC83220EA}" type="datetimeFigureOut">
              <a:rPr lang="en-GB"/>
              <a:pPr>
                <a:defRPr/>
              </a:pPr>
              <a:t>28/06/2018</a:t>
            </a:fld>
            <a:endParaRPr lang="en-GB"/>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244EA106-AEE9-42CE-A5FD-863B60423454}" type="slidenum">
              <a:rPr lang="en-GB" altLang="en-US"/>
              <a:pPr>
                <a:defRPr/>
              </a:pPr>
              <a:t>‹N°›</a:t>
            </a:fld>
            <a:endParaRPr lang="en-GB" altLang="en-US"/>
          </a:p>
        </p:txBody>
      </p:sp>
    </p:spTree>
    <p:extLst>
      <p:ext uri="{BB962C8B-B14F-4D97-AF65-F5344CB8AC3E}">
        <p14:creationId xmlns:p14="http://schemas.microsoft.com/office/powerpoint/2010/main" val="1759375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C0D258E9-F90A-4602-9AF8-A1205AD384B1}" type="datetimeFigureOut">
              <a:rPr lang="en-GB"/>
              <a:pPr>
                <a:defRPr/>
              </a:pPr>
              <a:t>28/06/2018</a:t>
            </a:fld>
            <a:endParaRPr lang="en-GB"/>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9" name="Slide Number Placeholder 8"/>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58B4366E-9FD2-4127-A3B8-31090FDE14C1}" type="slidenum">
              <a:rPr lang="en-GB" altLang="en-US"/>
              <a:pPr>
                <a:defRPr/>
              </a:pPr>
              <a:t>‹N°›</a:t>
            </a:fld>
            <a:endParaRPr lang="en-GB" altLang="en-US"/>
          </a:p>
        </p:txBody>
      </p:sp>
    </p:spTree>
    <p:extLst>
      <p:ext uri="{BB962C8B-B14F-4D97-AF65-F5344CB8AC3E}">
        <p14:creationId xmlns:p14="http://schemas.microsoft.com/office/powerpoint/2010/main" val="34354701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5F519F11-2F44-426C-B57C-F090F8810E45}" type="datetimeFigureOut">
              <a:rPr lang="en-GB"/>
              <a:pPr>
                <a:defRPr/>
              </a:pPr>
              <a:t>28/06/2018</a:t>
            </a:fld>
            <a:endParaRPr lang="en-GB"/>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5" name="Slide Number Placeholder 4"/>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0A6AC427-733B-41E4-BAD9-098BB32E2730}" type="slidenum">
              <a:rPr lang="en-GB" altLang="en-US"/>
              <a:pPr>
                <a:defRPr/>
              </a:pPr>
              <a:t>‹N°›</a:t>
            </a:fld>
            <a:endParaRPr lang="en-GB" altLang="en-US"/>
          </a:p>
        </p:txBody>
      </p:sp>
    </p:spTree>
    <p:extLst>
      <p:ext uri="{BB962C8B-B14F-4D97-AF65-F5344CB8AC3E}">
        <p14:creationId xmlns:p14="http://schemas.microsoft.com/office/powerpoint/2010/main" val="15621110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18216BC7-D752-414B-9211-D967496D8107}" type="datetimeFigureOut">
              <a:rPr lang="en-GB"/>
              <a:pPr>
                <a:defRPr/>
              </a:pPr>
              <a:t>28/06/2018</a:t>
            </a:fld>
            <a:endParaRPr lang="en-GB"/>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4" name="Slide Number Placeholder 3"/>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898C6054-B269-4FB1-888F-1181E6A01227}" type="slidenum">
              <a:rPr lang="en-GB" altLang="en-US"/>
              <a:pPr>
                <a:defRPr/>
              </a:pPr>
              <a:t>‹N°›</a:t>
            </a:fld>
            <a:endParaRPr lang="en-GB" altLang="en-US"/>
          </a:p>
        </p:txBody>
      </p:sp>
    </p:spTree>
    <p:extLst>
      <p:ext uri="{BB962C8B-B14F-4D97-AF65-F5344CB8AC3E}">
        <p14:creationId xmlns:p14="http://schemas.microsoft.com/office/powerpoint/2010/main" val="40613358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6C81F5BE-3EB7-4953-BB63-D7FC60A69AEE}" type="datetimeFigureOut">
              <a:rPr lang="en-GB"/>
              <a:pPr>
                <a:defRPr/>
              </a:pPr>
              <a:t>28/06/2018</a:t>
            </a:fld>
            <a:endParaRPr lang="en-GB"/>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A3C3D5B3-96F8-492A-999F-82AD2181C36F}" type="slidenum">
              <a:rPr lang="en-GB" altLang="en-US"/>
              <a:pPr>
                <a:defRPr/>
              </a:pPr>
              <a:t>‹N°›</a:t>
            </a:fld>
            <a:endParaRPr lang="en-GB" altLang="en-US"/>
          </a:p>
        </p:txBody>
      </p:sp>
    </p:spTree>
    <p:extLst>
      <p:ext uri="{BB962C8B-B14F-4D97-AF65-F5344CB8AC3E}">
        <p14:creationId xmlns:p14="http://schemas.microsoft.com/office/powerpoint/2010/main" val="112184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62"/>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62"/>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DA20ECE-7344-472D-8890-3947A3BFC3E4}" type="datetime1">
              <a:rPr lang="fr-FR" altLang="fr-FR"/>
              <a:pPr>
                <a:defRPr/>
              </a:pPr>
              <a:t>28/06/2018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A6E9958-E391-48A3-A58A-8A038EDABE2C}" type="slidenum">
              <a:rPr lang="fr-FR" altLang="fr-FR"/>
              <a:pPr>
                <a:defRPr/>
              </a:pPr>
              <a:t>‹N°›</a:t>
            </a:fld>
            <a:endParaRPr lang="fr-FR" altLang="fr-FR"/>
          </a:p>
        </p:txBody>
      </p:sp>
    </p:spTree>
    <p:extLst>
      <p:ext uri="{BB962C8B-B14F-4D97-AF65-F5344CB8AC3E}">
        <p14:creationId xmlns:p14="http://schemas.microsoft.com/office/powerpoint/2010/main" val="1775397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30C830D4-412E-451C-8FC5-0C40DEA2A276}" type="datetimeFigureOut">
              <a:rPr lang="en-GB"/>
              <a:pPr>
                <a:defRPr/>
              </a:pPr>
              <a:t>28/06/2018</a:t>
            </a:fld>
            <a:endParaRPr lang="en-GB"/>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4470107A-B71F-4276-A0DA-05A5E408C4E1}" type="slidenum">
              <a:rPr lang="en-GB" altLang="en-US"/>
              <a:pPr>
                <a:defRPr/>
              </a:pPr>
              <a:t>‹N°›</a:t>
            </a:fld>
            <a:endParaRPr lang="en-GB" altLang="en-US"/>
          </a:p>
        </p:txBody>
      </p:sp>
    </p:spTree>
    <p:extLst>
      <p:ext uri="{BB962C8B-B14F-4D97-AF65-F5344CB8AC3E}">
        <p14:creationId xmlns:p14="http://schemas.microsoft.com/office/powerpoint/2010/main" val="38815052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1E5B4E41-EDD2-498C-81D0-8232540B06F6}" type="datetimeFigureOut">
              <a:rPr lang="en-GB"/>
              <a:pPr>
                <a:defRPr/>
              </a:pPr>
              <a:t>28/06/2018</a:t>
            </a:fld>
            <a:endParaRPr lang="en-GB"/>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79075CAE-2902-459D-BDBD-D8FA8A38FBE0}" type="slidenum">
              <a:rPr lang="en-GB" altLang="en-US"/>
              <a:pPr>
                <a:defRPr/>
              </a:pPr>
              <a:t>‹N°›</a:t>
            </a:fld>
            <a:endParaRPr lang="en-GB" altLang="en-US"/>
          </a:p>
        </p:txBody>
      </p:sp>
    </p:spTree>
    <p:extLst>
      <p:ext uri="{BB962C8B-B14F-4D97-AF65-F5344CB8AC3E}">
        <p14:creationId xmlns:p14="http://schemas.microsoft.com/office/powerpoint/2010/main" val="13040625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1"/>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6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fld id="{BA0DE92F-B16F-4441-98A7-26332915D581}" type="datetimeFigureOut">
              <a:rPr lang="en-GB"/>
              <a:pPr>
                <a:defRPr/>
              </a:pPr>
              <a:t>28/06/2018</a:t>
            </a:fld>
            <a:endParaRPr lang="en-GB"/>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Arial" pitchFamily="34" charset="0"/>
                <a:ea typeface="ヒラギノ角ゴ Pro W3"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3B035003-4F26-46A2-A505-89F92E25B3D0}" type="slidenum">
              <a:rPr lang="en-GB" altLang="en-US"/>
              <a:pPr>
                <a:defRPr/>
              </a:pPr>
              <a:t>‹N°›</a:t>
            </a:fld>
            <a:endParaRPr lang="en-GB" altLang="en-US"/>
          </a:p>
        </p:txBody>
      </p:sp>
    </p:spTree>
    <p:extLst>
      <p:ext uri="{BB962C8B-B14F-4D97-AF65-F5344CB8AC3E}">
        <p14:creationId xmlns:p14="http://schemas.microsoft.com/office/powerpoint/2010/main" val="3697845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90222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0818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183741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7411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2807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09890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061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5" name="Espace réservé du pied de page 4">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6" name="Espace réservé du numéro de diapositive 5">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8D2A246A-F279-4360-8B06-66022C7D9E06}" type="slidenum">
              <a:rPr lang="fr-FR"/>
              <a:pPr>
                <a:defRPr/>
              </a:pPr>
              <a:t>‹N°›</a:t>
            </a:fld>
            <a:endParaRPr lang="fr-FR"/>
          </a:p>
        </p:txBody>
      </p:sp>
    </p:spTree>
    <p:extLst>
      <p:ext uri="{BB962C8B-B14F-4D97-AF65-F5344CB8AC3E}">
        <p14:creationId xmlns:p14="http://schemas.microsoft.com/office/powerpoint/2010/main" val="807955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7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69362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80311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0586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6360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7600" y="609600"/>
            <a:ext cx="69088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5571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63"/>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5" name="Fußzeilenplatzhalter 4"/>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6" name="Foliennummernplatzhalter 5"/>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4F96EA3A-18A2-40AD-B030-2B247BCC9C61}" type="slidenum">
              <a:rPr lang="de-DE"/>
              <a:pPr>
                <a:defRPr/>
              </a:pPr>
              <a:t>‹N°›</a:t>
            </a:fld>
            <a:endParaRPr lang="de-DE"/>
          </a:p>
        </p:txBody>
      </p:sp>
    </p:spTree>
    <p:extLst>
      <p:ext uri="{BB962C8B-B14F-4D97-AF65-F5344CB8AC3E}">
        <p14:creationId xmlns:p14="http://schemas.microsoft.com/office/powerpoint/2010/main" val="31642882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5" name="Fußzeilenplatzhalter 4"/>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6" name="Foliennummernplatzhalter 5"/>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B9C81375-6BE5-4DB3-9778-5F4F8E22B7E6}" type="slidenum">
              <a:rPr lang="de-DE"/>
              <a:pPr>
                <a:defRPr/>
              </a:pPr>
              <a:t>‹N°›</a:t>
            </a:fld>
            <a:endParaRPr lang="de-DE"/>
          </a:p>
        </p:txBody>
      </p:sp>
    </p:spTree>
    <p:extLst>
      <p:ext uri="{BB962C8B-B14F-4D97-AF65-F5344CB8AC3E}">
        <p14:creationId xmlns:p14="http://schemas.microsoft.com/office/powerpoint/2010/main" val="37148177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38"/>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5" name="Fußzeilenplatzhalter 4"/>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6" name="Foliennummernplatzhalter 5"/>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66635471-986E-42D0-8536-E9112D779CCA}" type="slidenum">
              <a:rPr lang="de-DE"/>
              <a:pPr>
                <a:defRPr/>
              </a:pPr>
              <a:t>‹N°›</a:t>
            </a:fld>
            <a:endParaRPr lang="de-DE"/>
          </a:p>
        </p:txBody>
      </p:sp>
    </p:spTree>
    <p:extLst>
      <p:ext uri="{BB962C8B-B14F-4D97-AF65-F5344CB8AC3E}">
        <p14:creationId xmlns:p14="http://schemas.microsoft.com/office/powerpoint/2010/main" val="13451211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6" name="Fußzeilenplatzhalter 5"/>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7" name="Foliennummernplatzhalter 6"/>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4086F8EA-CCC0-4197-B574-F6287B548141}" type="slidenum">
              <a:rPr lang="de-DE"/>
              <a:pPr>
                <a:defRPr/>
              </a:pPr>
              <a:t>‹N°›</a:t>
            </a:fld>
            <a:endParaRPr lang="de-DE"/>
          </a:p>
        </p:txBody>
      </p:sp>
    </p:spTree>
    <p:extLst>
      <p:ext uri="{BB962C8B-B14F-4D97-AF65-F5344CB8AC3E}">
        <p14:creationId xmlns:p14="http://schemas.microsoft.com/office/powerpoint/2010/main" val="14605247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8" name="Fußzeilenplatzhalter 7"/>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9" name="Foliennummernplatzhalter 8"/>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FF59555A-C478-4DD4-BE45-6340194C01E5}" type="slidenum">
              <a:rPr lang="de-DE"/>
              <a:pPr>
                <a:defRPr/>
              </a:pPr>
              <a:t>‹N°›</a:t>
            </a:fld>
            <a:endParaRPr lang="de-DE"/>
          </a:p>
        </p:txBody>
      </p:sp>
    </p:spTree>
    <p:extLst>
      <p:ext uri="{BB962C8B-B14F-4D97-AF65-F5344CB8AC3E}">
        <p14:creationId xmlns:p14="http://schemas.microsoft.com/office/powerpoint/2010/main" val="2637856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5" name="Espace réservé du pied de page 4">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6" name="Espace réservé du numéro de diapositive 5">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F774EC5-AA62-47B1-A9C4-9FB566D5F8B0}" type="slidenum">
              <a:rPr lang="fr-FR"/>
              <a:pPr>
                <a:defRPr/>
              </a:pPr>
              <a:t>‹N°›</a:t>
            </a:fld>
            <a:endParaRPr lang="fr-FR"/>
          </a:p>
        </p:txBody>
      </p:sp>
    </p:spTree>
    <p:extLst>
      <p:ext uri="{BB962C8B-B14F-4D97-AF65-F5344CB8AC3E}">
        <p14:creationId xmlns:p14="http://schemas.microsoft.com/office/powerpoint/2010/main" val="28295123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4" name="Fußzeilenplatzhalter 3"/>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5" name="Foliennummernplatzhalter 4"/>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61EC79A5-1C2E-4D80-B7C5-4E507A7FAD6D}" type="slidenum">
              <a:rPr lang="de-DE"/>
              <a:pPr>
                <a:defRPr/>
              </a:pPr>
              <a:t>‹N°›</a:t>
            </a:fld>
            <a:endParaRPr lang="de-DE"/>
          </a:p>
        </p:txBody>
      </p:sp>
    </p:spTree>
    <p:extLst>
      <p:ext uri="{BB962C8B-B14F-4D97-AF65-F5344CB8AC3E}">
        <p14:creationId xmlns:p14="http://schemas.microsoft.com/office/powerpoint/2010/main" val="2156227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3" name="Fußzeilenplatzhalter 2"/>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4" name="Foliennummernplatzhalter 3"/>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80604FDF-540E-4060-9182-0691CF472BBB}" type="slidenum">
              <a:rPr lang="de-DE"/>
              <a:pPr>
                <a:defRPr/>
              </a:pPr>
              <a:t>‹N°›</a:t>
            </a:fld>
            <a:endParaRPr lang="de-DE"/>
          </a:p>
        </p:txBody>
      </p:sp>
    </p:spTree>
    <p:extLst>
      <p:ext uri="{BB962C8B-B14F-4D97-AF65-F5344CB8AC3E}">
        <p14:creationId xmlns:p14="http://schemas.microsoft.com/office/powerpoint/2010/main" val="7487135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4"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6" name="Fußzeilenplatzhalter 5"/>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7" name="Foliennummernplatzhalter 6"/>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9CDDCCF1-B611-490B-A64D-6F017A8F0428}" type="slidenum">
              <a:rPr lang="de-DE"/>
              <a:pPr>
                <a:defRPr/>
              </a:pPr>
              <a:t>‹N°›</a:t>
            </a:fld>
            <a:endParaRPr lang="de-DE"/>
          </a:p>
        </p:txBody>
      </p:sp>
    </p:spTree>
    <p:extLst>
      <p:ext uri="{BB962C8B-B14F-4D97-AF65-F5344CB8AC3E}">
        <p14:creationId xmlns:p14="http://schemas.microsoft.com/office/powerpoint/2010/main" val="40007243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6" name="Fußzeilenplatzhalter 5"/>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7" name="Foliennummernplatzhalter 6"/>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90DC0F30-C4BD-4E4A-AE8C-49C19E188EA9}" type="slidenum">
              <a:rPr lang="de-DE"/>
              <a:pPr>
                <a:defRPr/>
              </a:pPr>
              <a:t>‹N°›</a:t>
            </a:fld>
            <a:endParaRPr lang="de-DE"/>
          </a:p>
        </p:txBody>
      </p:sp>
    </p:spTree>
    <p:extLst>
      <p:ext uri="{BB962C8B-B14F-4D97-AF65-F5344CB8AC3E}">
        <p14:creationId xmlns:p14="http://schemas.microsoft.com/office/powerpoint/2010/main" val="8796228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5" name="Fußzeilenplatzhalter 4"/>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6" name="Foliennummernplatzhalter 5"/>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FB58166A-4BC1-4A3A-AD0A-49BCD8424D04}" type="slidenum">
              <a:rPr lang="de-DE"/>
              <a:pPr>
                <a:defRPr/>
              </a:pPr>
              <a:t>‹N°›</a:t>
            </a:fld>
            <a:endParaRPr lang="de-DE"/>
          </a:p>
        </p:txBody>
      </p:sp>
    </p:spTree>
    <p:extLst>
      <p:ext uri="{BB962C8B-B14F-4D97-AF65-F5344CB8AC3E}">
        <p14:creationId xmlns:p14="http://schemas.microsoft.com/office/powerpoint/2010/main" val="33222510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76"/>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76"/>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A7CA9984-710D-EF43-8A9E-59BFCB8D7C7A}" type="datetimeFigureOut">
              <a:rPr lang="de-DE"/>
              <a:pPr>
                <a:defRPr/>
              </a:pPr>
              <a:t>28.06.2018</a:t>
            </a:fld>
            <a:endParaRPr lang="de-DE"/>
          </a:p>
        </p:txBody>
      </p:sp>
      <p:sp>
        <p:nvSpPr>
          <p:cNvPr id="5" name="Fußzeilenplatzhalter 4"/>
          <p:cNvSpPr>
            <a:spLocks noGrp="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6" name="Foliennummernplatzhalter 5"/>
          <p:cNvSpPr>
            <a:spLocks noGrp="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49E6CF30-B0DB-4B20-B21E-2B82401BECA3}" type="slidenum">
              <a:rPr lang="de-DE"/>
              <a:pPr>
                <a:defRPr/>
              </a:pPr>
              <a:t>‹N°›</a:t>
            </a:fld>
            <a:endParaRPr lang="de-DE"/>
          </a:p>
        </p:txBody>
      </p:sp>
    </p:spTree>
    <p:extLst>
      <p:ext uri="{BB962C8B-B14F-4D97-AF65-F5344CB8AC3E}">
        <p14:creationId xmlns:p14="http://schemas.microsoft.com/office/powerpoint/2010/main" val="3448499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6" y="457233"/>
            <a:ext cx="7885509" cy="1206347"/>
          </a:xfrm>
        </p:spPr>
        <p:txBody>
          <a:bodyPr/>
          <a:lstStyle>
            <a:lvl1pPr>
              <a:defRPr sz="3200"/>
            </a:lvl1pPr>
          </a:lstStyle>
          <a:p>
            <a:r>
              <a:rPr lang="fr-FR" smtClean="0"/>
              <a:t>Modifiez le style du titre</a:t>
            </a:r>
            <a:endParaRPr lang="en-US" dirty="0"/>
          </a:p>
        </p:txBody>
      </p:sp>
      <p:sp>
        <p:nvSpPr>
          <p:cNvPr id="8" name="Content Placeholder 2"/>
          <p:cNvSpPr>
            <a:spLocks noGrp="1"/>
          </p:cNvSpPr>
          <p:nvPr>
            <p:ph idx="13"/>
          </p:nvPr>
        </p:nvSpPr>
        <p:spPr>
          <a:xfrm>
            <a:off x="628650" y="2126260"/>
            <a:ext cx="7886700" cy="3999123"/>
          </a:xfrm>
        </p:spPr>
        <p:txBody>
          <a:bodyPr>
            <a:normAutofit/>
          </a:bodyPr>
          <a:lstStyle>
            <a:lvl1pPr marL="0" indent="0">
              <a:lnSpc>
                <a:spcPct val="100000"/>
              </a:lnSpc>
              <a:spcBef>
                <a:spcPts val="0"/>
              </a:spcBef>
              <a:spcAft>
                <a:spcPts val="600"/>
              </a:spcAft>
              <a:buNone/>
              <a:defRPr sz="1400"/>
            </a:lvl1pPr>
            <a:lvl2pPr marL="457200" indent="0">
              <a:lnSpc>
                <a:spcPct val="100000"/>
              </a:lnSpc>
              <a:spcBef>
                <a:spcPts val="0"/>
              </a:spcBef>
              <a:spcAft>
                <a:spcPts val="600"/>
              </a:spcAft>
              <a:buNone/>
              <a:defRPr sz="1200"/>
            </a:lvl2pPr>
            <a:lvl3pPr marL="914400" indent="0">
              <a:lnSpc>
                <a:spcPct val="100000"/>
              </a:lnSpc>
              <a:spcBef>
                <a:spcPts val="0"/>
              </a:spcBef>
              <a:spcAft>
                <a:spcPts val="600"/>
              </a:spcAft>
              <a:buNone/>
              <a:defRPr sz="1100"/>
            </a:lvl3pPr>
            <a:lvl4pPr marL="1371600" indent="0">
              <a:lnSpc>
                <a:spcPct val="100000"/>
              </a:lnSpc>
              <a:spcBef>
                <a:spcPts val="0"/>
              </a:spcBef>
              <a:spcAft>
                <a:spcPts val="600"/>
              </a:spcAft>
              <a:buNone/>
              <a:defRPr sz="1050"/>
            </a:lvl4pPr>
            <a:lvl5pPr marL="1828800" indent="0">
              <a:lnSpc>
                <a:spcPct val="100000"/>
              </a:lnSpc>
              <a:spcBef>
                <a:spcPts val="0"/>
              </a:spcBef>
              <a:spcAft>
                <a:spcPts val="600"/>
              </a:spcAft>
              <a:buNone/>
              <a:defRPr sz="105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4"/>
          <p:cNvSpPr>
            <a:spLocks noGrp="1"/>
          </p:cNvSpPr>
          <p:nvPr>
            <p:ph type="dt" sz="half" idx="14"/>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6726D55A-B56A-40DB-97A5-A0CB6A2DCFF5}" type="datetime1">
              <a:rPr lang="en-US"/>
              <a:pPr>
                <a:defRPr/>
              </a:pPr>
              <a:t>6/28/2018</a:t>
            </a:fld>
            <a:endParaRPr lang="en-US"/>
          </a:p>
        </p:txBody>
      </p:sp>
      <p:sp>
        <p:nvSpPr>
          <p:cNvPr id="5" name="Footer Placeholder 5"/>
          <p:cNvSpPr>
            <a:spLocks noGrp="1"/>
          </p:cNvSpPr>
          <p:nvPr>
            <p:ph type="ftr" sz="quarter" idx="15"/>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Slide Number Placeholder 6"/>
          <p:cNvSpPr>
            <a:spLocks noGrp="1"/>
          </p:cNvSpPr>
          <p:nvPr>
            <p:ph type="sldNum" sz="quarter" idx="16"/>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6545679C-628D-4A1A-8E24-BCEFF93331D2}" type="slidenum">
              <a:rPr lang="en-US"/>
              <a:pPr>
                <a:defRPr/>
              </a:pPr>
              <a:t>‹N°›</a:t>
            </a:fld>
            <a:endParaRPr lang="en-US"/>
          </a:p>
        </p:txBody>
      </p:sp>
    </p:spTree>
    <p:extLst>
      <p:ext uri="{BB962C8B-B14F-4D97-AF65-F5344CB8AC3E}">
        <p14:creationId xmlns:p14="http://schemas.microsoft.com/office/powerpoint/2010/main" val="20471576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381000"/>
            <a:ext cx="8229600" cy="1371600"/>
          </a:xfrm>
        </p:spPr>
        <p:txBody>
          <a:bodyPr/>
          <a:lstStyle/>
          <a:p>
            <a:r>
              <a:rPr lang="de-DE"/>
              <a:t>Titelmasterformat durch Klicken bearbeiten</a:t>
            </a:r>
          </a:p>
        </p:txBody>
      </p:sp>
      <p:sp>
        <p:nvSpPr>
          <p:cNvPr id="3" name="Tabellenplatzhalter 2"/>
          <p:cNvSpPr>
            <a:spLocks noGrp="1"/>
          </p:cNvSpPr>
          <p:nvPr>
            <p:ph type="tbl" idx="1"/>
          </p:nvPr>
        </p:nvSpPr>
        <p:spPr>
          <a:xfrm>
            <a:off x="457200" y="1981200"/>
            <a:ext cx="8229600" cy="4114800"/>
          </a:xfrm>
        </p:spPr>
        <p:txBody>
          <a:bodyPr rtlCol="0">
            <a:normAutofit/>
          </a:bodyPr>
          <a:lstStyle/>
          <a:p>
            <a:pPr lvl="0"/>
            <a:endParaRPr lang="de-DE" noProof="0"/>
          </a:p>
        </p:txBody>
      </p:sp>
      <p:sp>
        <p:nvSpPr>
          <p:cNvPr id="4" name="Rectangle 4"/>
          <p:cNvSpPr>
            <a:spLocks noGrp="1" noChangeArrowheads="1"/>
          </p:cNvSpPr>
          <p:nvPr>
            <p:ph type="dt" sz="half" idx="10"/>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8D02CA05-4FBA-E64A-9C17-1A31B1A4533A}" type="datetimeFigureOut">
              <a:rPr lang="de-DE"/>
              <a:pPr>
                <a:defRPr/>
              </a:pPr>
              <a:t>28.06.2018</a:t>
            </a:fld>
            <a:endParaRPr lang="de-DE"/>
          </a:p>
        </p:txBody>
      </p:sp>
      <p:sp>
        <p:nvSpPr>
          <p:cNvPr id="5"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endParaRPr lang="de-DE"/>
          </a:p>
        </p:txBody>
      </p:sp>
      <p:sp>
        <p:nvSpPr>
          <p:cNvPr id="6"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charset="0"/>
                <a:ea typeface="ヒラギノ角ゴ Pro W3" charset="-128"/>
              </a:defRPr>
            </a:lvl1pPr>
          </a:lstStyle>
          <a:p>
            <a:pPr>
              <a:defRPr/>
            </a:pPr>
            <a:fld id="{73D2CE1D-F79F-4159-A87F-CC9BB34D72FB}" type="slidenum">
              <a:rPr lang="de-DE"/>
              <a:pPr>
                <a:defRPr/>
              </a:pPr>
              <a:t>‹N°›</a:t>
            </a:fld>
            <a:endParaRPr lang="de-DE"/>
          </a:p>
        </p:txBody>
      </p:sp>
    </p:spTree>
    <p:extLst>
      <p:ext uri="{BB962C8B-B14F-4D97-AF65-F5344CB8AC3E}">
        <p14:creationId xmlns:p14="http://schemas.microsoft.com/office/powerpoint/2010/main" val="23578114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73664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4345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title"/>
          </p:nvPr>
        </p:nvSpPr>
        <p:spPr>
          <a:xfrm>
            <a:off x="623888" y="1709761"/>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extLst>
          </p:cNvPr>
          <p:cNvSpPr>
            <a:spLocks noGrp="1"/>
          </p:cNvSpPr>
          <p:nvPr>
            <p:ph type="body" idx="1"/>
          </p:nvPr>
        </p:nvSpPr>
        <p:spPr>
          <a:xfrm>
            <a:off x="623888"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5" name="Espace réservé du pied de page 4">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6" name="Espace réservé du numéro de diapositive 5">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41FF7039-A66D-4749-9339-22B335837C0A}" type="slidenum">
              <a:rPr lang="fr-FR"/>
              <a:pPr>
                <a:defRPr/>
              </a:pPr>
              <a:t>‹N°›</a:t>
            </a:fld>
            <a:endParaRPr lang="fr-FR"/>
          </a:p>
        </p:txBody>
      </p:sp>
    </p:spTree>
    <p:extLst>
      <p:ext uri="{BB962C8B-B14F-4D97-AF65-F5344CB8AC3E}">
        <p14:creationId xmlns:p14="http://schemas.microsoft.com/office/powerpoint/2010/main" val="6481716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249839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8930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3215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07612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8503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7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8067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07636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3139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1454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7600" y="609600"/>
            <a:ext cx="69088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898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extLst>
          </p:cNvPr>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extLst>
          </p:cNvPr>
          <p:cNvSpPr>
            <a:spLocks noGrp="1"/>
          </p:cNvSpPr>
          <p:nvPr>
            <p:ph sz="half" idx="2"/>
          </p:nvPr>
        </p:nvSpPr>
        <p:spPr>
          <a:xfrm>
            <a:off x="4629152"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6" name="Espace réservé du pied de page 5">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7" name="Espace réservé du numéro de diapositive 6">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3065930A-C882-4FF4-B2FD-34EBBD90D87A}" type="slidenum">
              <a:rPr lang="fr-FR"/>
              <a:pPr>
                <a:defRPr/>
              </a:pPr>
              <a:t>‹N°›</a:t>
            </a:fld>
            <a:endParaRPr lang="fr-FR"/>
          </a:p>
        </p:txBody>
      </p:sp>
    </p:spTree>
    <p:extLst>
      <p:ext uri="{BB962C8B-B14F-4D97-AF65-F5344CB8AC3E}">
        <p14:creationId xmlns:p14="http://schemas.microsoft.com/office/powerpoint/2010/main" val="12129071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a:t>Click to edit Master title style</a:t>
            </a:r>
          </a:p>
        </p:txBody>
      </p:sp>
      <p:sp>
        <p:nvSpPr>
          <p:cNvPr id="3" name="Chart Placeholder 2"/>
          <p:cNvSpPr>
            <a:spLocks noGrp="1"/>
          </p:cNvSpPr>
          <p:nvPr>
            <p:ph type="chart" idx="1"/>
          </p:nvPr>
        </p:nvSpPr>
        <p:spPr>
          <a:xfrm>
            <a:off x="1066800" y="1981200"/>
            <a:ext cx="7543800" cy="4114800"/>
          </a:xfrm>
        </p:spPr>
        <p:txBody>
          <a:bodyPr/>
          <a:lstStyle/>
          <a:p>
            <a:pPr lvl="0"/>
            <a:endParaRPr lang="en-US" noProof="0"/>
          </a:p>
        </p:txBody>
      </p:sp>
      <p:sp>
        <p:nvSpPr>
          <p:cNvPr id="4" name="Rectangle 17"/>
          <p:cNvSpPr>
            <a:spLocks noGrp="1" noChangeArrowheads="1"/>
          </p:cNvSpPr>
          <p:nvPr>
            <p:ph type="dt" sz="half" idx="10"/>
          </p:nvPr>
        </p:nvSpPr>
        <p:spPr>
          <a:xfrm>
            <a:off x="1066800" y="6248400"/>
            <a:ext cx="1905000" cy="457200"/>
          </a:xfrm>
          <a:prstGeom prst="rect">
            <a:avLst/>
          </a:prstGeom>
        </p:spPr>
        <p:txBody>
          <a:bodyPr/>
          <a:lstStyle>
            <a:lvl1pPr defTabSz="914400">
              <a:defRPr sz="2400">
                <a:solidFill>
                  <a:srgbClr val="FFFFFF"/>
                </a:solidFill>
                <a:effectLst>
                  <a:outerShdw blurRad="38100" dist="38100" dir="2700000" algn="tl">
                    <a:srgbClr val="000000">
                      <a:alpha val="43137"/>
                    </a:srgbClr>
                  </a:outerShdw>
                </a:effectLst>
                <a:latin typeface="Times New Roman" pitchFamily="18" charset="0"/>
                <a:ea typeface="+mn-ea"/>
              </a:defRPr>
            </a:lvl1pPr>
          </a:lstStyle>
          <a:p>
            <a:pPr>
              <a:defRPr/>
            </a:pPr>
            <a:fld id="{21ADD603-DB00-4C13-BDBD-B2FFABC6D546}" type="datetimeFigureOut">
              <a:rPr lang="en-US"/>
              <a:pPr>
                <a:defRPr/>
              </a:pPr>
              <a:t>6/28/2018</a:t>
            </a:fld>
            <a:endParaRPr lang="en-US"/>
          </a:p>
        </p:txBody>
      </p:sp>
      <p:sp>
        <p:nvSpPr>
          <p:cNvPr id="5" name="Rectangle 18"/>
          <p:cNvSpPr>
            <a:spLocks noGrp="1" noChangeArrowheads="1"/>
          </p:cNvSpPr>
          <p:nvPr>
            <p:ph type="ftr" sz="quarter" idx="11"/>
          </p:nvPr>
        </p:nvSpPr>
        <p:spPr>
          <a:xfrm>
            <a:off x="3429000" y="6248400"/>
            <a:ext cx="2895600" cy="457200"/>
          </a:xfrm>
          <a:prstGeom prst="rect">
            <a:avLst/>
          </a:prstGeom>
        </p:spPr>
        <p:txBody>
          <a:bodyPr/>
          <a:lstStyle>
            <a:lvl1pPr defTabSz="914400">
              <a:defRPr sz="2400">
                <a:solidFill>
                  <a:srgbClr val="FFFFFF"/>
                </a:solidFill>
                <a:effectLst>
                  <a:outerShdw blurRad="38100" dist="38100" dir="2700000" algn="tl">
                    <a:srgbClr val="000000">
                      <a:alpha val="43137"/>
                    </a:srgbClr>
                  </a:outerShdw>
                </a:effectLst>
                <a:latin typeface="Times New Roman" pitchFamily="18" charset="0"/>
                <a:ea typeface="+mn-ea"/>
              </a:defRPr>
            </a:lvl1pPr>
          </a:lstStyle>
          <a:p>
            <a:pPr>
              <a:defRPr/>
            </a:pPr>
            <a:endParaRPr lang="en-US"/>
          </a:p>
        </p:txBody>
      </p:sp>
      <p:sp>
        <p:nvSpPr>
          <p:cNvPr id="6" name="Rectangle 19"/>
          <p:cNvSpPr>
            <a:spLocks noGrp="1" noChangeArrowheads="1"/>
          </p:cNvSpPr>
          <p:nvPr>
            <p:ph type="sldNum" sz="quarter" idx="12"/>
          </p:nvPr>
        </p:nvSpPr>
        <p:spPr>
          <a:xfrm>
            <a:off x="6705600" y="6248400"/>
            <a:ext cx="1905000" cy="457200"/>
          </a:xfrm>
          <a:prstGeom prst="rect">
            <a:avLst/>
          </a:prstGeom>
        </p:spPr>
        <p:txBody>
          <a:bodyPr/>
          <a:lstStyle>
            <a:lvl1pPr defTabSz="914400">
              <a:defRPr sz="2400">
                <a:solidFill>
                  <a:srgbClr val="FFFFFF"/>
                </a:solidFill>
                <a:effectLst>
                  <a:outerShdw blurRad="38100" dist="38100" dir="2700000" algn="tl">
                    <a:srgbClr val="000000">
                      <a:alpha val="43137"/>
                    </a:srgbClr>
                  </a:outerShdw>
                </a:effectLst>
                <a:latin typeface="Times New Roman" pitchFamily="18" charset="0"/>
                <a:ea typeface="+mn-ea"/>
              </a:defRPr>
            </a:lvl1pPr>
          </a:lstStyle>
          <a:p>
            <a:pPr>
              <a:defRPr/>
            </a:pPr>
            <a:fld id="{2F1DFC84-FBFA-4080-B824-885BF4600D7A}" type="slidenum">
              <a:rPr lang="en-US"/>
              <a:pPr>
                <a:defRPr/>
              </a:pPr>
              <a:t>‹N°›</a:t>
            </a:fld>
            <a:endParaRPr lang="en-US"/>
          </a:p>
        </p:txBody>
      </p:sp>
    </p:spTree>
    <p:extLst>
      <p:ext uri="{BB962C8B-B14F-4D97-AF65-F5344CB8AC3E}">
        <p14:creationId xmlns:p14="http://schemas.microsoft.com/office/powerpoint/2010/main" val="33052833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23738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5054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679459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94038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9777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55065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2929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7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55123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0536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title"/>
          </p:nvPr>
        </p:nvSpPr>
        <p:spPr>
          <a:xfrm>
            <a:off x="629841" y="365129"/>
            <a:ext cx="7886700" cy="1325563"/>
          </a:xfrm>
        </p:spPr>
        <p:txBody>
          <a:bodyPr/>
          <a:lstStyle/>
          <a:p>
            <a:r>
              <a:rPr lang="fr-FR"/>
              <a:t>Modifiez le style du titre</a:t>
            </a:r>
          </a:p>
        </p:txBody>
      </p:sp>
      <p:sp>
        <p:nvSpPr>
          <p:cNvPr id="3" name="Espace réservé du texte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extLst>
          </p:cNvPr>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extLst>
          </p:cNvPr>
          <p:cNvSpPr>
            <a:spLocks noGrp="1"/>
          </p:cNvSpPr>
          <p:nvPr>
            <p:ph type="body" sz="quarter" idx="3"/>
          </p:nvPr>
        </p:nvSpPr>
        <p:spPr>
          <a:xfrm>
            <a:off x="462916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extLst>
          </p:cNvPr>
          <p:cNvSpPr>
            <a:spLocks noGrp="1"/>
          </p:cNvSpPr>
          <p:nvPr>
            <p:ph sz="quarter" idx="4"/>
          </p:nvPr>
        </p:nvSpPr>
        <p:spPr>
          <a:xfrm>
            <a:off x="4629161"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8" name="Espace réservé du pied de page 7">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9" name="Espace réservé du numéro de diapositive 8">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A9F014C-CFC5-4B18-A4CA-F55BD2FE4A28}" type="slidenum">
              <a:rPr lang="fr-FR"/>
              <a:pPr>
                <a:defRPr/>
              </a:pPr>
              <a:t>‹N°›</a:t>
            </a:fld>
            <a:endParaRPr lang="fr-FR"/>
          </a:p>
        </p:txBody>
      </p:sp>
    </p:spTree>
    <p:extLst>
      <p:ext uri="{BB962C8B-B14F-4D97-AF65-F5344CB8AC3E}">
        <p14:creationId xmlns:p14="http://schemas.microsoft.com/office/powerpoint/2010/main" val="38064107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57313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36783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981200"/>
            <a:ext cx="6908800" cy="4114800"/>
          </a:xfrm>
        </p:spPr>
        <p:txBody>
          <a:bodyPr/>
          <a:lstStyle/>
          <a:p>
            <a:pPr lvl="0"/>
            <a:endParaRPr lang="en-US" noProof="0" smtClean="0"/>
          </a:p>
        </p:txBody>
      </p:sp>
    </p:spTree>
    <p:extLst>
      <p:ext uri="{BB962C8B-B14F-4D97-AF65-F5344CB8AC3E}">
        <p14:creationId xmlns:p14="http://schemas.microsoft.com/office/powerpoint/2010/main" val="7665268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7600" y="609600"/>
            <a:ext cx="6908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5058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254574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7159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855418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8367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00461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0667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4" name="Espace réservé du pied de page 3">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5" name="Espace réservé du numéro de diapositive 4">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B462FED-F1BC-4E5A-924C-723DFDB4C7FC}" type="slidenum">
              <a:rPr lang="fr-FR"/>
              <a:pPr>
                <a:defRPr/>
              </a:pPr>
              <a:t>‹N°›</a:t>
            </a:fld>
            <a:endParaRPr lang="fr-FR"/>
          </a:p>
        </p:txBody>
      </p:sp>
    </p:spTree>
    <p:extLst>
      <p:ext uri="{BB962C8B-B14F-4D97-AF65-F5344CB8AC3E}">
        <p14:creationId xmlns:p14="http://schemas.microsoft.com/office/powerpoint/2010/main" val="5586734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1028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22550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21156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0797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40906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7600" y="609600"/>
            <a:ext cx="6908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10344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ヒラギノ角ゴ Pro W3" charset="-128"/>
              </a:defRPr>
            </a:lvl1pPr>
          </a:lstStyle>
          <a:p>
            <a:pPr>
              <a:defRPr/>
            </a:pPr>
            <a:fld id="{962FF7D0-4D84-40D0-BF0E-440A9881CFC9}" type="datetime1">
              <a:rPr lang="en-US"/>
              <a:pPr>
                <a:defRPr/>
              </a:pPr>
              <a:t>6/28/2018</a:t>
            </a:fld>
            <a:endParaRPr lang="en-US" dirty="0"/>
          </a:p>
        </p:txBody>
      </p:sp>
      <p:sp>
        <p:nvSpPr>
          <p:cNvPr id="5"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82566364-A4C0-4286-8A9E-4155B2BCF04B}" type="slidenum">
              <a:rPr lang="en-US"/>
              <a:pPr>
                <a:defRPr/>
              </a:pPr>
              <a:t>‹N°›</a:t>
            </a:fld>
            <a:endParaRPr lang="en-US" dirty="0"/>
          </a:p>
        </p:txBody>
      </p:sp>
    </p:spTree>
    <p:extLst>
      <p:ext uri="{BB962C8B-B14F-4D97-AF65-F5344CB8AC3E}">
        <p14:creationId xmlns:p14="http://schemas.microsoft.com/office/powerpoint/2010/main" val="23888082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ヒラギノ角ゴ Pro W3" charset="-128"/>
              </a:defRPr>
            </a:lvl1pPr>
          </a:lstStyle>
          <a:p>
            <a:pPr>
              <a:defRPr/>
            </a:pPr>
            <a:fld id="{3ADD6E1E-7900-4B41-BD56-75E301C1DF58}" type="datetime1">
              <a:rPr lang="en-US"/>
              <a:pPr>
                <a:defRPr/>
              </a:pPr>
              <a:t>6/28/2018</a:t>
            </a:fld>
            <a:endParaRPr lang="en-US" dirty="0"/>
          </a:p>
        </p:txBody>
      </p:sp>
      <p:sp>
        <p:nvSpPr>
          <p:cNvPr id="5"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FC4DAF45-FBC1-46D8-B05E-E3C6767CF51D}" type="slidenum">
              <a:rPr lang="en-US"/>
              <a:pPr>
                <a:defRPr/>
              </a:pPr>
              <a:t>‹N°›</a:t>
            </a:fld>
            <a:endParaRPr lang="en-US" dirty="0"/>
          </a:p>
        </p:txBody>
      </p:sp>
    </p:spTree>
    <p:extLst>
      <p:ext uri="{BB962C8B-B14F-4D97-AF65-F5344CB8AC3E}">
        <p14:creationId xmlns:p14="http://schemas.microsoft.com/office/powerpoint/2010/main" val="18794977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ヒラギノ角ゴ Pro W3" charset="-128"/>
              </a:defRPr>
            </a:lvl1pPr>
          </a:lstStyle>
          <a:p>
            <a:pPr>
              <a:defRPr/>
            </a:pPr>
            <a:fld id="{2B6EE032-5520-4CEB-AFF4-3DAE14CB56B4}" type="datetime1">
              <a:rPr lang="en-US"/>
              <a:pPr>
                <a:defRPr/>
              </a:pPr>
              <a:t>6/28/2018</a:t>
            </a:fld>
            <a:endParaRPr lang="en-US" dirty="0"/>
          </a:p>
        </p:txBody>
      </p:sp>
      <p:sp>
        <p:nvSpPr>
          <p:cNvPr id="5"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B8EFA91F-5324-4778-87A1-9B282A26F682}" type="slidenum">
              <a:rPr lang="en-US"/>
              <a:pPr>
                <a:defRPr/>
              </a:pPr>
              <a:t>‹N°›</a:t>
            </a:fld>
            <a:endParaRPr lang="en-US" dirty="0"/>
          </a:p>
        </p:txBody>
      </p:sp>
    </p:spTree>
    <p:extLst>
      <p:ext uri="{BB962C8B-B14F-4D97-AF65-F5344CB8AC3E}">
        <p14:creationId xmlns:p14="http://schemas.microsoft.com/office/powerpoint/2010/main" val="39106857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ea typeface="ヒラギノ角ゴ Pro W3" charset="-128"/>
              </a:defRPr>
            </a:lvl1pPr>
          </a:lstStyle>
          <a:p>
            <a:pPr>
              <a:defRPr/>
            </a:pPr>
            <a:fld id="{CA2493CC-587C-4E85-9E37-9A016405BFF7}" type="datetime1">
              <a:rPr lang="en-US"/>
              <a:pPr>
                <a:defRPr/>
              </a:pPr>
              <a:t>6/28/2018</a:t>
            </a:fld>
            <a:endParaRPr lang="en-US" dirty="0"/>
          </a:p>
        </p:txBody>
      </p:sp>
      <p:sp>
        <p:nvSpPr>
          <p:cNvPr id="6"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75B3BB55-688C-4B4E-83D2-0233BAFC58C3}" type="slidenum">
              <a:rPr lang="en-US"/>
              <a:pPr>
                <a:defRPr/>
              </a:pPr>
              <a:t>‹N°›</a:t>
            </a:fld>
            <a:endParaRPr lang="en-US" dirty="0"/>
          </a:p>
        </p:txBody>
      </p:sp>
    </p:spTree>
    <p:extLst>
      <p:ext uri="{BB962C8B-B14F-4D97-AF65-F5344CB8AC3E}">
        <p14:creationId xmlns:p14="http://schemas.microsoft.com/office/powerpoint/2010/main" val="1873340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3" name="Espace réservé du pied de page 2">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4" name="Espace réservé du numéro de diapositive 3">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518BE725-3FDB-4BFC-89ED-2408E0290155}" type="slidenum">
              <a:rPr lang="fr-FR"/>
              <a:pPr>
                <a:defRPr/>
              </a:pPr>
              <a:t>‹N°›</a:t>
            </a:fld>
            <a:endParaRPr lang="fr-FR"/>
          </a:p>
        </p:txBody>
      </p:sp>
    </p:spTree>
    <p:extLst>
      <p:ext uri="{BB962C8B-B14F-4D97-AF65-F5344CB8AC3E}">
        <p14:creationId xmlns:p14="http://schemas.microsoft.com/office/powerpoint/2010/main" val="12130379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ea typeface="ヒラギノ角ゴ Pro W3" charset="-128"/>
              </a:defRPr>
            </a:lvl1pPr>
          </a:lstStyle>
          <a:p>
            <a:pPr>
              <a:defRPr/>
            </a:pPr>
            <a:fld id="{F114D6F2-DCA0-491E-A2BC-CC1B335D2208}" type="datetime1">
              <a:rPr lang="en-US"/>
              <a:pPr>
                <a:defRPr/>
              </a:pPr>
              <a:t>6/28/2018</a:t>
            </a:fld>
            <a:endParaRPr lang="en-US" dirty="0"/>
          </a:p>
        </p:txBody>
      </p:sp>
      <p:sp>
        <p:nvSpPr>
          <p:cNvPr id="8"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DCB74D69-8E4C-4966-9C37-E3ED6A18F843}" type="slidenum">
              <a:rPr lang="en-US"/>
              <a:pPr>
                <a:defRPr/>
              </a:pPr>
              <a:t>‹N°›</a:t>
            </a:fld>
            <a:endParaRPr lang="en-US" dirty="0"/>
          </a:p>
        </p:txBody>
      </p:sp>
    </p:spTree>
    <p:extLst>
      <p:ext uri="{BB962C8B-B14F-4D97-AF65-F5344CB8AC3E}">
        <p14:creationId xmlns:p14="http://schemas.microsoft.com/office/powerpoint/2010/main" val="34480832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ea typeface="ヒラギノ角ゴ Pro W3" charset="-128"/>
              </a:defRPr>
            </a:lvl1pPr>
          </a:lstStyle>
          <a:p>
            <a:pPr>
              <a:defRPr/>
            </a:pPr>
            <a:fld id="{41CFF7E8-E7DF-458B-B1D1-CFA64B26D216}" type="datetime1">
              <a:rPr lang="en-US"/>
              <a:pPr>
                <a:defRPr/>
              </a:pPr>
              <a:t>6/28/2018</a:t>
            </a:fld>
            <a:endParaRPr lang="en-US" dirty="0"/>
          </a:p>
        </p:txBody>
      </p:sp>
      <p:sp>
        <p:nvSpPr>
          <p:cNvPr id="4"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B6D74360-FAA9-408B-AEE9-A605A5E08A6E}" type="slidenum">
              <a:rPr lang="en-US"/>
              <a:pPr>
                <a:defRPr/>
              </a:pPr>
              <a:t>‹N°›</a:t>
            </a:fld>
            <a:endParaRPr lang="en-US" dirty="0"/>
          </a:p>
        </p:txBody>
      </p:sp>
    </p:spTree>
    <p:extLst>
      <p:ext uri="{BB962C8B-B14F-4D97-AF65-F5344CB8AC3E}">
        <p14:creationId xmlns:p14="http://schemas.microsoft.com/office/powerpoint/2010/main" val="29584224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ea typeface="ヒラギノ角ゴ Pro W3" charset="-128"/>
              </a:defRPr>
            </a:lvl1pPr>
          </a:lstStyle>
          <a:p>
            <a:pPr>
              <a:defRPr/>
            </a:pPr>
            <a:fld id="{EE3DFC28-D8B3-486F-A80E-EF2F55E73E08}" type="datetime1">
              <a:rPr lang="en-US"/>
              <a:pPr>
                <a:defRPr/>
              </a:pPr>
              <a:t>6/28/2018</a:t>
            </a:fld>
            <a:endParaRPr lang="en-US" dirty="0"/>
          </a:p>
        </p:txBody>
      </p:sp>
      <p:sp>
        <p:nvSpPr>
          <p:cNvPr id="3"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E6853ABD-4FC3-47CA-964A-69F28C039250}" type="slidenum">
              <a:rPr lang="en-US"/>
              <a:pPr>
                <a:defRPr/>
              </a:pPr>
              <a:t>‹N°›</a:t>
            </a:fld>
            <a:endParaRPr lang="en-US" dirty="0"/>
          </a:p>
        </p:txBody>
      </p:sp>
    </p:spTree>
    <p:extLst>
      <p:ext uri="{BB962C8B-B14F-4D97-AF65-F5344CB8AC3E}">
        <p14:creationId xmlns:p14="http://schemas.microsoft.com/office/powerpoint/2010/main" val="36702816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ea typeface="ヒラギノ角ゴ Pro W3" charset="-128"/>
              </a:defRPr>
            </a:lvl1pPr>
          </a:lstStyle>
          <a:p>
            <a:pPr>
              <a:defRPr/>
            </a:pPr>
            <a:fld id="{D8F5217B-6E9C-44DE-AE93-8B0F7A746A21}" type="datetime1">
              <a:rPr lang="en-US"/>
              <a:pPr>
                <a:defRPr/>
              </a:pPr>
              <a:t>6/28/2018</a:t>
            </a:fld>
            <a:endParaRPr lang="en-US" dirty="0"/>
          </a:p>
        </p:txBody>
      </p:sp>
      <p:sp>
        <p:nvSpPr>
          <p:cNvPr id="6"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8DCEAAE4-69F5-49E0-AEC9-CCEDFDE1B4DF}" type="slidenum">
              <a:rPr lang="en-US"/>
              <a:pPr>
                <a:defRPr/>
              </a:pPr>
              <a:t>‹N°›</a:t>
            </a:fld>
            <a:endParaRPr lang="en-US" dirty="0"/>
          </a:p>
        </p:txBody>
      </p:sp>
    </p:spTree>
    <p:extLst>
      <p:ext uri="{BB962C8B-B14F-4D97-AF65-F5344CB8AC3E}">
        <p14:creationId xmlns:p14="http://schemas.microsoft.com/office/powerpoint/2010/main" val="19285983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ea typeface="ヒラギノ角ゴ Pro W3" charset="-128"/>
              </a:defRPr>
            </a:lvl1pPr>
          </a:lstStyle>
          <a:p>
            <a:pPr>
              <a:defRPr/>
            </a:pPr>
            <a:fld id="{BD8B7BCB-9C18-4984-A7B3-4D014D9F43A0}" type="datetime1">
              <a:rPr lang="en-US"/>
              <a:pPr>
                <a:defRPr/>
              </a:pPr>
              <a:t>6/28/2018</a:t>
            </a:fld>
            <a:endParaRPr lang="en-US" dirty="0"/>
          </a:p>
        </p:txBody>
      </p:sp>
      <p:sp>
        <p:nvSpPr>
          <p:cNvPr id="6"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6A6BD4CB-3FB2-4189-8FF9-EFFCB5D2E0C6}" type="slidenum">
              <a:rPr lang="en-US"/>
              <a:pPr>
                <a:defRPr/>
              </a:pPr>
              <a:t>‹N°›</a:t>
            </a:fld>
            <a:endParaRPr lang="en-US" dirty="0"/>
          </a:p>
        </p:txBody>
      </p:sp>
    </p:spTree>
    <p:extLst>
      <p:ext uri="{BB962C8B-B14F-4D97-AF65-F5344CB8AC3E}">
        <p14:creationId xmlns:p14="http://schemas.microsoft.com/office/powerpoint/2010/main" val="7973608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ヒラギノ角ゴ Pro W3" charset="-128"/>
              </a:defRPr>
            </a:lvl1pPr>
          </a:lstStyle>
          <a:p>
            <a:pPr>
              <a:defRPr/>
            </a:pPr>
            <a:fld id="{6B1811BF-87F3-432C-AB16-545376913A31}" type="datetime1">
              <a:rPr lang="en-US"/>
              <a:pPr>
                <a:defRPr/>
              </a:pPr>
              <a:t>6/28/2018</a:t>
            </a:fld>
            <a:endParaRPr lang="en-US" dirty="0"/>
          </a:p>
        </p:txBody>
      </p:sp>
      <p:sp>
        <p:nvSpPr>
          <p:cNvPr id="5"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FC817725-E411-4E24-8FD0-50B6BCEA84AF}" type="slidenum">
              <a:rPr lang="en-US"/>
              <a:pPr>
                <a:defRPr/>
              </a:pPr>
              <a:t>‹N°›</a:t>
            </a:fld>
            <a:endParaRPr lang="en-US" dirty="0"/>
          </a:p>
        </p:txBody>
      </p:sp>
    </p:spTree>
    <p:extLst>
      <p:ext uri="{BB962C8B-B14F-4D97-AF65-F5344CB8AC3E}">
        <p14:creationId xmlns:p14="http://schemas.microsoft.com/office/powerpoint/2010/main" val="12633876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ヒラギノ角ゴ Pro W3" charset="-128"/>
              </a:defRPr>
            </a:lvl1pPr>
          </a:lstStyle>
          <a:p>
            <a:pPr>
              <a:defRPr/>
            </a:pPr>
            <a:fld id="{E0F61BAE-3E7E-49EB-9955-8C3443645B08}" type="datetime1">
              <a:rPr lang="en-US"/>
              <a:pPr>
                <a:defRPr/>
              </a:pPr>
              <a:t>6/28/2018</a:t>
            </a:fld>
            <a:endParaRPr lang="en-US" dirty="0"/>
          </a:p>
        </p:txBody>
      </p:sp>
      <p:sp>
        <p:nvSpPr>
          <p:cNvPr id="5" name="Footer Placeholder 4"/>
          <p:cNvSpPr>
            <a:spLocks noGrp="1"/>
          </p:cNvSpPr>
          <p:nvPr>
            <p:ph type="ftr" sz="quarter" idx="11"/>
          </p:nvPr>
        </p:nvSpPr>
        <p:spPr/>
        <p:txBody>
          <a:bodyPr/>
          <a:lstStyle>
            <a:lvl1pPr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ヒラギノ角ゴ Pro W3" charset="-128"/>
              </a:defRPr>
            </a:lvl1pPr>
          </a:lstStyle>
          <a:p>
            <a:pPr>
              <a:defRPr/>
            </a:pPr>
            <a:fld id="{405ED142-900E-415B-98F4-D17F30B01D55}" type="slidenum">
              <a:rPr lang="en-US"/>
              <a:pPr>
                <a:defRPr/>
              </a:pPr>
              <a:t>‹N°›</a:t>
            </a:fld>
            <a:endParaRPr lang="en-US" dirty="0"/>
          </a:p>
        </p:txBody>
      </p:sp>
    </p:spTree>
    <p:extLst>
      <p:ext uri="{BB962C8B-B14F-4D97-AF65-F5344CB8AC3E}">
        <p14:creationId xmlns:p14="http://schemas.microsoft.com/office/powerpoint/2010/main" val="35225702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143000" y="1122363"/>
            <a:ext cx="6858000" cy="2387600"/>
          </a:xfrm>
        </p:spPr>
        <p:txBody>
          <a:bodyPr anchor="b"/>
          <a:lstStyle>
            <a:lvl1pPr algn="ctr">
              <a:defRPr sz="5063"/>
            </a:lvl1pPr>
          </a:lstStyle>
          <a:p>
            <a:r>
              <a:rPr lang="en-US"/>
              <a:t>Click to edit Master title style</a:t>
            </a:r>
          </a:p>
        </p:txBody>
      </p:sp>
      <p:sp>
        <p:nvSpPr>
          <p:cNvPr id="3" name="Subtitle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025"/>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n-US"/>
              <a:t>Click to edit Master subtitle style</a:t>
            </a:r>
          </a:p>
        </p:txBody>
      </p:sp>
      <p:sp>
        <p:nvSpPr>
          <p:cNvPr id="4" name="Date Placeholder 3">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5" name="Footer Placeholder 4">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BE3F6FB0-2B5F-4054-A17F-1F8AFAFE0FD8}" type="slidenum">
              <a:rPr lang="en-US"/>
              <a:pPr>
                <a:defRPr/>
              </a:pPr>
              <a:t>‹N°›</a:t>
            </a:fld>
            <a:endParaRPr lang="en-US"/>
          </a:p>
        </p:txBody>
      </p:sp>
    </p:spTree>
    <p:extLst>
      <p:ext uri="{BB962C8B-B14F-4D97-AF65-F5344CB8AC3E}">
        <p14:creationId xmlns:p14="http://schemas.microsoft.com/office/powerpoint/2010/main" val="11253964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5" name="Footer Placeholder 4">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F845306-33F6-4826-8969-7A7A2F85D00A}" type="slidenum">
              <a:rPr lang="en-US"/>
              <a:pPr>
                <a:defRPr/>
              </a:pPr>
              <a:t>‹N°›</a:t>
            </a:fld>
            <a:endParaRPr lang="en-US"/>
          </a:p>
        </p:txBody>
      </p:sp>
    </p:spTree>
    <p:extLst>
      <p:ext uri="{BB962C8B-B14F-4D97-AF65-F5344CB8AC3E}">
        <p14:creationId xmlns:p14="http://schemas.microsoft.com/office/powerpoint/2010/main" val="4457839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3887" y="1709752"/>
            <a:ext cx="7886700" cy="2852737"/>
          </a:xfrm>
        </p:spPr>
        <p:txBody>
          <a:bodyPr anchor="b"/>
          <a:lstStyle>
            <a:lvl1pPr>
              <a:defRPr sz="5063"/>
            </a:lvl1p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623887" y="4589477"/>
            <a:ext cx="7886700" cy="1500187"/>
          </a:xfrm>
        </p:spPr>
        <p:txBody>
          <a:bodyPr/>
          <a:lstStyle>
            <a:lvl1pPr marL="0" indent="0">
              <a:buNone/>
              <a:defRPr sz="2025">
                <a:solidFill>
                  <a:schemeClr val="tx1">
                    <a:tint val="75000"/>
                  </a:schemeClr>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n-US"/>
              <a:t>Edit Master text styles</a:t>
            </a:r>
          </a:p>
        </p:txBody>
      </p:sp>
      <p:sp>
        <p:nvSpPr>
          <p:cNvPr id="4" name="Date Placeholder 3">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5" name="Footer Placeholder 4">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64F915A5-FEFE-4205-929B-63C950E5FECF}" type="slidenum">
              <a:rPr lang="en-US"/>
              <a:pPr>
                <a:defRPr/>
              </a:pPr>
              <a:t>‹N°›</a:t>
            </a:fld>
            <a:endParaRPr lang="en-US"/>
          </a:p>
        </p:txBody>
      </p:sp>
    </p:spTree>
    <p:extLst>
      <p:ext uri="{BB962C8B-B14F-4D97-AF65-F5344CB8AC3E}">
        <p14:creationId xmlns:p14="http://schemas.microsoft.com/office/powerpoint/2010/main" val="208914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fr-FR"/>
              <a:t>Modifiez le style du titre</a:t>
            </a:r>
          </a:p>
        </p:txBody>
      </p:sp>
      <p:sp>
        <p:nvSpPr>
          <p:cNvPr id="3" name="Espace réservé du contenu 2">
            <a:extLst>
              <a:ext uri="{FF2B5EF4-FFF2-40B4-BE49-F238E27FC236}"/>
            </a:extLst>
          </p:cNvPr>
          <p:cNvSpPr>
            <a:spLocks noGrp="1"/>
          </p:cNvSpPr>
          <p:nvPr>
            <p:ph idx="1"/>
          </p:nvPr>
        </p:nvSpPr>
        <p:spPr>
          <a:xfrm>
            <a:off x="3887391" y="98744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6" name="Espace réservé du pied de page 5">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7" name="Espace réservé du numéro de diapositive 6">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DCDCE2E6-C04A-48D0-BC8E-329609C687BB}" type="slidenum">
              <a:rPr lang="fr-FR"/>
              <a:pPr>
                <a:defRPr/>
              </a:pPr>
              <a:t>‹N°›</a:t>
            </a:fld>
            <a:endParaRPr lang="fr-FR"/>
          </a:p>
        </p:txBody>
      </p:sp>
    </p:spTree>
    <p:extLst>
      <p:ext uri="{BB962C8B-B14F-4D97-AF65-F5344CB8AC3E}">
        <p14:creationId xmlns:p14="http://schemas.microsoft.com/office/powerpoint/2010/main" val="15630001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extLst>
          </p:cNvPr>
          <p:cNvSpPr>
            <a:spLocks noGrp="1"/>
          </p:cNvSpPr>
          <p:nvPr>
            <p:ph sz="half" idx="2"/>
          </p:nvPr>
        </p:nvSpPr>
        <p:spPr>
          <a:xfrm>
            <a:off x="4629152"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6" name="Footer Placeholder 5">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7" name="Slide Number Placeholder 6">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20585926-B529-4E4D-A722-C097C0C6097C}" type="slidenum">
              <a:rPr lang="en-US"/>
              <a:pPr>
                <a:defRPr/>
              </a:pPr>
              <a:t>‹N°›</a:t>
            </a:fld>
            <a:endParaRPr lang="en-US"/>
          </a:p>
        </p:txBody>
      </p:sp>
    </p:spTree>
    <p:extLst>
      <p:ext uri="{BB962C8B-B14F-4D97-AF65-F5344CB8AC3E}">
        <p14:creationId xmlns:p14="http://schemas.microsoft.com/office/powerpoint/2010/main" val="6348444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Edit Master text styles</a:t>
            </a:r>
          </a:p>
        </p:txBody>
      </p:sp>
      <p:sp>
        <p:nvSpPr>
          <p:cNvPr id="4" name="Content Placeholder 3">
            <a:extLst>
              <a:ext uri="{FF2B5EF4-FFF2-40B4-BE49-F238E27FC236}"/>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extLst>
          </p:cNvPr>
          <p:cNvSpPr>
            <a:spLocks noGrp="1"/>
          </p:cNvSpPr>
          <p:nvPr>
            <p:ph type="body" sz="quarter" idx="3"/>
          </p:nvPr>
        </p:nvSpPr>
        <p:spPr>
          <a:xfrm>
            <a:off x="4629157" y="1681163"/>
            <a:ext cx="3887391"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Edit Master text styles</a:t>
            </a:r>
          </a:p>
        </p:txBody>
      </p:sp>
      <p:sp>
        <p:nvSpPr>
          <p:cNvPr id="6" name="Content Placeholder 5">
            <a:extLst>
              <a:ext uri="{FF2B5EF4-FFF2-40B4-BE49-F238E27FC236}"/>
            </a:extLst>
          </p:cNvPr>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8" name="Footer Placeholder 7">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9" name="Slide Number Placeholder 8">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4AD1B929-1DF0-4CC0-953C-E675CF8ECE5C}" type="slidenum">
              <a:rPr lang="en-US"/>
              <a:pPr>
                <a:defRPr/>
              </a:pPr>
              <a:t>‹N°›</a:t>
            </a:fld>
            <a:endParaRPr lang="en-US"/>
          </a:p>
        </p:txBody>
      </p:sp>
    </p:spTree>
    <p:extLst>
      <p:ext uri="{BB962C8B-B14F-4D97-AF65-F5344CB8AC3E}">
        <p14:creationId xmlns:p14="http://schemas.microsoft.com/office/powerpoint/2010/main" val="36268272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4" name="Footer Placeholder 3">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5" name="Slide Number Placeholder 4">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B0FA7B62-990B-46F9-95F5-E1F44ED317CD}" type="slidenum">
              <a:rPr lang="en-US"/>
              <a:pPr>
                <a:defRPr/>
              </a:pPr>
              <a:t>‹N°›</a:t>
            </a:fld>
            <a:endParaRPr lang="en-US"/>
          </a:p>
        </p:txBody>
      </p:sp>
    </p:spTree>
    <p:extLst>
      <p:ext uri="{BB962C8B-B14F-4D97-AF65-F5344CB8AC3E}">
        <p14:creationId xmlns:p14="http://schemas.microsoft.com/office/powerpoint/2010/main" val="17083264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3" name="Footer Placeholder 2">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4" name="Slide Number Placeholder 3">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BDE2ECEC-EFE8-42A8-BCE3-A4E8B018E426}" type="slidenum">
              <a:rPr lang="en-US"/>
              <a:pPr>
                <a:defRPr/>
              </a:pPr>
              <a:t>‹N°›</a:t>
            </a:fld>
            <a:endParaRPr lang="en-US"/>
          </a:p>
        </p:txBody>
      </p:sp>
    </p:spTree>
    <p:extLst>
      <p:ext uri="{BB962C8B-B14F-4D97-AF65-F5344CB8AC3E}">
        <p14:creationId xmlns:p14="http://schemas.microsoft.com/office/powerpoint/2010/main" val="42717353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9842" y="457200"/>
            <a:ext cx="2949178" cy="1600200"/>
          </a:xfrm>
        </p:spPr>
        <p:txBody>
          <a:bodyPr anchor="b"/>
          <a:lstStyle>
            <a:lvl1pPr>
              <a:defRPr sz="2700"/>
            </a:lvl1pPr>
          </a:lstStyle>
          <a:p>
            <a:r>
              <a:rPr lang="en-US"/>
              <a:t>Click to edit Master title style</a:t>
            </a:r>
          </a:p>
        </p:txBody>
      </p:sp>
      <p:sp>
        <p:nvSpPr>
          <p:cNvPr id="3" name="Content Placeholder 2">
            <a:extLst>
              <a:ext uri="{FF2B5EF4-FFF2-40B4-BE49-F238E27FC236}"/>
            </a:extLst>
          </p:cNvPr>
          <p:cNvSpPr>
            <a:spLocks noGrp="1"/>
          </p:cNvSpPr>
          <p:nvPr>
            <p:ph idx="1"/>
          </p:nvPr>
        </p:nvSpPr>
        <p:spPr>
          <a:xfrm>
            <a:off x="3887391" y="987439"/>
            <a:ext cx="4629150"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extLst>
          </p:cNvPr>
          <p:cNvSpPr>
            <a:spLocks noGrp="1"/>
          </p:cNvSpPr>
          <p:nvPr>
            <p:ph type="body" sz="half" idx="2"/>
          </p:nvPr>
        </p:nvSpPr>
        <p:spPr>
          <a:xfrm>
            <a:off x="629842" y="2057400"/>
            <a:ext cx="2949178"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Edit Master text styles</a:t>
            </a:r>
          </a:p>
        </p:txBody>
      </p:sp>
      <p:sp>
        <p:nvSpPr>
          <p:cNvPr id="5" name="Date Placeholder 4">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6" name="Footer Placeholder 5">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7" name="Slide Number Placeholder 6">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DD7E0EBD-F0A9-403D-9B71-8678899E3A16}" type="slidenum">
              <a:rPr lang="en-US"/>
              <a:pPr>
                <a:defRPr/>
              </a:pPr>
              <a:t>‹N°›</a:t>
            </a:fld>
            <a:endParaRPr lang="en-US"/>
          </a:p>
        </p:txBody>
      </p:sp>
    </p:spTree>
    <p:extLst>
      <p:ext uri="{BB962C8B-B14F-4D97-AF65-F5344CB8AC3E}">
        <p14:creationId xmlns:p14="http://schemas.microsoft.com/office/powerpoint/2010/main" val="27179907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9842" y="457200"/>
            <a:ext cx="2949178" cy="1600200"/>
          </a:xfrm>
        </p:spPr>
        <p:txBody>
          <a:bodyPr anchor="b"/>
          <a:lstStyle>
            <a:lvl1pPr>
              <a:defRPr sz="2700"/>
            </a:lvl1pPr>
          </a:lstStyle>
          <a:p>
            <a:r>
              <a:rPr lang="en-US"/>
              <a:t>Click to edit Master title style</a:t>
            </a:r>
          </a:p>
        </p:txBody>
      </p:sp>
      <p:sp>
        <p:nvSpPr>
          <p:cNvPr id="3" name="Picture Placeholder 2">
            <a:extLst>
              <a:ext uri="{FF2B5EF4-FFF2-40B4-BE49-F238E27FC236}"/>
            </a:extLst>
          </p:cNvPr>
          <p:cNvSpPr>
            <a:spLocks noGrp="1"/>
          </p:cNvSpPr>
          <p:nvPr>
            <p:ph type="pic" idx="1"/>
          </p:nvPr>
        </p:nvSpPr>
        <p:spPr>
          <a:xfrm>
            <a:off x="3887391" y="987439"/>
            <a:ext cx="4629150" cy="4873625"/>
          </a:xfrm>
        </p:spPr>
        <p:txBody>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pPr lvl="0"/>
            <a:endParaRPr lang="en-US" noProof="0"/>
          </a:p>
        </p:txBody>
      </p:sp>
      <p:sp>
        <p:nvSpPr>
          <p:cNvPr id="4" name="Text Placeholder 3">
            <a:extLst>
              <a:ext uri="{FF2B5EF4-FFF2-40B4-BE49-F238E27FC236}"/>
            </a:extLst>
          </p:cNvPr>
          <p:cNvSpPr>
            <a:spLocks noGrp="1"/>
          </p:cNvSpPr>
          <p:nvPr>
            <p:ph type="body" sz="half" idx="2"/>
          </p:nvPr>
        </p:nvSpPr>
        <p:spPr>
          <a:xfrm>
            <a:off x="629842" y="2057400"/>
            <a:ext cx="2949178"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Edit Master text styles</a:t>
            </a:r>
          </a:p>
        </p:txBody>
      </p:sp>
      <p:sp>
        <p:nvSpPr>
          <p:cNvPr id="5" name="Date Placeholder 4">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6" name="Footer Placeholder 5">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7" name="Slide Number Placeholder 6">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60F3EC57-849E-45E8-9A59-4B29D58A88E5}" type="slidenum">
              <a:rPr lang="en-US"/>
              <a:pPr>
                <a:defRPr/>
              </a:pPr>
              <a:t>‹N°›</a:t>
            </a:fld>
            <a:endParaRPr lang="en-US"/>
          </a:p>
        </p:txBody>
      </p:sp>
    </p:spTree>
    <p:extLst>
      <p:ext uri="{BB962C8B-B14F-4D97-AF65-F5344CB8AC3E}">
        <p14:creationId xmlns:p14="http://schemas.microsoft.com/office/powerpoint/2010/main" val="41898956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5" name="Footer Placeholder 4">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AABD165-CF08-4758-9423-6C8C68608F1F}" type="slidenum">
              <a:rPr lang="en-US"/>
              <a:pPr>
                <a:defRPr/>
              </a:pPr>
              <a:t>‹N°›</a:t>
            </a:fld>
            <a:endParaRPr lang="en-US"/>
          </a:p>
        </p:txBody>
      </p:sp>
    </p:spTree>
    <p:extLst>
      <p:ext uri="{BB962C8B-B14F-4D97-AF65-F5344CB8AC3E}">
        <p14:creationId xmlns:p14="http://schemas.microsoft.com/office/powerpoint/2010/main" val="20439083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a:xfrm>
            <a:off x="628654"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0C4489AC-82D1-4CA1-946B-1FE0C9154F89}" type="datetimeFigureOut">
              <a:rPr lang="en-US"/>
              <a:pPr>
                <a:defRPr/>
              </a:pPr>
              <a:t>6/28/2018</a:t>
            </a:fld>
            <a:endParaRPr lang="en-US"/>
          </a:p>
        </p:txBody>
      </p:sp>
      <p:sp>
        <p:nvSpPr>
          <p:cNvPr id="5" name="Footer Placeholder 4">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5A90689F-B120-4B0A-917F-81E5CE52AA94}" type="slidenum">
              <a:rPr lang="en-US"/>
              <a:pPr>
                <a:defRPr/>
              </a:pPr>
              <a:t>‹N°›</a:t>
            </a:fld>
            <a:endParaRPr lang="en-US"/>
          </a:p>
        </p:txBody>
      </p:sp>
    </p:spTree>
    <p:extLst>
      <p:ext uri="{BB962C8B-B14F-4D97-AF65-F5344CB8AC3E}">
        <p14:creationId xmlns:p14="http://schemas.microsoft.com/office/powerpoint/2010/main" val="27969614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30">
    <p:spTree>
      <p:nvGrpSpPr>
        <p:cNvPr id="1" name=""/>
        <p:cNvGrpSpPr/>
        <p:nvPr/>
      </p:nvGrpSpPr>
      <p:grpSpPr>
        <a:xfrm>
          <a:off x="0" y="0"/>
          <a:ext cx="0" cy="0"/>
          <a:chOff x="0" y="0"/>
          <a:chExt cx="0" cy="0"/>
        </a:xfrm>
      </p:grpSpPr>
      <p:sp>
        <p:nvSpPr>
          <p:cNvPr id="2" name="Shape 2">
            <a:extLst>
              <a:ext uri="{FF2B5EF4-FFF2-40B4-BE49-F238E27FC236}"/>
            </a:extLst>
          </p:cNvPr>
          <p:cNvSpPr>
            <a:spLocks noGrp="1" noChangeArrowheads="1"/>
          </p:cNvSpPr>
          <p:nvPr>
            <p:ph type="sldNum" sz="quarter"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B2639178-B3D7-41A6-816C-BF46595B36E7}" type="slidenum">
              <a:rPr lang="en-US" altLang="en-US"/>
              <a:pPr>
                <a:defRPr/>
              </a:pPr>
              <a:t>‹N°›</a:t>
            </a:fld>
            <a:endParaRPr lang="en-US" altLang="en-US"/>
          </a:p>
        </p:txBody>
      </p:sp>
    </p:spTree>
    <p:extLst>
      <p:ext uri="{BB962C8B-B14F-4D97-AF65-F5344CB8AC3E}">
        <p14:creationId xmlns:p14="http://schemas.microsoft.com/office/powerpoint/2010/main" val="495545366"/>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5" name="Espace réservé du pied de page 4"/>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82975EE0-B6E4-4C67-AF94-A9128E1C2925}" type="slidenum">
              <a:rPr lang="en-US"/>
              <a:pPr>
                <a:defRPr/>
              </a:pPr>
              <a:t>‹N°›</a:t>
            </a:fld>
            <a:endParaRPr lang="en-US"/>
          </a:p>
        </p:txBody>
      </p:sp>
    </p:spTree>
    <p:extLst>
      <p:ext uri="{BB962C8B-B14F-4D97-AF65-F5344CB8AC3E}">
        <p14:creationId xmlns:p14="http://schemas.microsoft.com/office/powerpoint/2010/main" val="425380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A49811D6-2BCD-44F8-BD22-0DBBEB78A2F3}" type="datetime1">
              <a:rPr lang="fr-FR" altLang="fr-FR"/>
              <a:pPr>
                <a:defRPr/>
              </a:pPr>
              <a:t>28/06/2018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53DE84C-C4D8-4259-B33D-70E443584F1A}" type="slidenum">
              <a:rPr lang="fr-FR" altLang="fr-FR"/>
              <a:pPr>
                <a:defRPr/>
              </a:pPr>
              <a:t>‹N°›</a:t>
            </a:fld>
            <a:endParaRPr lang="fr-FR" altLang="fr-FR"/>
          </a:p>
        </p:txBody>
      </p:sp>
    </p:spTree>
    <p:extLst>
      <p:ext uri="{BB962C8B-B14F-4D97-AF65-F5344CB8AC3E}">
        <p14:creationId xmlns:p14="http://schemas.microsoft.com/office/powerpoint/2010/main" val="801055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extLst>
          </p:cNvPr>
          <p:cNvSpPr>
            <a:spLocks noGrp="1"/>
          </p:cNvSpPr>
          <p:nvPr>
            <p:ph type="pic" idx="1"/>
          </p:nvPr>
        </p:nvSpPr>
        <p:spPr>
          <a:xfrm>
            <a:off x="3887391" y="98744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6" name="Espace réservé du pied de page 5">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7" name="Espace réservé du numéro de diapositive 6">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D223A8-249C-497B-871C-7E8765A32B07}" type="slidenum">
              <a:rPr lang="fr-FR"/>
              <a:pPr>
                <a:defRPr/>
              </a:pPr>
              <a:t>‹N°›</a:t>
            </a:fld>
            <a:endParaRPr lang="fr-FR"/>
          </a:p>
        </p:txBody>
      </p:sp>
    </p:spTree>
    <p:extLst>
      <p:ext uri="{BB962C8B-B14F-4D97-AF65-F5344CB8AC3E}">
        <p14:creationId xmlns:p14="http://schemas.microsoft.com/office/powerpoint/2010/main" val="42246400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Modifiez le style du titre</a:t>
            </a:r>
            <a:endParaRPr lang="en-US" dirty="0"/>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5" name="Espace réservé du pied de page 4"/>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A699909C-FAB9-4CB5-B2C0-B4CD535C3CB4}" type="slidenum">
              <a:rPr lang="en-US"/>
              <a:pPr>
                <a:defRPr/>
              </a:pPr>
              <a:t>‹N°›</a:t>
            </a:fld>
            <a:endParaRPr lang="en-US"/>
          </a:p>
        </p:txBody>
      </p:sp>
    </p:spTree>
    <p:extLst>
      <p:ext uri="{BB962C8B-B14F-4D97-AF65-F5344CB8AC3E}">
        <p14:creationId xmlns:p14="http://schemas.microsoft.com/office/powerpoint/2010/main" val="5479560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dirty="0" smtClean="0"/>
              <a:t>Modifiez le style du titre</a:t>
            </a:r>
            <a:endParaRPr lang="en-US"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5" name="Espace réservé du pied de page 4"/>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30E7F302-8252-435A-8BCC-92DBAFCEFF1B}" type="slidenum">
              <a:rPr lang="en-US"/>
              <a:pPr>
                <a:defRPr/>
              </a:pPr>
              <a:t>‹N°›</a:t>
            </a:fld>
            <a:endParaRPr lang="en-US"/>
          </a:p>
        </p:txBody>
      </p:sp>
    </p:spTree>
    <p:extLst>
      <p:ext uri="{BB962C8B-B14F-4D97-AF65-F5344CB8AC3E}">
        <p14:creationId xmlns:p14="http://schemas.microsoft.com/office/powerpoint/2010/main" val="21709366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6" name="Espace réservé du pied de page 5"/>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6BC5551B-4400-4074-9F8A-999E863C2AE0}" type="slidenum">
              <a:rPr lang="en-US"/>
              <a:pPr>
                <a:defRPr/>
              </a:pPr>
              <a:t>‹N°›</a:t>
            </a:fld>
            <a:endParaRPr lang="en-US"/>
          </a:p>
        </p:txBody>
      </p:sp>
    </p:spTree>
    <p:extLst>
      <p:ext uri="{BB962C8B-B14F-4D97-AF65-F5344CB8AC3E}">
        <p14:creationId xmlns:p14="http://schemas.microsoft.com/office/powerpoint/2010/main" val="29751862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8" name="Espace réservé du pied de page 7"/>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9" name="Espace réservé du numéro de diapositive 8"/>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D798D450-72C4-43C5-AAE5-824135AC25BA}" type="slidenum">
              <a:rPr lang="en-US"/>
              <a:pPr>
                <a:defRPr/>
              </a:pPr>
              <a:t>‹N°›</a:t>
            </a:fld>
            <a:endParaRPr lang="en-US"/>
          </a:p>
        </p:txBody>
      </p:sp>
    </p:spTree>
    <p:extLst>
      <p:ext uri="{BB962C8B-B14F-4D97-AF65-F5344CB8AC3E}">
        <p14:creationId xmlns:p14="http://schemas.microsoft.com/office/powerpoint/2010/main" val="266219034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4" name="Espace réservé du pied de page 3"/>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5" name="Espace réservé du numéro de diapositive 4"/>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68F86D8E-CB5B-4602-AF24-DDBC03E6B916}" type="slidenum">
              <a:rPr lang="en-US"/>
              <a:pPr>
                <a:defRPr/>
              </a:pPr>
              <a:t>‹N°›</a:t>
            </a:fld>
            <a:endParaRPr lang="en-US"/>
          </a:p>
        </p:txBody>
      </p:sp>
    </p:spTree>
    <p:extLst>
      <p:ext uri="{BB962C8B-B14F-4D97-AF65-F5344CB8AC3E}">
        <p14:creationId xmlns:p14="http://schemas.microsoft.com/office/powerpoint/2010/main" val="39284957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3" name="Espace réservé du pied de page 2"/>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4" name="Espace réservé du numéro de diapositive 3"/>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B72827A2-F00F-4A37-A880-5AE4112D4AAD}" type="slidenum">
              <a:rPr lang="en-US"/>
              <a:pPr>
                <a:defRPr/>
              </a:pPr>
              <a:t>‹N°›</a:t>
            </a:fld>
            <a:endParaRPr lang="en-US"/>
          </a:p>
        </p:txBody>
      </p:sp>
    </p:spTree>
    <p:extLst>
      <p:ext uri="{BB962C8B-B14F-4D97-AF65-F5344CB8AC3E}">
        <p14:creationId xmlns:p14="http://schemas.microsoft.com/office/powerpoint/2010/main" val="30048858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6" name="Espace réservé du pied de page 5"/>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D67AE48D-AB89-4ABE-A16F-1DC50F3A0D50}" type="slidenum">
              <a:rPr lang="en-US"/>
              <a:pPr>
                <a:defRPr/>
              </a:pPr>
              <a:t>‹N°›</a:t>
            </a:fld>
            <a:endParaRPr lang="en-US"/>
          </a:p>
        </p:txBody>
      </p:sp>
    </p:spTree>
    <p:extLst>
      <p:ext uri="{BB962C8B-B14F-4D97-AF65-F5344CB8AC3E}">
        <p14:creationId xmlns:p14="http://schemas.microsoft.com/office/powerpoint/2010/main" val="162938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6" name="Espace réservé du pied de page 5"/>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A4C9CC48-7C2F-4261-B334-1192FE3C2135}" type="slidenum">
              <a:rPr lang="en-US"/>
              <a:pPr>
                <a:defRPr/>
              </a:pPr>
              <a:t>‹N°›</a:t>
            </a:fld>
            <a:endParaRPr lang="en-US"/>
          </a:p>
        </p:txBody>
      </p:sp>
    </p:spTree>
    <p:extLst>
      <p:ext uri="{BB962C8B-B14F-4D97-AF65-F5344CB8AC3E}">
        <p14:creationId xmlns:p14="http://schemas.microsoft.com/office/powerpoint/2010/main" val="8228298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5" name="Espace réservé du pied de page 4"/>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26400232-46A0-4213-83F3-0B0D92E3CA93}" type="slidenum">
              <a:rPr lang="en-US"/>
              <a:pPr>
                <a:defRPr/>
              </a:pPr>
              <a:t>‹N°›</a:t>
            </a:fld>
            <a:endParaRPr lang="en-US"/>
          </a:p>
        </p:txBody>
      </p:sp>
    </p:spTree>
    <p:extLst>
      <p:ext uri="{BB962C8B-B14F-4D97-AF65-F5344CB8AC3E}">
        <p14:creationId xmlns:p14="http://schemas.microsoft.com/office/powerpoint/2010/main" val="25118783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C06D0C88-024D-4546-AEE1-750DB5C39F79}" type="datetimeFigureOut">
              <a:rPr lang="en-US"/>
              <a:pPr>
                <a:defRPr/>
              </a:pPr>
              <a:t>6/28/2018</a:t>
            </a:fld>
            <a:endParaRPr lang="en-US"/>
          </a:p>
        </p:txBody>
      </p:sp>
      <p:sp>
        <p:nvSpPr>
          <p:cNvPr id="5" name="Espace réservé du pied de page 4"/>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F7751232-6435-45DE-85EB-8958E4547AF4}" type="slidenum">
              <a:rPr lang="en-US"/>
              <a:pPr>
                <a:defRPr/>
              </a:pPr>
              <a:t>‹N°›</a:t>
            </a:fld>
            <a:endParaRPr lang="en-US"/>
          </a:p>
        </p:txBody>
      </p:sp>
    </p:spTree>
    <p:extLst>
      <p:ext uri="{BB962C8B-B14F-4D97-AF65-F5344CB8AC3E}">
        <p14:creationId xmlns:p14="http://schemas.microsoft.com/office/powerpoint/2010/main" val="1306532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5" name="Espace réservé du pied de page 4">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6" name="Espace réservé du numéro de diapositive 5">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F2A643C-5B0A-4276-91C6-4299B78E54E2}" type="slidenum">
              <a:rPr lang="fr-FR"/>
              <a:pPr>
                <a:defRPr/>
              </a:pPr>
              <a:t>‹N°›</a:t>
            </a:fld>
            <a:endParaRPr lang="fr-FR"/>
          </a:p>
        </p:txBody>
      </p:sp>
    </p:spTree>
    <p:extLst>
      <p:ext uri="{BB962C8B-B14F-4D97-AF65-F5344CB8AC3E}">
        <p14:creationId xmlns:p14="http://schemas.microsoft.com/office/powerpoint/2010/main" val="13469800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lvl1pPr defTabSz="457200" eaLnBrk="0" hangingPunct="0">
              <a:defRPr>
                <a:ea typeface="ヒラギノ角ゴ Pro W3" charset="-128"/>
              </a:defRPr>
            </a:lvl1pPr>
          </a:lstStyle>
          <a:p>
            <a:pPr>
              <a:defRPr/>
            </a:pPr>
            <a:fld id="{040B3FBE-C0A1-4850-B328-8F90AD04EB17}" type="datetimeFigureOut">
              <a:rPr lang="en-US"/>
              <a:pPr>
                <a:defRPr/>
              </a:pPr>
              <a:t>6/28/2018</a:t>
            </a:fld>
            <a:endParaRPr lang="en-US"/>
          </a:p>
        </p:txBody>
      </p:sp>
      <p:sp>
        <p:nvSpPr>
          <p:cNvPr id="5" name="Espace réservé du pied de page 4"/>
          <p:cNvSpPr>
            <a:spLocks noGrp="1"/>
          </p:cNvSpPr>
          <p:nvPr>
            <p:ph type="ftr" sz="quarter" idx="11"/>
          </p:nvPr>
        </p:nvSpPr>
        <p:spPr/>
        <p:txBody>
          <a:bodyPr/>
          <a:lstStyle>
            <a:lvl1pPr defTabSz="457200" eaLnBrk="0" hangingPunct="0">
              <a:defRPr>
                <a:ea typeface="ヒラギノ角ゴ Pro W3" charset="-128"/>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defTabSz="457200" eaLnBrk="0" hangingPunct="0">
              <a:defRPr>
                <a:ea typeface="ヒラギノ角ゴ Pro W3" charset="-128"/>
              </a:defRPr>
            </a:lvl1pPr>
          </a:lstStyle>
          <a:p>
            <a:pPr>
              <a:defRPr/>
            </a:pPr>
            <a:fld id="{74127889-8332-47BB-B668-543744160892}" type="slidenum">
              <a:rPr lang="en-US"/>
              <a:pPr>
                <a:defRPr/>
              </a:pPr>
              <a:t>‹N°›</a:t>
            </a:fld>
            <a:endParaRPr lang="en-US"/>
          </a:p>
        </p:txBody>
      </p:sp>
    </p:spTree>
    <p:extLst>
      <p:ext uri="{BB962C8B-B14F-4D97-AF65-F5344CB8AC3E}">
        <p14:creationId xmlns:p14="http://schemas.microsoft.com/office/powerpoint/2010/main" val="1047461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defTabSz="457200" eaLnBrk="0" hangingPunct="0">
              <a:defRPr>
                <a:ea typeface="ヒラギノ角ゴ Pro W3" charset="-128"/>
              </a:defRPr>
            </a:lvl1pPr>
          </a:lstStyle>
          <a:p>
            <a:pPr>
              <a:defRPr/>
            </a:pPr>
            <a:fld id="{F1E9DB95-3EEE-4932-831A-FDFFD04F9AB1}" type="datetimeFigureOut">
              <a:rPr lang="en-US"/>
              <a:pPr>
                <a:defRPr/>
              </a:pPr>
              <a:t>6/28/2018</a:t>
            </a:fld>
            <a:endParaRPr lang="en-US"/>
          </a:p>
        </p:txBody>
      </p:sp>
      <p:sp>
        <p:nvSpPr>
          <p:cNvPr id="5" name="Espace réservé du pied de page 4"/>
          <p:cNvSpPr>
            <a:spLocks noGrp="1"/>
          </p:cNvSpPr>
          <p:nvPr>
            <p:ph type="ftr" sz="quarter" idx="11"/>
          </p:nvPr>
        </p:nvSpPr>
        <p:spPr/>
        <p:txBody>
          <a:bodyPr/>
          <a:lstStyle>
            <a:lvl1pPr defTabSz="457200" eaLnBrk="0" hangingPunct="0">
              <a:defRPr>
                <a:ea typeface="ヒラギノ角ゴ Pro W3" charset="-128"/>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defTabSz="457200" eaLnBrk="0" hangingPunct="0">
              <a:defRPr>
                <a:ea typeface="ヒラギノ角ゴ Pro W3" charset="-128"/>
              </a:defRPr>
            </a:lvl1pPr>
          </a:lstStyle>
          <a:p>
            <a:pPr>
              <a:defRPr/>
            </a:pPr>
            <a:fld id="{0B1E2757-AC50-43E0-9652-53FFD2B4358A}" type="slidenum">
              <a:rPr lang="en-US"/>
              <a:pPr>
                <a:defRPr/>
              </a:pPr>
              <a:t>‹N°›</a:t>
            </a:fld>
            <a:endParaRPr lang="en-US"/>
          </a:p>
        </p:txBody>
      </p:sp>
    </p:spTree>
    <p:extLst>
      <p:ext uri="{BB962C8B-B14F-4D97-AF65-F5344CB8AC3E}">
        <p14:creationId xmlns:p14="http://schemas.microsoft.com/office/powerpoint/2010/main" val="23596762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3"/>
          <p:cNvSpPr>
            <a:spLocks noGrp="1"/>
          </p:cNvSpPr>
          <p:nvPr>
            <p:ph type="dt" sz="half" idx="10"/>
          </p:nvPr>
        </p:nvSpPr>
        <p:spPr/>
        <p:txBody>
          <a:bodyPr/>
          <a:lstStyle>
            <a:lvl1pPr defTabSz="457200" eaLnBrk="0" hangingPunct="0">
              <a:defRPr>
                <a:ea typeface="ヒラギノ角ゴ Pro W3" charset="-128"/>
              </a:defRPr>
            </a:lvl1pPr>
          </a:lstStyle>
          <a:p>
            <a:pPr>
              <a:defRPr/>
            </a:pPr>
            <a:fld id="{6951A9AD-BE4D-4AAF-BE1A-36C2E45A5294}" type="datetimeFigureOut">
              <a:rPr lang="en-US"/>
              <a:pPr>
                <a:defRPr/>
              </a:pPr>
              <a:t>6/28/2018</a:t>
            </a:fld>
            <a:endParaRPr lang="en-US"/>
          </a:p>
        </p:txBody>
      </p:sp>
      <p:sp>
        <p:nvSpPr>
          <p:cNvPr id="4" name="Espace réservé du pied de page 4"/>
          <p:cNvSpPr>
            <a:spLocks noGrp="1"/>
          </p:cNvSpPr>
          <p:nvPr>
            <p:ph type="ftr" sz="quarter" idx="11"/>
          </p:nvPr>
        </p:nvSpPr>
        <p:spPr/>
        <p:txBody>
          <a:bodyPr/>
          <a:lstStyle>
            <a:lvl1pPr defTabSz="457200" eaLnBrk="0" hangingPunct="0">
              <a:defRPr>
                <a:ea typeface="ヒラギノ角ゴ Pro W3" charset="-128"/>
              </a:defRPr>
            </a:lvl1pPr>
          </a:lstStyle>
          <a:p>
            <a:pPr>
              <a:defRPr/>
            </a:pPr>
            <a:endParaRPr lang="en-US"/>
          </a:p>
        </p:txBody>
      </p:sp>
      <p:sp>
        <p:nvSpPr>
          <p:cNvPr id="5" name="Espace réservé du numéro de diapositive 5"/>
          <p:cNvSpPr>
            <a:spLocks noGrp="1"/>
          </p:cNvSpPr>
          <p:nvPr>
            <p:ph type="sldNum" sz="quarter" idx="12"/>
          </p:nvPr>
        </p:nvSpPr>
        <p:spPr/>
        <p:txBody>
          <a:bodyPr/>
          <a:lstStyle>
            <a:lvl1pPr defTabSz="457200" eaLnBrk="0" hangingPunct="0">
              <a:defRPr>
                <a:ea typeface="ヒラギノ角ゴ Pro W3" charset="-128"/>
              </a:defRPr>
            </a:lvl1pPr>
          </a:lstStyle>
          <a:p>
            <a:pPr>
              <a:defRPr/>
            </a:pPr>
            <a:fld id="{5936944E-7E87-4036-8851-8A834C634443}" type="slidenum">
              <a:rPr lang="en-US"/>
              <a:pPr>
                <a:defRPr/>
              </a:pPr>
              <a:t>‹N°›</a:t>
            </a:fld>
            <a:endParaRPr lang="en-US"/>
          </a:p>
        </p:txBody>
      </p:sp>
    </p:spTree>
    <p:extLst>
      <p:ext uri="{BB962C8B-B14F-4D97-AF65-F5344CB8AC3E}">
        <p14:creationId xmlns:p14="http://schemas.microsoft.com/office/powerpoint/2010/main" val="5224017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defTabSz="457200" eaLnBrk="0" hangingPunct="0">
              <a:defRPr>
                <a:ea typeface="ヒラギノ角ゴ Pro W3" charset="-128"/>
              </a:defRPr>
            </a:lvl1pPr>
          </a:lstStyle>
          <a:p>
            <a:pPr>
              <a:defRPr/>
            </a:pPr>
            <a:fld id="{E7756890-FC31-4ED8-B39D-1FCA8B6B9389}" type="datetimeFigureOut">
              <a:rPr lang="en-US"/>
              <a:pPr>
                <a:defRPr/>
              </a:pPr>
              <a:t>6/28/2018</a:t>
            </a:fld>
            <a:endParaRPr lang="en-US"/>
          </a:p>
        </p:txBody>
      </p:sp>
      <p:sp>
        <p:nvSpPr>
          <p:cNvPr id="3" name="Espace réservé du pied de page 4"/>
          <p:cNvSpPr>
            <a:spLocks noGrp="1"/>
          </p:cNvSpPr>
          <p:nvPr>
            <p:ph type="ftr" sz="quarter" idx="11"/>
          </p:nvPr>
        </p:nvSpPr>
        <p:spPr/>
        <p:txBody>
          <a:bodyPr/>
          <a:lstStyle>
            <a:lvl1pPr defTabSz="457200" eaLnBrk="0" hangingPunct="0">
              <a:defRPr>
                <a:ea typeface="ヒラギノ角ゴ Pro W3" charset="-128"/>
              </a:defRPr>
            </a:lvl1pPr>
          </a:lstStyle>
          <a:p>
            <a:pPr>
              <a:defRPr/>
            </a:pPr>
            <a:endParaRPr lang="en-US"/>
          </a:p>
        </p:txBody>
      </p:sp>
      <p:sp>
        <p:nvSpPr>
          <p:cNvPr id="4" name="Espace réservé du numéro de diapositive 5"/>
          <p:cNvSpPr>
            <a:spLocks noGrp="1"/>
          </p:cNvSpPr>
          <p:nvPr>
            <p:ph type="sldNum" sz="quarter" idx="12"/>
          </p:nvPr>
        </p:nvSpPr>
        <p:spPr/>
        <p:txBody>
          <a:bodyPr/>
          <a:lstStyle>
            <a:lvl1pPr defTabSz="457200" eaLnBrk="0" hangingPunct="0">
              <a:defRPr>
                <a:ea typeface="ヒラギノ角ゴ Pro W3" charset="-128"/>
              </a:defRPr>
            </a:lvl1pPr>
          </a:lstStyle>
          <a:p>
            <a:pPr>
              <a:defRPr/>
            </a:pPr>
            <a:fld id="{8BF20751-596B-4EC8-BA5D-D662C48E2C20}" type="slidenum">
              <a:rPr lang="en-US"/>
              <a:pPr>
                <a:defRPr/>
              </a:pPr>
              <a:t>‹N°›</a:t>
            </a:fld>
            <a:endParaRPr lang="en-US"/>
          </a:p>
        </p:txBody>
      </p:sp>
    </p:spTree>
    <p:extLst>
      <p:ext uri="{BB962C8B-B14F-4D97-AF65-F5344CB8AC3E}">
        <p14:creationId xmlns:p14="http://schemas.microsoft.com/office/powerpoint/2010/main" val="37903236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1490"/>
            <a:ext cx="7772400" cy="1468967"/>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5" name="Espace réservé du pied de page 4"/>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57AAAB20-048F-4DE9-935F-496C8A97EC0E}" type="slidenum">
              <a:rPr lang="fr-FR"/>
              <a:pPr>
                <a:defRPr/>
              </a:pPr>
              <a:t>‹N°›</a:t>
            </a:fld>
            <a:endParaRPr lang="fr-FR"/>
          </a:p>
        </p:txBody>
      </p:sp>
    </p:spTree>
    <p:extLst>
      <p:ext uri="{BB962C8B-B14F-4D97-AF65-F5344CB8AC3E}">
        <p14:creationId xmlns:p14="http://schemas.microsoft.com/office/powerpoint/2010/main" val="22545715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5167"/>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6"/>
            <a:ext cx="8229600" cy="452543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5" name="Espace réservé du pied de page 4"/>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133ED5E0-438A-4D4F-8088-5DFE38FBC7CE}" type="slidenum">
              <a:rPr lang="fr-FR"/>
              <a:pPr>
                <a:defRPr/>
              </a:pPr>
              <a:t>‹N°›</a:t>
            </a:fld>
            <a:endParaRPr lang="fr-FR"/>
          </a:p>
        </p:txBody>
      </p:sp>
    </p:spTree>
    <p:extLst>
      <p:ext uri="{BB962C8B-B14F-4D97-AF65-F5344CB8AC3E}">
        <p14:creationId xmlns:p14="http://schemas.microsoft.com/office/powerpoint/2010/main" val="12149272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3133"/>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187"/>
            <a:ext cx="7772400" cy="1500716"/>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5" name="Espace réservé du pied de page 4"/>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396F530-536D-45CA-8104-8D0A4498352E}" type="slidenum">
              <a:rPr lang="fr-FR"/>
              <a:pPr>
                <a:defRPr/>
              </a:pPr>
              <a:t>‹N°›</a:t>
            </a:fld>
            <a:endParaRPr lang="fr-FR"/>
          </a:p>
        </p:txBody>
      </p:sp>
    </p:spTree>
    <p:extLst>
      <p:ext uri="{BB962C8B-B14F-4D97-AF65-F5344CB8AC3E}">
        <p14:creationId xmlns:p14="http://schemas.microsoft.com/office/powerpoint/2010/main" val="37732923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5167"/>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6"/>
            <a:ext cx="4038600" cy="45254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6"/>
            <a:ext cx="4038600" cy="45254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6" name="Espace réservé du pied de page 5"/>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D7C772F9-1F03-414B-8996-F277C7ACFC9C}" type="slidenum">
              <a:rPr lang="fr-FR"/>
              <a:pPr>
                <a:defRPr/>
              </a:pPr>
              <a:t>‹N°›</a:t>
            </a:fld>
            <a:endParaRPr lang="fr-FR"/>
          </a:p>
        </p:txBody>
      </p:sp>
    </p:spTree>
    <p:extLst>
      <p:ext uri="{BB962C8B-B14F-4D97-AF65-F5344CB8AC3E}">
        <p14:creationId xmlns:p14="http://schemas.microsoft.com/office/powerpoint/2010/main" val="36750786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5167"/>
            <a:ext cx="82296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4584"/>
            <a:ext cx="4040188" cy="64134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5934"/>
            <a:ext cx="4040188" cy="39497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33" y="1534584"/>
            <a:ext cx="4041775" cy="64134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33" y="2175934"/>
            <a:ext cx="4041775" cy="39497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8" name="Espace réservé du pied de page 7"/>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9" name="Espace réservé du numéro de diapositive 8"/>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7D50A582-9876-4CE7-9E93-ED31449EDEAF}" type="slidenum">
              <a:rPr lang="fr-FR"/>
              <a:pPr>
                <a:defRPr/>
              </a:pPr>
              <a:t>‹N°›</a:t>
            </a:fld>
            <a:endParaRPr lang="fr-FR"/>
          </a:p>
        </p:txBody>
      </p:sp>
    </p:spTree>
    <p:extLst>
      <p:ext uri="{BB962C8B-B14F-4D97-AF65-F5344CB8AC3E}">
        <p14:creationId xmlns:p14="http://schemas.microsoft.com/office/powerpoint/2010/main" val="2798442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5167"/>
            <a:ext cx="8229600" cy="1143000"/>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4" name="Espace réservé du pied de page 3"/>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5" name="Espace réservé du numéro de diapositive 4"/>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97246D13-6CE8-4964-8E0C-83E2EFD66AC7}" type="slidenum">
              <a:rPr lang="fr-FR"/>
              <a:pPr>
                <a:defRPr/>
              </a:pPr>
              <a:t>‹N°›</a:t>
            </a:fld>
            <a:endParaRPr lang="fr-FR"/>
          </a:p>
        </p:txBody>
      </p:sp>
    </p:spTree>
    <p:extLst>
      <p:ext uri="{BB962C8B-B14F-4D97-AF65-F5344CB8AC3E}">
        <p14:creationId xmlns:p14="http://schemas.microsoft.com/office/powerpoint/2010/main" val="470778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extLst>
          </p:cNvPr>
          <p:cNvSpPr>
            <a:spLocks noGrp="1"/>
          </p:cNvSpPr>
          <p:nvPr>
            <p:ph type="body" orient="vert" idx="1"/>
          </p:nvPr>
        </p:nvSpPr>
        <p:spPr>
          <a:xfrm>
            <a:off x="628654"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extLst>
          </p:cNvPr>
          <p:cNvSpPr>
            <a:spLocks noGrp="1"/>
          </p:cNvSpPr>
          <p:nvPr>
            <p:ph type="dt" sz="half" idx="10"/>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936F551E-470F-47EF-A118-5F15ED5EA698}" type="datetimeFigureOut">
              <a:rPr lang="fr-FR"/>
              <a:pPr>
                <a:defRPr/>
              </a:pPr>
              <a:t>28/06/2018</a:t>
            </a:fld>
            <a:endParaRPr lang="fr-FR"/>
          </a:p>
        </p:txBody>
      </p:sp>
      <p:sp>
        <p:nvSpPr>
          <p:cNvPr id="5" name="Espace réservé du pied de page 4">
            <a:extLst>
              <a:ext uri="{FF2B5EF4-FFF2-40B4-BE49-F238E27FC236}"/>
            </a:extLst>
          </p:cNvPr>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endParaRPr lang="fr-FR"/>
          </a:p>
        </p:txBody>
      </p:sp>
      <p:sp>
        <p:nvSpPr>
          <p:cNvPr id="6" name="Espace réservé du numéro de diapositive 5">
            <a:extLst>
              <a:ext uri="{FF2B5EF4-FFF2-40B4-BE49-F238E27FC236}"/>
            </a:extLst>
          </p:cNvPr>
          <p:cNvSpPr>
            <a:spLocks noGrp="1"/>
          </p:cNvSpPr>
          <p:nvPr>
            <p:ph type="sldNum" sz="quarter" idx="12"/>
          </p:nvPr>
        </p:nvSpPr>
        <p:spPr/>
        <p:txBody>
          <a:bodyPr/>
          <a:lstStyle>
            <a:lvl1pPr defTabSz="457200" eaLnBrk="0" fontAlgn="base" hangingPunct="0">
              <a:spcBef>
                <a:spcPct val="0"/>
              </a:spcBef>
              <a:spcAft>
                <a:spcPct val="0"/>
              </a:spcAft>
              <a:defRPr>
                <a:latin typeface="Arial" charset="0"/>
                <a:ea typeface="ヒラギノ角ゴ Pro W3" charset="-128"/>
              </a:defRPr>
            </a:lvl1pPr>
          </a:lstStyle>
          <a:p>
            <a:pPr>
              <a:defRPr/>
            </a:pPr>
            <a:fld id="{3CDA8FBE-885F-4712-A4F2-C701ED7037EE}" type="slidenum">
              <a:rPr lang="fr-FR"/>
              <a:pPr>
                <a:defRPr/>
              </a:pPr>
              <a:t>‹N°›</a:t>
            </a:fld>
            <a:endParaRPr lang="fr-FR"/>
          </a:p>
        </p:txBody>
      </p:sp>
    </p:spTree>
    <p:extLst>
      <p:ext uri="{BB962C8B-B14F-4D97-AF65-F5344CB8AC3E}">
        <p14:creationId xmlns:p14="http://schemas.microsoft.com/office/powerpoint/2010/main" val="34384333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3" name="Espace réservé du pied de page 2"/>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688DD8A-1DC5-433F-9259-14EF7B7CF902}" type="slidenum">
              <a:rPr lang="fr-FR"/>
              <a:pPr>
                <a:defRPr/>
              </a:pPr>
              <a:t>‹N°›</a:t>
            </a:fld>
            <a:endParaRPr lang="fr-FR"/>
          </a:p>
        </p:txBody>
      </p:sp>
    </p:spTree>
    <p:extLst>
      <p:ext uri="{BB962C8B-B14F-4D97-AF65-F5344CB8AC3E}">
        <p14:creationId xmlns:p14="http://schemas.microsoft.com/office/powerpoint/2010/main" val="25728450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1"/>
            <a:ext cx="3008313" cy="1162049"/>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2"/>
            <a:ext cx="5111750" cy="585258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0"/>
            <a:ext cx="3008313" cy="46905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6" name="Espace réservé du pied de page 5"/>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5CE6D63A-6AEA-42FD-BA59-D1EA70E48464}" type="slidenum">
              <a:rPr lang="fr-FR"/>
              <a:pPr>
                <a:defRPr/>
              </a:pPr>
              <a:t>‹N°›</a:t>
            </a:fld>
            <a:endParaRPr lang="fr-FR"/>
          </a:p>
        </p:txBody>
      </p:sp>
    </p:spTree>
    <p:extLst>
      <p:ext uri="{BB962C8B-B14F-4D97-AF65-F5344CB8AC3E}">
        <p14:creationId xmlns:p14="http://schemas.microsoft.com/office/powerpoint/2010/main" val="6423143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7267"/>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3833"/>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868"/>
            <a:ext cx="5486400" cy="8043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6" name="Espace réservé du pied de page 5"/>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1A2773FF-DA07-4CEC-9CC0-9C11FAEC8410}" type="slidenum">
              <a:rPr lang="fr-FR"/>
              <a:pPr>
                <a:defRPr/>
              </a:pPr>
              <a:t>‹N°›</a:t>
            </a:fld>
            <a:endParaRPr lang="fr-FR"/>
          </a:p>
        </p:txBody>
      </p:sp>
    </p:spTree>
    <p:extLst>
      <p:ext uri="{BB962C8B-B14F-4D97-AF65-F5344CB8AC3E}">
        <p14:creationId xmlns:p14="http://schemas.microsoft.com/office/powerpoint/2010/main" val="26443754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5167"/>
            <a:ext cx="82296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6"/>
            <a:ext cx="8229600" cy="452543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5" name="Espace réservé du pied de page 4"/>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4303C91B-E34E-4CED-B409-E113BB1D1D51}" type="slidenum">
              <a:rPr lang="fr-FR"/>
              <a:pPr>
                <a:defRPr/>
              </a:pPr>
              <a:t>‹N°›</a:t>
            </a:fld>
            <a:endParaRPr lang="fr-FR"/>
          </a:p>
        </p:txBody>
      </p:sp>
    </p:spTree>
    <p:extLst>
      <p:ext uri="{BB962C8B-B14F-4D97-AF65-F5344CB8AC3E}">
        <p14:creationId xmlns:p14="http://schemas.microsoft.com/office/powerpoint/2010/main" val="38890963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5168"/>
            <a:ext cx="2057400" cy="5850467"/>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5168"/>
            <a:ext cx="6019800" cy="5850467"/>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8BA5F4D-F9A0-4E8E-9165-1C19522EB1C4}" type="datetimeFigureOut">
              <a:rPr lang="fr-FR"/>
              <a:pPr>
                <a:defRPr/>
              </a:pPr>
              <a:t>28/06/2018</a:t>
            </a:fld>
            <a:endParaRPr lang="fr-FR"/>
          </a:p>
        </p:txBody>
      </p:sp>
      <p:sp>
        <p:nvSpPr>
          <p:cNvPr id="5" name="Espace réservé du pied de page 4"/>
          <p:cNvSpPr>
            <a:spLocks noGrp="1"/>
          </p:cNvSpPr>
          <p:nvPr>
            <p:ph type="ftr" sz="quarter" idx="11"/>
          </p:nvPr>
        </p:nvSpPr>
        <p:spPr>
          <a:xfrm>
            <a:off x="3124200" y="6356350"/>
            <a:ext cx="2895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6713"/>
          </a:xfrm>
          <a:prstGeom prst="rect">
            <a:avLst/>
          </a:prstGeom>
        </p:spPr>
        <p:txBody>
          <a:bodyPr/>
          <a:lstStyle>
            <a:lvl1pPr defTabSz="914400" eaLnBrk="1" fontAlgn="auto" hangingPunct="1">
              <a:spcBef>
                <a:spcPts val="0"/>
              </a:spcBef>
              <a:spcAft>
                <a:spcPts val="0"/>
              </a:spcAft>
              <a:defRPr>
                <a:solidFill>
                  <a:prstClr val="black"/>
                </a:solidFill>
                <a:latin typeface="Calibri"/>
                <a:ea typeface="+mn-ea"/>
              </a:defRPr>
            </a:lvl1pPr>
          </a:lstStyle>
          <a:p>
            <a:pPr>
              <a:defRPr/>
            </a:pPr>
            <a:fld id="{C49B0D88-904D-4506-8E1D-A6EF764DD7DE}" type="slidenum">
              <a:rPr lang="fr-FR"/>
              <a:pPr>
                <a:defRPr/>
              </a:pPr>
              <a:t>‹N°›</a:t>
            </a:fld>
            <a:endParaRPr lang="fr-FR"/>
          </a:p>
        </p:txBody>
      </p:sp>
    </p:spTree>
    <p:extLst>
      <p:ext uri="{BB962C8B-B14F-4D97-AF65-F5344CB8AC3E}">
        <p14:creationId xmlns:p14="http://schemas.microsoft.com/office/powerpoint/2010/main" val="5058268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2 lines and content">
    <p:spTree>
      <p:nvGrpSpPr>
        <p:cNvPr id="1" name=""/>
        <p:cNvGrpSpPr/>
        <p:nvPr/>
      </p:nvGrpSpPr>
      <p:grpSpPr>
        <a:xfrm>
          <a:off x="0" y="0"/>
          <a:ext cx="0" cy="0"/>
          <a:chOff x="0" y="0"/>
          <a:chExt cx="0" cy="0"/>
        </a:xfrm>
      </p:grpSpPr>
      <p:pic>
        <p:nvPicPr>
          <p:cNvPr id="4" name="Picture 16"/>
          <p:cNvPicPr>
            <a:picLocks noChangeAspect="1"/>
          </p:cNvPicPr>
          <p:nvPr userDrawn="1"/>
        </p:nvPicPr>
        <p:blipFill>
          <a:blip r:embed="rId2">
            <a:extLst>
              <a:ext uri="{28A0092B-C50C-407E-A947-70E740481C1C}">
                <a14:useLocalDpi xmlns:a14="http://schemas.microsoft.com/office/drawing/2010/main" val="0"/>
              </a:ext>
            </a:extLst>
          </a:blip>
          <a:srcRect l="716" t="-4460" b="26128"/>
          <a:stretch>
            <a:fillRect/>
          </a:stretch>
        </p:blipFill>
        <p:spPr bwMode="auto">
          <a:xfrm>
            <a:off x="0" y="5811838"/>
            <a:ext cx="91440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9144000" cy="698500"/>
          </a:xfrm>
          <a:prstGeom prst="rect">
            <a:avLst/>
          </a:prstGeom>
          <a:solidFill>
            <a:srgbClr val="06357D"/>
          </a:solidFill>
          <a:ln>
            <a:noFill/>
          </a:ln>
        </p:spPr>
        <p:style>
          <a:lnRef idx="2">
            <a:schemeClr val="accent1">
              <a:shade val="50000"/>
            </a:schemeClr>
          </a:lnRef>
          <a:fillRef idx="1">
            <a:schemeClr val="accent1"/>
          </a:fillRef>
          <a:effectRef idx="0">
            <a:schemeClr val="accent1"/>
          </a:effectRef>
          <a:fontRef idx="minor">
            <a:schemeClr val="lt1"/>
          </a:fontRef>
        </p:style>
        <p:txBody>
          <a:bodyPr lIns="77870" tIns="38935" rIns="77870" bIns="38935" anchor="ctr"/>
          <a:lstStyle/>
          <a:p>
            <a:pPr algn="ctr" defTabSz="914400" eaLnBrk="1" fontAlgn="auto" hangingPunct="1">
              <a:spcBef>
                <a:spcPts val="0"/>
              </a:spcBef>
              <a:spcAft>
                <a:spcPts val="0"/>
              </a:spcAft>
              <a:defRPr/>
            </a:pPr>
            <a:endParaRPr lang="en-GB">
              <a:solidFill>
                <a:prstClr val="white"/>
              </a:solidFill>
            </a:endParaRPr>
          </a:p>
        </p:txBody>
      </p:sp>
      <p:sp>
        <p:nvSpPr>
          <p:cNvPr id="6" name="Rectangle 2"/>
          <p:cNvSpPr/>
          <p:nvPr userDrawn="1"/>
        </p:nvSpPr>
        <p:spPr>
          <a:xfrm>
            <a:off x="-1588" y="504825"/>
            <a:ext cx="9144001" cy="1250950"/>
          </a:xfrm>
          <a:custGeom>
            <a:avLst/>
            <a:gdLst>
              <a:gd name="connsiteX0" fmla="*/ 0 w 12192000"/>
              <a:gd name="connsiteY0" fmla="*/ 0 h 1857081"/>
              <a:gd name="connsiteX1" fmla="*/ 12192000 w 12192000"/>
              <a:gd name="connsiteY1" fmla="*/ 0 h 1857081"/>
              <a:gd name="connsiteX2" fmla="*/ 12192000 w 12192000"/>
              <a:gd name="connsiteY2" fmla="*/ 1857081 h 1857081"/>
              <a:gd name="connsiteX3" fmla="*/ 0 w 12192000"/>
              <a:gd name="connsiteY3" fmla="*/ 1857081 h 1857081"/>
              <a:gd name="connsiteX4" fmla="*/ 0 w 12192000"/>
              <a:gd name="connsiteY4" fmla="*/ 0 h 1857081"/>
              <a:gd name="connsiteX0" fmla="*/ 1524000 w 13716000"/>
              <a:gd name="connsiteY0" fmla="*/ 0 h 2089215"/>
              <a:gd name="connsiteX1" fmla="*/ 13716000 w 13716000"/>
              <a:gd name="connsiteY1" fmla="*/ 0 h 2089215"/>
              <a:gd name="connsiteX2" fmla="*/ 13716000 w 13716000"/>
              <a:gd name="connsiteY2" fmla="*/ 1857081 h 2089215"/>
              <a:gd name="connsiteX3" fmla="*/ 1524000 w 13716000"/>
              <a:gd name="connsiteY3" fmla="*/ 1857081 h 2089215"/>
              <a:gd name="connsiteX4" fmla="*/ 1524000 w 13716000"/>
              <a:gd name="connsiteY4" fmla="*/ 0 h 2089215"/>
              <a:gd name="connsiteX0" fmla="*/ 1519295 w 13711295"/>
              <a:gd name="connsiteY0" fmla="*/ 0 h 2040242"/>
              <a:gd name="connsiteX1" fmla="*/ 13711295 w 13711295"/>
              <a:gd name="connsiteY1" fmla="*/ 0 h 2040242"/>
              <a:gd name="connsiteX2" fmla="*/ 13711295 w 13711295"/>
              <a:gd name="connsiteY2" fmla="*/ 1857081 h 2040242"/>
              <a:gd name="connsiteX3" fmla="*/ 1528722 w 13711295"/>
              <a:gd name="connsiteY3" fmla="*/ 1743960 h 2040242"/>
              <a:gd name="connsiteX4" fmla="*/ 1519295 w 13711295"/>
              <a:gd name="connsiteY4" fmla="*/ 0 h 2040242"/>
              <a:gd name="connsiteX0" fmla="*/ 1519295 w 13711295"/>
              <a:gd name="connsiteY0" fmla="*/ 0 h 2040242"/>
              <a:gd name="connsiteX1" fmla="*/ 13711295 w 13711295"/>
              <a:gd name="connsiteY1" fmla="*/ 0 h 2040242"/>
              <a:gd name="connsiteX2" fmla="*/ 13711295 w 13711295"/>
              <a:gd name="connsiteY2" fmla="*/ 1857081 h 2040242"/>
              <a:gd name="connsiteX3" fmla="*/ 1528722 w 13711295"/>
              <a:gd name="connsiteY3" fmla="*/ 1743960 h 2040242"/>
              <a:gd name="connsiteX4" fmla="*/ 1519295 w 13711295"/>
              <a:gd name="connsiteY4" fmla="*/ 0 h 2040242"/>
              <a:gd name="connsiteX0" fmla="*/ 1519295 w 13711295"/>
              <a:gd name="connsiteY0" fmla="*/ 0 h 1768118"/>
              <a:gd name="connsiteX1" fmla="*/ 13711295 w 13711295"/>
              <a:gd name="connsiteY1" fmla="*/ 0 h 1768118"/>
              <a:gd name="connsiteX2" fmla="*/ 13711295 w 13711295"/>
              <a:gd name="connsiteY2" fmla="*/ 942681 h 1768118"/>
              <a:gd name="connsiteX3" fmla="*/ 1528722 w 13711295"/>
              <a:gd name="connsiteY3" fmla="*/ 1743960 h 1768118"/>
              <a:gd name="connsiteX4" fmla="*/ 1519295 w 13711295"/>
              <a:gd name="connsiteY4" fmla="*/ 0 h 1768118"/>
              <a:gd name="connsiteX0" fmla="*/ 1519295 w 13711295"/>
              <a:gd name="connsiteY0" fmla="*/ 0 h 1757204"/>
              <a:gd name="connsiteX1" fmla="*/ 13711295 w 13711295"/>
              <a:gd name="connsiteY1" fmla="*/ 0 h 1757204"/>
              <a:gd name="connsiteX2" fmla="*/ 13711295 w 13711295"/>
              <a:gd name="connsiteY2" fmla="*/ 942681 h 1757204"/>
              <a:gd name="connsiteX3" fmla="*/ 1528722 w 13711295"/>
              <a:gd name="connsiteY3" fmla="*/ 1743960 h 1757204"/>
              <a:gd name="connsiteX4" fmla="*/ 1519295 w 13711295"/>
              <a:gd name="connsiteY4" fmla="*/ 0 h 1757204"/>
              <a:gd name="connsiteX0" fmla="*/ 1519295 w 13711295"/>
              <a:gd name="connsiteY0" fmla="*/ 0 h 1468502"/>
              <a:gd name="connsiteX1" fmla="*/ 13711295 w 13711295"/>
              <a:gd name="connsiteY1" fmla="*/ 0 h 1468502"/>
              <a:gd name="connsiteX2" fmla="*/ 13711295 w 13711295"/>
              <a:gd name="connsiteY2" fmla="*/ 942681 h 1468502"/>
              <a:gd name="connsiteX3" fmla="*/ 1528722 w 13711295"/>
              <a:gd name="connsiteY3" fmla="*/ 1451729 h 1468502"/>
              <a:gd name="connsiteX4" fmla="*/ 1519295 w 13711295"/>
              <a:gd name="connsiteY4" fmla="*/ 0 h 1468502"/>
              <a:gd name="connsiteX0" fmla="*/ 903926 w 13095926"/>
              <a:gd name="connsiteY0" fmla="*/ 0 h 1468502"/>
              <a:gd name="connsiteX1" fmla="*/ 13095926 w 13095926"/>
              <a:gd name="connsiteY1" fmla="*/ 0 h 1468502"/>
              <a:gd name="connsiteX2" fmla="*/ 13095926 w 13095926"/>
              <a:gd name="connsiteY2" fmla="*/ 942681 h 1468502"/>
              <a:gd name="connsiteX3" fmla="*/ 913353 w 13095926"/>
              <a:gd name="connsiteY3" fmla="*/ 1451729 h 1468502"/>
              <a:gd name="connsiteX4" fmla="*/ 903926 w 13095926"/>
              <a:gd name="connsiteY4" fmla="*/ 0 h 1468502"/>
              <a:gd name="connsiteX0" fmla="*/ 0 w 12192000"/>
              <a:gd name="connsiteY0" fmla="*/ 0 h 1468502"/>
              <a:gd name="connsiteX1" fmla="*/ 12192000 w 12192000"/>
              <a:gd name="connsiteY1" fmla="*/ 0 h 1468502"/>
              <a:gd name="connsiteX2" fmla="*/ 12192000 w 12192000"/>
              <a:gd name="connsiteY2" fmla="*/ 942681 h 1468502"/>
              <a:gd name="connsiteX3" fmla="*/ 9427 w 12192000"/>
              <a:gd name="connsiteY3" fmla="*/ 1451729 h 1468502"/>
              <a:gd name="connsiteX4" fmla="*/ 0 w 12192000"/>
              <a:gd name="connsiteY4" fmla="*/ 0 h 1468502"/>
              <a:gd name="connsiteX0" fmla="*/ 0 w 12192000"/>
              <a:gd name="connsiteY0" fmla="*/ 0 h 1694367"/>
              <a:gd name="connsiteX1" fmla="*/ 12192000 w 12192000"/>
              <a:gd name="connsiteY1" fmla="*/ 0 h 1694367"/>
              <a:gd name="connsiteX2" fmla="*/ 12192000 w 12192000"/>
              <a:gd name="connsiteY2" fmla="*/ 942681 h 1694367"/>
              <a:gd name="connsiteX3" fmla="*/ 9427 w 12192000"/>
              <a:gd name="connsiteY3" fmla="*/ 1451729 h 1694367"/>
              <a:gd name="connsiteX4" fmla="*/ 0 w 12192000"/>
              <a:gd name="connsiteY4" fmla="*/ 0 h 1694367"/>
              <a:gd name="connsiteX0" fmla="*/ 0 w 12192000"/>
              <a:gd name="connsiteY0" fmla="*/ 0 h 1700141"/>
              <a:gd name="connsiteX1" fmla="*/ 12192000 w 12192000"/>
              <a:gd name="connsiteY1" fmla="*/ 0 h 1700141"/>
              <a:gd name="connsiteX2" fmla="*/ 12192000 w 12192000"/>
              <a:gd name="connsiteY2" fmla="*/ 942681 h 1700141"/>
              <a:gd name="connsiteX3" fmla="*/ 9427 w 12192000"/>
              <a:gd name="connsiteY3" fmla="*/ 1451729 h 1700141"/>
              <a:gd name="connsiteX4" fmla="*/ 0 w 12192000"/>
              <a:gd name="connsiteY4" fmla="*/ 0 h 1700141"/>
              <a:gd name="connsiteX0" fmla="*/ 5758 w 12197758"/>
              <a:gd name="connsiteY0" fmla="*/ 0 h 1700141"/>
              <a:gd name="connsiteX1" fmla="*/ 12197758 w 12197758"/>
              <a:gd name="connsiteY1" fmla="*/ 0 h 1700141"/>
              <a:gd name="connsiteX2" fmla="*/ 12197758 w 12197758"/>
              <a:gd name="connsiteY2" fmla="*/ 942681 h 1700141"/>
              <a:gd name="connsiteX3" fmla="*/ 5660 w 12197758"/>
              <a:gd name="connsiteY3" fmla="*/ 1451729 h 1700141"/>
              <a:gd name="connsiteX4" fmla="*/ 5758 w 12197758"/>
              <a:gd name="connsiteY4" fmla="*/ 0 h 1700141"/>
              <a:gd name="connsiteX0" fmla="*/ 1676 w 12193676"/>
              <a:gd name="connsiteY0" fmla="*/ 0 h 1700141"/>
              <a:gd name="connsiteX1" fmla="*/ 12193676 w 12193676"/>
              <a:gd name="connsiteY1" fmla="*/ 0 h 1700141"/>
              <a:gd name="connsiteX2" fmla="*/ 12193676 w 12193676"/>
              <a:gd name="connsiteY2" fmla="*/ 942681 h 1700141"/>
              <a:gd name="connsiteX3" fmla="*/ 1578 w 12193676"/>
              <a:gd name="connsiteY3" fmla="*/ 1451729 h 1700141"/>
              <a:gd name="connsiteX4" fmla="*/ 1676 w 12193676"/>
              <a:gd name="connsiteY4" fmla="*/ 0 h 1700141"/>
              <a:gd name="connsiteX0" fmla="*/ 98 w 12192098"/>
              <a:gd name="connsiteY0" fmla="*/ 0 h 1700141"/>
              <a:gd name="connsiteX1" fmla="*/ 12192098 w 12192098"/>
              <a:gd name="connsiteY1" fmla="*/ 0 h 1700141"/>
              <a:gd name="connsiteX2" fmla="*/ 12192098 w 12192098"/>
              <a:gd name="connsiteY2" fmla="*/ 942681 h 1700141"/>
              <a:gd name="connsiteX3" fmla="*/ 0 w 12192098"/>
              <a:gd name="connsiteY3" fmla="*/ 1451729 h 1700141"/>
              <a:gd name="connsiteX4" fmla="*/ 98 w 12192098"/>
              <a:gd name="connsiteY4" fmla="*/ 0 h 1700141"/>
              <a:gd name="connsiteX0" fmla="*/ 2666 w 12194666"/>
              <a:gd name="connsiteY0" fmla="*/ 0 h 1700141"/>
              <a:gd name="connsiteX1" fmla="*/ 12194666 w 12194666"/>
              <a:gd name="connsiteY1" fmla="*/ 0 h 1700141"/>
              <a:gd name="connsiteX2" fmla="*/ 12194666 w 12194666"/>
              <a:gd name="connsiteY2" fmla="*/ 942681 h 1700141"/>
              <a:gd name="connsiteX3" fmla="*/ 2568 w 12194666"/>
              <a:gd name="connsiteY3" fmla="*/ 1451729 h 1700141"/>
              <a:gd name="connsiteX4" fmla="*/ 2666 w 12194666"/>
              <a:gd name="connsiteY4" fmla="*/ 0 h 1700141"/>
              <a:gd name="connsiteX0" fmla="*/ 2666 w 12194666"/>
              <a:gd name="connsiteY0" fmla="*/ 0 h 1700141"/>
              <a:gd name="connsiteX1" fmla="*/ 12185239 w 12194666"/>
              <a:gd name="connsiteY1" fmla="*/ 395925 h 1700141"/>
              <a:gd name="connsiteX2" fmla="*/ 12194666 w 12194666"/>
              <a:gd name="connsiteY2" fmla="*/ 942681 h 1700141"/>
              <a:gd name="connsiteX3" fmla="*/ 2568 w 12194666"/>
              <a:gd name="connsiteY3" fmla="*/ 1451729 h 1700141"/>
              <a:gd name="connsiteX4" fmla="*/ 2666 w 12194666"/>
              <a:gd name="connsiteY4" fmla="*/ 0 h 1700141"/>
              <a:gd name="connsiteX0" fmla="*/ 2666 w 12204093"/>
              <a:gd name="connsiteY0" fmla="*/ 0 h 1700141"/>
              <a:gd name="connsiteX1" fmla="*/ 12204093 w 12204093"/>
              <a:gd name="connsiteY1" fmla="*/ 282803 h 1700141"/>
              <a:gd name="connsiteX2" fmla="*/ 12194666 w 12204093"/>
              <a:gd name="connsiteY2" fmla="*/ 942681 h 1700141"/>
              <a:gd name="connsiteX3" fmla="*/ 2568 w 12204093"/>
              <a:gd name="connsiteY3" fmla="*/ 1451729 h 1700141"/>
              <a:gd name="connsiteX4" fmla="*/ 2666 w 12204093"/>
              <a:gd name="connsiteY4" fmla="*/ 0 h 1700141"/>
              <a:gd name="connsiteX0" fmla="*/ 0 w 12220280"/>
              <a:gd name="connsiteY0" fmla="*/ 509048 h 1417338"/>
              <a:gd name="connsiteX1" fmla="*/ 12220280 w 12220280"/>
              <a:gd name="connsiteY1" fmla="*/ 0 h 1417338"/>
              <a:gd name="connsiteX2" fmla="*/ 12210853 w 12220280"/>
              <a:gd name="connsiteY2" fmla="*/ 659878 h 1417338"/>
              <a:gd name="connsiteX3" fmla="*/ 18755 w 12220280"/>
              <a:gd name="connsiteY3" fmla="*/ 1168926 h 1417338"/>
              <a:gd name="connsiteX4" fmla="*/ 0 w 12220280"/>
              <a:gd name="connsiteY4" fmla="*/ 509048 h 1417338"/>
              <a:gd name="connsiteX0" fmla="*/ 2668 w 12204094"/>
              <a:gd name="connsiteY0" fmla="*/ 0 h 1426764"/>
              <a:gd name="connsiteX1" fmla="*/ 12204094 w 12204094"/>
              <a:gd name="connsiteY1" fmla="*/ 9426 h 1426764"/>
              <a:gd name="connsiteX2" fmla="*/ 12194667 w 12204094"/>
              <a:gd name="connsiteY2" fmla="*/ 669304 h 1426764"/>
              <a:gd name="connsiteX3" fmla="*/ 2569 w 12204094"/>
              <a:gd name="connsiteY3" fmla="*/ 1178352 h 1426764"/>
              <a:gd name="connsiteX4" fmla="*/ 2668 w 12204094"/>
              <a:gd name="connsiteY4" fmla="*/ 0 h 142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094" h="1426764">
                <a:moveTo>
                  <a:pt x="2668" y="0"/>
                </a:moveTo>
                <a:lnTo>
                  <a:pt x="12204094" y="9426"/>
                </a:lnTo>
                <a:cubicBezTo>
                  <a:pt x="12204094" y="323653"/>
                  <a:pt x="12194667" y="355077"/>
                  <a:pt x="12194667" y="669304"/>
                </a:cubicBezTo>
                <a:cubicBezTo>
                  <a:pt x="5826336" y="384928"/>
                  <a:pt x="5032293" y="2033049"/>
                  <a:pt x="2569" y="1178352"/>
                </a:cubicBezTo>
                <a:cubicBezTo>
                  <a:pt x="-4951" y="575405"/>
                  <a:pt x="6857" y="733719"/>
                  <a:pt x="2668" y="0"/>
                </a:cubicBezTo>
                <a:close/>
              </a:path>
            </a:pathLst>
          </a:custGeom>
          <a:solidFill>
            <a:srgbClr val="06357D"/>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7870" tIns="38935" rIns="77870" bIns="38935" anchor="ctr"/>
          <a:lstStyle/>
          <a:p>
            <a:pPr algn="ctr" defTabSz="914400" eaLnBrk="1" fontAlgn="auto" hangingPunct="1">
              <a:spcBef>
                <a:spcPts val="0"/>
              </a:spcBef>
              <a:spcAft>
                <a:spcPts val="0"/>
              </a:spcAft>
              <a:defRPr/>
            </a:pPr>
            <a:endParaRPr lang="en-GB" dirty="0">
              <a:solidFill>
                <a:prstClr val="white"/>
              </a:solidFill>
            </a:endParaRPr>
          </a:p>
        </p:txBody>
      </p:sp>
      <p:sp>
        <p:nvSpPr>
          <p:cNvPr id="7" name="Rectangle 2"/>
          <p:cNvSpPr/>
          <p:nvPr userDrawn="1"/>
        </p:nvSpPr>
        <p:spPr>
          <a:xfrm>
            <a:off x="-2237" y="796713"/>
            <a:ext cx="9146238" cy="815851"/>
          </a:xfrm>
          <a:custGeom>
            <a:avLst/>
            <a:gdLst>
              <a:gd name="connsiteX0" fmla="*/ 0 w 12192000"/>
              <a:gd name="connsiteY0" fmla="*/ 0 h 1857081"/>
              <a:gd name="connsiteX1" fmla="*/ 12192000 w 12192000"/>
              <a:gd name="connsiteY1" fmla="*/ 0 h 1857081"/>
              <a:gd name="connsiteX2" fmla="*/ 12192000 w 12192000"/>
              <a:gd name="connsiteY2" fmla="*/ 1857081 h 1857081"/>
              <a:gd name="connsiteX3" fmla="*/ 0 w 12192000"/>
              <a:gd name="connsiteY3" fmla="*/ 1857081 h 1857081"/>
              <a:gd name="connsiteX4" fmla="*/ 0 w 12192000"/>
              <a:gd name="connsiteY4" fmla="*/ 0 h 1857081"/>
              <a:gd name="connsiteX0" fmla="*/ 1524000 w 13716000"/>
              <a:gd name="connsiteY0" fmla="*/ 0 h 2089215"/>
              <a:gd name="connsiteX1" fmla="*/ 13716000 w 13716000"/>
              <a:gd name="connsiteY1" fmla="*/ 0 h 2089215"/>
              <a:gd name="connsiteX2" fmla="*/ 13716000 w 13716000"/>
              <a:gd name="connsiteY2" fmla="*/ 1857081 h 2089215"/>
              <a:gd name="connsiteX3" fmla="*/ 1524000 w 13716000"/>
              <a:gd name="connsiteY3" fmla="*/ 1857081 h 2089215"/>
              <a:gd name="connsiteX4" fmla="*/ 1524000 w 13716000"/>
              <a:gd name="connsiteY4" fmla="*/ 0 h 2089215"/>
              <a:gd name="connsiteX0" fmla="*/ 1519295 w 13711295"/>
              <a:gd name="connsiteY0" fmla="*/ 0 h 2040242"/>
              <a:gd name="connsiteX1" fmla="*/ 13711295 w 13711295"/>
              <a:gd name="connsiteY1" fmla="*/ 0 h 2040242"/>
              <a:gd name="connsiteX2" fmla="*/ 13711295 w 13711295"/>
              <a:gd name="connsiteY2" fmla="*/ 1857081 h 2040242"/>
              <a:gd name="connsiteX3" fmla="*/ 1528722 w 13711295"/>
              <a:gd name="connsiteY3" fmla="*/ 1743960 h 2040242"/>
              <a:gd name="connsiteX4" fmla="*/ 1519295 w 13711295"/>
              <a:gd name="connsiteY4" fmla="*/ 0 h 2040242"/>
              <a:gd name="connsiteX0" fmla="*/ 1519295 w 13711295"/>
              <a:gd name="connsiteY0" fmla="*/ 0 h 2040242"/>
              <a:gd name="connsiteX1" fmla="*/ 13711295 w 13711295"/>
              <a:gd name="connsiteY1" fmla="*/ 0 h 2040242"/>
              <a:gd name="connsiteX2" fmla="*/ 13711295 w 13711295"/>
              <a:gd name="connsiteY2" fmla="*/ 1857081 h 2040242"/>
              <a:gd name="connsiteX3" fmla="*/ 1528722 w 13711295"/>
              <a:gd name="connsiteY3" fmla="*/ 1743960 h 2040242"/>
              <a:gd name="connsiteX4" fmla="*/ 1519295 w 13711295"/>
              <a:gd name="connsiteY4" fmla="*/ 0 h 2040242"/>
              <a:gd name="connsiteX0" fmla="*/ 1519295 w 13711295"/>
              <a:gd name="connsiteY0" fmla="*/ 0 h 1768118"/>
              <a:gd name="connsiteX1" fmla="*/ 13711295 w 13711295"/>
              <a:gd name="connsiteY1" fmla="*/ 0 h 1768118"/>
              <a:gd name="connsiteX2" fmla="*/ 13711295 w 13711295"/>
              <a:gd name="connsiteY2" fmla="*/ 942681 h 1768118"/>
              <a:gd name="connsiteX3" fmla="*/ 1528722 w 13711295"/>
              <a:gd name="connsiteY3" fmla="*/ 1743960 h 1768118"/>
              <a:gd name="connsiteX4" fmla="*/ 1519295 w 13711295"/>
              <a:gd name="connsiteY4" fmla="*/ 0 h 1768118"/>
              <a:gd name="connsiteX0" fmla="*/ 1519295 w 13711295"/>
              <a:gd name="connsiteY0" fmla="*/ 0 h 1757204"/>
              <a:gd name="connsiteX1" fmla="*/ 13711295 w 13711295"/>
              <a:gd name="connsiteY1" fmla="*/ 0 h 1757204"/>
              <a:gd name="connsiteX2" fmla="*/ 13711295 w 13711295"/>
              <a:gd name="connsiteY2" fmla="*/ 942681 h 1757204"/>
              <a:gd name="connsiteX3" fmla="*/ 1528722 w 13711295"/>
              <a:gd name="connsiteY3" fmla="*/ 1743960 h 1757204"/>
              <a:gd name="connsiteX4" fmla="*/ 1519295 w 13711295"/>
              <a:gd name="connsiteY4" fmla="*/ 0 h 1757204"/>
              <a:gd name="connsiteX0" fmla="*/ 1519295 w 13711295"/>
              <a:gd name="connsiteY0" fmla="*/ 0 h 1468502"/>
              <a:gd name="connsiteX1" fmla="*/ 13711295 w 13711295"/>
              <a:gd name="connsiteY1" fmla="*/ 0 h 1468502"/>
              <a:gd name="connsiteX2" fmla="*/ 13711295 w 13711295"/>
              <a:gd name="connsiteY2" fmla="*/ 942681 h 1468502"/>
              <a:gd name="connsiteX3" fmla="*/ 1528722 w 13711295"/>
              <a:gd name="connsiteY3" fmla="*/ 1451729 h 1468502"/>
              <a:gd name="connsiteX4" fmla="*/ 1519295 w 13711295"/>
              <a:gd name="connsiteY4" fmla="*/ 0 h 1468502"/>
              <a:gd name="connsiteX0" fmla="*/ 903926 w 13095926"/>
              <a:gd name="connsiteY0" fmla="*/ 0 h 1468502"/>
              <a:gd name="connsiteX1" fmla="*/ 13095926 w 13095926"/>
              <a:gd name="connsiteY1" fmla="*/ 0 h 1468502"/>
              <a:gd name="connsiteX2" fmla="*/ 13095926 w 13095926"/>
              <a:gd name="connsiteY2" fmla="*/ 942681 h 1468502"/>
              <a:gd name="connsiteX3" fmla="*/ 913353 w 13095926"/>
              <a:gd name="connsiteY3" fmla="*/ 1451729 h 1468502"/>
              <a:gd name="connsiteX4" fmla="*/ 903926 w 13095926"/>
              <a:gd name="connsiteY4" fmla="*/ 0 h 1468502"/>
              <a:gd name="connsiteX0" fmla="*/ 0 w 12192000"/>
              <a:gd name="connsiteY0" fmla="*/ 0 h 1468502"/>
              <a:gd name="connsiteX1" fmla="*/ 12192000 w 12192000"/>
              <a:gd name="connsiteY1" fmla="*/ 0 h 1468502"/>
              <a:gd name="connsiteX2" fmla="*/ 12192000 w 12192000"/>
              <a:gd name="connsiteY2" fmla="*/ 942681 h 1468502"/>
              <a:gd name="connsiteX3" fmla="*/ 9427 w 12192000"/>
              <a:gd name="connsiteY3" fmla="*/ 1451729 h 1468502"/>
              <a:gd name="connsiteX4" fmla="*/ 0 w 12192000"/>
              <a:gd name="connsiteY4" fmla="*/ 0 h 1468502"/>
              <a:gd name="connsiteX0" fmla="*/ 0 w 12192000"/>
              <a:gd name="connsiteY0" fmla="*/ 0 h 1694367"/>
              <a:gd name="connsiteX1" fmla="*/ 12192000 w 12192000"/>
              <a:gd name="connsiteY1" fmla="*/ 0 h 1694367"/>
              <a:gd name="connsiteX2" fmla="*/ 12192000 w 12192000"/>
              <a:gd name="connsiteY2" fmla="*/ 942681 h 1694367"/>
              <a:gd name="connsiteX3" fmla="*/ 9427 w 12192000"/>
              <a:gd name="connsiteY3" fmla="*/ 1451729 h 1694367"/>
              <a:gd name="connsiteX4" fmla="*/ 0 w 12192000"/>
              <a:gd name="connsiteY4" fmla="*/ 0 h 1694367"/>
              <a:gd name="connsiteX0" fmla="*/ 0 w 12192000"/>
              <a:gd name="connsiteY0" fmla="*/ 0 h 1700141"/>
              <a:gd name="connsiteX1" fmla="*/ 12192000 w 12192000"/>
              <a:gd name="connsiteY1" fmla="*/ 0 h 1700141"/>
              <a:gd name="connsiteX2" fmla="*/ 12192000 w 12192000"/>
              <a:gd name="connsiteY2" fmla="*/ 942681 h 1700141"/>
              <a:gd name="connsiteX3" fmla="*/ 9427 w 12192000"/>
              <a:gd name="connsiteY3" fmla="*/ 1451729 h 1700141"/>
              <a:gd name="connsiteX4" fmla="*/ 0 w 12192000"/>
              <a:gd name="connsiteY4" fmla="*/ 0 h 1700141"/>
              <a:gd name="connsiteX0" fmla="*/ 5758 w 12197758"/>
              <a:gd name="connsiteY0" fmla="*/ 0 h 1700141"/>
              <a:gd name="connsiteX1" fmla="*/ 12197758 w 12197758"/>
              <a:gd name="connsiteY1" fmla="*/ 0 h 1700141"/>
              <a:gd name="connsiteX2" fmla="*/ 12197758 w 12197758"/>
              <a:gd name="connsiteY2" fmla="*/ 942681 h 1700141"/>
              <a:gd name="connsiteX3" fmla="*/ 5660 w 12197758"/>
              <a:gd name="connsiteY3" fmla="*/ 1451729 h 1700141"/>
              <a:gd name="connsiteX4" fmla="*/ 5758 w 12197758"/>
              <a:gd name="connsiteY4" fmla="*/ 0 h 1700141"/>
              <a:gd name="connsiteX0" fmla="*/ 1676 w 12193676"/>
              <a:gd name="connsiteY0" fmla="*/ 0 h 1700141"/>
              <a:gd name="connsiteX1" fmla="*/ 12193676 w 12193676"/>
              <a:gd name="connsiteY1" fmla="*/ 0 h 1700141"/>
              <a:gd name="connsiteX2" fmla="*/ 12193676 w 12193676"/>
              <a:gd name="connsiteY2" fmla="*/ 942681 h 1700141"/>
              <a:gd name="connsiteX3" fmla="*/ 1578 w 12193676"/>
              <a:gd name="connsiteY3" fmla="*/ 1451729 h 1700141"/>
              <a:gd name="connsiteX4" fmla="*/ 1676 w 12193676"/>
              <a:gd name="connsiteY4" fmla="*/ 0 h 1700141"/>
              <a:gd name="connsiteX0" fmla="*/ 98 w 12192098"/>
              <a:gd name="connsiteY0" fmla="*/ 0 h 1700141"/>
              <a:gd name="connsiteX1" fmla="*/ 12192098 w 12192098"/>
              <a:gd name="connsiteY1" fmla="*/ 0 h 1700141"/>
              <a:gd name="connsiteX2" fmla="*/ 12192098 w 12192098"/>
              <a:gd name="connsiteY2" fmla="*/ 942681 h 1700141"/>
              <a:gd name="connsiteX3" fmla="*/ 0 w 12192098"/>
              <a:gd name="connsiteY3" fmla="*/ 1451729 h 1700141"/>
              <a:gd name="connsiteX4" fmla="*/ 98 w 12192098"/>
              <a:gd name="connsiteY4" fmla="*/ 0 h 1700141"/>
              <a:gd name="connsiteX0" fmla="*/ 2666 w 12194666"/>
              <a:gd name="connsiteY0" fmla="*/ 0 h 1700141"/>
              <a:gd name="connsiteX1" fmla="*/ 12194666 w 12194666"/>
              <a:gd name="connsiteY1" fmla="*/ 0 h 1700141"/>
              <a:gd name="connsiteX2" fmla="*/ 12194666 w 12194666"/>
              <a:gd name="connsiteY2" fmla="*/ 942681 h 1700141"/>
              <a:gd name="connsiteX3" fmla="*/ 2568 w 12194666"/>
              <a:gd name="connsiteY3" fmla="*/ 1451729 h 1700141"/>
              <a:gd name="connsiteX4" fmla="*/ 2666 w 12194666"/>
              <a:gd name="connsiteY4" fmla="*/ 0 h 1700141"/>
              <a:gd name="connsiteX0" fmla="*/ 0 w 12214034"/>
              <a:gd name="connsiteY0" fmla="*/ 1152000 h 1700141"/>
              <a:gd name="connsiteX1" fmla="*/ 12214034 w 12214034"/>
              <a:gd name="connsiteY1" fmla="*/ 0 h 1700141"/>
              <a:gd name="connsiteX2" fmla="*/ 12214034 w 12214034"/>
              <a:gd name="connsiteY2" fmla="*/ 942681 h 1700141"/>
              <a:gd name="connsiteX3" fmla="*/ 21936 w 12214034"/>
              <a:gd name="connsiteY3" fmla="*/ 1451729 h 1700141"/>
              <a:gd name="connsiteX4" fmla="*/ 0 w 12214034"/>
              <a:gd name="connsiteY4" fmla="*/ 1152000 h 1700141"/>
              <a:gd name="connsiteX0" fmla="*/ 0 w 12247084"/>
              <a:gd name="connsiteY0" fmla="*/ 409846 h 957987"/>
              <a:gd name="connsiteX1" fmla="*/ 12247084 w 12247084"/>
              <a:gd name="connsiteY1" fmla="*/ 0 h 957987"/>
              <a:gd name="connsiteX2" fmla="*/ 12214034 w 12247084"/>
              <a:gd name="connsiteY2" fmla="*/ 200527 h 957987"/>
              <a:gd name="connsiteX3" fmla="*/ 21936 w 12247084"/>
              <a:gd name="connsiteY3" fmla="*/ 709575 h 957987"/>
              <a:gd name="connsiteX4" fmla="*/ 0 w 12247084"/>
              <a:gd name="connsiteY4" fmla="*/ 409846 h 957987"/>
              <a:gd name="connsiteX0" fmla="*/ 0 w 12247084"/>
              <a:gd name="connsiteY0" fmla="*/ 409846 h 957987"/>
              <a:gd name="connsiteX1" fmla="*/ 12247084 w 12247084"/>
              <a:gd name="connsiteY1" fmla="*/ 0 h 957987"/>
              <a:gd name="connsiteX2" fmla="*/ 12214034 w 12247084"/>
              <a:gd name="connsiteY2" fmla="*/ 200527 h 957987"/>
              <a:gd name="connsiteX3" fmla="*/ 21936 w 12247084"/>
              <a:gd name="connsiteY3" fmla="*/ 709575 h 957987"/>
              <a:gd name="connsiteX4" fmla="*/ 0 w 12247084"/>
              <a:gd name="connsiteY4" fmla="*/ 409846 h 957987"/>
              <a:gd name="connsiteX0" fmla="*/ 0 w 12247084"/>
              <a:gd name="connsiteY0" fmla="*/ 409846 h 947694"/>
              <a:gd name="connsiteX1" fmla="*/ 12247084 w 12247084"/>
              <a:gd name="connsiteY1" fmla="*/ 0 h 947694"/>
              <a:gd name="connsiteX2" fmla="*/ 12214034 w 12247084"/>
              <a:gd name="connsiteY2" fmla="*/ 200527 h 947694"/>
              <a:gd name="connsiteX3" fmla="*/ 21936 w 12247084"/>
              <a:gd name="connsiteY3" fmla="*/ 709575 h 947694"/>
              <a:gd name="connsiteX4" fmla="*/ 0 w 12247084"/>
              <a:gd name="connsiteY4" fmla="*/ 409846 h 947694"/>
              <a:gd name="connsiteX0" fmla="*/ 0 w 12247084"/>
              <a:gd name="connsiteY0" fmla="*/ 409846 h 924380"/>
              <a:gd name="connsiteX1" fmla="*/ 12247084 w 12247084"/>
              <a:gd name="connsiteY1" fmla="*/ 0 h 924380"/>
              <a:gd name="connsiteX2" fmla="*/ 12214034 w 12247084"/>
              <a:gd name="connsiteY2" fmla="*/ 200527 h 924380"/>
              <a:gd name="connsiteX3" fmla="*/ 21936 w 12247084"/>
              <a:gd name="connsiteY3" fmla="*/ 683308 h 924380"/>
              <a:gd name="connsiteX4" fmla="*/ 0 w 12247084"/>
              <a:gd name="connsiteY4" fmla="*/ 409846 h 924380"/>
              <a:gd name="connsiteX0" fmla="*/ 0 w 12214034"/>
              <a:gd name="connsiteY0" fmla="*/ 304774 h 819308"/>
              <a:gd name="connsiteX1" fmla="*/ 12186124 w 12214034"/>
              <a:gd name="connsiteY1" fmla="*/ 0 h 819308"/>
              <a:gd name="connsiteX2" fmla="*/ 12214034 w 12214034"/>
              <a:gd name="connsiteY2" fmla="*/ 95455 h 819308"/>
              <a:gd name="connsiteX3" fmla="*/ 21936 w 12214034"/>
              <a:gd name="connsiteY3" fmla="*/ 578236 h 819308"/>
              <a:gd name="connsiteX4" fmla="*/ 0 w 12214034"/>
              <a:gd name="connsiteY4" fmla="*/ 304774 h 819308"/>
              <a:gd name="connsiteX0" fmla="*/ 0 w 12214034"/>
              <a:gd name="connsiteY0" fmla="*/ 315135 h 829669"/>
              <a:gd name="connsiteX1" fmla="*/ 12186124 w 12214034"/>
              <a:gd name="connsiteY1" fmla="*/ 10361 h 829669"/>
              <a:gd name="connsiteX2" fmla="*/ 12214034 w 12214034"/>
              <a:gd name="connsiteY2" fmla="*/ 105816 h 829669"/>
              <a:gd name="connsiteX3" fmla="*/ 21936 w 12214034"/>
              <a:gd name="connsiteY3" fmla="*/ 588597 h 829669"/>
              <a:gd name="connsiteX4" fmla="*/ 0 w 12214034"/>
              <a:gd name="connsiteY4" fmla="*/ 315135 h 829669"/>
              <a:gd name="connsiteX0" fmla="*/ 0 w 12214034"/>
              <a:gd name="connsiteY0" fmla="*/ 293762 h 808296"/>
              <a:gd name="connsiteX1" fmla="*/ 12212318 w 12214034"/>
              <a:gd name="connsiteY1" fmla="*/ 10537 h 808296"/>
              <a:gd name="connsiteX2" fmla="*/ 12214034 w 12214034"/>
              <a:gd name="connsiteY2" fmla="*/ 84443 h 808296"/>
              <a:gd name="connsiteX3" fmla="*/ 21936 w 12214034"/>
              <a:gd name="connsiteY3" fmla="*/ 567224 h 808296"/>
              <a:gd name="connsiteX4" fmla="*/ 0 w 12214034"/>
              <a:gd name="connsiteY4" fmla="*/ 293762 h 808296"/>
              <a:gd name="connsiteX0" fmla="*/ 276 w 12195260"/>
              <a:gd name="connsiteY0" fmla="*/ 298510 h 808256"/>
              <a:gd name="connsiteX1" fmla="*/ 12193544 w 12195260"/>
              <a:gd name="connsiteY1" fmla="*/ 10497 h 808256"/>
              <a:gd name="connsiteX2" fmla="*/ 12195260 w 12195260"/>
              <a:gd name="connsiteY2" fmla="*/ 84403 h 808256"/>
              <a:gd name="connsiteX3" fmla="*/ 3162 w 12195260"/>
              <a:gd name="connsiteY3" fmla="*/ 567184 h 808256"/>
              <a:gd name="connsiteX4" fmla="*/ 276 w 12195260"/>
              <a:gd name="connsiteY4" fmla="*/ 298510 h 808256"/>
              <a:gd name="connsiteX0" fmla="*/ 37175 w 12232159"/>
              <a:gd name="connsiteY0" fmla="*/ 298510 h 808256"/>
              <a:gd name="connsiteX1" fmla="*/ 12230443 w 12232159"/>
              <a:gd name="connsiteY1" fmla="*/ 10497 h 808256"/>
              <a:gd name="connsiteX2" fmla="*/ 12232159 w 12232159"/>
              <a:gd name="connsiteY2" fmla="*/ 84403 h 808256"/>
              <a:gd name="connsiteX3" fmla="*/ 40061 w 12232159"/>
              <a:gd name="connsiteY3" fmla="*/ 567184 h 808256"/>
              <a:gd name="connsiteX4" fmla="*/ 37175 w 12232159"/>
              <a:gd name="connsiteY4" fmla="*/ 298510 h 808256"/>
              <a:gd name="connsiteX0" fmla="*/ 36634 w 12231618"/>
              <a:gd name="connsiteY0" fmla="*/ 298510 h 808256"/>
              <a:gd name="connsiteX1" fmla="*/ 12229902 w 12231618"/>
              <a:gd name="connsiteY1" fmla="*/ 10497 h 808256"/>
              <a:gd name="connsiteX2" fmla="*/ 12231618 w 12231618"/>
              <a:gd name="connsiteY2" fmla="*/ 84403 h 808256"/>
              <a:gd name="connsiteX3" fmla="*/ 39520 w 12231618"/>
              <a:gd name="connsiteY3" fmla="*/ 567184 h 808256"/>
              <a:gd name="connsiteX4" fmla="*/ 36634 w 12231618"/>
              <a:gd name="connsiteY4" fmla="*/ 298510 h 808256"/>
              <a:gd name="connsiteX0" fmla="*/ 0 w 12194984"/>
              <a:gd name="connsiteY0" fmla="*/ 298510 h 808256"/>
              <a:gd name="connsiteX1" fmla="*/ 12193268 w 12194984"/>
              <a:gd name="connsiteY1" fmla="*/ 10497 h 808256"/>
              <a:gd name="connsiteX2" fmla="*/ 12194984 w 12194984"/>
              <a:gd name="connsiteY2" fmla="*/ 84403 h 808256"/>
              <a:gd name="connsiteX3" fmla="*/ 2886 w 12194984"/>
              <a:gd name="connsiteY3" fmla="*/ 567184 h 808256"/>
              <a:gd name="connsiteX4" fmla="*/ 0 w 12194984"/>
              <a:gd name="connsiteY4" fmla="*/ 298510 h 808256"/>
              <a:gd name="connsiteX0" fmla="*/ 0 w 12194984"/>
              <a:gd name="connsiteY0" fmla="*/ 298510 h 772488"/>
              <a:gd name="connsiteX1" fmla="*/ 12193268 w 12194984"/>
              <a:gd name="connsiteY1" fmla="*/ 10497 h 772488"/>
              <a:gd name="connsiteX2" fmla="*/ 12194984 w 12194984"/>
              <a:gd name="connsiteY2" fmla="*/ 84403 h 772488"/>
              <a:gd name="connsiteX3" fmla="*/ 2886 w 12194984"/>
              <a:gd name="connsiteY3" fmla="*/ 567184 h 772488"/>
              <a:gd name="connsiteX4" fmla="*/ 0 w 12194984"/>
              <a:gd name="connsiteY4" fmla="*/ 298510 h 772488"/>
              <a:gd name="connsiteX0" fmla="*/ 0 w 12194984"/>
              <a:gd name="connsiteY0" fmla="*/ 298510 h 783407"/>
              <a:gd name="connsiteX1" fmla="*/ 12193268 w 12194984"/>
              <a:gd name="connsiteY1" fmla="*/ 10497 h 783407"/>
              <a:gd name="connsiteX2" fmla="*/ 12194984 w 12194984"/>
              <a:gd name="connsiteY2" fmla="*/ 84403 h 783407"/>
              <a:gd name="connsiteX3" fmla="*/ 2886 w 12194984"/>
              <a:gd name="connsiteY3" fmla="*/ 567184 h 783407"/>
              <a:gd name="connsiteX4" fmla="*/ 0 w 12194984"/>
              <a:gd name="connsiteY4" fmla="*/ 298510 h 783407"/>
              <a:gd name="connsiteX0" fmla="*/ 0 w 12194984"/>
              <a:gd name="connsiteY0" fmla="*/ 328925 h 813822"/>
              <a:gd name="connsiteX1" fmla="*/ 12193268 w 12194984"/>
              <a:gd name="connsiteY1" fmla="*/ 40912 h 813822"/>
              <a:gd name="connsiteX2" fmla="*/ 12194984 w 12194984"/>
              <a:gd name="connsiteY2" fmla="*/ 114818 h 813822"/>
              <a:gd name="connsiteX3" fmla="*/ 2886 w 12194984"/>
              <a:gd name="connsiteY3" fmla="*/ 597599 h 813822"/>
              <a:gd name="connsiteX4" fmla="*/ 0 w 12194984"/>
              <a:gd name="connsiteY4" fmla="*/ 328925 h 813822"/>
              <a:gd name="connsiteX0" fmla="*/ 0 w 12194984"/>
              <a:gd name="connsiteY0" fmla="*/ 328925 h 821784"/>
              <a:gd name="connsiteX1" fmla="*/ 12193268 w 12194984"/>
              <a:gd name="connsiteY1" fmla="*/ 40912 h 821784"/>
              <a:gd name="connsiteX2" fmla="*/ 12194984 w 12194984"/>
              <a:gd name="connsiteY2" fmla="*/ 114818 h 821784"/>
              <a:gd name="connsiteX3" fmla="*/ 2886 w 12194984"/>
              <a:gd name="connsiteY3" fmla="*/ 597599 h 821784"/>
              <a:gd name="connsiteX4" fmla="*/ 0 w 12194984"/>
              <a:gd name="connsiteY4" fmla="*/ 328925 h 821784"/>
              <a:gd name="connsiteX0" fmla="*/ 0 w 12194984"/>
              <a:gd name="connsiteY0" fmla="*/ 328925 h 822534"/>
              <a:gd name="connsiteX1" fmla="*/ 12193268 w 12194984"/>
              <a:gd name="connsiteY1" fmla="*/ 40912 h 822534"/>
              <a:gd name="connsiteX2" fmla="*/ 12194984 w 12194984"/>
              <a:gd name="connsiteY2" fmla="*/ 114818 h 822534"/>
              <a:gd name="connsiteX3" fmla="*/ 2886 w 12194984"/>
              <a:gd name="connsiteY3" fmla="*/ 597599 h 822534"/>
              <a:gd name="connsiteX4" fmla="*/ 0 w 12194984"/>
              <a:gd name="connsiteY4" fmla="*/ 328925 h 822534"/>
              <a:gd name="connsiteX0" fmla="*/ 0 w 12194984"/>
              <a:gd name="connsiteY0" fmla="*/ 328925 h 827129"/>
              <a:gd name="connsiteX1" fmla="*/ 12193268 w 12194984"/>
              <a:gd name="connsiteY1" fmla="*/ 40912 h 827129"/>
              <a:gd name="connsiteX2" fmla="*/ 12194984 w 12194984"/>
              <a:gd name="connsiteY2" fmla="*/ 114818 h 827129"/>
              <a:gd name="connsiteX3" fmla="*/ 2886 w 12194984"/>
              <a:gd name="connsiteY3" fmla="*/ 597599 h 827129"/>
              <a:gd name="connsiteX4" fmla="*/ 0 w 12194984"/>
              <a:gd name="connsiteY4" fmla="*/ 328925 h 827129"/>
              <a:gd name="connsiteX0" fmla="*/ 0 w 12194984"/>
              <a:gd name="connsiteY0" fmla="*/ 328925 h 830287"/>
              <a:gd name="connsiteX1" fmla="*/ 12193268 w 12194984"/>
              <a:gd name="connsiteY1" fmla="*/ 40912 h 830287"/>
              <a:gd name="connsiteX2" fmla="*/ 12194984 w 12194984"/>
              <a:gd name="connsiteY2" fmla="*/ 114818 h 830287"/>
              <a:gd name="connsiteX3" fmla="*/ 2886 w 12194984"/>
              <a:gd name="connsiteY3" fmla="*/ 597599 h 830287"/>
              <a:gd name="connsiteX4" fmla="*/ 0 w 12194984"/>
              <a:gd name="connsiteY4" fmla="*/ 328925 h 830287"/>
              <a:gd name="connsiteX0" fmla="*/ 0 w 12194984"/>
              <a:gd name="connsiteY0" fmla="*/ 328925 h 807017"/>
              <a:gd name="connsiteX1" fmla="*/ 12193268 w 12194984"/>
              <a:gd name="connsiteY1" fmla="*/ 40912 h 807017"/>
              <a:gd name="connsiteX2" fmla="*/ 12194984 w 12194984"/>
              <a:gd name="connsiteY2" fmla="*/ 114818 h 807017"/>
              <a:gd name="connsiteX3" fmla="*/ 2886 w 12194984"/>
              <a:gd name="connsiteY3" fmla="*/ 597599 h 807017"/>
              <a:gd name="connsiteX4" fmla="*/ 0 w 12194984"/>
              <a:gd name="connsiteY4" fmla="*/ 328925 h 807017"/>
              <a:gd name="connsiteX0" fmla="*/ 0 w 12194984"/>
              <a:gd name="connsiteY0" fmla="*/ 328925 h 820297"/>
              <a:gd name="connsiteX1" fmla="*/ 12193268 w 12194984"/>
              <a:gd name="connsiteY1" fmla="*/ 40912 h 820297"/>
              <a:gd name="connsiteX2" fmla="*/ 12194984 w 12194984"/>
              <a:gd name="connsiteY2" fmla="*/ 114818 h 820297"/>
              <a:gd name="connsiteX3" fmla="*/ 2886 w 12194984"/>
              <a:gd name="connsiteY3" fmla="*/ 597599 h 820297"/>
              <a:gd name="connsiteX4" fmla="*/ 0 w 12194984"/>
              <a:gd name="connsiteY4" fmla="*/ 328925 h 82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984" h="820297">
                <a:moveTo>
                  <a:pt x="0" y="328925"/>
                </a:moveTo>
                <a:cubicBezTo>
                  <a:pt x="4282658" y="1129208"/>
                  <a:pt x="6830077" y="-249499"/>
                  <a:pt x="12193268" y="40912"/>
                </a:cubicBezTo>
                <a:lnTo>
                  <a:pt x="12194984" y="114818"/>
                </a:lnTo>
                <a:cubicBezTo>
                  <a:pt x="5130300" y="-105909"/>
                  <a:pt x="5899113" y="1362378"/>
                  <a:pt x="2886" y="597599"/>
                </a:cubicBezTo>
                <a:cubicBezTo>
                  <a:pt x="-2252" y="447161"/>
                  <a:pt x="1807" y="435356"/>
                  <a:pt x="0" y="328925"/>
                </a:cubicBezTo>
                <a:close/>
              </a:path>
            </a:pathLst>
          </a:custGeom>
          <a:gradFill>
            <a:gsLst>
              <a:gs pos="0">
                <a:srgbClr val="CBD0D3"/>
              </a:gs>
              <a:gs pos="25000">
                <a:srgbClr val="A6AFB6"/>
              </a:gs>
              <a:gs pos="72000">
                <a:srgbClr val="A8B1B6"/>
              </a:gs>
              <a:gs pos="50000">
                <a:srgbClr val="ECECEC"/>
              </a:gs>
              <a:gs pos="100000">
                <a:schemeClr val="accent3"/>
              </a:gs>
            </a:gsLst>
            <a:path path="circle">
              <a:fillToRect l="50000" t="50000" r="50000" b="5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77870" tIns="38935" rIns="77870" bIns="38935" anchor="ctr"/>
          <a:lstStyle/>
          <a:p>
            <a:pPr algn="ctr" defTabSz="914400" eaLnBrk="1" fontAlgn="auto" hangingPunct="1">
              <a:spcBef>
                <a:spcPts val="0"/>
              </a:spcBef>
              <a:spcAft>
                <a:spcPts val="0"/>
              </a:spcAft>
              <a:defRPr/>
            </a:pPr>
            <a:endParaRPr lang="en-GB">
              <a:solidFill>
                <a:prstClr val="white"/>
              </a:solidFill>
            </a:endParaRPr>
          </a:p>
        </p:txBody>
      </p:sp>
      <p:sp>
        <p:nvSpPr>
          <p:cNvPr id="3" name="Content Placeholder 2"/>
          <p:cNvSpPr>
            <a:spLocks noGrp="1"/>
          </p:cNvSpPr>
          <p:nvPr>
            <p:ph idx="1"/>
          </p:nvPr>
        </p:nvSpPr>
        <p:spPr>
          <a:xfrm>
            <a:off x="512475" y="2370249"/>
            <a:ext cx="8096962" cy="3979241"/>
          </a:xfrm>
          <a:prstGeom prst="rect">
            <a:avLst/>
          </a:prstGeom>
        </p:spPr>
        <p:txBody>
          <a:bodyPr/>
          <a:lstStyle>
            <a:lvl1pPr>
              <a:defRPr>
                <a:solidFill>
                  <a:schemeClr val="tx2"/>
                </a:solidFill>
              </a:defRPr>
            </a:lvl1pPr>
            <a:lvl2pPr>
              <a:buClr>
                <a:schemeClr val="accent2"/>
              </a:buClr>
              <a:defRPr/>
            </a:lvl2pPr>
            <a:lvl3pPr marL="973396" indent="-194682">
              <a:buClr>
                <a:schemeClr val="accent2"/>
              </a:buClr>
              <a:buFont typeface="HelveticaNeueLT Std" panose="020B0604020202020204" pitchFamily="34" charset="0"/>
              <a:buChar char="–"/>
              <a:defRPr/>
            </a:lvl3pPr>
            <a:lvl4pPr marL="1362748" indent="-194682">
              <a:buClr>
                <a:schemeClr val="accent2"/>
              </a:buClr>
              <a:buFont typeface="HelveticaNeueLT Std" panose="020B0604020202020204" pitchFamily="34" charset="0"/>
              <a:buChar char="∙"/>
              <a:defRPr/>
            </a:lvl4pPr>
            <a:lvl5pPr marL="1752108" indent="-194682">
              <a:buClr>
                <a:schemeClr val="accent2"/>
              </a:buClr>
              <a:buFont typeface="HelveticaNeueLT Std"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218328" y="36115"/>
            <a:ext cx="7886700" cy="1347537"/>
          </a:xfrm>
          <a:prstGeom prst="rect">
            <a:avLst/>
          </a:prstGeom>
        </p:spPr>
        <p:txBody>
          <a:bodyPr anchor="t">
            <a:normAutofit/>
          </a:bodyPr>
          <a:lstStyle>
            <a:lvl1pPr>
              <a:defRPr sz="3400" b="0" i="0">
                <a:solidFill>
                  <a:schemeClr val="bg1"/>
                </a:solidFill>
                <a:latin typeface="HelveticaNeueLT Std Med Cn" panose="020B0606030502030204" pitchFamily="34" charset="0"/>
              </a:defRPr>
            </a:lvl1pPr>
          </a:lstStyle>
          <a:p>
            <a:r>
              <a:rPr lang="en-US" dirty="0"/>
              <a:t>Click to edit Master title style</a:t>
            </a:r>
            <a:endParaRPr lang="en-GB" dirty="0"/>
          </a:p>
        </p:txBody>
      </p:sp>
      <p:sp>
        <p:nvSpPr>
          <p:cNvPr id="8" name="Slide Number Placeholder 5"/>
          <p:cNvSpPr>
            <a:spLocks noGrp="1"/>
          </p:cNvSpPr>
          <p:nvPr>
            <p:ph type="sldNum" sz="quarter" idx="10"/>
          </p:nvPr>
        </p:nvSpPr>
        <p:spPr>
          <a:xfrm>
            <a:off x="0" y="6492875"/>
            <a:ext cx="387350" cy="365125"/>
          </a:xfrm>
          <a:prstGeom prst="rect">
            <a:avLst/>
          </a:prstGeom>
        </p:spPr>
        <p:txBody>
          <a:bodyPr lIns="77870" tIns="38935" rIns="77870" bIns="38935"/>
          <a:lstStyle>
            <a:lvl1pPr algn="r" defTabSz="914400" eaLnBrk="1" fontAlgn="auto" hangingPunct="1">
              <a:spcBef>
                <a:spcPts val="0"/>
              </a:spcBef>
              <a:spcAft>
                <a:spcPts val="0"/>
              </a:spcAft>
              <a:defRPr sz="1400" smtClean="0">
                <a:solidFill>
                  <a:prstClr val="white"/>
                </a:solidFill>
                <a:latin typeface="Calibri"/>
                <a:ea typeface="+mn-ea"/>
              </a:defRPr>
            </a:lvl1pPr>
          </a:lstStyle>
          <a:p>
            <a:pPr>
              <a:defRPr/>
            </a:pPr>
            <a:fld id="{EBED62B4-E56E-4603-8D69-E0EB3BF50036}" type="slidenum">
              <a:rPr lang="en-GB"/>
              <a:pPr>
                <a:defRPr/>
              </a:pPr>
              <a:t>‹N°›</a:t>
            </a:fld>
            <a:endParaRPr lang="en-GB" dirty="0"/>
          </a:p>
        </p:txBody>
      </p:sp>
    </p:spTree>
    <p:extLst>
      <p:ext uri="{BB962C8B-B14F-4D97-AF65-F5344CB8AC3E}">
        <p14:creationId xmlns:p14="http://schemas.microsoft.com/office/powerpoint/2010/main" val="31085568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53571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Modifiez le style du titre</a:t>
            </a:r>
            <a:endParaRPr lang="en-US" dirty="0"/>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390683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dirty="0" smtClean="0"/>
              <a:t>Modifiez le style du titre</a:t>
            </a:r>
            <a:endParaRPr lang="en-US"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9268363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33803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A72C3CCC-6660-4ACE-A64C-6CA4197541B9}" type="datetimeFigureOut">
              <a:rPr lang="en-US"/>
              <a:pPr>
                <a:defRPr/>
              </a:pPr>
              <a:t>6/28/2018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F8D91E89-FFB8-4119-9214-3AC9A9E16188}" type="slidenum">
              <a:rPr lang="en-US" altLang="en-US"/>
              <a:pPr>
                <a:defRPr/>
              </a:pPr>
              <a:t>‹N°›</a:t>
            </a:fld>
            <a:endParaRPr lang="en-US" altLang="en-US"/>
          </a:p>
        </p:txBody>
      </p:sp>
    </p:spTree>
    <p:extLst>
      <p:ext uri="{BB962C8B-B14F-4D97-AF65-F5344CB8AC3E}">
        <p14:creationId xmlns:p14="http://schemas.microsoft.com/office/powerpoint/2010/main" val="1922790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US">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815454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1699059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9316394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737933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7185724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988516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06D0C88-024D-4546-AEE1-750DB5C39F79}" type="datetimeFigureOut">
              <a:rPr lang="en-US" smtClean="0">
                <a:solidFill>
                  <a:prstClr val="black">
                    <a:tint val="75000"/>
                  </a:prstClr>
                </a:solidFill>
              </a:rPr>
              <a:pPr/>
              <a:t>6/28/2018</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DC74C58-C307-49AA-A046-7DFC2A455A2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63109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301A75C8-03A2-428F-A7FB-B53411F64C3B}" type="datetimeFigureOut">
              <a:rPr lang="en-US"/>
              <a:pPr>
                <a:defRPr/>
              </a:pPr>
              <a:t>6/28/2018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400161FE-609C-4CDE-8EEB-CD1A4D2C4279}" type="slidenum">
              <a:rPr lang="en-US" altLang="en-US"/>
              <a:pPr>
                <a:defRPr/>
              </a:pPr>
              <a:t>‹N°›</a:t>
            </a:fld>
            <a:endParaRPr lang="en-US" altLang="en-US"/>
          </a:p>
        </p:txBody>
      </p:sp>
    </p:spTree>
    <p:extLst>
      <p:ext uri="{BB962C8B-B14F-4D97-AF65-F5344CB8AC3E}">
        <p14:creationId xmlns:p14="http://schemas.microsoft.com/office/powerpoint/2010/main" val="2926591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FA281929-1CA6-4953-8A07-77162D6448F5}" type="datetimeFigureOut">
              <a:rPr lang="en-US"/>
              <a:pPr>
                <a:defRPr/>
              </a:pPr>
              <a:t>6/28/2018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E46B666D-B277-4754-9125-1092EBE59E89}" type="slidenum">
              <a:rPr lang="en-US" altLang="en-US"/>
              <a:pPr>
                <a:defRPr/>
              </a:pPr>
              <a:t>‹N°›</a:t>
            </a:fld>
            <a:endParaRPr lang="en-US" altLang="en-US"/>
          </a:p>
        </p:txBody>
      </p:sp>
    </p:spTree>
    <p:extLst>
      <p:ext uri="{BB962C8B-B14F-4D97-AF65-F5344CB8AC3E}">
        <p14:creationId xmlns:p14="http://schemas.microsoft.com/office/powerpoint/2010/main" val="3665532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0EBB27E9-5134-4835-8D67-C7615547F5BC}" type="datetimeFigureOut">
              <a:rPr lang="en-US"/>
              <a:pPr>
                <a:defRPr/>
              </a:pPr>
              <a:t>6/28/2018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A6F3571D-D230-4325-93EC-749517401AFF}" type="slidenum">
              <a:rPr lang="en-US" altLang="en-US"/>
              <a:pPr>
                <a:defRPr/>
              </a:pPr>
              <a:t>‹N°›</a:t>
            </a:fld>
            <a:endParaRPr lang="en-US" altLang="en-US"/>
          </a:p>
        </p:txBody>
      </p:sp>
    </p:spTree>
    <p:extLst>
      <p:ext uri="{BB962C8B-B14F-4D97-AF65-F5344CB8AC3E}">
        <p14:creationId xmlns:p14="http://schemas.microsoft.com/office/powerpoint/2010/main" val="3251728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5DD7A085-DFED-4730-B31C-99E61478FDAB}" type="datetimeFigureOut">
              <a:rPr lang="en-US"/>
              <a:pPr>
                <a:defRPr/>
              </a:pPr>
              <a:t>6/28/2018</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59E5D360-AD89-4B83-A9BC-A809B31666B4}" type="slidenum">
              <a:rPr lang="en-US" altLang="en-US"/>
              <a:pPr>
                <a:defRPr/>
              </a:pPr>
              <a:t>‹N°›</a:t>
            </a:fld>
            <a:endParaRPr lang="en-US" altLang="en-US"/>
          </a:p>
        </p:txBody>
      </p:sp>
    </p:spTree>
    <p:extLst>
      <p:ext uri="{BB962C8B-B14F-4D97-AF65-F5344CB8AC3E}">
        <p14:creationId xmlns:p14="http://schemas.microsoft.com/office/powerpoint/2010/main" val="3959280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964D4264-FFDD-4C5C-924A-59A220EEA59E}" type="datetimeFigureOut">
              <a:rPr lang="en-US"/>
              <a:pPr>
                <a:defRPr/>
              </a:pPr>
              <a:t>6/28/2018</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8B35A119-2C52-49D4-84CC-7E52727D7624}" type="slidenum">
              <a:rPr lang="en-US" altLang="en-US"/>
              <a:pPr>
                <a:defRPr/>
              </a:pPr>
              <a:t>‹N°›</a:t>
            </a:fld>
            <a:endParaRPr lang="en-US" altLang="en-US"/>
          </a:p>
        </p:txBody>
      </p:sp>
    </p:spTree>
    <p:extLst>
      <p:ext uri="{BB962C8B-B14F-4D97-AF65-F5344CB8AC3E}">
        <p14:creationId xmlns:p14="http://schemas.microsoft.com/office/powerpoint/2010/main" val="2670052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53A8EFA3-ABE0-471D-AF4B-BCD416F029AB}" type="datetimeFigureOut">
              <a:rPr lang="en-US"/>
              <a:pPr>
                <a:defRPr/>
              </a:pPr>
              <a:t>6/28/2018</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232C1311-6002-47FD-9BA2-FE1DAE369122}" type="slidenum">
              <a:rPr lang="en-US" altLang="en-US"/>
              <a:pPr>
                <a:defRPr/>
              </a:pPr>
              <a:t>‹N°›</a:t>
            </a:fld>
            <a:endParaRPr lang="en-US" altLang="en-US"/>
          </a:p>
        </p:txBody>
      </p:sp>
    </p:spTree>
    <p:extLst>
      <p:ext uri="{BB962C8B-B14F-4D97-AF65-F5344CB8AC3E}">
        <p14:creationId xmlns:p14="http://schemas.microsoft.com/office/powerpoint/2010/main" val="361392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24"/>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32960E82-2584-477D-B7C8-45A449B2A768}" type="datetime1">
              <a:rPr lang="fr-FR" altLang="fr-FR"/>
              <a:pPr>
                <a:defRPr/>
              </a:pPr>
              <a:t>28/06/2018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FECB531-D58B-4EF9-AD1B-F2F7CB22239E}" type="slidenum">
              <a:rPr lang="fr-FR" altLang="fr-FR"/>
              <a:pPr>
                <a:defRPr/>
              </a:pPr>
              <a:t>‹N°›</a:t>
            </a:fld>
            <a:endParaRPr lang="fr-FR" altLang="fr-FR"/>
          </a:p>
        </p:txBody>
      </p:sp>
    </p:spTree>
    <p:extLst>
      <p:ext uri="{BB962C8B-B14F-4D97-AF65-F5344CB8AC3E}">
        <p14:creationId xmlns:p14="http://schemas.microsoft.com/office/powerpoint/2010/main" val="1819649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EAB12905-19B5-496E-82FA-3227D113AF28}" type="datetimeFigureOut">
              <a:rPr lang="en-US"/>
              <a:pPr>
                <a:defRPr/>
              </a:pPr>
              <a:t>6/28/2018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43288C76-3DA1-4923-8404-5B271AE5F5E4}" type="slidenum">
              <a:rPr lang="en-US" altLang="en-US"/>
              <a:pPr>
                <a:defRPr/>
              </a:pPr>
              <a:t>‹N°›</a:t>
            </a:fld>
            <a:endParaRPr lang="en-US" altLang="en-US"/>
          </a:p>
        </p:txBody>
      </p:sp>
    </p:spTree>
    <p:extLst>
      <p:ext uri="{BB962C8B-B14F-4D97-AF65-F5344CB8AC3E}">
        <p14:creationId xmlns:p14="http://schemas.microsoft.com/office/powerpoint/2010/main" val="131421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32CA15D0-5C1A-48A4-9983-7D62F0EFD7A5}" type="datetimeFigureOut">
              <a:rPr lang="en-US"/>
              <a:pPr>
                <a:defRPr/>
              </a:pPr>
              <a:t>6/28/2018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7C8EE1B5-5C68-42A5-B1A6-EEF90763F2B7}" type="slidenum">
              <a:rPr lang="en-US" altLang="en-US"/>
              <a:pPr>
                <a:defRPr/>
              </a:pPr>
              <a:t>‹N°›</a:t>
            </a:fld>
            <a:endParaRPr lang="en-US" altLang="en-US"/>
          </a:p>
        </p:txBody>
      </p:sp>
    </p:spTree>
    <p:extLst>
      <p:ext uri="{BB962C8B-B14F-4D97-AF65-F5344CB8AC3E}">
        <p14:creationId xmlns:p14="http://schemas.microsoft.com/office/powerpoint/2010/main" val="1836507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EB09581E-942B-4AC9-9416-3964528A436B}" type="datetimeFigureOut">
              <a:rPr lang="en-US"/>
              <a:pPr>
                <a:defRPr/>
              </a:pPr>
              <a:t>6/28/2018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59A5AE60-3C10-41AF-99D1-A7A41EAF1409}" type="slidenum">
              <a:rPr lang="en-US" altLang="en-US"/>
              <a:pPr>
                <a:defRPr/>
              </a:pPr>
              <a:t>‹N°›</a:t>
            </a:fld>
            <a:endParaRPr lang="en-US" altLang="en-US"/>
          </a:p>
        </p:txBody>
      </p:sp>
    </p:spTree>
    <p:extLst>
      <p:ext uri="{BB962C8B-B14F-4D97-AF65-F5344CB8AC3E}">
        <p14:creationId xmlns:p14="http://schemas.microsoft.com/office/powerpoint/2010/main" val="3055522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1"/>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61"/>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fld id="{066CEADF-3221-4FE2-960F-33130096FB61}" type="datetimeFigureOut">
              <a:rPr lang="en-US"/>
              <a:pPr>
                <a:defRPr/>
              </a:pPr>
              <a:t>6/28/2018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ea typeface="ヒラギノ角ゴ Pro W3"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smtClean="0">
                <a:latin typeface="Arial" pitchFamily="34" charset="0"/>
                <a:ea typeface="ヒラギノ角ゴ Pro W3" charset="-128"/>
              </a:defRPr>
            </a:lvl1pPr>
          </a:lstStyle>
          <a:p>
            <a:pPr>
              <a:defRPr/>
            </a:pPr>
            <a:fld id="{2FBC22CE-5EAE-4565-897A-E2B631BFC528}" type="slidenum">
              <a:rPr lang="en-US" altLang="en-US"/>
              <a:pPr>
                <a:defRPr/>
              </a:pPr>
              <a:t>‹N°›</a:t>
            </a:fld>
            <a:endParaRPr lang="en-US" altLang="en-US"/>
          </a:p>
        </p:txBody>
      </p:sp>
    </p:spTree>
    <p:extLst>
      <p:ext uri="{BB962C8B-B14F-4D97-AF65-F5344CB8AC3E}">
        <p14:creationId xmlns:p14="http://schemas.microsoft.com/office/powerpoint/2010/main" val="3897576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CBF329F8-812F-4F28-8FB9-922C5B4B3156}" type="slidenum">
              <a:rPr lang="en-US" altLang="en-US"/>
              <a:pPr>
                <a:defRPr/>
              </a:pPr>
              <a:t>‹N°›</a:t>
            </a:fld>
            <a:endParaRPr lang="en-US" altLang="en-US"/>
          </a:p>
        </p:txBody>
      </p:sp>
    </p:spTree>
    <p:extLst>
      <p:ext uri="{BB962C8B-B14F-4D97-AF65-F5344CB8AC3E}">
        <p14:creationId xmlns:p14="http://schemas.microsoft.com/office/powerpoint/2010/main" val="2714822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D2EE069C-4CF0-4E7E-AEC0-C4B032A063D9}" type="slidenum">
              <a:rPr lang="en-US" altLang="en-US"/>
              <a:pPr>
                <a:defRPr/>
              </a:pPr>
              <a:t>‹N°›</a:t>
            </a:fld>
            <a:endParaRPr lang="en-US" altLang="en-US"/>
          </a:p>
        </p:txBody>
      </p:sp>
    </p:spTree>
    <p:extLst>
      <p:ext uri="{BB962C8B-B14F-4D97-AF65-F5344CB8AC3E}">
        <p14:creationId xmlns:p14="http://schemas.microsoft.com/office/powerpoint/2010/main" val="126969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E8F3B4B1-E781-46AC-813D-8FB96F49AF15}" type="slidenum">
              <a:rPr lang="en-US" altLang="en-US"/>
              <a:pPr>
                <a:defRPr/>
              </a:pPr>
              <a:t>‹N°›</a:t>
            </a:fld>
            <a:endParaRPr lang="en-US" altLang="en-US"/>
          </a:p>
        </p:txBody>
      </p:sp>
    </p:spTree>
    <p:extLst>
      <p:ext uri="{BB962C8B-B14F-4D97-AF65-F5344CB8AC3E}">
        <p14:creationId xmlns:p14="http://schemas.microsoft.com/office/powerpoint/2010/main" val="4234209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14C19CE3-9BBB-43A9-AAA9-BC690DB60504}" type="slidenum">
              <a:rPr lang="en-US" altLang="en-US"/>
              <a:pPr>
                <a:defRPr/>
              </a:pPr>
              <a:t>‹N°›</a:t>
            </a:fld>
            <a:endParaRPr lang="en-US" altLang="en-US"/>
          </a:p>
        </p:txBody>
      </p:sp>
    </p:spTree>
    <p:extLst>
      <p:ext uri="{BB962C8B-B14F-4D97-AF65-F5344CB8AC3E}">
        <p14:creationId xmlns:p14="http://schemas.microsoft.com/office/powerpoint/2010/main" val="462695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44170655-017F-4A4A-871C-0AF22EDF613F}" type="slidenum">
              <a:rPr lang="en-US" altLang="en-US"/>
              <a:pPr>
                <a:defRPr/>
              </a:pPr>
              <a:t>‹N°›</a:t>
            </a:fld>
            <a:endParaRPr lang="en-US" altLang="en-US"/>
          </a:p>
        </p:txBody>
      </p:sp>
    </p:spTree>
    <p:extLst>
      <p:ext uri="{BB962C8B-B14F-4D97-AF65-F5344CB8AC3E}">
        <p14:creationId xmlns:p14="http://schemas.microsoft.com/office/powerpoint/2010/main" val="844866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EA37170E-5315-46DF-9D10-2C4CD9B62675}" type="slidenum">
              <a:rPr lang="en-US" altLang="en-US"/>
              <a:pPr>
                <a:defRPr/>
              </a:pPr>
              <a:t>‹N°›</a:t>
            </a:fld>
            <a:endParaRPr lang="en-US" altLang="en-US"/>
          </a:p>
        </p:txBody>
      </p:sp>
    </p:spTree>
    <p:extLst>
      <p:ext uri="{BB962C8B-B14F-4D97-AF65-F5344CB8AC3E}">
        <p14:creationId xmlns:p14="http://schemas.microsoft.com/office/powerpoint/2010/main" val="3881494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64F67452-C92B-4A33-90D9-3F3C1CB17D13}" type="datetime1">
              <a:rPr lang="fr-FR" altLang="fr-FR"/>
              <a:pPr>
                <a:defRPr/>
              </a:pPr>
              <a:t>28/06/2018</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5A540E6-7E99-4076-9698-13E4E44F8507}" type="slidenum">
              <a:rPr lang="fr-FR" altLang="fr-FR"/>
              <a:pPr>
                <a:defRPr/>
              </a:pPr>
              <a:t>‹N°›</a:t>
            </a:fld>
            <a:endParaRPr lang="fr-FR" altLang="fr-FR"/>
          </a:p>
        </p:txBody>
      </p:sp>
    </p:spTree>
    <p:extLst>
      <p:ext uri="{BB962C8B-B14F-4D97-AF65-F5344CB8AC3E}">
        <p14:creationId xmlns:p14="http://schemas.microsoft.com/office/powerpoint/2010/main" val="258434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59CFD632-43EF-464E-BD5E-1ED3BCD270AD}" type="slidenum">
              <a:rPr lang="en-US" altLang="en-US"/>
              <a:pPr>
                <a:defRPr/>
              </a:pPr>
              <a:t>‹N°›</a:t>
            </a:fld>
            <a:endParaRPr lang="en-US" altLang="en-US"/>
          </a:p>
        </p:txBody>
      </p:sp>
    </p:spTree>
    <p:extLst>
      <p:ext uri="{BB962C8B-B14F-4D97-AF65-F5344CB8AC3E}">
        <p14:creationId xmlns:p14="http://schemas.microsoft.com/office/powerpoint/2010/main" val="4084447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4CBEFFE3-C84B-40C6-B366-F445E002DF3F}" type="slidenum">
              <a:rPr lang="en-US" altLang="en-US"/>
              <a:pPr>
                <a:defRPr/>
              </a:pPr>
              <a:t>‹N°›</a:t>
            </a:fld>
            <a:endParaRPr lang="en-US" altLang="en-US"/>
          </a:p>
        </p:txBody>
      </p:sp>
    </p:spTree>
    <p:extLst>
      <p:ext uri="{BB962C8B-B14F-4D97-AF65-F5344CB8AC3E}">
        <p14:creationId xmlns:p14="http://schemas.microsoft.com/office/powerpoint/2010/main" val="2287585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FCC3B95F-DF17-4D26-BA36-460C2F874776}" type="slidenum">
              <a:rPr lang="en-US" altLang="en-US"/>
              <a:pPr>
                <a:defRPr/>
              </a:pPr>
              <a:t>‹N°›</a:t>
            </a:fld>
            <a:endParaRPr lang="en-US" altLang="en-US"/>
          </a:p>
        </p:txBody>
      </p:sp>
    </p:spTree>
    <p:extLst>
      <p:ext uri="{BB962C8B-B14F-4D97-AF65-F5344CB8AC3E}">
        <p14:creationId xmlns:p14="http://schemas.microsoft.com/office/powerpoint/2010/main" val="445964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D253C0A0-1F1C-40BA-8FEA-07386F8D8978}" type="slidenum">
              <a:rPr lang="en-US" altLang="en-US"/>
              <a:pPr>
                <a:defRPr/>
              </a:pPr>
              <a:t>‹N°›</a:t>
            </a:fld>
            <a:endParaRPr lang="en-US" altLang="en-US"/>
          </a:p>
        </p:txBody>
      </p:sp>
    </p:spTree>
    <p:extLst>
      <p:ext uri="{BB962C8B-B14F-4D97-AF65-F5344CB8AC3E}">
        <p14:creationId xmlns:p14="http://schemas.microsoft.com/office/powerpoint/2010/main" val="3609604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5E6F1EF0-A4C3-48F3-833A-6854768625B9}" type="slidenum">
              <a:rPr lang="en-US" altLang="en-US"/>
              <a:pPr>
                <a:defRPr/>
              </a:pPr>
              <a:t>‹N°›</a:t>
            </a:fld>
            <a:endParaRPr lang="en-US" altLang="en-US"/>
          </a:p>
        </p:txBody>
      </p:sp>
    </p:spTree>
    <p:extLst>
      <p:ext uri="{BB962C8B-B14F-4D97-AF65-F5344CB8AC3E}">
        <p14:creationId xmlns:p14="http://schemas.microsoft.com/office/powerpoint/2010/main" val="791959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835BC478-E212-458D-9702-77EACA32B097}" type="slidenum">
              <a:rPr lang="en-US" altLang="en-US"/>
              <a:pPr>
                <a:defRPr/>
              </a:pPr>
              <a:t>‹N°›</a:t>
            </a:fld>
            <a:endParaRPr lang="en-US" altLang="en-US"/>
          </a:p>
        </p:txBody>
      </p:sp>
    </p:spTree>
    <p:extLst>
      <p:ext uri="{BB962C8B-B14F-4D97-AF65-F5344CB8AC3E}">
        <p14:creationId xmlns:p14="http://schemas.microsoft.com/office/powerpoint/2010/main" val="3389068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C4C7CDB6-E1B0-40B3-8899-911FD428EA7F}" type="slidenum">
              <a:rPr lang="en-US" altLang="en-US"/>
              <a:pPr>
                <a:defRPr/>
              </a:pPr>
              <a:t>‹N°›</a:t>
            </a:fld>
            <a:endParaRPr lang="en-US" altLang="en-US"/>
          </a:p>
        </p:txBody>
      </p:sp>
    </p:spTree>
    <p:extLst>
      <p:ext uri="{BB962C8B-B14F-4D97-AF65-F5344CB8AC3E}">
        <p14:creationId xmlns:p14="http://schemas.microsoft.com/office/powerpoint/2010/main" val="3830966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52E08340-9F11-4C72-83D8-637791B415BD}" type="slidenum">
              <a:rPr lang="en-US" altLang="en-US"/>
              <a:pPr>
                <a:defRPr/>
              </a:pPr>
              <a:t>‹N°›</a:t>
            </a:fld>
            <a:endParaRPr lang="en-US" altLang="en-US"/>
          </a:p>
        </p:txBody>
      </p:sp>
    </p:spTree>
    <p:extLst>
      <p:ext uri="{BB962C8B-B14F-4D97-AF65-F5344CB8AC3E}">
        <p14:creationId xmlns:p14="http://schemas.microsoft.com/office/powerpoint/2010/main" val="1858896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5583B40D-8D93-4B29-BFAF-DA3F89967435}" type="slidenum">
              <a:rPr lang="en-US" altLang="en-US"/>
              <a:pPr>
                <a:defRPr/>
              </a:pPr>
              <a:t>‹N°›</a:t>
            </a:fld>
            <a:endParaRPr lang="en-US" altLang="en-US"/>
          </a:p>
        </p:txBody>
      </p:sp>
    </p:spTree>
    <p:extLst>
      <p:ext uri="{BB962C8B-B14F-4D97-AF65-F5344CB8AC3E}">
        <p14:creationId xmlns:p14="http://schemas.microsoft.com/office/powerpoint/2010/main" val="3983083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8392E7A6-8D08-44C8-B949-DAD8F3C8B3E2}" type="slidenum">
              <a:rPr lang="en-US" altLang="en-US"/>
              <a:pPr>
                <a:defRPr/>
              </a:pPr>
              <a:t>‹N°›</a:t>
            </a:fld>
            <a:endParaRPr lang="en-US" altLang="en-US"/>
          </a:p>
        </p:txBody>
      </p:sp>
    </p:spTree>
    <p:extLst>
      <p:ext uri="{BB962C8B-B14F-4D97-AF65-F5344CB8AC3E}">
        <p14:creationId xmlns:p14="http://schemas.microsoft.com/office/powerpoint/2010/main" val="2959024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12A7370E-5BE7-46D9-8F80-80A27BD4E0BE}" type="datetime1">
              <a:rPr lang="fr-FR" altLang="fr-FR"/>
              <a:pPr>
                <a:defRPr/>
              </a:pPr>
              <a:t>28/06/2018</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D7CDEE9D-102F-4B1A-939C-E5F3F64659A9}" type="slidenum">
              <a:rPr lang="fr-FR" altLang="fr-FR"/>
              <a:pPr>
                <a:defRPr/>
              </a:pPr>
              <a:t>‹N°›</a:t>
            </a:fld>
            <a:endParaRPr lang="fr-FR" altLang="fr-FR"/>
          </a:p>
        </p:txBody>
      </p:sp>
    </p:spTree>
    <p:extLst>
      <p:ext uri="{BB962C8B-B14F-4D97-AF65-F5344CB8AC3E}">
        <p14:creationId xmlns:p14="http://schemas.microsoft.com/office/powerpoint/2010/main" val="3022404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61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4A50AB99-2003-44B2-B767-2A5AF2D75CB0}" type="slidenum">
              <a:rPr lang="en-US" altLang="en-US"/>
              <a:pPr>
                <a:defRPr/>
              </a:pPr>
              <a:t>‹N°›</a:t>
            </a:fld>
            <a:endParaRPr lang="en-US" altLang="en-US"/>
          </a:p>
        </p:txBody>
      </p:sp>
    </p:spTree>
    <p:extLst>
      <p:ext uri="{BB962C8B-B14F-4D97-AF65-F5344CB8AC3E}">
        <p14:creationId xmlns:p14="http://schemas.microsoft.com/office/powerpoint/2010/main" val="3311562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610"/>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atin typeface="Arial" panose="020B0604020202020204" pitchFamily="34" charset="0"/>
                <a:ea typeface="ヒラギノ角ゴ Pro W3"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atin typeface="Arial" pitchFamily="34" charset="0"/>
                <a:ea typeface="ヒラギノ角ゴ Pro W3" charset="-128"/>
              </a:defRPr>
            </a:lvl1pPr>
          </a:lstStyle>
          <a:p>
            <a:pPr>
              <a:defRPr/>
            </a:pPr>
            <a:fld id="{5D774E2A-E69F-4BB6-BD38-AE53DCE7CBFE}" type="slidenum">
              <a:rPr lang="en-US" altLang="en-US"/>
              <a:pPr>
                <a:defRPr/>
              </a:pPr>
              <a:t>‹N°›</a:t>
            </a:fld>
            <a:endParaRPr lang="en-US" altLang="en-US"/>
          </a:p>
        </p:txBody>
      </p:sp>
    </p:spTree>
    <p:extLst>
      <p:ext uri="{BB962C8B-B14F-4D97-AF65-F5344CB8AC3E}">
        <p14:creationId xmlns:p14="http://schemas.microsoft.com/office/powerpoint/2010/main" val="3036282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861048"/>
            <a:ext cx="7304856" cy="576064"/>
          </a:xfr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1" name="Text Placeholder 10"/>
          <p:cNvSpPr>
            <a:spLocks noGrp="1"/>
          </p:cNvSpPr>
          <p:nvPr>
            <p:ph type="body" sz="quarter" idx="13"/>
          </p:nvPr>
        </p:nvSpPr>
        <p:spPr>
          <a:xfrm>
            <a:off x="468333" y="5229200"/>
            <a:ext cx="7272337" cy="504676"/>
          </a:xfrm>
        </p:spPr>
        <p:txBody>
          <a:bodyPr>
            <a:normAutofit/>
          </a:bodyPr>
          <a:lstStyle>
            <a:lvl1pPr>
              <a:buNone/>
              <a:defRPr sz="14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4" name="Slide Number Placeholder 5"/>
          <p:cNvSpPr>
            <a:spLocks noGrp="1"/>
          </p:cNvSpPr>
          <p:nvPr>
            <p:ph type="sldNum" sz="quarter" idx="14"/>
          </p:nvPr>
        </p:nvSpPr>
        <p:spPr/>
        <p:txBody>
          <a:bodyPr/>
          <a:lstStyle>
            <a:lvl1pPr defTabSz="457200">
              <a:defRPr smtClean="0">
                <a:latin typeface="Arial" charset="0"/>
                <a:ea typeface="ヒラギノ角ゴ Pro W3" charset="-128"/>
              </a:defRPr>
            </a:lvl1pPr>
          </a:lstStyle>
          <a:p>
            <a:pPr>
              <a:defRPr/>
            </a:pPr>
            <a:fld id="{BCE7FC26-316B-4B61-8764-AE2AD5822721}" type="slidenum">
              <a:rPr lang="en-GB" altLang="en-US"/>
              <a:pPr>
                <a:defRPr/>
              </a:pPr>
              <a:t>‹N°›</a:t>
            </a:fld>
            <a:endParaRPr lang="en-GB" altLang="en-US"/>
          </a:p>
        </p:txBody>
      </p:sp>
    </p:spTree>
    <p:extLst>
      <p:ext uri="{BB962C8B-B14F-4D97-AF65-F5344CB8AC3E}">
        <p14:creationId xmlns:p14="http://schemas.microsoft.com/office/powerpoint/2010/main" val="2811621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D98E2935-F834-4DA0-88FA-5EEEA0B5F0B8}" type="slidenum">
              <a:rPr lang="en-GB" altLang="en-US"/>
              <a:pPr>
                <a:defRPr/>
              </a:pPr>
              <a:t>‹N°›</a:t>
            </a:fld>
            <a:endParaRPr lang="en-GB" altLang="en-US"/>
          </a:p>
        </p:txBody>
      </p:sp>
    </p:spTree>
    <p:extLst>
      <p:ext uri="{BB962C8B-B14F-4D97-AF65-F5344CB8AC3E}">
        <p14:creationId xmlns:p14="http://schemas.microsoft.com/office/powerpoint/2010/main" val="1118722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2AB68E9F-4142-423E-9B50-D912D3B10F26}" type="slidenum">
              <a:rPr lang="en-GB" altLang="en-US"/>
              <a:pPr>
                <a:defRPr/>
              </a:pPr>
              <a:t>‹N°›</a:t>
            </a:fld>
            <a:endParaRPr lang="en-GB" altLang="en-US"/>
          </a:p>
        </p:txBody>
      </p:sp>
    </p:spTree>
    <p:extLst>
      <p:ext uri="{BB962C8B-B14F-4D97-AF65-F5344CB8AC3E}">
        <p14:creationId xmlns:p14="http://schemas.microsoft.com/office/powerpoint/2010/main" val="6403500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C105FEC5-3975-43FC-97C5-8A3AAB549996}" type="slidenum">
              <a:rPr lang="en-GB" altLang="en-US"/>
              <a:pPr>
                <a:defRPr/>
              </a:pPr>
              <a:t>‹N°›</a:t>
            </a:fld>
            <a:endParaRPr lang="en-GB" altLang="en-US"/>
          </a:p>
        </p:txBody>
      </p:sp>
    </p:spTree>
    <p:extLst>
      <p:ext uri="{BB962C8B-B14F-4D97-AF65-F5344CB8AC3E}">
        <p14:creationId xmlns:p14="http://schemas.microsoft.com/office/powerpoint/2010/main" val="18820357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45" y="1535113"/>
            <a:ext cx="4041775" cy="639762"/>
          </a:xfrm>
        </p:spPr>
        <p:txBody>
          <a:bodyP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7A1CBECA-7473-4D37-87D3-63D799F572EE}" type="slidenum">
              <a:rPr lang="en-GB" altLang="en-US"/>
              <a:pPr>
                <a:defRPr/>
              </a:pPr>
              <a:t>‹N°›</a:t>
            </a:fld>
            <a:endParaRPr lang="en-GB" altLang="en-US"/>
          </a:p>
        </p:txBody>
      </p:sp>
    </p:spTree>
    <p:extLst>
      <p:ext uri="{BB962C8B-B14F-4D97-AF65-F5344CB8AC3E}">
        <p14:creationId xmlns:p14="http://schemas.microsoft.com/office/powerpoint/2010/main" val="30938607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B0B34278-8D55-40D6-9631-9D427FDA25FD}" type="slidenum">
              <a:rPr lang="en-GB" altLang="en-US"/>
              <a:pPr>
                <a:defRPr/>
              </a:pPr>
              <a:t>‹N°›</a:t>
            </a:fld>
            <a:endParaRPr lang="en-GB" altLang="en-US"/>
          </a:p>
        </p:txBody>
      </p:sp>
    </p:spTree>
    <p:extLst>
      <p:ext uri="{BB962C8B-B14F-4D97-AF65-F5344CB8AC3E}">
        <p14:creationId xmlns:p14="http://schemas.microsoft.com/office/powerpoint/2010/main" val="409831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064A58DA-6D4A-4827-AB5F-8C6BA17EBC63}" type="slidenum">
              <a:rPr lang="en-GB" altLang="en-US"/>
              <a:pPr>
                <a:defRPr/>
              </a:pPr>
              <a:t>‹N°›</a:t>
            </a:fld>
            <a:endParaRPr lang="en-GB" altLang="en-US"/>
          </a:p>
        </p:txBody>
      </p:sp>
    </p:spTree>
    <p:extLst>
      <p:ext uri="{BB962C8B-B14F-4D97-AF65-F5344CB8AC3E}">
        <p14:creationId xmlns:p14="http://schemas.microsoft.com/office/powerpoint/2010/main" val="25151650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E464B0E3-4252-4E5F-9DC0-DFEBDACE23AE}" type="slidenum">
              <a:rPr lang="en-GB" altLang="en-US"/>
              <a:pPr>
                <a:defRPr/>
              </a:pPr>
              <a:t>‹N°›</a:t>
            </a:fld>
            <a:endParaRPr lang="en-GB" altLang="en-US"/>
          </a:p>
        </p:txBody>
      </p:sp>
    </p:spTree>
    <p:extLst>
      <p:ext uri="{BB962C8B-B14F-4D97-AF65-F5344CB8AC3E}">
        <p14:creationId xmlns:p14="http://schemas.microsoft.com/office/powerpoint/2010/main" val="1478988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pPr>
              <a:defRPr/>
            </a:pPr>
            <a:fld id="{FB810DAB-2BE3-4DA6-B4B1-2DB80B6A9B05}" type="datetime1">
              <a:rPr lang="fr-FR" altLang="fr-FR"/>
              <a:pPr>
                <a:defRPr/>
              </a:pPr>
              <a:t>28/06/2018</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991AF678-9004-4C7C-A764-15383F3FDDD7}" type="slidenum">
              <a:rPr lang="fr-FR" altLang="fr-FR"/>
              <a:pPr>
                <a:defRPr/>
              </a:pPr>
              <a:t>‹N°›</a:t>
            </a:fld>
            <a:endParaRPr lang="fr-FR" altLang="fr-FR"/>
          </a:p>
        </p:txBody>
      </p:sp>
    </p:spTree>
    <p:extLst>
      <p:ext uri="{BB962C8B-B14F-4D97-AF65-F5344CB8AC3E}">
        <p14:creationId xmlns:p14="http://schemas.microsoft.com/office/powerpoint/2010/main" val="37870507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1409670E-1160-4563-B50E-B402CB6CF074}" type="slidenum">
              <a:rPr lang="en-GB" altLang="en-US"/>
              <a:pPr>
                <a:defRPr/>
              </a:pPr>
              <a:t>‹N°›</a:t>
            </a:fld>
            <a:endParaRPr lang="en-GB" altLang="en-US"/>
          </a:p>
        </p:txBody>
      </p:sp>
    </p:spTree>
    <p:extLst>
      <p:ext uri="{BB962C8B-B14F-4D97-AF65-F5344CB8AC3E}">
        <p14:creationId xmlns:p14="http://schemas.microsoft.com/office/powerpoint/2010/main" val="16074960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049C8E79-929A-4769-A6D2-CAD104759349}" type="slidenum">
              <a:rPr lang="en-GB" altLang="en-US"/>
              <a:pPr>
                <a:defRPr/>
              </a:pPr>
              <a:t>‹N°›</a:t>
            </a:fld>
            <a:endParaRPr lang="en-GB" altLang="en-US"/>
          </a:p>
        </p:txBody>
      </p:sp>
    </p:spTree>
    <p:extLst>
      <p:ext uri="{BB962C8B-B14F-4D97-AF65-F5344CB8AC3E}">
        <p14:creationId xmlns:p14="http://schemas.microsoft.com/office/powerpoint/2010/main" val="4234522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1"/>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6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5BE8BB7C-DE18-41E2-B3BC-D8E337C063A8}" type="slidenum">
              <a:rPr lang="en-GB" altLang="en-US"/>
              <a:pPr>
                <a:defRPr/>
              </a:pPr>
              <a:t>‹N°›</a:t>
            </a:fld>
            <a:endParaRPr lang="en-GB" altLang="en-US"/>
          </a:p>
        </p:txBody>
      </p:sp>
    </p:spTree>
    <p:extLst>
      <p:ext uri="{BB962C8B-B14F-4D97-AF65-F5344CB8AC3E}">
        <p14:creationId xmlns:p14="http://schemas.microsoft.com/office/powerpoint/2010/main" val="23119125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18" y="1438275"/>
            <a:ext cx="7910513" cy="1150938"/>
          </a:xfrm>
        </p:spPr>
        <p:txBody>
          <a:bodyPr/>
          <a:lstStyle>
            <a:lvl1pPr algn="l">
              <a:defRPr b="1"/>
            </a:lvl1pPr>
          </a:lstStyle>
          <a:p>
            <a:r>
              <a:rPr lang="en-US"/>
              <a:t>Click to edit Master title style</a:t>
            </a:r>
          </a:p>
        </p:txBody>
      </p:sp>
      <p:sp>
        <p:nvSpPr>
          <p:cNvPr id="4099" name="Rectangle 3"/>
          <p:cNvSpPr>
            <a:spLocks noGrp="1" noChangeArrowheads="1"/>
          </p:cNvSpPr>
          <p:nvPr>
            <p:ph type="subTitle" idx="1"/>
          </p:nvPr>
        </p:nvSpPr>
        <p:spPr>
          <a:xfrm>
            <a:off x="708025" y="2878138"/>
            <a:ext cx="7888288" cy="1235075"/>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25112577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4664E20C-5A75-402D-93AE-E19A88805B43}" type="slidenum">
              <a:rPr lang="en-US" altLang="en-US"/>
              <a:pPr>
                <a:defRPr/>
              </a:pPr>
              <a:t>‹N°›</a:t>
            </a:fld>
            <a:endParaRPr lang="en-US" altLang="en-US"/>
          </a:p>
        </p:txBody>
      </p:sp>
    </p:spTree>
    <p:extLst>
      <p:ext uri="{BB962C8B-B14F-4D97-AF65-F5344CB8AC3E}">
        <p14:creationId xmlns:p14="http://schemas.microsoft.com/office/powerpoint/2010/main" val="788097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31572E37-5CA4-4827-AA3B-417F1FD95E61}" type="slidenum">
              <a:rPr lang="en-US" altLang="en-US"/>
              <a:pPr>
                <a:defRPr/>
              </a:pPr>
              <a:t>‹N°›</a:t>
            </a:fld>
            <a:endParaRPr lang="en-US" altLang="en-US"/>
          </a:p>
        </p:txBody>
      </p:sp>
    </p:spTree>
    <p:extLst>
      <p:ext uri="{BB962C8B-B14F-4D97-AF65-F5344CB8AC3E}">
        <p14:creationId xmlns:p14="http://schemas.microsoft.com/office/powerpoint/2010/main" val="2958083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866AB112-8F97-44C4-B979-3DB5588A66F1}" type="slidenum">
              <a:rPr lang="en-US" altLang="en-US"/>
              <a:pPr>
                <a:defRPr/>
              </a:pPr>
              <a:t>‹N°›</a:t>
            </a:fld>
            <a:endParaRPr lang="en-US" altLang="en-US"/>
          </a:p>
        </p:txBody>
      </p:sp>
    </p:spTree>
    <p:extLst>
      <p:ext uri="{BB962C8B-B14F-4D97-AF65-F5344CB8AC3E}">
        <p14:creationId xmlns:p14="http://schemas.microsoft.com/office/powerpoint/2010/main" val="3254502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9ED04B43-891D-4D42-9CE6-041B0254CC05}" type="slidenum">
              <a:rPr lang="en-US" altLang="en-US"/>
              <a:pPr>
                <a:defRPr/>
              </a:pPr>
              <a:t>‹N°›</a:t>
            </a:fld>
            <a:endParaRPr lang="en-US" altLang="en-US"/>
          </a:p>
        </p:txBody>
      </p:sp>
    </p:spTree>
    <p:extLst>
      <p:ext uri="{BB962C8B-B14F-4D97-AF65-F5344CB8AC3E}">
        <p14:creationId xmlns:p14="http://schemas.microsoft.com/office/powerpoint/2010/main" val="648363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8958F4D8-2076-4182-AF7F-C4D698475676}" type="slidenum">
              <a:rPr lang="en-US" altLang="en-US"/>
              <a:pPr>
                <a:defRPr/>
              </a:pPr>
              <a:t>‹N°›</a:t>
            </a:fld>
            <a:endParaRPr lang="en-US" altLang="en-US"/>
          </a:p>
        </p:txBody>
      </p:sp>
    </p:spTree>
    <p:extLst>
      <p:ext uri="{BB962C8B-B14F-4D97-AF65-F5344CB8AC3E}">
        <p14:creationId xmlns:p14="http://schemas.microsoft.com/office/powerpoint/2010/main" val="9993294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9CF8D5B8-5252-4871-9649-1F586794B45C}" type="slidenum">
              <a:rPr lang="en-US" altLang="en-US"/>
              <a:pPr>
                <a:defRPr/>
              </a:pPr>
              <a:t>‹N°›</a:t>
            </a:fld>
            <a:endParaRPr lang="en-US" altLang="en-US"/>
          </a:p>
        </p:txBody>
      </p:sp>
    </p:spTree>
    <p:extLst>
      <p:ext uri="{BB962C8B-B14F-4D97-AF65-F5344CB8AC3E}">
        <p14:creationId xmlns:p14="http://schemas.microsoft.com/office/powerpoint/2010/main" val="1066781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EBB95B62-C488-4BBF-869B-03B16C392CB7}" type="datetime1">
              <a:rPr lang="fr-FR" altLang="fr-FR"/>
              <a:pPr>
                <a:defRPr/>
              </a:pPr>
              <a:t>28/06/2018</a:t>
            </a:fld>
            <a:endParaRPr lang="fr-FR" alt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4CF6475F-85FD-4CC4-80D3-09BCE74911E8}" type="slidenum">
              <a:rPr lang="fr-FR" altLang="fr-FR"/>
              <a:pPr>
                <a:defRPr/>
              </a:pPr>
              <a:t>‹N°›</a:t>
            </a:fld>
            <a:endParaRPr lang="fr-FR" altLang="fr-FR"/>
          </a:p>
        </p:txBody>
      </p:sp>
    </p:spTree>
    <p:extLst>
      <p:ext uri="{BB962C8B-B14F-4D97-AF65-F5344CB8AC3E}">
        <p14:creationId xmlns:p14="http://schemas.microsoft.com/office/powerpoint/2010/main" val="22349654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D766B1FF-BD2A-4645-BBEA-1812B1B3A128}" type="slidenum">
              <a:rPr lang="en-US" altLang="en-US"/>
              <a:pPr>
                <a:defRPr/>
              </a:pPr>
              <a:t>‹N°›</a:t>
            </a:fld>
            <a:endParaRPr lang="en-US" altLang="en-US"/>
          </a:p>
        </p:txBody>
      </p:sp>
    </p:spTree>
    <p:extLst>
      <p:ext uri="{BB962C8B-B14F-4D97-AF65-F5344CB8AC3E}">
        <p14:creationId xmlns:p14="http://schemas.microsoft.com/office/powerpoint/2010/main" val="3717517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950F756A-790C-4135-85BD-16828DAA3787}" type="slidenum">
              <a:rPr lang="en-US" altLang="en-US"/>
              <a:pPr>
                <a:defRPr/>
              </a:pPr>
              <a:t>‹N°›</a:t>
            </a:fld>
            <a:endParaRPr lang="en-US" altLang="en-US"/>
          </a:p>
        </p:txBody>
      </p:sp>
    </p:spTree>
    <p:extLst>
      <p:ext uri="{BB962C8B-B14F-4D97-AF65-F5344CB8AC3E}">
        <p14:creationId xmlns:p14="http://schemas.microsoft.com/office/powerpoint/2010/main" val="3880507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F685FB80-2553-44F1-B2F7-985096EA6FED}" type="slidenum">
              <a:rPr lang="en-US" altLang="en-US"/>
              <a:pPr>
                <a:defRPr/>
              </a:pPr>
              <a:t>‹N°›</a:t>
            </a:fld>
            <a:endParaRPr lang="en-US" altLang="en-US"/>
          </a:p>
        </p:txBody>
      </p:sp>
    </p:spTree>
    <p:extLst>
      <p:ext uri="{BB962C8B-B14F-4D97-AF65-F5344CB8AC3E}">
        <p14:creationId xmlns:p14="http://schemas.microsoft.com/office/powerpoint/2010/main" val="12819687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7CD79F72-EE96-40CE-AA88-00AAAC314C3B}" type="slidenum">
              <a:rPr lang="en-US" altLang="en-US"/>
              <a:pPr>
                <a:defRPr/>
              </a:pPr>
              <a:t>‹N°›</a:t>
            </a:fld>
            <a:endParaRPr lang="en-US" altLang="en-US"/>
          </a:p>
        </p:txBody>
      </p:sp>
    </p:spTree>
    <p:extLst>
      <p:ext uri="{BB962C8B-B14F-4D97-AF65-F5344CB8AC3E}">
        <p14:creationId xmlns:p14="http://schemas.microsoft.com/office/powerpoint/2010/main" val="3201240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9B8021CA-E484-4355-847B-EE79DE1347F2}" type="slidenum">
              <a:rPr lang="en-US" altLang="en-US"/>
              <a:pPr>
                <a:defRPr/>
              </a:pPr>
              <a:t>‹N°›</a:t>
            </a:fld>
            <a:endParaRPr lang="en-US" altLang="en-US"/>
          </a:p>
        </p:txBody>
      </p:sp>
    </p:spTree>
    <p:extLst>
      <p:ext uri="{BB962C8B-B14F-4D97-AF65-F5344CB8AC3E}">
        <p14:creationId xmlns:p14="http://schemas.microsoft.com/office/powerpoint/2010/main" val="3229647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AF44BAB2-0C51-4AE3-BA9F-F97444BA6E9F}" type="slidenum">
              <a:rPr lang="en-US" altLang="en-US"/>
              <a:pPr>
                <a:defRPr/>
              </a:pPr>
              <a:t>‹N°›</a:t>
            </a:fld>
            <a:endParaRPr lang="en-US" altLang="en-US"/>
          </a:p>
        </p:txBody>
      </p:sp>
    </p:spTree>
    <p:extLst>
      <p:ext uri="{BB962C8B-B14F-4D97-AF65-F5344CB8AC3E}">
        <p14:creationId xmlns:p14="http://schemas.microsoft.com/office/powerpoint/2010/main" val="3723395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B2297051-ED8D-428D-8EC2-571AE50F7F6F}" type="slidenum">
              <a:rPr lang="en-US" altLang="en-US"/>
              <a:pPr>
                <a:defRPr/>
              </a:pPr>
              <a:t>‹N°›</a:t>
            </a:fld>
            <a:endParaRPr lang="en-US" altLang="en-US"/>
          </a:p>
        </p:txBody>
      </p:sp>
    </p:spTree>
    <p:extLst>
      <p:ext uri="{BB962C8B-B14F-4D97-AF65-F5344CB8AC3E}">
        <p14:creationId xmlns:p14="http://schemas.microsoft.com/office/powerpoint/2010/main" val="1420495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79042608-3034-4E4D-BD02-EB1A0DB35086}" type="slidenum">
              <a:rPr lang="en-US" altLang="en-US"/>
              <a:pPr>
                <a:defRPr/>
              </a:pPr>
              <a:t>‹N°›</a:t>
            </a:fld>
            <a:endParaRPr lang="en-US" altLang="en-US"/>
          </a:p>
        </p:txBody>
      </p:sp>
    </p:spTree>
    <p:extLst>
      <p:ext uri="{BB962C8B-B14F-4D97-AF65-F5344CB8AC3E}">
        <p14:creationId xmlns:p14="http://schemas.microsoft.com/office/powerpoint/2010/main" val="848384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defTabSz="4572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smtClean="0">
                <a:latin typeface="Arial" pitchFamily="34" charset="0"/>
              </a:defRPr>
            </a:lvl1pPr>
          </a:lstStyle>
          <a:p>
            <a:pPr>
              <a:defRPr/>
            </a:pPr>
            <a:fld id="{037942A1-358E-4682-89FB-12B527F75188}" type="slidenum">
              <a:rPr lang="en-US" altLang="en-US"/>
              <a:pPr>
                <a:defRPr/>
              </a:pPr>
              <a:t>‹N°›</a:t>
            </a:fld>
            <a:endParaRPr lang="en-US" altLang="en-US"/>
          </a:p>
        </p:txBody>
      </p:sp>
    </p:spTree>
    <p:extLst>
      <p:ext uri="{BB962C8B-B14F-4D97-AF65-F5344CB8AC3E}">
        <p14:creationId xmlns:p14="http://schemas.microsoft.com/office/powerpoint/2010/main" val="2807008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861048"/>
            <a:ext cx="7304856" cy="576064"/>
          </a:xfr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1" name="Text Placeholder 10"/>
          <p:cNvSpPr>
            <a:spLocks noGrp="1"/>
          </p:cNvSpPr>
          <p:nvPr>
            <p:ph type="body" sz="quarter" idx="13"/>
          </p:nvPr>
        </p:nvSpPr>
        <p:spPr>
          <a:xfrm>
            <a:off x="468333" y="5229200"/>
            <a:ext cx="7272337" cy="504676"/>
          </a:xfrm>
        </p:spPr>
        <p:txBody>
          <a:bodyPr>
            <a:normAutofit/>
          </a:bodyPr>
          <a:lstStyle>
            <a:lvl1pPr>
              <a:buNone/>
              <a:defRPr sz="14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4" name="Slide Number Placeholder 5"/>
          <p:cNvSpPr>
            <a:spLocks noGrp="1"/>
          </p:cNvSpPr>
          <p:nvPr>
            <p:ph type="sldNum" sz="quarter" idx="14"/>
          </p:nvPr>
        </p:nvSpPr>
        <p:spPr/>
        <p:txBody>
          <a:bodyPr/>
          <a:lstStyle>
            <a:lvl1pPr defTabSz="457200">
              <a:defRPr smtClean="0">
                <a:latin typeface="Arial" charset="0"/>
                <a:ea typeface="ヒラギノ角ゴ Pro W3" charset="-128"/>
              </a:defRPr>
            </a:lvl1pPr>
          </a:lstStyle>
          <a:p>
            <a:pPr>
              <a:defRPr/>
            </a:pPr>
            <a:fld id="{56F2CDB9-DCD3-4FF4-BC24-4F62D4014EED}" type="slidenum">
              <a:rPr lang="en-GB" altLang="en-US"/>
              <a:pPr>
                <a:defRPr/>
              </a:pPr>
              <a:t>‹N°›</a:t>
            </a:fld>
            <a:endParaRPr lang="en-GB" altLang="en-US"/>
          </a:p>
        </p:txBody>
      </p:sp>
    </p:spTree>
    <p:extLst>
      <p:ext uri="{BB962C8B-B14F-4D97-AF65-F5344CB8AC3E}">
        <p14:creationId xmlns:p14="http://schemas.microsoft.com/office/powerpoint/2010/main" val="212920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4"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1DE910D-871F-4951-9451-7985E7FD6EA7}" type="datetime1">
              <a:rPr lang="fr-FR" altLang="fr-FR"/>
              <a:pPr>
                <a:defRPr/>
              </a:pPr>
              <a:t>28/06/2018</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8703873-E7D2-4822-A882-FF2857626FAC}" type="slidenum">
              <a:rPr lang="fr-FR" altLang="fr-FR"/>
              <a:pPr>
                <a:defRPr/>
              </a:pPr>
              <a:t>‹N°›</a:t>
            </a:fld>
            <a:endParaRPr lang="fr-FR" altLang="fr-FR"/>
          </a:p>
        </p:txBody>
      </p:sp>
    </p:spTree>
    <p:extLst>
      <p:ext uri="{BB962C8B-B14F-4D97-AF65-F5344CB8AC3E}">
        <p14:creationId xmlns:p14="http://schemas.microsoft.com/office/powerpoint/2010/main" val="347850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B2B2B2C9-2AF4-4668-B64E-68ED00B90E90}" type="slidenum">
              <a:rPr lang="en-GB" altLang="en-US"/>
              <a:pPr>
                <a:defRPr/>
              </a:pPr>
              <a:t>‹N°›</a:t>
            </a:fld>
            <a:endParaRPr lang="en-GB" altLang="en-US"/>
          </a:p>
        </p:txBody>
      </p:sp>
    </p:spTree>
    <p:extLst>
      <p:ext uri="{BB962C8B-B14F-4D97-AF65-F5344CB8AC3E}">
        <p14:creationId xmlns:p14="http://schemas.microsoft.com/office/powerpoint/2010/main" val="3701034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375A3BF7-1282-4943-BC24-31D47377D483}" type="slidenum">
              <a:rPr lang="en-GB" altLang="en-US"/>
              <a:pPr>
                <a:defRPr/>
              </a:pPr>
              <a:t>‹N°›</a:t>
            </a:fld>
            <a:endParaRPr lang="en-GB" altLang="en-US"/>
          </a:p>
        </p:txBody>
      </p:sp>
    </p:spTree>
    <p:extLst>
      <p:ext uri="{BB962C8B-B14F-4D97-AF65-F5344CB8AC3E}">
        <p14:creationId xmlns:p14="http://schemas.microsoft.com/office/powerpoint/2010/main" val="32007569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DA3D3EF7-9349-4C1C-B1A3-64170639D212}" type="slidenum">
              <a:rPr lang="en-GB" altLang="en-US"/>
              <a:pPr>
                <a:defRPr/>
              </a:pPr>
              <a:t>‹N°›</a:t>
            </a:fld>
            <a:endParaRPr lang="en-GB" altLang="en-US"/>
          </a:p>
        </p:txBody>
      </p:sp>
    </p:spTree>
    <p:extLst>
      <p:ext uri="{BB962C8B-B14F-4D97-AF65-F5344CB8AC3E}">
        <p14:creationId xmlns:p14="http://schemas.microsoft.com/office/powerpoint/2010/main" val="11760127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45" y="1535113"/>
            <a:ext cx="4041775" cy="639762"/>
          </a:xfrm>
        </p:spPr>
        <p:txBody>
          <a:bodyP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94C9BD8E-791E-4AB2-A4EA-911CAB68171A}" type="slidenum">
              <a:rPr lang="en-GB" altLang="en-US"/>
              <a:pPr>
                <a:defRPr/>
              </a:pPr>
              <a:t>‹N°›</a:t>
            </a:fld>
            <a:endParaRPr lang="en-GB" altLang="en-US"/>
          </a:p>
        </p:txBody>
      </p:sp>
    </p:spTree>
    <p:extLst>
      <p:ext uri="{BB962C8B-B14F-4D97-AF65-F5344CB8AC3E}">
        <p14:creationId xmlns:p14="http://schemas.microsoft.com/office/powerpoint/2010/main" val="14968706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80087398-F256-44BD-B3B7-6F078FA8DEFB}" type="slidenum">
              <a:rPr lang="en-GB" altLang="en-US"/>
              <a:pPr>
                <a:defRPr/>
              </a:pPr>
              <a:t>‹N°›</a:t>
            </a:fld>
            <a:endParaRPr lang="en-GB" altLang="en-US"/>
          </a:p>
        </p:txBody>
      </p:sp>
    </p:spTree>
    <p:extLst>
      <p:ext uri="{BB962C8B-B14F-4D97-AF65-F5344CB8AC3E}">
        <p14:creationId xmlns:p14="http://schemas.microsoft.com/office/powerpoint/2010/main" val="41143128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676D281C-C17B-429C-BE44-7CA0A02F1F2C}" type="slidenum">
              <a:rPr lang="en-GB" altLang="en-US"/>
              <a:pPr>
                <a:defRPr/>
              </a:pPr>
              <a:t>‹N°›</a:t>
            </a:fld>
            <a:endParaRPr lang="en-GB" altLang="en-US"/>
          </a:p>
        </p:txBody>
      </p:sp>
    </p:spTree>
    <p:extLst>
      <p:ext uri="{BB962C8B-B14F-4D97-AF65-F5344CB8AC3E}">
        <p14:creationId xmlns:p14="http://schemas.microsoft.com/office/powerpoint/2010/main" val="2516138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0F057A63-1325-4E33-88D2-B96A47B6E1EF}" type="slidenum">
              <a:rPr lang="en-GB" altLang="en-US"/>
              <a:pPr>
                <a:defRPr/>
              </a:pPr>
              <a:t>‹N°›</a:t>
            </a:fld>
            <a:endParaRPr lang="en-GB" altLang="en-US"/>
          </a:p>
        </p:txBody>
      </p:sp>
    </p:spTree>
    <p:extLst>
      <p:ext uri="{BB962C8B-B14F-4D97-AF65-F5344CB8AC3E}">
        <p14:creationId xmlns:p14="http://schemas.microsoft.com/office/powerpoint/2010/main" val="32413620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6BF1E173-70FC-42E1-9474-5985101D839B}" type="slidenum">
              <a:rPr lang="en-GB" altLang="en-US"/>
              <a:pPr>
                <a:defRPr/>
              </a:pPr>
              <a:t>‹N°›</a:t>
            </a:fld>
            <a:endParaRPr lang="en-GB" altLang="en-US"/>
          </a:p>
        </p:txBody>
      </p:sp>
    </p:spTree>
    <p:extLst>
      <p:ext uri="{BB962C8B-B14F-4D97-AF65-F5344CB8AC3E}">
        <p14:creationId xmlns:p14="http://schemas.microsoft.com/office/powerpoint/2010/main" val="24730485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53D64EDD-3B27-429D-874B-86A4B824FAA3}" type="slidenum">
              <a:rPr lang="en-GB" altLang="en-US"/>
              <a:pPr>
                <a:defRPr/>
              </a:pPr>
              <a:t>‹N°›</a:t>
            </a:fld>
            <a:endParaRPr lang="en-GB" altLang="en-US"/>
          </a:p>
        </p:txBody>
      </p:sp>
    </p:spTree>
    <p:extLst>
      <p:ext uri="{BB962C8B-B14F-4D97-AF65-F5344CB8AC3E}">
        <p14:creationId xmlns:p14="http://schemas.microsoft.com/office/powerpoint/2010/main" val="32858592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1"/>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6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defTabSz="457200">
              <a:defRPr smtClean="0">
                <a:latin typeface="Arial" charset="0"/>
                <a:ea typeface="ヒラギノ角ゴ Pro W3" charset="-128"/>
              </a:defRPr>
            </a:lvl1pPr>
          </a:lstStyle>
          <a:p>
            <a:pPr>
              <a:defRPr/>
            </a:pPr>
            <a:fld id="{0DB5E099-58E2-4E47-A450-1EAAF8868D0B}" type="slidenum">
              <a:rPr lang="en-GB" altLang="en-US"/>
              <a:pPr>
                <a:defRPr/>
              </a:pPr>
              <a:t>‹N°›</a:t>
            </a:fld>
            <a:endParaRPr lang="en-GB" altLang="en-US"/>
          </a:p>
        </p:txBody>
      </p:sp>
    </p:spTree>
    <p:extLst>
      <p:ext uri="{BB962C8B-B14F-4D97-AF65-F5344CB8AC3E}">
        <p14:creationId xmlns:p14="http://schemas.microsoft.com/office/powerpoint/2010/main" val="3924149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69A08B3-A4AC-4191-A977-5A9541980AD7}" type="datetime1">
              <a:rPr lang="fr-FR" altLang="fr-FR"/>
              <a:pPr>
                <a:defRPr/>
              </a:pPr>
              <a:t>28/06/2018</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985CDE3-3FF7-484C-B98C-D068C7893D2F}" type="slidenum">
              <a:rPr lang="fr-FR" altLang="fr-FR"/>
              <a:pPr>
                <a:defRPr/>
              </a:pPr>
              <a:t>‹N°›</a:t>
            </a:fld>
            <a:endParaRPr lang="fr-FR" altLang="fr-FR"/>
          </a:p>
        </p:txBody>
      </p:sp>
    </p:spTree>
    <p:extLst>
      <p:ext uri="{BB962C8B-B14F-4D97-AF65-F5344CB8AC3E}">
        <p14:creationId xmlns:p14="http://schemas.microsoft.com/office/powerpoint/2010/main" val="8178545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18" y="1438275"/>
            <a:ext cx="7910513" cy="1150938"/>
          </a:xfrm>
        </p:spPr>
        <p:txBody>
          <a:bodyPr/>
          <a:lstStyle>
            <a:lvl1pPr algn="l">
              <a:defRPr b="1"/>
            </a:lvl1pPr>
          </a:lstStyle>
          <a:p>
            <a:r>
              <a:rPr lang="en-US"/>
              <a:t>Click to edit Master title style</a:t>
            </a:r>
          </a:p>
        </p:txBody>
      </p:sp>
      <p:sp>
        <p:nvSpPr>
          <p:cNvPr id="4099" name="Rectangle 3"/>
          <p:cNvSpPr>
            <a:spLocks noGrp="1" noChangeArrowheads="1"/>
          </p:cNvSpPr>
          <p:nvPr>
            <p:ph type="subTitle" idx="1"/>
          </p:nvPr>
        </p:nvSpPr>
        <p:spPr>
          <a:xfrm>
            <a:off x="708025" y="2878138"/>
            <a:ext cx="7888288" cy="1235075"/>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42795669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defTabSz="457200">
              <a:defRPr>
                <a:ea typeface="ヒラギノ角ゴ Pro W3" charset="-128"/>
              </a:defRPr>
            </a:lvl1pPr>
          </a:lstStyle>
          <a:p>
            <a:pPr>
              <a:defRPr/>
            </a:pPr>
            <a:fld id="{6402DA9B-6D22-4E2A-823B-7559F3A483AE}" type="datetimeFigureOut">
              <a:rPr lang="en-US"/>
              <a:pPr>
                <a:defRPr/>
              </a:pPr>
              <a:t>6/28/2018</a:t>
            </a:fld>
            <a:endParaRPr lang="en-GB" dirty="0"/>
          </a:p>
        </p:txBody>
      </p:sp>
      <p:sp>
        <p:nvSpPr>
          <p:cNvPr id="5"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49F3B767-AF20-49AC-B974-464B0E0274DB}" type="slidenum">
              <a:rPr lang="en-GB" altLang="en-US"/>
              <a:pPr>
                <a:defRPr/>
              </a:pPr>
              <a:t>‹N°›</a:t>
            </a:fld>
            <a:endParaRPr lang="en-GB" altLang="en-US"/>
          </a:p>
        </p:txBody>
      </p:sp>
    </p:spTree>
    <p:extLst>
      <p:ext uri="{BB962C8B-B14F-4D97-AF65-F5344CB8AC3E}">
        <p14:creationId xmlns:p14="http://schemas.microsoft.com/office/powerpoint/2010/main" val="24563326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defTabSz="457200">
              <a:defRPr>
                <a:ea typeface="ヒラギノ角ゴ Pro W3" charset="-128"/>
              </a:defRPr>
            </a:lvl1pPr>
          </a:lstStyle>
          <a:p>
            <a:pPr>
              <a:defRPr/>
            </a:pPr>
            <a:fld id="{B9FAD4DD-2F3B-46DB-B6ED-B2A784E97D61}" type="datetimeFigureOut">
              <a:rPr lang="en-US"/>
              <a:pPr>
                <a:defRPr/>
              </a:pPr>
              <a:t>6/28/2018</a:t>
            </a:fld>
            <a:endParaRPr lang="en-GB" dirty="0"/>
          </a:p>
        </p:txBody>
      </p:sp>
      <p:sp>
        <p:nvSpPr>
          <p:cNvPr id="5"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AC368EB9-AC28-44D4-9955-4CF0F85319F8}" type="slidenum">
              <a:rPr lang="en-GB" altLang="en-US"/>
              <a:pPr>
                <a:defRPr/>
              </a:pPr>
              <a:t>‹N°›</a:t>
            </a:fld>
            <a:endParaRPr lang="en-GB" altLang="en-US"/>
          </a:p>
        </p:txBody>
      </p:sp>
    </p:spTree>
    <p:extLst>
      <p:ext uri="{BB962C8B-B14F-4D97-AF65-F5344CB8AC3E}">
        <p14:creationId xmlns:p14="http://schemas.microsoft.com/office/powerpoint/2010/main" val="24047676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ea typeface="ヒラギノ角ゴ Pro W3" charset="-128"/>
              </a:defRPr>
            </a:lvl1pPr>
          </a:lstStyle>
          <a:p>
            <a:pPr>
              <a:defRPr/>
            </a:pPr>
            <a:fld id="{FA87E2D1-8C96-4833-9BA5-E3A00D6F6C7D}" type="datetimeFigureOut">
              <a:rPr lang="en-US"/>
              <a:pPr>
                <a:defRPr/>
              </a:pPr>
              <a:t>6/28/2018</a:t>
            </a:fld>
            <a:endParaRPr lang="en-GB" dirty="0"/>
          </a:p>
        </p:txBody>
      </p:sp>
      <p:sp>
        <p:nvSpPr>
          <p:cNvPr id="5"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A8091E22-EE5D-4F3D-AE1A-940AF703C74C}" type="slidenum">
              <a:rPr lang="en-GB" altLang="en-US"/>
              <a:pPr>
                <a:defRPr/>
              </a:pPr>
              <a:t>‹N°›</a:t>
            </a:fld>
            <a:endParaRPr lang="en-GB" altLang="en-US"/>
          </a:p>
        </p:txBody>
      </p:sp>
    </p:spTree>
    <p:extLst>
      <p:ext uri="{BB962C8B-B14F-4D97-AF65-F5344CB8AC3E}">
        <p14:creationId xmlns:p14="http://schemas.microsoft.com/office/powerpoint/2010/main" val="34929436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defTabSz="457200">
              <a:defRPr>
                <a:ea typeface="ヒラギノ角ゴ Pro W3" charset="-128"/>
              </a:defRPr>
            </a:lvl1pPr>
          </a:lstStyle>
          <a:p>
            <a:pPr>
              <a:defRPr/>
            </a:pPr>
            <a:fld id="{00D2FF08-D6BD-4097-A909-D670A667C4A2}" type="datetimeFigureOut">
              <a:rPr lang="en-US"/>
              <a:pPr>
                <a:defRPr/>
              </a:pPr>
              <a:t>6/28/2018</a:t>
            </a:fld>
            <a:endParaRPr lang="en-GB" dirty="0"/>
          </a:p>
        </p:txBody>
      </p:sp>
      <p:sp>
        <p:nvSpPr>
          <p:cNvPr id="6"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7"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BDEB28D3-26F5-4C27-9C72-E855D3BCDAB9}" type="slidenum">
              <a:rPr lang="en-GB" altLang="en-US"/>
              <a:pPr>
                <a:defRPr/>
              </a:pPr>
              <a:t>‹N°›</a:t>
            </a:fld>
            <a:endParaRPr lang="en-GB" altLang="en-US"/>
          </a:p>
        </p:txBody>
      </p:sp>
    </p:spTree>
    <p:extLst>
      <p:ext uri="{BB962C8B-B14F-4D97-AF65-F5344CB8AC3E}">
        <p14:creationId xmlns:p14="http://schemas.microsoft.com/office/powerpoint/2010/main" val="24897275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defTabSz="457200">
              <a:defRPr>
                <a:ea typeface="ヒラギノ角ゴ Pro W3" charset="-128"/>
              </a:defRPr>
            </a:lvl1pPr>
          </a:lstStyle>
          <a:p>
            <a:pPr>
              <a:defRPr/>
            </a:pPr>
            <a:fld id="{3726712A-B102-46B0-B3F3-96EDC4024681}" type="datetimeFigureOut">
              <a:rPr lang="en-US"/>
              <a:pPr>
                <a:defRPr/>
              </a:pPr>
              <a:t>6/28/2018</a:t>
            </a:fld>
            <a:endParaRPr lang="en-GB" dirty="0"/>
          </a:p>
        </p:txBody>
      </p:sp>
      <p:sp>
        <p:nvSpPr>
          <p:cNvPr id="8"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9"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7ECA1D04-E2BE-4495-9983-2EBFA9AC15E8}" type="slidenum">
              <a:rPr lang="en-GB" altLang="en-US"/>
              <a:pPr>
                <a:defRPr/>
              </a:pPr>
              <a:t>‹N°›</a:t>
            </a:fld>
            <a:endParaRPr lang="en-GB" altLang="en-US"/>
          </a:p>
        </p:txBody>
      </p:sp>
    </p:spTree>
    <p:extLst>
      <p:ext uri="{BB962C8B-B14F-4D97-AF65-F5344CB8AC3E}">
        <p14:creationId xmlns:p14="http://schemas.microsoft.com/office/powerpoint/2010/main" val="6615748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defTabSz="457200">
              <a:defRPr>
                <a:ea typeface="ヒラギノ角ゴ Pro W3" charset="-128"/>
              </a:defRPr>
            </a:lvl1pPr>
          </a:lstStyle>
          <a:p>
            <a:pPr>
              <a:defRPr/>
            </a:pPr>
            <a:fld id="{2AFDEF51-BDCB-48DD-9D83-D8A7D26FD003}" type="datetimeFigureOut">
              <a:rPr lang="en-US"/>
              <a:pPr>
                <a:defRPr/>
              </a:pPr>
              <a:t>6/28/2018</a:t>
            </a:fld>
            <a:endParaRPr lang="en-GB" dirty="0"/>
          </a:p>
        </p:txBody>
      </p:sp>
      <p:sp>
        <p:nvSpPr>
          <p:cNvPr id="4"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5"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E8583B82-6736-42AB-9989-27D650F03C32}" type="slidenum">
              <a:rPr lang="en-GB" altLang="en-US"/>
              <a:pPr>
                <a:defRPr/>
              </a:pPr>
              <a:t>‹N°›</a:t>
            </a:fld>
            <a:endParaRPr lang="en-GB" altLang="en-US"/>
          </a:p>
        </p:txBody>
      </p:sp>
    </p:spTree>
    <p:extLst>
      <p:ext uri="{BB962C8B-B14F-4D97-AF65-F5344CB8AC3E}">
        <p14:creationId xmlns:p14="http://schemas.microsoft.com/office/powerpoint/2010/main" val="28515650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ヒラギノ角ゴ Pro W3" charset="-128"/>
              </a:defRPr>
            </a:lvl1pPr>
          </a:lstStyle>
          <a:p>
            <a:pPr>
              <a:defRPr/>
            </a:pPr>
            <a:fld id="{0B6D1920-DE3F-4D72-BBD5-28A1BC6FAA2B}" type="datetimeFigureOut">
              <a:rPr lang="en-US"/>
              <a:pPr>
                <a:defRPr/>
              </a:pPr>
              <a:t>6/28/2018</a:t>
            </a:fld>
            <a:endParaRPr lang="en-GB" dirty="0"/>
          </a:p>
        </p:txBody>
      </p:sp>
      <p:sp>
        <p:nvSpPr>
          <p:cNvPr id="3"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4"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EEB91AAF-DD9B-4BA0-9DF1-3C38B4CBDE03}" type="slidenum">
              <a:rPr lang="en-GB" altLang="en-US"/>
              <a:pPr>
                <a:defRPr/>
              </a:pPr>
              <a:t>‹N°›</a:t>
            </a:fld>
            <a:endParaRPr lang="en-GB" altLang="en-US"/>
          </a:p>
        </p:txBody>
      </p:sp>
    </p:spTree>
    <p:extLst>
      <p:ext uri="{BB962C8B-B14F-4D97-AF65-F5344CB8AC3E}">
        <p14:creationId xmlns:p14="http://schemas.microsoft.com/office/powerpoint/2010/main" val="27313777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ヒラギノ角ゴ Pro W3" charset="-128"/>
              </a:defRPr>
            </a:lvl1pPr>
          </a:lstStyle>
          <a:p>
            <a:pPr>
              <a:defRPr/>
            </a:pPr>
            <a:fld id="{29C3B338-AF00-41A4-B544-C8F62BB58ED4}" type="datetimeFigureOut">
              <a:rPr lang="en-US"/>
              <a:pPr>
                <a:defRPr/>
              </a:pPr>
              <a:t>6/28/2018</a:t>
            </a:fld>
            <a:endParaRPr lang="en-GB" dirty="0"/>
          </a:p>
        </p:txBody>
      </p:sp>
      <p:sp>
        <p:nvSpPr>
          <p:cNvPr id="6"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7"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FCD089E1-6CD8-482C-A010-DFD3526CADC8}" type="slidenum">
              <a:rPr lang="en-GB" altLang="en-US"/>
              <a:pPr>
                <a:defRPr/>
              </a:pPr>
              <a:t>‹N°›</a:t>
            </a:fld>
            <a:endParaRPr lang="en-GB" altLang="en-US"/>
          </a:p>
        </p:txBody>
      </p:sp>
    </p:spTree>
    <p:extLst>
      <p:ext uri="{BB962C8B-B14F-4D97-AF65-F5344CB8AC3E}">
        <p14:creationId xmlns:p14="http://schemas.microsoft.com/office/powerpoint/2010/main" val="20829937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ヒラギノ角ゴ Pro W3" charset="-128"/>
              </a:defRPr>
            </a:lvl1pPr>
          </a:lstStyle>
          <a:p>
            <a:pPr>
              <a:defRPr/>
            </a:pPr>
            <a:fld id="{1DBEBA22-5260-47D9-AD90-9B0F94C3C5A2}" type="datetimeFigureOut">
              <a:rPr lang="en-US"/>
              <a:pPr>
                <a:defRPr/>
              </a:pPr>
              <a:t>6/28/2018</a:t>
            </a:fld>
            <a:endParaRPr lang="en-GB" dirty="0"/>
          </a:p>
        </p:txBody>
      </p:sp>
      <p:sp>
        <p:nvSpPr>
          <p:cNvPr id="6" name="Footer Placeholder 4"/>
          <p:cNvSpPr>
            <a:spLocks noGrp="1"/>
          </p:cNvSpPr>
          <p:nvPr>
            <p:ph type="ftr" sz="quarter" idx="11"/>
          </p:nvPr>
        </p:nvSpPr>
        <p:spPr/>
        <p:txBody>
          <a:bodyPr/>
          <a:lstStyle>
            <a:lvl1pPr defTabSz="457200">
              <a:defRPr>
                <a:ea typeface="ヒラギノ角ゴ Pro W3" charset="-128"/>
              </a:defRPr>
            </a:lvl1pPr>
          </a:lstStyle>
          <a:p>
            <a:pPr>
              <a:defRPr/>
            </a:pPr>
            <a:endParaRPr lang="en-GB"/>
          </a:p>
        </p:txBody>
      </p:sp>
      <p:sp>
        <p:nvSpPr>
          <p:cNvPr id="7" name="Slide Number Placeholder 5"/>
          <p:cNvSpPr>
            <a:spLocks noGrp="1"/>
          </p:cNvSpPr>
          <p:nvPr>
            <p:ph type="sldNum" sz="quarter" idx="12"/>
          </p:nvPr>
        </p:nvSpPr>
        <p:spPr/>
        <p:txBody>
          <a:bodyPr/>
          <a:lstStyle>
            <a:lvl1pPr defTabSz="457200">
              <a:defRPr smtClean="0">
                <a:ea typeface="ヒラギノ角ゴ Pro W3" charset="-128"/>
              </a:defRPr>
            </a:lvl1pPr>
          </a:lstStyle>
          <a:p>
            <a:pPr>
              <a:defRPr/>
            </a:pPr>
            <a:fld id="{15CB66C1-40D8-409C-8F68-8B4F79D198BC}" type="slidenum">
              <a:rPr lang="en-GB" altLang="en-US"/>
              <a:pPr>
                <a:defRPr/>
              </a:pPr>
              <a:t>‹N°›</a:t>
            </a:fld>
            <a:endParaRPr lang="en-GB" altLang="en-US"/>
          </a:p>
        </p:txBody>
      </p:sp>
    </p:spTree>
    <p:extLst>
      <p:ext uri="{BB962C8B-B14F-4D97-AF65-F5344CB8AC3E}">
        <p14:creationId xmlns:p14="http://schemas.microsoft.com/office/powerpoint/2010/main" val="1006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4.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5.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6.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7.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212.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5" Type="http://schemas.openxmlformats.org/officeDocument/2006/relationships/theme" Target="../theme/theme18.xml"/><Relationship Id="rId4"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19.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0.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B845ED5A-5B2C-4000-A654-1D4F7C8CDB22}" type="datetime1">
              <a:rPr lang="fr-FR" altLang="fr-FR"/>
              <a:pPr>
                <a:defRPr/>
              </a:pPr>
              <a:t>28/06/2018</a:t>
            </a:fld>
            <a:endParaRPr lang="fr-FR" alt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E77056D4-C2D1-43B2-8C8D-ED2A0EB4519B}"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7938"/>
            <a:ext cx="9132888" cy="6838950"/>
            <a:chOff x="0" y="5"/>
            <a:chExt cx="6472" cy="4308"/>
          </a:xfrm>
        </p:grpSpPr>
        <p:sp>
          <p:nvSpPr>
            <p:cNvPr id="55299" name="Freeform 3"/>
            <p:cNvSpPr>
              <a:spLocks/>
            </p:cNvSpPr>
            <p:nvPr/>
          </p:nvSpPr>
          <p:spPr bwMode="auto">
            <a:xfrm>
              <a:off x="3818" y="999"/>
              <a:ext cx="2654" cy="3314"/>
            </a:xfrm>
            <a:custGeom>
              <a:avLst/>
              <a:gdLst/>
              <a:ahLst/>
              <a:cxnLst>
                <a:cxn ang="0">
                  <a:pos x="2143" y="3312"/>
                </a:cxn>
                <a:cxn ang="0">
                  <a:pos x="2653" y="3313"/>
                </a:cxn>
                <a:cxn ang="0">
                  <a:pos x="2653" y="1437"/>
                </a:cxn>
                <a:cxn ang="0">
                  <a:pos x="0" y="0"/>
                </a:cxn>
                <a:cxn ang="0">
                  <a:pos x="226" y="150"/>
                </a:cxn>
                <a:cxn ang="0">
                  <a:pos x="412" y="279"/>
                </a:cxn>
                <a:cxn ang="0">
                  <a:pos x="621" y="441"/>
                </a:cxn>
                <a:cxn ang="0">
                  <a:pos x="824" y="612"/>
                </a:cxn>
                <a:cxn ang="0">
                  <a:pos x="1121" y="903"/>
                </a:cxn>
                <a:cxn ang="0">
                  <a:pos x="1384" y="1212"/>
                </a:cxn>
                <a:cxn ang="0">
                  <a:pos x="1575" y="1482"/>
                </a:cxn>
                <a:cxn ang="0">
                  <a:pos x="1742" y="1761"/>
                </a:cxn>
                <a:cxn ang="0">
                  <a:pos x="1873" y="2040"/>
                </a:cxn>
                <a:cxn ang="0">
                  <a:pos x="1970" y="2295"/>
                </a:cxn>
                <a:cxn ang="0">
                  <a:pos x="2035" y="2511"/>
                </a:cxn>
                <a:cxn ang="0">
                  <a:pos x="2096" y="2778"/>
                </a:cxn>
                <a:cxn ang="0">
                  <a:pos x="2126" y="3012"/>
                </a:cxn>
                <a:cxn ang="0">
                  <a:pos x="2143" y="3312"/>
                </a:cxn>
              </a:cxnLst>
              <a:rect l="0" t="0" r="r" b="b"/>
              <a:pathLst>
                <a:path w="2654" h="3314">
                  <a:moveTo>
                    <a:pt x="2143" y="3312"/>
                  </a:moveTo>
                  <a:lnTo>
                    <a:pt x="2653" y="3313"/>
                  </a:lnTo>
                  <a:lnTo>
                    <a:pt x="2653" y="1437"/>
                  </a:lnTo>
                  <a:lnTo>
                    <a:pt x="0" y="0"/>
                  </a:lnTo>
                  <a:lnTo>
                    <a:pt x="226" y="150"/>
                  </a:lnTo>
                  <a:lnTo>
                    <a:pt x="412" y="279"/>
                  </a:lnTo>
                  <a:lnTo>
                    <a:pt x="621" y="441"/>
                  </a:lnTo>
                  <a:lnTo>
                    <a:pt x="824" y="612"/>
                  </a:lnTo>
                  <a:lnTo>
                    <a:pt x="1121" y="903"/>
                  </a:lnTo>
                  <a:lnTo>
                    <a:pt x="1384" y="1212"/>
                  </a:lnTo>
                  <a:lnTo>
                    <a:pt x="1575" y="1482"/>
                  </a:lnTo>
                  <a:lnTo>
                    <a:pt x="1742" y="1761"/>
                  </a:lnTo>
                  <a:lnTo>
                    <a:pt x="1873" y="2040"/>
                  </a:lnTo>
                  <a:lnTo>
                    <a:pt x="1970" y="2295"/>
                  </a:lnTo>
                  <a:lnTo>
                    <a:pt x="2035" y="2511"/>
                  </a:lnTo>
                  <a:lnTo>
                    <a:pt x="2096" y="2778"/>
                  </a:lnTo>
                  <a:lnTo>
                    <a:pt x="2126" y="3012"/>
                  </a:lnTo>
                  <a:lnTo>
                    <a:pt x="2143" y="3312"/>
                  </a:lnTo>
                </a:path>
              </a:pathLst>
            </a:custGeom>
            <a:gradFill rotWithShape="0">
              <a:gsLst>
                <a:gs pos="0">
                  <a:srgbClr val="500093">
                    <a:gamma/>
                    <a:shade val="80000"/>
                    <a:invGamma/>
                  </a:srgbClr>
                </a:gs>
                <a:gs pos="100000">
                  <a:srgbClr val="500093"/>
                </a:gs>
              </a:gsLst>
              <a:lin ang="0" scaled="1"/>
            </a:gradFill>
            <a:ln w="12700" cap="rnd" cmpd="sng">
              <a:noFill/>
              <a:prstDash val="solid"/>
              <a:round/>
              <a:headEnd type="none" w="med" len="med"/>
              <a:tailEnd type="none" w="med" len="med"/>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pitchFamily="18" charset="0"/>
                <a:ea typeface="+mn-ea"/>
              </a:endParaRPr>
            </a:p>
          </p:txBody>
        </p:sp>
        <p:sp>
          <p:nvSpPr>
            <p:cNvPr id="55300" name="Arc 4"/>
            <p:cNvSpPr>
              <a:spLocks/>
            </p:cNvSpPr>
            <p:nvPr/>
          </p:nvSpPr>
          <p:spPr bwMode="auto">
            <a:xfrm>
              <a:off x="0" y="5"/>
              <a:ext cx="5956" cy="43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folHlink"/>
              </a:solidFill>
              <a:round/>
              <a:headEnd/>
              <a:tailEnd/>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Times New Roman" pitchFamily="18" charset="0"/>
                <a:ea typeface="+mn-ea"/>
              </a:endParaRPr>
            </a:p>
          </p:txBody>
        </p:sp>
      </p:grpSp>
      <p:sp>
        <p:nvSpPr>
          <p:cNvPr id="55301" name="Rectangle 5"/>
          <p:cNvSpPr>
            <a:spLocks noGrp="1" noChangeArrowheads="1"/>
          </p:cNvSpPr>
          <p:nvPr>
            <p:ph type="title"/>
          </p:nvPr>
        </p:nvSpPr>
        <p:spPr bwMode="auto">
          <a:xfrm>
            <a:off x="1117600" y="609600"/>
            <a:ext cx="6908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44" name="Rectangle 6"/>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Monotype Sort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1126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ea typeface="+mn-ea"/>
              </a:defRPr>
            </a:lvl1pPr>
          </a:lstStyle>
          <a:p>
            <a:pPr>
              <a:defRPr/>
            </a:pPr>
            <a:fld id="{A7CA9984-710D-EF43-8A9E-59BFCB8D7C7A}" type="datetimeFigureOut">
              <a:rPr lang="de-DE"/>
              <a:pPr>
                <a:defRPr/>
              </a:pPr>
              <a:t>28.06.2018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ea typeface="+mn-ea"/>
              </a:defRPr>
            </a:lvl1pPr>
          </a:lstStyle>
          <a:p>
            <a:pPr>
              <a:defRPr/>
            </a:pPr>
            <a:fld id="{9112CE04-B861-4A6E-BB16-91AB31526374}" type="slidenum">
              <a:rPr lang="de-DE"/>
              <a:pPr>
                <a:defRPr/>
              </a:pPr>
              <a:t>‹N°›</a:t>
            </a:fld>
            <a:endParaRPr lang="de-DE"/>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0" y="7938"/>
            <a:ext cx="9132888" cy="6838950"/>
            <a:chOff x="0" y="5"/>
            <a:chExt cx="6472" cy="4308"/>
          </a:xfrm>
        </p:grpSpPr>
        <p:sp>
          <p:nvSpPr>
            <p:cNvPr id="55299" name="Freeform 3"/>
            <p:cNvSpPr>
              <a:spLocks/>
            </p:cNvSpPr>
            <p:nvPr/>
          </p:nvSpPr>
          <p:spPr bwMode="auto">
            <a:xfrm>
              <a:off x="3818" y="999"/>
              <a:ext cx="2654" cy="3314"/>
            </a:xfrm>
            <a:custGeom>
              <a:avLst/>
              <a:gdLst/>
              <a:ahLst/>
              <a:cxnLst>
                <a:cxn ang="0">
                  <a:pos x="2143" y="3312"/>
                </a:cxn>
                <a:cxn ang="0">
                  <a:pos x="2653" y="3313"/>
                </a:cxn>
                <a:cxn ang="0">
                  <a:pos x="2653" y="1437"/>
                </a:cxn>
                <a:cxn ang="0">
                  <a:pos x="0" y="0"/>
                </a:cxn>
                <a:cxn ang="0">
                  <a:pos x="226" y="150"/>
                </a:cxn>
                <a:cxn ang="0">
                  <a:pos x="412" y="279"/>
                </a:cxn>
                <a:cxn ang="0">
                  <a:pos x="621" y="441"/>
                </a:cxn>
                <a:cxn ang="0">
                  <a:pos x="824" y="612"/>
                </a:cxn>
                <a:cxn ang="0">
                  <a:pos x="1121" y="903"/>
                </a:cxn>
                <a:cxn ang="0">
                  <a:pos x="1384" y="1212"/>
                </a:cxn>
                <a:cxn ang="0">
                  <a:pos x="1575" y="1482"/>
                </a:cxn>
                <a:cxn ang="0">
                  <a:pos x="1742" y="1761"/>
                </a:cxn>
                <a:cxn ang="0">
                  <a:pos x="1873" y="2040"/>
                </a:cxn>
                <a:cxn ang="0">
                  <a:pos x="1970" y="2295"/>
                </a:cxn>
                <a:cxn ang="0">
                  <a:pos x="2035" y="2511"/>
                </a:cxn>
                <a:cxn ang="0">
                  <a:pos x="2096" y="2778"/>
                </a:cxn>
                <a:cxn ang="0">
                  <a:pos x="2126" y="3012"/>
                </a:cxn>
                <a:cxn ang="0">
                  <a:pos x="2143" y="3312"/>
                </a:cxn>
              </a:cxnLst>
              <a:rect l="0" t="0" r="r" b="b"/>
              <a:pathLst>
                <a:path w="2654" h="3314">
                  <a:moveTo>
                    <a:pt x="2143" y="3312"/>
                  </a:moveTo>
                  <a:lnTo>
                    <a:pt x="2653" y="3313"/>
                  </a:lnTo>
                  <a:lnTo>
                    <a:pt x="2653" y="1437"/>
                  </a:lnTo>
                  <a:lnTo>
                    <a:pt x="0" y="0"/>
                  </a:lnTo>
                  <a:lnTo>
                    <a:pt x="226" y="150"/>
                  </a:lnTo>
                  <a:lnTo>
                    <a:pt x="412" y="279"/>
                  </a:lnTo>
                  <a:lnTo>
                    <a:pt x="621" y="441"/>
                  </a:lnTo>
                  <a:lnTo>
                    <a:pt x="824" y="612"/>
                  </a:lnTo>
                  <a:lnTo>
                    <a:pt x="1121" y="903"/>
                  </a:lnTo>
                  <a:lnTo>
                    <a:pt x="1384" y="1212"/>
                  </a:lnTo>
                  <a:lnTo>
                    <a:pt x="1575" y="1482"/>
                  </a:lnTo>
                  <a:lnTo>
                    <a:pt x="1742" y="1761"/>
                  </a:lnTo>
                  <a:lnTo>
                    <a:pt x="1873" y="2040"/>
                  </a:lnTo>
                  <a:lnTo>
                    <a:pt x="1970" y="2295"/>
                  </a:lnTo>
                  <a:lnTo>
                    <a:pt x="2035" y="2511"/>
                  </a:lnTo>
                  <a:lnTo>
                    <a:pt x="2096" y="2778"/>
                  </a:lnTo>
                  <a:lnTo>
                    <a:pt x="2126" y="3012"/>
                  </a:lnTo>
                  <a:lnTo>
                    <a:pt x="2143" y="3312"/>
                  </a:lnTo>
                </a:path>
              </a:pathLst>
            </a:custGeom>
            <a:gradFill rotWithShape="0">
              <a:gsLst>
                <a:gs pos="0">
                  <a:srgbClr val="500093">
                    <a:gamma/>
                    <a:shade val="80000"/>
                    <a:invGamma/>
                  </a:srgbClr>
                </a:gs>
                <a:gs pos="100000">
                  <a:srgbClr val="500093"/>
                </a:gs>
              </a:gsLst>
              <a:lin ang="0" scaled="1"/>
            </a:gradFill>
            <a:ln w="12700" cap="rnd" cmpd="sng">
              <a:noFill/>
              <a:prstDash val="solid"/>
              <a:round/>
              <a:headEnd type="none" w="med" len="med"/>
              <a:tailEnd type="none" w="med" len="med"/>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55300" name="Arc 4"/>
            <p:cNvSpPr>
              <a:spLocks/>
            </p:cNvSpPr>
            <p:nvPr/>
          </p:nvSpPr>
          <p:spPr bwMode="auto">
            <a:xfrm>
              <a:off x="0" y="5"/>
              <a:ext cx="5956" cy="43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folHlink"/>
              </a:solidFill>
              <a:round/>
              <a:headEnd/>
              <a:tailEnd/>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grpSp>
      <p:sp>
        <p:nvSpPr>
          <p:cNvPr id="55301" name="Rectangle 5"/>
          <p:cNvSpPr>
            <a:spLocks noGrp="1" noChangeArrowheads="1"/>
          </p:cNvSpPr>
          <p:nvPr>
            <p:ph type="title"/>
          </p:nvPr>
        </p:nvSpPr>
        <p:spPr bwMode="auto">
          <a:xfrm>
            <a:off x="1117600" y="609600"/>
            <a:ext cx="6908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2292" name="Rectangle 6"/>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Monotype Sort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7938"/>
            <a:ext cx="9132888" cy="6838950"/>
            <a:chOff x="0" y="5"/>
            <a:chExt cx="6472" cy="4308"/>
          </a:xfrm>
        </p:grpSpPr>
        <p:sp>
          <p:nvSpPr>
            <p:cNvPr id="13317" name="Freeform 3"/>
            <p:cNvSpPr>
              <a:spLocks/>
            </p:cNvSpPr>
            <p:nvPr/>
          </p:nvSpPr>
          <p:spPr bwMode="auto">
            <a:xfrm>
              <a:off x="3818" y="999"/>
              <a:ext cx="2654" cy="3314"/>
            </a:xfrm>
            <a:custGeom>
              <a:avLst/>
              <a:gdLst>
                <a:gd name="T0" fmla="*/ 2143 w 2654"/>
                <a:gd name="T1" fmla="*/ 3312 h 3314"/>
                <a:gd name="T2" fmla="*/ 2653 w 2654"/>
                <a:gd name="T3" fmla="*/ 3313 h 3314"/>
                <a:gd name="T4" fmla="*/ 2653 w 2654"/>
                <a:gd name="T5" fmla="*/ 1437 h 3314"/>
                <a:gd name="T6" fmla="*/ 0 w 2654"/>
                <a:gd name="T7" fmla="*/ 0 h 3314"/>
                <a:gd name="T8" fmla="*/ 226 w 2654"/>
                <a:gd name="T9" fmla="*/ 150 h 3314"/>
                <a:gd name="T10" fmla="*/ 412 w 2654"/>
                <a:gd name="T11" fmla="*/ 279 h 3314"/>
                <a:gd name="T12" fmla="*/ 621 w 2654"/>
                <a:gd name="T13" fmla="*/ 441 h 3314"/>
                <a:gd name="T14" fmla="*/ 824 w 2654"/>
                <a:gd name="T15" fmla="*/ 612 h 3314"/>
                <a:gd name="T16" fmla="*/ 1121 w 2654"/>
                <a:gd name="T17" fmla="*/ 903 h 3314"/>
                <a:gd name="T18" fmla="*/ 1384 w 2654"/>
                <a:gd name="T19" fmla="*/ 1212 h 3314"/>
                <a:gd name="T20" fmla="*/ 1575 w 2654"/>
                <a:gd name="T21" fmla="*/ 1482 h 3314"/>
                <a:gd name="T22" fmla="*/ 1742 w 2654"/>
                <a:gd name="T23" fmla="*/ 1761 h 3314"/>
                <a:gd name="T24" fmla="*/ 1873 w 2654"/>
                <a:gd name="T25" fmla="*/ 2040 h 3314"/>
                <a:gd name="T26" fmla="*/ 1970 w 2654"/>
                <a:gd name="T27" fmla="*/ 2295 h 3314"/>
                <a:gd name="T28" fmla="*/ 2035 w 2654"/>
                <a:gd name="T29" fmla="*/ 2511 h 3314"/>
                <a:gd name="T30" fmla="*/ 2096 w 2654"/>
                <a:gd name="T31" fmla="*/ 2778 h 3314"/>
                <a:gd name="T32" fmla="*/ 2126 w 2654"/>
                <a:gd name="T33" fmla="*/ 3012 h 3314"/>
                <a:gd name="T34" fmla="*/ 2143 w 2654"/>
                <a:gd name="T35" fmla="*/ 3312 h 33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54" h="3314">
                  <a:moveTo>
                    <a:pt x="2143" y="3312"/>
                  </a:moveTo>
                  <a:lnTo>
                    <a:pt x="2653" y="3313"/>
                  </a:lnTo>
                  <a:lnTo>
                    <a:pt x="2653" y="1437"/>
                  </a:lnTo>
                  <a:lnTo>
                    <a:pt x="0" y="0"/>
                  </a:lnTo>
                  <a:lnTo>
                    <a:pt x="226" y="150"/>
                  </a:lnTo>
                  <a:lnTo>
                    <a:pt x="412" y="279"/>
                  </a:lnTo>
                  <a:lnTo>
                    <a:pt x="621" y="441"/>
                  </a:lnTo>
                  <a:lnTo>
                    <a:pt x="824" y="612"/>
                  </a:lnTo>
                  <a:lnTo>
                    <a:pt x="1121" y="903"/>
                  </a:lnTo>
                  <a:lnTo>
                    <a:pt x="1384" y="1212"/>
                  </a:lnTo>
                  <a:lnTo>
                    <a:pt x="1575" y="1482"/>
                  </a:lnTo>
                  <a:lnTo>
                    <a:pt x="1742" y="1761"/>
                  </a:lnTo>
                  <a:lnTo>
                    <a:pt x="1873" y="2040"/>
                  </a:lnTo>
                  <a:lnTo>
                    <a:pt x="1970" y="2295"/>
                  </a:lnTo>
                  <a:lnTo>
                    <a:pt x="2035" y="2511"/>
                  </a:lnTo>
                  <a:lnTo>
                    <a:pt x="2096" y="2778"/>
                  </a:lnTo>
                  <a:lnTo>
                    <a:pt x="2126" y="3012"/>
                  </a:lnTo>
                  <a:lnTo>
                    <a:pt x="2143" y="3312"/>
                  </a:lnTo>
                </a:path>
              </a:pathLst>
            </a:custGeom>
            <a:gradFill rotWithShape="0">
              <a:gsLst>
                <a:gs pos="0">
                  <a:srgbClr val="400076"/>
                </a:gs>
                <a:gs pos="100000">
                  <a:srgbClr val="500093"/>
                </a:gs>
              </a:gsLst>
              <a:lin ang="0" scaled="1"/>
            </a:gra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fr-FR"/>
            </a:p>
          </p:txBody>
        </p:sp>
        <p:sp>
          <p:nvSpPr>
            <p:cNvPr id="13318" name="Arc 4"/>
            <p:cNvSpPr>
              <a:spLocks/>
            </p:cNvSpPr>
            <p:nvPr/>
          </p:nvSpPr>
          <p:spPr bwMode="auto">
            <a:xfrm>
              <a:off x="0" y="5"/>
              <a:ext cx="5956" cy="4308"/>
            </a:xfrm>
            <a:custGeom>
              <a:avLst/>
              <a:gdLst>
                <a:gd name="T0" fmla="*/ 0 w 21600"/>
                <a:gd name="T1" fmla="*/ 0 h 21600"/>
                <a:gd name="T2" fmla="*/ 2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sp>
        <p:nvSpPr>
          <p:cNvPr id="55301" name="Rectangle 5"/>
          <p:cNvSpPr>
            <a:spLocks noGrp="1" noChangeArrowheads="1"/>
          </p:cNvSpPr>
          <p:nvPr>
            <p:ph type="title"/>
          </p:nvPr>
        </p:nvSpPr>
        <p:spPr bwMode="auto">
          <a:xfrm>
            <a:off x="1117600" y="609600"/>
            <a:ext cx="6908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3316" name="Rectangle 6"/>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Monotype Sort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7938"/>
            <a:ext cx="9132888" cy="6838950"/>
            <a:chOff x="0" y="5"/>
            <a:chExt cx="6472" cy="4308"/>
          </a:xfrm>
        </p:grpSpPr>
        <p:sp>
          <p:nvSpPr>
            <p:cNvPr id="55299" name="Freeform 3"/>
            <p:cNvSpPr>
              <a:spLocks/>
            </p:cNvSpPr>
            <p:nvPr/>
          </p:nvSpPr>
          <p:spPr bwMode="auto">
            <a:xfrm>
              <a:off x="3818" y="999"/>
              <a:ext cx="2654" cy="3314"/>
            </a:xfrm>
            <a:custGeom>
              <a:avLst/>
              <a:gdLst/>
              <a:ahLst/>
              <a:cxnLst>
                <a:cxn ang="0">
                  <a:pos x="2143" y="3312"/>
                </a:cxn>
                <a:cxn ang="0">
                  <a:pos x="2653" y="3313"/>
                </a:cxn>
                <a:cxn ang="0">
                  <a:pos x="2653" y="1437"/>
                </a:cxn>
                <a:cxn ang="0">
                  <a:pos x="0" y="0"/>
                </a:cxn>
                <a:cxn ang="0">
                  <a:pos x="226" y="150"/>
                </a:cxn>
                <a:cxn ang="0">
                  <a:pos x="412" y="279"/>
                </a:cxn>
                <a:cxn ang="0">
                  <a:pos x="621" y="441"/>
                </a:cxn>
                <a:cxn ang="0">
                  <a:pos x="824" y="612"/>
                </a:cxn>
                <a:cxn ang="0">
                  <a:pos x="1121" y="903"/>
                </a:cxn>
                <a:cxn ang="0">
                  <a:pos x="1384" y="1212"/>
                </a:cxn>
                <a:cxn ang="0">
                  <a:pos x="1575" y="1482"/>
                </a:cxn>
                <a:cxn ang="0">
                  <a:pos x="1742" y="1761"/>
                </a:cxn>
                <a:cxn ang="0">
                  <a:pos x="1873" y="2040"/>
                </a:cxn>
                <a:cxn ang="0">
                  <a:pos x="1970" y="2295"/>
                </a:cxn>
                <a:cxn ang="0">
                  <a:pos x="2035" y="2511"/>
                </a:cxn>
                <a:cxn ang="0">
                  <a:pos x="2096" y="2778"/>
                </a:cxn>
                <a:cxn ang="0">
                  <a:pos x="2126" y="3012"/>
                </a:cxn>
                <a:cxn ang="0">
                  <a:pos x="2143" y="3312"/>
                </a:cxn>
              </a:cxnLst>
              <a:rect l="0" t="0" r="r" b="b"/>
              <a:pathLst>
                <a:path w="2654" h="3314">
                  <a:moveTo>
                    <a:pt x="2143" y="3312"/>
                  </a:moveTo>
                  <a:lnTo>
                    <a:pt x="2653" y="3313"/>
                  </a:lnTo>
                  <a:lnTo>
                    <a:pt x="2653" y="1437"/>
                  </a:lnTo>
                  <a:lnTo>
                    <a:pt x="0" y="0"/>
                  </a:lnTo>
                  <a:lnTo>
                    <a:pt x="226" y="150"/>
                  </a:lnTo>
                  <a:lnTo>
                    <a:pt x="412" y="279"/>
                  </a:lnTo>
                  <a:lnTo>
                    <a:pt x="621" y="441"/>
                  </a:lnTo>
                  <a:lnTo>
                    <a:pt x="824" y="612"/>
                  </a:lnTo>
                  <a:lnTo>
                    <a:pt x="1121" y="903"/>
                  </a:lnTo>
                  <a:lnTo>
                    <a:pt x="1384" y="1212"/>
                  </a:lnTo>
                  <a:lnTo>
                    <a:pt x="1575" y="1482"/>
                  </a:lnTo>
                  <a:lnTo>
                    <a:pt x="1742" y="1761"/>
                  </a:lnTo>
                  <a:lnTo>
                    <a:pt x="1873" y="2040"/>
                  </a:lnTo>
                  <a:lnTo>
                    <a:pt x="1970" y="2295"/>
                  </a:lnTo>
                  <a:lnTo>
                    <a:pt x="2035" y="2511"/>
                  </a:lnTo>
                  <a:lnTo>
                    <a:pt x="2096" y="2778"/>
                  </a:lnTo>
                  <a:lnTo>
                    <a:pt x="2126" y="3012"/>
                  </a:lnTo>
                  <a:lnTo>
                    <a:pt x="2143" y="3312"/>
                  </a:lnTo>
                </a:path>
              </a:pathLst>
            </a:custGeom>
            <a:gradFill rotWithShape="0">
              <a:gsLst>
                <a:gs pos="0">
                  <a:srgbClr val="500093">
                    <a:gamma/>
                    <a:shade val="80000"/>
                    <a:invGamma/>
                  </a:srgbClr>
                </a:gs>
                <a:gs pos="100000">
                  <a:srgbClr val="500093"/>
                </a:gs>
              </a:gsLst>
              <a:lin ang="0" scaled="1"/>
            </a:gradFill>
            <a:ln w="12700" cap="rnd" cmpd="sng">
              <a:noFill/>
              <a:prstDash val="solid"/>
              <a:round/>
              <a:headEnd type="none" w="med" len="med"/>
              <a:tailEnd type="none" w="med" len="med"/>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pitchFamily="18" charset="0"/>
                <a:ea typeface="+mn-ea"/>
              </a:endParaRPr>
            </a:p>
          </p:txBody>
        </p:sp>
        <p:sp>
          <p:nvSpPr>
            <p:cNvPr id="55300" name="Arc 4"/>
            <p:cNvSpPr>
              <a:spLocks/>
            </p:cNvSpPr>
            <p:nvPr/>
          </p:nvSpPr>
          <p:spPr bwMode="auto">
            <a:xfrm>
              <a:off x="0" y="5"/>
              <a:ext cx="5956" cy="43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folHlink"/>
              </a:solidFill>
              <a:round/>
              <a:headEnd/>
              <a:tailEnd/>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Times New Roman" pitchFamily="18" charset="0"/>
                <a:ea typeface="+mn-ea"/>
              </a:endParaRPr>
            </a:p>
          </p:txBody>
        </p:sp>
      </p:grpSp>
      <p:sp>
        <p:nvSpPr>
          <p:cNvPr id="55301" name="Rectangle 5"/>
          <p:cNvSpPr>
            <a:spLocks noGrp="1" noChangeArrowheads="1"/>
          </p:cNvSpPr>
          <p:nvPr>
            <p:ph type="title"/>
          </p:nvPr>
        </p:nvSpPr>
        <p:spPr bwMode="auto">
          <a:xfrm>
            <a:off x="1117600" y="609600"/>
            <a:ext cx="6908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4340" name="Rectangle 6"/>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Monotype Sort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ea typeface="ＭＳ Ｐゴシック" charset="-128"/>
              </a:defRPr>
            </a:lvl1pPr>
          </a:lstStyle>
          <a:p>
            <a:pPr>
              <a:defRPr/>
            </a:pPr>
            <a:fld id="{306028D6-46CB-4F07-BBEC-CB509BC6B0E1}" type="datetime1">
              <a:rPr lang="en-US"/>
              <a:pPr>
                <a:defRPr/>
              </a:pPr>
              <a:t>6/28/2018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ea typeface="ＭＳ Ｐゴシック" charset="-128"/>
              </a:defRPr>
            </a:lvl1pPr>
          </a:lstStyle>
          <a:p>
            <a:pPr>
              <a:defRPr/>
            </a:pPr>
            <a:fld id="{1FCEB403-5C09-4133-932F-7F6D0C0C6D81}"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013" smtClean="0">
                <a:solidFill>
                  <a:prstClr val="black">
                    <a:tint val="75000"/>
                  </a:prstClr>
                </a:solidFill>
                <a:latin typeface="Calibri" panose="020F0502020204030204"/>
                <a:ea typeface="+mn-ea"/>
              </a:defRPr>
            </a:lvl1pPr>
          </a:lstStyle>
          <a:p>
            <a:pPr>
              <a:defRPr/>
            </a:pPr>
            <a:fld id="{0C4489AC-82D1-4CA1-946B-1FE0C9154F89}" type="datetimeFigureOut">
              <a:rPr lang="en-US"/>
              <a:pPr>
                <a:defRPr/>
              </a:pPr>
              <a:t>6/28/2018</a:t>
            </a:fld>
            <a:endParaRPr lang="en-US"/>
          </a:p>
        </p:txBody>
      </p:sp>
      <p:sp>
        <p:nvSpPr>
          <p:cNvPr id="5" name="Footer Placeholder 4">
            <a:extLst>
              <a:ext uri="{FF2B5EF4-FFF2-40B4-BE49-F238E27FC236}"/>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013">
                <a:solidFill>
                  <a:prstClr val="black">
                    <a:tint val="75000"/>
                  </a:prstClr>
                </a:solidFill>
                <a:latin typeface="Calibri" panose="020F0502020204030204"/>
                <a:ea typeface="+mn-ea"/>
              </a:defRPr>
            </a:lvl1pPr>
          </a:lstStyle>
          <a:p>
            <a:pPr>
              <a:defRPr/>
            </a:pPr>
            <a:endParaRPr lang="en-US"/>
          </a:p>
        </p:txBody>
      </p:sp>
      <p:sp>
        <p:nvSpPr>
          <p:cNvPr id="6" name="Slide Number Placeholder 5">
            <a:extLst>
              <a:ext uri="{FF2B5EF4-FFF2-40B4-BE49-F238E27FC236}"/>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sz="1013" smtClean="0">
                <a:solidFill>
                  <a:prstClr val="black">
                    <a:tint val="75000"/>
                  </a:prstClr>
                </a:solidFill>
                <a:latin typeface="Calibri" panose="020F0502020204030204"/>
                <a:ea typeface="+mn-ea"/>
              </a:defRPr>
            </a:lvl1pPr>
          </a:lstStyle>
          <a:p>
            <a:pPr>
              <a:defRPr/>
            </a:pPr>
            <a:fld id="{7292137D-F7CC-4EAE-97A2-643C1842C8B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Lst>
  <p:txStyles>
    <p:titleStyle>
      <a:lvl1pPr algn="l" defTabSz="771525" rtl="0" fontAlgn="base">
        <a:lnSpc>
          <a:spcPct val="90000"/>
        </a:lnSpc>
        <a:spcBef>
          <a:spcPct val="0"/>
        </a:spcBef>
        <a:spcAft>
          <a:spcPct val="0"/>
        </a:spcAft>
        <a:defRPr sz="3700" kern="1200">
          <a:solidFill>
            <a:schemeClr val="tx1"/>
          </a:solidFill>
          <a:latin typeface="+mj-lt"/>
          <a:ea typeface="+mj-ea"/>
          <a:cs typeface="+mj-cs"/>
        </a:defRPr>
      </a:lvl1pPr>
      <a:lvl2pPr algn="l" defTabSz="771525" rtl="0" fontAlgn="base">
        <a:lnSpc>
          <a:spcPct val="90000"/>
        </a:lnSpc>
        <a:spcBef>
          <a:spcPct val="0"/>
        </a:spcBef>
        <a:spcAft>
          <a:spcPct val="0"/>
        </a:spcAft>
        <a:defRPr sz="3700">
          <a:solidFill>
            <a:schemeClr val="tx1"/>
          </a:solidFill>
          <a:latin typeface="Calibri Light" pitchFamily="34" charset="0"/>
        </a:defRPr>
      </a:lvl2pPr>
      <a:lvl3pPr algn="l" defTabSz="771525" rtl="0" fontAlgn="base">
        <a:lnSpc>
          <a:spcPct val="90000"/>
        </a:lnSpc>
        <a:spcBef>
          <a:spcPct val="0"/>
        </a:spcBef>
        <a:spcAft>
          <a:spcPct val="0"/>
        </a:spcAft>
        <a:defRPr sz="3700">
          <a:solidFill>
            <a:schemeClr val="tx1"/>
          </a:solidFill>
          <a:latin typeface="Calibri Light" pitchFamily="34" charset="0"/>
        </a:defRPr>
      </a:lvl3pPr>
      <a:lvl4pPr algn="l" defTabSz="771525" rtl="0" fontAlgn="base">
        <a:lnSpc>
          <a:spcPct val="90000"/>
        </a:lnSpc>
        <a:spcBef>
          <a:spcPct val="0"/>
        </a:spcBef>
        <a:spcAft>
          <a:spcPct val="0"/>
        </a:spcAft>
        <a:defRPr sz="3700">
          <a:solidFill>
            <a:schemeClr val="tx1"/>
          </a:solidFill>
          <a:latin typeface="Calibri Light" pitchFamily="34" charset="0"/>
        </a:defRPr>
      </a:lvl4pPr>
      <a:lvl5pPr algn="l" defTabSz="771525" rtl="0" fontAlgn="base">
        <a:lnSpc>
          <a:spcPct val="90000"/>
        </a:lnSpc>
        <a:spcBef>
          <a:spcPct val="0"/>
        </a:spcBef>
        <a:spcAft>
          <a:spcPct val="0"/>
        </a:spcAft>
        <a:defRPr sz="3700">
          <a:solidFill>
            <a:schemeClr val="tx1"/>
          </a:solidFill>
          <a:latin typeface="Calibri Light" pitchFamily="34" charset="0"/>
        </a:defRPr>
      </a:lvl5pPr>
      <a:lvl6pPr marL="457200" algn="l" defTabSz="771525" rtl="0" fontAlgn="base">
        <a:lnSpc>
          <a:spcPct val="90000"/>
        </a:lnSpc>
        <a:spcBef>
          <a:spcPct val="0"/>
        </a:spcBef>
        <a:spcAft>
          <a:spcPct val="0"/>
        </a:spcAft>
        <a:defRPr sz="3700">
          <a:solidFill>
            <a:schemeClr val="tx1"/>
          </a:solidFill>
          <a:latin typeface="Calibri Light" pitchFamily="34" charset="0"/>
        </a:defRPr>
      </a:lvl6pPr>
      <a:lvl7pPr marL="914400" algn="l" defTabSz="771525" rtl="0" fontAlgn="base">
        <a:lnSpc>
          <a:spcPct val="90000"/>
        </a:lnSpc>
        <a:spcBef>
          <a:spcPct val="0"/>
        </a:spcBef>
        <a:spcAft>
          <a:spcPct val="0"/>
        </a:spcAft>
        <a:defRPr sz="3700">
          <a:solidFill>
            <a:schemeClr val="tx1"/>
          </a:solidFill>
          <a:latin typeface="Calibri Light" pitchFamily="34" charset="0"/>
        </a:defRPr>
      </a:lvl7pPr>
      <a:lvl8pPr marL="1371600" algn="l" defTabSz="771525" rtl="0" fontAlgn="base">
        <a:lnSpc>
          <a:spcPct val="90000"/>
        </a:lnSpc>
        <a:spcBef>
          <a:spcPct val="0"/>
        </a:spcBef>
        <a:spcAft>
          <a:spcPct val="0"/>
        </a:spcAft>
        <a:defRPr sz="3700">
          <a:solidFill>
            <a:schemeClr val="tx1"/>
          </a:solidFill>
          <a:latin typeface="Calibri Light" pitchFamily="34" charset="0"/>
        </a:defRPr>
      </a:lvl8pPr>
      <a:lvl9pPr marL="1828800" algn="l" defTabSz="771525" rtl="0" fontAlgn="base">
        <a:lnSpc>
          <a:spcPct val="90000"/>
        </a:lnSpc>
        <a:spcBef>
          <a:spcPct val="0"/>
        </a:spcBef>
        <a:spcAft>
          <a:spcPct val="0"/>
        </a:spcAft>
        <a:defRPr sz="3700">
          <a:solidFill>
            <a:schemeClr val="tx1"/>
          </a:solidFill>
          <a:latin typeface="Calibri Light" pitchFamily="34" charset="0"/>
        </a:defRPr>
      </a:lvl9pPr>
    </p:titleStyle>
    <p:bodyStyle>
      <a:lvl1pPr marL="192088" indent="-192088" algn="l" defTabSz="771525" rtl="0" fontAlgn="base">
        <a:lnSpc>
          <a:spcPct val="90000"/>
        </a:lnSpc>
        <a:spcBef>
          <a:spcPts val="850"/>
        </a:spcBef>
        <a:spcAft>
          <a:spcPct val="0"/>
        </a:spcAft>
        <a:buFont typeface="Arial" pitchFamily="34" charset="0"/>
        <a:buChar char="•"/>
        <a:defRPr sz="2300" kern="1200">
          <a:solidFill>
            <a:schemeClr val="tx1"/>
          </a:solidFill>
          <a:latin typeface="+mn-lt"/>
          <a:ea typeface="+mn-ea"/>
          <a:cs typeface="+mn-cs"/>
        </a:defRPr>
      </a:lvl1pPr>
      <a:lvl2pPr marL="577850" indent="-192088" algn="l" defTabSz="771525" rtl="0" fontAlgn="base">
        <a:lnSpc>
          <a:spcPct val="90000"/>
        </a:lnSpc>
        <a:spcBef>
          <a:spcPts val="425"/>
        </a:spcBef>
        <a:spcAft>
          <a:spcPct val="0"/>
        </a:spcAft>
        <a:buFont typeface="Arial" pitchFamily="34" charset="0"/>
        <a:buChar char="•"/>
        <a:defRPr sz="2000" kern="1200">
          <a:solidFill>
            <a:schemeClr val="tx1"/>
          </a:solidFill>
          <a:latin typeface="+mn-lt"/>
          <a:ea typeface="+mn-ea"/>
          <a:cs typeface="+mn-cs"/>
        </a:defRPr>
      </a:lvl2pPr>
      <a:lvl3pPr marL="963613" indent="-192088" algn="l" defTabSz="771525" rtl="0" fontAlgn="base">
        <a:lnSpc>
          <a:spcPct val="90000"/>
        </a:lnSpc>
        <a:spcBef>
          <a:spcPts val="425"/>
        </a:spcBef>
        <a:spcAft>
          <a:spcPct val="0"/>
        </a:spcAft>
        <a:buFont typeface="Arial" pitchFamily="34" charset="0"/>
        <a:buChar char="•"/>
        <a:defRPr sz="1600" kern="1200">
          <a:solidFill>
            <a:schemeClr val="tx1"/>
          </a:solidFill>
          <a:latin typeface="+mn-lt"/>
          <a:ea typeface="+mn-ea"/>
          <a:cs typeface="+mn-cs"/>
        </a:defRPr>
      </a:lvl3pPr>
      <a:lvl4pPr marL="1349375" indent="-192088" algn="l" defTabSz="771525" rtl="0" fontAlgn="base">
        <a:lnSpc>
          <a:spcPct val="90000"/>
        </a:lnSpc>
        <a:spcBef>
          <a:spcPts val="425"/>
        </a:spcBef>
        <a:spcAft>
          <a:spcPct val="0"/>
        </a:spcAft>
        <a:buFont typeface="Arial" pitchFamily="34" charset="0"/>
        <a:buChar char="•"/>
        <a:defRPr sz="1500" kern="1200">
          <a:solidFill>
            <a:schemeClr val="tx1"/>
          </a:solidFill>
          <a:latin typeface="+mn-lt"/>
          <a:ea typeface="+mn-ea"/>
          <a:cs typeface="+mn-cs"/>
        </a:defRPr>
      </a:lvl4pPr>
      <a:lvl5pPr marL="1735138" indent="-192088" algn="l" defTabSz="771525" rtl="0" fontAlgn="base">
        <a:lnSpc>
          <a:spcPct val="90000"/>
        </a:lnSpc>
        <a:spcBef>
          <a:spcPts val="425"/>
        </a:spcBef>
        <a:spcAft>
          <a:spcPct val="0"/>
        </a:spcAft>
        <a:buFont typeface="Arial" pitchFamily="34" charset="0"/>
        <a:buChar char="•"/>
        <a:defRPr sz="1500"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Espace réservé du titre 1"/>
          <p:cNvSpPr>
            <a:spLocks noGrp="1"/>
          </p:cNvSpPr>
          <p:nvPr>
            <p:ph type="title"/>
          </p:nvPr>
        </p:nvSpPr>
        <p:spPr bwMode="auto">
          <a:xfrm>
            <a:off x="457200" y="3032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endParaRPr lang="en-US" smtClean="0"/>
          </a:p>
        </p:txBody>
      </p:sp>
      <p:sp>
        <p:nvSpPr>
          <p:cNvPr id="17411" name="Espace réservé du texte 2"/>
          <p:cNvSpPr>
            <a:spLocks noGrp="1"/>
          </p:cNvSpPr>
          <p:nvPr>
            <p:ph type="body" idx="1"/>
          </p:nvPr>
        </p:nvSpPr>
        <p:spPr bwMode="auto">
          <a:xfrm>
            <a:off x="457200" y="16287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smtClean="0">
                <a:solidFill>
                  <a:prstClr val="black">
                    <a:tint val="75000"/>
                  </a:prstClr>
                </a:solidFill>
                <a:latin typeface="Arial"/>
                <a:ea typeface="+mn-ea"/>
              </a:defRPr>
            </a:lvl1pPr>
          </a:lstStyle>
          <a:p>
            <a:pPr>
              <a:defRPr/>
            </a:pPr>
            <a:fld id="{C06D0C88-024D-4546-AEE1-750DB5C39F79}" type="datetimeFigureOut">
              <a:rPr lang="en-US"/>
              <a:pPr>
                <a:defRPr/>
              </a:pPr>
              <a:t>6/28/2018</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Arial"/>
                <a:ea typeface="+mn-ea"/>
              </a:defRPr>
            </a:lvl1pPr>
          </a:lstStyle>
          <a:p>
            <a:pPr>
              <a:defRPr/>
            </a:pPr>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sz="1200" smtClean="0">
                <a:solidFill>
                  <a:prstClr val="black">
                    <a:tint val="75000"/>
                  </a:prstClr>
                </a:solidFill>
                <a:latin typeface="Arial"/>
                <a:ea typeface="+mn-ea"/>
              </a:defRPr>
            </a:lvl1pPr>
          </a:lstStyle>
          <a:p>
            <a:pPr>
              <a:defRPr/>
            </a:pPr>
            <a:fld id="{5FE90709-162C-41EF-881F-19A389B6C431}"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pitchFamily="34" charset="0"/>
        </a:defRPr>
      </a:lvl2pPr>
      <a:lvl3pPr algn="ctr" rtl="0" fontAlgn="base">
        <a:spcBef>
          <a:spcPct val="0"/>
        </a:spcBef>
        <a:spcAft>
          <a:spcPct val="0"/>
        </a:spcAft>
        <a:defRPr sz="4400">
          <a:solidFill>
            <a:schemeClr val="tx1"/>
          </a:solidFill>
          <a:latin typeface="Arial" pitchFamily="34" charset="0"/>
        </a:defRPr>
      </a:lvl3pPr>
      <a:lvl4pPr algn="ctr" rtl="0" fontAlgn="base">
        <a:spcBef>
          <a:spcPct val="0"/>
        </a:spcBef>
        <a:spcAft>
          <a:spcPct val="0"/>
        </a:spcAft>
        <a:defRPr sz="4400">
          <a:solidFill>
            <a:schemeClr val="tx1"/>
          </a:solidFill>
          <a:latin typeface="Arial" pitchFamily="34" charset="0"/>
        </a:defRPr>
      </a:lvl4pPr>
      <a:lvl5pPr algn="ctr" rtl="0" fontAlgn="base">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Espace réservé du titre 1"/>
          <p:cNvSpPr>
            <a:spLocks noGrp="1"/>
          </p:cNvSpPr>
          <p:nvPr>
            <p:ph type="title"/>
          </p:nvPr>
        </p:nvSpPr>
        <p:spPr bwMode="auto">
          <a:xfrm>
            <a:off x="457200" y="179388"/>
            <a:ext cx="82296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fr-FR" altLang="pt-BR" smtClean="0"/>
              <a:t>Modifiez le style du titre</a:t>
            </a:r>
            <a:endParaRPr lang="en-US" altLang="pt-BR" smtClean="0"/>
          </a:p>
        </p:txBody>
      </p:sp>
      <p:sp>
        <p:nvSpPr>
          <p:cNvPr id="18435"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pt-BR" smtClean="0"/>
              <a:t>Modifiez les styles du texte du masque</a:t>
            </a:r>
          </a:p>
          <a:p>
            <a:pPr lvl="1"/>
            <a:r>
              <a:rPr lang="fr-FR" altLang="pt-BR" smtClean="0"/>
              <a:t>Deuxième niveau</a:t>
            </a:r>
          </a:p>
          <a:p>
            <a:pPr lvl="2"/>
            <a:r>
              <a:rPr lang="fr-FR" altLang="pt-BR" smtClean="0"/>
              <a:t>Troisième niveau</a:t>
            </a:r>
          </a:p>
          <a:p>
            <a:pPr lvl="3"/>
            <a:r>
              <a:rPr lang="fr-FR" altLang="pt-BR" smtClean="0"/>
              <a:t>Quatrième niveau</a:t>
            </a:r>
          </a:p>
          <a:p>
            <a:pPr lvl="4"/>
            <a:r>
              <a:rPr lang="fr-FR" altLang="pt-BR" smtClean="0"/>
              <a:t>Cinquième niveau</a:t>
            </a:r>
            <a:endParaRPr lang="en-US" altLang="pt-BR"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AC8CE609-3437-453E-B5EA-676B3162A718}" type="datetimeFigureOut">
              <a:rPr lang="en-US"/>
              <a:pPr>
                <a:defRPr/>
              </a:pPr>
              <a:t>6/28/2018</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8885E720-423F-4E82-99FC-B53F059928BD}"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Lst>
  <p:txStyles>
    <p:titleStyle>
      <a:lvl1pPr algn="ctr" rtl="0" eaLnBrk="0" fontAlgn="base" hangingPunct="0">
        <a:lnSpc>
          <a:spcPts val="3400"/>
        </a:lnSpc>
        <a:spcBef>
          <a:spcPct val="0"/>
        </a:spcBef>
        <a:spcAft>
          <a:spcPct val="0"/>
        </a:spcAft>
        <a:defRPr sz="3200" kern="1200">
          <a:solidFill>
            <a:srgbClr val="0070C0"/>
          </a:solidFill>
          <a:latin typeface="+mj-lt"/>
          <a:ea typeface="+mj-ea"/>
          <a:cs typeface="+mj-cs"/>
        </a:defRPr>
      </a:lvl1pPr>
      <a:lvl2pPr algn="ctr" rtl="0" eaLnBrk="0" fontAlgn="base" hangingPunct="0">
        <a:lnSpc>
          <a:spcPts val="3400"/>
        </a:lnSpc>
        <a:spcBef>
          <a:spcPct val="0"/>
        </a:spcBef>
        <a:spcAft>
          <a:spcPct val="0"/>
        </a:spcAft>
        <a:defRPr sz="3200">
          <a:solidFill>
            <a:srgbClr val="0070C0"/>
          </a:solidFill>
          <a:latin typeface="Calibri" pitchFamily="34" charset="0"/>
        </a:defRPr>
      </a:lvl2pPr>
      <a:lvl3pPr algn="ctr" rtl="0" eaLnBrk="0" fontAlgn="base" hangingPunct="0">
        <a:lnSpc>
          <a:spcPts val="3400"/>
        </a:lnSpc>
        <a:spcBef>
          <a:spcPct val="0"/>
        </a:spcBef>
        <a:spcAft>
          <a:spcPct val="0"/>
        </a:spcAft>
        <a:defRPr sz="3200">
          <a:solidFill>
            <a:srgbClr val="0070C0"/>
          </a:solidFill>
          <a:latin typeface="Calibri" pitchFamily="34" charset="0"/>
        </a:defRPr>
      </a:lvl3pPr>
      <a:lvl4pPr algn="ctr" rtl="0" eaLnBrk="0" fontAlgn="base" hangingPunct="0">
        <a:lnSpc>
          <a:spcPts val="3400"/>
        </a:lnSpc>
        <a:spcBef>
          <a:spcPct val="0"/>
        </a:spcBef>
        <a:spcAft>
          <a:spcPct val="0"/>
        </a:spcAft>
        <a:defRPr sz="3200">
          <a:solidFill>
            <a:srgbClr val="0070C0"/>
          </a:solidFill>
          <a:latin typeface="Calibri" pitchFamily="34" charset="0"/>
        </a:defRPr>
      </a:lvl4pPr>
      <a:lvl5pPr algn="ctr" rtl="0" eaLnBrk="0" fontAlgn="base" hangingPunct="0">
        <a:lnSpc>
          <a:spcPts val="3400"/>
        </a:lnSpc>
        <a:spcBef>
          <a:spcPct val="0"/>
        </a:spcBef>
        <a:spcAft>
          <a:spcPct val="0"/>
        </a:spcAft>
        <a:defRPr sz="3200">
          <a:solidFill>
            <a:srgbClr val="0070C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0070C0"/>
        </a:buClr>
        <a:buFont typeface="Arial"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0070C0"/>
        </a:buClr>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0070C0"/>
        </a:buClr>
        <a:buFont typeface="Arial"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0070C0"/>
        </a:buClr>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0070C0"/>
        </a:buClr>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470650"/>
            <a:ext cx="916305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2051" name="Espace réservé du texte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a:extLst>
              <a:ext uri="{FF2B5EF4-FFF2-40B4-BE49-F238E27FC236}"/>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Calibri"/>
                <a:ea typeface="+mn-ea"/>
              </a:defRPr>
            </a:lvl1pPr>
          </a:lstStyle>
          <a:p>
            <a:pPr>
              <a:defRPr/>
            </a:pPr>
            <a:fld id="{936F551E-470F-47EF-A118-5F15ED5EA698}" type="datetimeFigureOut">
              <a:rPr lang="fr-FR"/>
              <a:pPr>
                <a:defRPr/>
              </a:pPr>
              <a:t>28/06/2018</a:t>
            </a:fld>
            <a:endParaRPr lang="fr-FR"/>
          </a:p>
        </p:txBody>
      </p:sp>
      <p:sp>
        <p:nvSpPr>
          <p:cNvPr id="5" name="Espace réservé du pied de page 4">
            <a:extLst>
              <a:ext uri="{FF2B5EF4-FFF2-40B4-BE49-F238E27FC236}"/>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fr-FR"/>
          </a:p>
        </p:txBody>
      </p:sp>
      <p:sp>
        <p:nvSpPr>
          <p:cNvPr id="6" name="Espace réservé du numéro de diapositive 5">
            <a:extLst>
              <a:ext uri="{FF2B5EF4-FFF2-40B4-BE49-F238E27FC236}"/>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sz="1200">
                <a:solidFill>
                  <a:prstClr val="black">
                    <a:tint val="75000"/>
                  </a:prstClr>
                </a:solidFill>
                <a:latin typeface="Calibri"/>
                <a:ea typeface="+mn-ea"/>
              </a:defRPr>
            </a:lvl1pPr>
          </a:lstStyle>
          <a:p>
            <a:pPr>
              <a:defRPr/>
            </a:pPr>
            <a:fld id="{FDEDEBB8-E884-442D-A1A5-8539563DA5B8}"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303238"/>
            <a:ext cx="8229600" cy="1143000"/>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Espace réservé du texte 2"/>
          <p:cNvSpPr>
            <a:spLocks noGrp="1"/>
          </p:cNvSpPr>
          <p:nvPr>
            <p:ph type="body" idx="1"/>
          </p:nvPr>
        </p:nvSpPr>
        <p:spPr>
          <a:xfrm>
            <a:off x="457200" y="16288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1" fontAlgn="auto" hangingPunct="1">
              <a:spcBef>
                <a:spcPts val="0"/>
              </a:spcBef>
              <a:spcAft>
                <a:spcPts val="0"/>
              </a:spcAft>
            </a:pPr>
            <a:fld id="{C06D0C88-024D-4546-AEE1-750DB5C39F79}" type="datetimeFigureOut">
              <a:rPr lang="en-US" smtClean="0">
                <a:solidFill>
                  <a:prstClr val="black">
                    <a:tint val="75000"/>
                  </a:prstClr>
                </a:solidFill>
                <a:latin typeface="Arial"/>
                <a:ea typeface="+mn-ea"/>
              </a:rPr>
              <a:pPr defTabSz="914400" eaLnBrk="1" fontAlgn="auto" hangingPunct="1">
                <a:spcBef>
                  <a:spcPts val="0"/>
                </a:spcBef>
                <a:spcAft>
                  <a:spcPts val="0"/>
                </a:spcAft>
              </a:pPr>
              <a:t>6/28/2018</a:t>
            </a:fld>
            <a:endParaRPr lang="en-US">
              <a:solidFill>
                <a:prstClr val="black">
                  <a:tint val="75000"/>
                </a:prstClr>
              </a:solidFill>
              <a:latin typeface="Arial"/>
              <a:ea typeface="+mn-ea"/>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1" fontAlgn="auto" hangingPunct="1">
              <a:spcBef>
                <a:spcPts val="0"/>
              </a:spcBef>
              <a:spcAft>
                <a:spcPts val="0"/>
              </a:spcAft>
            </a:pPr>
            <a:endParaRPr lang="en-US">
              <a:solidFill>
                <a:prstClr val="black">
                  <a:tint val="75000"/>
                </a:prstClr>
              </a:solidFill>
              <a:latin typeface="Arial"/>
              <a:ea typeface="+mn-ea"/>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1" fontAlgn="auto" hangingPunct="1">
              <a:spcBef>
                <a:spcPts val="0"/>
              </a:spcBef>
              <a:spcAft>
                <a:spcPts val="0"/>
              </a:spcAft>
            </a:pPr>
            <a:fld id="{FDC74C58-C307-49AA-A046-7DFC2A455A25}" type="slidenum">
              <a:rPr lang="en-US" smtClean="0">
                <a:solidFill>
                  <a:prstClr val="black">
                    <a:tint val="75000"/>
                  </a:prstClr>
                </a:solidFill>
                <a:latin typeface="Arial"/>
                <a:ea typeface="+mn-ea"/>
              </a:rPr>
              <a:pPr defTabSz="914400" eaLnBrk="1" fontAlgn="auto" hangingPunct="1">
                <a:spcBef>
                  <a:spcPts val="0"/>
                </a:spcBef>
                <a:spcAft>
                  <a:spcPts val="0"/>
                </a:spcAft>
              </a:pPr>
              <a:t>‹N°›</a:t>
            </a:fld>
            <a:endParaRPr lang="en-US">
              <a:solidFill>
                <a:prstClr val="black">
                  <a:tint val="75000"/>
                </a:prstClr>
              </a:solidFill>
              <a:latin typeface="Arial"/>
              <a:ea typeface="+mn-ea"/>
            </a:endParaRPr>
          </a:p>
        </p:txBody>
      </p:sp>
    </p:spTree>
    <p:extLst>
      <p:ext uri="{BB962C8B-B14F-4D97-AF65-F5344CB8AC3E}">
        <p14:creationId xmlns:p14="http://schemas.microsoft.com/office/powerpoint/2010/main" val="949149008"/>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white">
                    <a:tint val="75000"/>
                  </a:prstClr>
                </a:solidFill>
                <a:latin typeface="Calibri"/>
                <a:ea typeface="+mn-ea"/>
              </a:defRPr>
            </a:lvl1pPr>
          </a:lstStyle>
          <a:p>
            <a:pPr>
              <a:defRPr/>
            </a:pPr>
            <a:fld id="{387A0008-A525-43F6-A3FB-8308884FC761}" type="datetimeFigureOut">
              <a:rPr lang="en-US"/>
              <a:pPr>
                <a:defRPr/>
              </a:pPr>
              <a:t>6/28/2018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smtClean="0">
                <a:solidFill>
                  <a:srgbClr val="FFFFFF"/>
                </a:solidFill>
                <a:latin typeface="Calibri" pitchFamily="34" charset="0"/>
                <a:ea typeface="+mn-ea"/>
              </a:defRPr>
            </a:lvl1pPr>
          </a:lstStyle>
          <a:p>
            <a:pPr>
              <a:defRPr/>
            </a:pPr>
            <a:fld id="{16166792-CDD7-49BF-96AC-A1854B0790DA}" type="slidenum">
              <a:rPr lang="en-US" altLang="en-US"/>
              <a:pPr>
                <a:defRPr/>
              </a:pPr>
              <a:t>‹N°›</a:t>
            </a:fld>
            <a:endParaRPr lang="en-US" altLang="en-US"/>
          </a:p>
        </p:txBody>
      </p:sp>
    </p:spTree>
  </p:cSld>
  <p:clrMap bg1="dk1" tx1="lt1" bg2="dk2"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a:solidFill>
                  <a:srgbClr val="FFFFFF"/>
                </a:solidFill>
                <a:latin typeface="Times New Roman" panose="02020603050405020304"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a:solidFill>
                  <a:srgbClr val="FFFFFF"/>
                </a:solidFill>
                <a:latin typeface="Times New Roman" panose="02020603050405020304"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smtClean="0">
                <a:solidFill>
                  <a:srgbClr val="FFFFFF"/>
                </a:solidFill>
                <a:latin typeface="Times New Roman" pitchFamily="18" charset="0"/>
                <a:ea typeface="+mn-ea"/>
              </a:defRPr>
            </a:lvl1pPr>
          </a:lstStyle>
          <a:p>
            <a:pPr>
              <a:defRPr/>
            </a:pPr>
            <a:fld id="{361B6BC6-1E67-4689-B481-1849CB1E0849}" type="slidenum">
              <a:rPr lang="en-US" altLang="en-US"/>
              <a:pPr>
                <a:defRPr/>
              </a:pPr>
              <a:t>‹N°›</a:t>
            </a:fld>
            <a:endParaRPr lang="en-US" altLang="en-US"/>
          </a:p>
        </p:txBody>
      </p:sp>
    </p:spTree>
  </p:cSld>
  <p:clrMap bg1="dk2" tx1="lt1" bg2="dk1" tx2="lt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 id="2147484221" r:id="rId17"/>
    <p:sldLayoutId id="2147484222"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6" name="Slide Number Placeholder 5"/>
          <p:cNvSpPr>
            <a:spLocks noGrp="1"/>
          </p:cNvSpPr>
          <p:nvPr>
            <p:ph type="sldNum" sz="quarter" idx="4"/>
          </p:nvPr>
        </p:nvSpPr>
        <p:spPr>
          <a:xfrm>
            <a:off x="6553200" y="6453188"/>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000" smtClean="0">
                <a:solidFill>
                  <a:prstClr val="white"/>
                </a:solidFill>
                <a:ea typeface="+mn-ea"/>
                <a:cs typeface="Arial" pitchFamily="34" charset="0"/>
              </a:defRPr>
            </a:lvl1pPr>
          </a:lstStyle>
          <a:p>
            <a:pPr>
              <a:defRPr/>
            </a:pPr>
            <a:fld id="{B8DD09FD-AF8E-4614-973C-5DBCFAD23A49}" type="slidenum">
              <a:rPr lang="en-GB" altLang="en-US"/>
              <a:pPr>
                <a:defRPr/>
              </a:pPr>
              <a:t>‹N°›</a:t>
            </a:fld>
            <a:endParaRPr lang="en-GB" altLang="en-US"/>
          </a:p>
        </p:txBody>
      </p:sp>
    </p:spTree>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Lst>
  <p:txStyles>
    <p:titleStyle>
      <a:lvl1pPr algn="ctr" rtl="0" eaLnBrk="0" fontAlgn="base" hangingPunct="0">
        <a:spcBef>
          <a:spcPct val="0"/>
        </a:spcBef>
        <a:spcAft>
          <a:spcPct val="0"/>
        </a:spcAft>
        <a:defRPr sz="4400" kern="1200">
          <a:solidFill>
            <a:srgbClr val="4A4A4A"/>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4A4A4A"/>
          </a:solidFill>
          <a:latin typeface="Arial" charset="0"/>
          <a:cs typeface="Arial" charset="0"/>
        </a:defRPr>
      </a:lvl2pPr>
      <a:lvl3pPr algn="ctr" rtl="0" eaLnBrk="0" fontAlgn="base" hangingPunct="0">
        <a:spcBef>
          <a:spcPct val="0"/>
        </a:spcBef>
        <a:spcAft>
          <a:spcPct val="0"/>
        </a:spcAft>
        <a:defRPr sz="4400">
          <a:solidFill>
            <a:srgbClr val="4A4A4A"/>
          </a:solidFill>
          <a:latin typeface="Arial" charset="0"/>
          <a:cs typeface="Arial" charset="0"/>
        </a:defRPr>
      </a:lvl3pPr>
      <a:lvl4pPr algn="ctr" rtl="0" eaLnBrk="0" fontAlgn="base" hangingPunct="0">
        <a:spcBef>
          <a:spcPct val="0"/>
        </a:spcBef>
        <a:spcAft>
          <a:spcPct val="0"/>
        </a:spcAft>
        <a:defRPr sz="4400">
          <a:solidFill>
            <a:srgbClr val="4A4A4A"/>
          </a:solidFill>
          <a:latin typeface="Arial" charset="0"/>
          <a:cs typeface="Arial" charset="0"/>
        </a:defRPr>
      </a:lvl4pPr>
      <a:lvl5pPr algn="ctr" rtl="0" eaLnBrk="0" fontAlgn="base" hangingPunct="0">
        <a:spcBef>
          <a:spcPct val="0"/>
        </a:spcBef>
        <a:spcAft>
          <a:spcPct val="0"/>
        </a:spcAft>
        <a:defRPr sz="4400">
          <a:solidFill>
            <a:srgbClr val="4A4A4A"/>
          </a:solidFill>
          <a:latin typeface="Arial" charset="0"/>
          <a:cs typeface="Arial" charset="0"/>
        </a:defRPr>
      </a:lvl5pPr>
      <a:lvl6pPr marL="457200" algn="ctr" rtl="0" fontAlgn="base">
        <a:spcBef>
          <a:spcPct val="0"/>
        </a:spcBef>
        <a:spcAft>
          <a:spcPct val="0"/>
        </a:spcAft>
        <a:defRPr sz="4400">
          <a:solidFill>
            <a:srgbClr val="4A4A4A"/>
          </a:solidFill>
          <a:latin typeface="Arial" charset="0"/>
          <a:cs typeface="Arial" charset="0"/>
        </a:defRPr>
      </a:lvl6pPr>
      <a:lvl7pPr marL="914400" algn="ctr" rtl="0" fontAlgn="base">
        <a:spcBef>
          <a:spcPct val="0"/>
        </a:spcBef>
        <a:spcAft>
          <a:spcPct val="0"/>
        </a:spcAft>
        <a:defRPr sz="4400">
          <a:solidFill>
            <a:srgbClr val="4A4A4A"/>
          </a:solidFill>
          <a:latin typeface="Arial" charset="0"/>
          <a:cs typeface="Arial" charset="0"/>
        </a:defRPr>
      </a:lvl7pPr>
      <a:lvl8pPr marL="1371600" algn="ctr" rtl="0" fontAlgn="base">
        <a:spcBef>
          <a:spcPct val="0"/>
        </a:spcBef>
        <a:spcAft>
          <a:spcPct val="0"/>
        </a:spcAft>
        <a:defRPr sz="4400">
          <a:solidFill>
            <a:srgbClr val="4A4A4A"/>
          </a:solidFill>
          <a:latin typeface="Arial" charset="0"/>
          <a:cs typeface="Arial" charset="0"/>
        </a:defRPr>
      </a:lvl8pPr>
      <a:lvl9pPr marL="1828800" algn="ctr" rtl="0" fontAlgn="base">
        <a:spcBef>
          <a:spcPct val="0"/>
        </a:spcBef>
        <a:spcAft>
          <a:spcPct val="0"/>
        </a:spcAft>
        <a:defRPr sz="4400">
          <a:solidFill>
            <a:srgbClr val="4A4A4A"/>
          </a:solidFill>
          <a:latin typeface="Arial" charset="0"/>
          <a:cs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4A4A4A"/>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rgbClr val="4A4A4A"/>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rgbClr val="4A4A4A"/>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4A4A4A"/>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4A4A4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smtClean="0">
                <a:solidFill>
                  <a:srgbClr val="FFFFFF"/>
                </a:solidFill>
                <a:latin typeface="Times New Roman" pitchFamily="18" charset="0"/>
                <a:ea typeface="ＭＳ Ｐゴシック" pitchFamily="34" charset="-128"/>
              </a:defRPr>
            </a:lvl1pPr>
          </a:lstStyle>
          <a:p>
            <a:pPr>
              <a:defRPr/>
            </a:pPr>
            <a:fld id="{DB6B155E-71B8-438B-B906-D2DB5543052E}" type="slidenum">
              <a:rPr lang="en-US" altLang="en-US"/>
              <a:pPr>
                <a:defRPr/>
              </a:pPr>
              <a:t>‹N°›</a:t>
            </a:fld>
            <a:endParaRPr lang="en-US" altLang="en-US"/>
          </a:p>
        </p:txBody>
      </p:sp>
    </p:spTree>
  </p:cSld>
  <p:clrMap bg1="dk2" tx1="lt1" bg2="dk1" tx2="lt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6" name="Slide Number Placeholder 5"/>
          <p:cNvSpPr>
            <a:spLocks noGrp="1"/>
          </p:cNvSpPr>
          <p:nvPr>
            <p:ph type="sldNum" sz="quarter" idx="4"/>
          </p:nvPr>
        </p:nvSpPr>
        <p:spPr>
          <a:xfrm>
            <a:off x="6553200" y="6453188"/>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000" smtClean="0">
                <a:solidFill>
                  <a:srgbClr val="FFFFFF"/>
                </a:solidFill>
                <a:ea typeface="+mn-ea"/>
                <a:cs typeface="Arial" pitchFamily="34" charset="0"/>
              </a:defRPr>
            </a:lvl1pPr>
          </a:lstStyle>
          <a:p>
            <a:pPr>
              <a:defRPr/>
            </a:pPr>
            <a:fld id="{14367AB9-6F0E-43F0-B24A-FA32CD4F0EE6}" type="slidenum">
              <a:rPr lang="en-GB" altLang="en-US"/>
              <a:pPr>
                <a:defRPr/>
              </a:pPr>
              <a:t>‹N°›</a:t>
            </a:fld>
            <a:endParaRPr lang="en-GB" altLang="en-US"/>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Lst>
  <p:txStyles>
    <p:titleStyle>
      <a:lvl1pPr algn="ctr" rtl="0" eaLnBrk="0" fontAlgn="base" hangingPunct="0">
        <a:spcBef>
          <a:spcPct val="0"/>
        </a:spcBef>
        <a:spcAft>
          <a:spcPct val="0"/>
        </a:spcAft>
        <a:defRPr sz="4400" kern="1200">
          <a:solidFill>
            <a:srgbClr val="4A4A4A"/>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4A4A4A"/>
          </a:solidFill>
          <a:latin typeface="Arial" charset="0"/>
          <a:cs typeface="Arial" charset="0"/>
        </a:defRPr>
      </a:lvl2pPr>
      <a:lvl3pPr algn="ctr" rtl="0" eaLnBrk="0" fontAlgn="base" hangingPunct="0">
        <a:spcBef>
          <a:spcPct val="0"/>
        </a:spcBef>
        <a:spcAft>
          <a:spcPct val="0"/>
        </a:spcAft>
        <a:defRPr sz="4400">
          <a:solidFill>
            <a:srgbClr val="4A4A4A"/>
          </a:solidFill>
          <a:latin typeface="Arial" charset="0"/>
          <a:cs typeface="Arial" charset="0"/>
        </a:defRPr>
      </a:lvl3pPr>
      <a:lvl4pPr algn="ctr" rtl="0" eaLnBrk="0" fontAlgn="base" hangingPunct="0">
        <a:spcBef>
          <a:spcPct val="0"/>
        </a:spcBef>
        <a:spcAft>
          <a:spcPct val="0"/>
        </a:spcAft>
        <a:defRPr sz="4400">
          <a:solidFill>
            <a:srgbClr val="4A4A4A"/>
          </a:solidFill>
          <a:latin typeface="Arial" charset="0"/>
          <a:cs typeface="Arial" charset="0"/>
        </a:defRPr>
      </a:lvl4pPr>
      <a:lvl5pPr algn="ctr" rtl="0" eaLnBrk="0" fontAlgn="base" hangingPunct="0">
        <a:spcBef>
          <a:spcPct val="0"/>
        </a:spcBef>
        <a:spcAft>
          <a:spcPct val="0"/>
        </a:spcAft>
        <a:defRPr sz="4400">
          <a:solidFill>
            <a:srgbClr val="4A4A4A"/>
          </a:solidFill>
          <a:latin typeface="Arial" charset="0"/>
          <a:cs typeface="Arial" charset="0"/>
        </a:defRPr>
      </a:lvl5pPr>
      <a:lvl6pPr marL="457200" algn="ctr" rtl="0" fontAlgn="base">
        <a:spcBef>
          <a:spcPct val="0"/>
        </a:spcBef>
        <a:spcAft>
          <a:spcPct val="0"/>
        </a:spcAft>
        <a:defRPr sz="4400">
          <a:solidFill>
            <a:srgbClr val="4A4A4A"/>
          </a:solidFill>
          <a:latin typeface="Arial" charset="0"/>
          <a:cs typeface="Arial" charset="0"/>
        </a:defRPr>
      </a:lvl6pPr>
      <a:lvl7pPr marL="914400" algn="ctr" rtl="0" fontAlgn="base">
        <a:spcBef>
          <a:spcPct val="0"/>
        </a:spcBef>
        <a:spcAft>
          <a:spcPct val="0"/>
        </a:spcAft>
        <a:defRPr sz="4400">
          <a:solidFill>
            <a:srgbClr val="4A4A4A"/>
          </a:solidFill>
          <a:latin typeface="Arial" charset="0"/>
          <a:cs typeface="Arial" charset="0"/>
        </a:defRPr>
      </a:lvl7pPr>
      <a:lvl8pPr marL="1371600" algn="ctr" rtl="0" fontAlgn="base">
        <a:spcBef>
          <a:spcPct val="0"/>
        </a:spcBef>
        <a:spcAft>
          <a:spcPct val="0"/>
        </a:spcAft>
        <a:defRPr sz="4400">
          <a:solidFill>
            <a:srgbClr val="4A4A4A"/>
          </a:solidFill>
          <a:latin typeface="Arial" charset="0"/>
          <a:cs typeface="Arial" charset="0"/>
        </a:defRPr>
      </a:lvl8pPr>
      <a:lvl9pPr marL="1828800" algn="ctr" rtl="0" fontAlgn="base">
        <a:spcBef>
          <a:spcPct val="0"/>
        </a:spcBef>
        <a:spcAft>
          <a:spcPct val="0"/>
        </a:spcAft>
        <a:defRPr sz="4400">
          <a:solidFill>
            <a:srgbClr val="4A4A4A"/>
          </a:solidFill>
          <a:latin typeface="Arial" charset="0"/>
          <a:cs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4A4A4A"/>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rgbClr val="4A4A4A"/>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rgbClr val="4A4A4A"/>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4A4A4A"/>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4A4A4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white">
                    <a:tint val="75000"/>
                  </a:prstClr>
                </a:solidFill>
                <a:latin typeface="+mn-lt"/>
                <a:ea typeface="+mn-ea"/>
                <a:cs typeface="+mn-cs"/>
              </a:defRPr>
            </a:lvl1pPr>
          </a:lstStyle>
          <a:p>
            <a:pPr>
              <a:defRPr/>
            </a:pPr>
            <a:fld id="{099AD7CE-702D-4944-9A22-BDF147DFCE20}" type="datetimeFigureOut">
              <a:rPr lang="en-US"/>
              <a:pPr>
                <a:defRPr/>
              </a:pPr>
              <a:t>6/28/2018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white">
                    <a:tint val="75000"/>
                  </a:prst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smtClean="0">
                <a:solidFill>
                  <a:srgbClr val="FFFFFF"/>
                </a:solidFill>
                <a:latin typeface="Calibri" pitchFamily="34" charset="0"/>
                <a:ea typeface="+mn-ea"/>
              </a:defRPr>
            </a:lvl1pPr>
          </a:lstStyle>
          <a:p>
            <a:pPr>
              <a:defRPr/>
            </a:pPr>
            <a:fld id="{83FBF14A-5665-41D3-8FB7-E60CDC690734}" type="slidenum">
              <a:rPr lang="en-GB" altLang="en-US"/>
              <a:pPr>
                <a:defRPr/>
              </a:pPr>
              <a:t>‹N°›</a:t>
            </a:fld>
            <a:endParaRPr lang="en-GB" altLang="en-US"/>
          </a:p>
        </p:txBody>
      </p:sp>
    </p:spTree>
  </p:cSld>
  <p:clrMap bg1="dk1" tx1="lt1" bg2="dk2" tx2="lt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Calibri"/>
                <a:ea typeface="+mn-ea"/>
              </a:defRPr>
            </a:lvl1pPr>
          </a:lstStyle>
          <a:p>
            <a:pPr>
              <a:defRPr/>
            </a:pPr>
            <a:fld id="{9ABDC7A8-BF26-41CF-A88F-5184339EFFBA}" type="datetimeFigureOut">
              <a:rPr lang="en-GB"/>
              <a:pPr>
                <a:defRPr/>
              </a:pPr>
              <a:t>28/06/2018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smtClean="0">
                <a:solidFill>
                  <a:srgbClr val="898989"/>
                </a:solidFill>
                <a:latin typeface="Calibri" pitchFamily="34" charset="0"/>
                <a:ea typeface="+mn-ea"/>
              </a:defRPr>
            </a:lvl1pPr>
          </a:lstStyle>
          <a:p>
            <a:pPr>
              <a:defRPr/>
            </a:pPr>
            <a:fld id="{401F5244-22D6-4679-8569-5035906B20B2}" type="slidenum">
              <a:rPr lang="en-GB" altLang="en-US"/>
              <a:pPr>
                <a:defRPr/>
              </a:pPr>
              <a:t>‹N°›</a:t>
            </a:fld>
            <a:endParaRPr lang="en-GB" altLang="en-US"/>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 Id="rId4" Type="http://schemas.microsoft.com/office/2007/relationships/hdphoto" Target="../media/hdphoto3.wdp"/></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0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5.xml"/></Relationships>
</file>

<file path=ppt/slides/_rels/slide10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00.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xml"/><Relationship Id="rId1" Type="http://schemas.openxmlformats.org/officeDocument/2006/relationships/slideLayout" Target="../slideLayouts/slideLayout232.xml"/><Relationship Id="rId6" Type="http://schemas.microsoft.com/office/2007/relationships/hdphoto" Target="../media/hdphoto17.wdp"/><Relationship Id="rId5" Type="http://schemas.openxmlformats.org/officeDocument/2006/relationships/image" Target="../media/image151.png"/><Relationship Id="rId4" Type="http://schemas.microsoft.com/office/2007/relationships/hdphoto" Target="../media/hdphoto16.wdp"/></Relationships>
</file>

<file path=ppt/slides/_rels/slide10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0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58.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58.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58.xml"/><Relationship Id="rId5" Type="http://schemas.openxmlformats.org/officeDocument/2006/relationships/image" Target="../media/image31.emf"/><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58.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58.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openxmlformats.org/officeDocument/2006/relationships/image" Target="../media/image41.emf"/><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7.emf"/><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58.xml"/><Relationship Id="rId6" Type="http://schemas.microsoft.com/office/2007/relationships/hdphoto" Target="../media/hdphoto6.wdp"/><Relationship Id="rId5" Type="http://schemas.openxmlformats.org/officeDocument/2006/relationships/image" Target="../media/image52.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4.xml"/><Relationship Id="rId5" Type="http://schemas.openxmlformats.org/officeDocument/2006/relationships/image" Target="../media/image65.emf"/><Relationship Id="rId4" Type="http://schemas.openxmlformats.org/officeDocument/2006/relationships/image" Target="../media/image64.emf"/></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emf"/><Relationship Id="rId9" Type="http://schemas.microsoft.com/office/2007/relationships/hdphoto" Target="../media/hdphoto9.wdp"/></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jpeg"/><Relationship Id="rId7" Type="http://schemas.openxmlformats.org/officeDocument/2006/relationships/hyperlink" Target="http://images.google.co.uk/imgres?imgurl=http://www.homeandcook.co.uk/repository/product/breakfast/Kettles/krups_flf3/krups_kettle_flf3.jpg&amp;imgrefurl=http://www.homeandcook.co.uk/product.aspx?pid=46&amp;usg=__4JZUkzuU9SQu9ymVlTQE-_aT_vk=&amp;h=598&amp;w=600&amp;sz=19&amp;hl=en&amp;start=9&amp;um=1&amp;itbs=1&amp;tbnid=CsCb7xM0r6MsuM:&amp;tbnh=135&amp;tbnw=135&amp;prev=/images?q=kettle&amp;um=1&amp;hl=en&amp;sa=N&amp;ndsp=21&amp;tbs=isch:1" TargetMode="External"/><Relationship Id="rId2" Type="http://schemas.openxmlformats.org/officeDocument/2006/relationships/image" Target="../media/image75.jpeg"/><Relationship Id="rId1" Type="http://schemas.openxmlformats.org/officeDocument/2006/relationships/slideLayout" Target="../slideLayouts/slideLayout58.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2.emf"/><Relationship Id="rId4" Type="http://schemas.openxmlformats.org/officeDocument/2006/relationships/image" Target="../media/image77.jpeg"/><Relationship Id="rId9" Type="http://schemas.openxmlformats.org/officeDocument/2006/relationships/image" Target="../media/image81.jpeg"/></Relationships>
</file>

<file path=ppt/slides/_rels/slide3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90.png"/><Relationship Id="rId3" Type="http://schemas.openxmlformats.org/officeDocument/2006/relationships/image" Target="../media/image83.png"/><Relationship Id="rId7" Type="http://schemas.openxmlformats.org/officeDocument/2006/relationships/image" Target="../media/image86.png"/><Relationship Id="rId12" Type="http://schemas.microsoft.com/office/2007/relationships/hdphoto" Target="../media/hdphoto12.wdp"/><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88.png"/><Relationship Id="rId4" Type="http://schemas.microsoft.com/office/2007/relationships/hdphoto" Target="../media/hdphoto10.wdp"/><Relationship Id="rId9"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0.xml"/><Relationship Id="rId5" Type="http://schemas.openxmlformats.org/officeDocument/2006/relationships/image" Target="../media/image94.emf"/><Relationship Id="rId4" Type="http://schemas.openxmlformats.org/officeDocument/2006/relationships/image" Target="../media/image93.emf"/></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Layout" Target="../slideLayouts/slideLayout85.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emf"/><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58.xml"/><Relationship Id="rId4" Type="http://schemas.openxmlformats.org/officeDocument/2006/relationships/image" Target="../media/image104.emf"/></Relationships>
</file>

<file path=ppt/slides/_rels/slide4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58.xml"/><Relationship Id="rId5" Type="http://schemas.openxmlformats.org/officeDocument/2006/relationships/image" Target="../media/image105.emf"/><Relationship Id="rId4" Type="http://schemas.openxmlformats.org/officeDocument/2006/relationships/image" Target="../media/image104.emf"/></Relationships>
</file>

<file path=ppt/slides/_rels/slide4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58.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4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58.xml"/><Relationship Id="rId4" Type="http://schemas.openxmlformats.org/officeDocument/2006/relationships/image" Target="../media/image109.emf"/></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11.png"/><Relationship Id="rId1" Type="http://schemas.openxmlformats.org/officeDocument/2006/relationships/slideLayout" Target="../slideLayouts/slideLayout53.xml"/><Relationship Id="rId6" Type="http://schemas.openxmlformats.org/officeDocument/2006/relationships/image" Target="../media/image113.png"/><Relationship Id="rId5" Type="http://schemas.microsoft.com/office/2007/relationships/hdphoto" Target="../media/hdphoto14.wdp"/><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4.xm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4.xml"/></Relationships>
</file>

<file path=ppt/slides/_rels/slide6.xml.rels><?xml version="1.0" encoding="UTF-8" standalone="yes"?>
<Relationships xmlns="http://schemas.openxmlformats.org/package/2006/relationships"><Relationship Id="rId3" Type="http://schemas.openxmlformats.org/officeDocument/2006/relationships/hyperlink" Target="http://www.uptodate.com/online/content/images/prim_pix/Mild_varicose_veins.jpg" TargetMode="External"/><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50.xml"/><Relationship Id="rId6" Type="http://schemas.openxmlformats.org/officeDocument/2006/relationships/image" Target="../media/image12.jpeg"/><Relationship Id="rId5" Type="http://schemas.openxmlformats.org/officeDocument/2006/relationships/hyperlink" Target="http://www.bu.edu/woundbiotech/wounds/UncommonWounds%20Gallery/images/19..jpg" TargetMode="Externa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57.xml"/></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57.xml"/></Relationships>
</file>

<file path=ppt/slides/_rels/slide6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0.xml"/></Relationships>
</file>

<file path=ppt/slides/_rels/slide6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70.xml"/></Relationships>
</file>

<file path=ppt/slides/_rels/slide64.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157.xml"/></Relationships>
</file>

<file path=ppt/slides/_rels/slide6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182.xml"/></Relationships>
</file>

<file path=ppt/slides/_rels/slide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xml"/><Relationship Id="rId1" Type="http://schemas.openxmlformats.org/officeDocument/2006/relationships/slideLayout" Target="../slideLayouts/slideLayout179.xml"/></Relationships>
</file>

<file path=ppt/slides/_rels/slide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8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39.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7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33.png"/><Relationship Id="rId1" Type="http://schemas.openxmlformats.org/officeDocument/2006/relationships/slideLayout" Target="../slideLayouts/slideLayout14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198.xml"/><Relationship Id="rId4" Type="http://schemas.openxmlformats.org/officeDocument/2006/relationships/image" Target="../media/image135.jpeg"/></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05.xml"/></Relationships>
</file>

<file path=ppt/slides/_rels/slide8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05.xml"/></Relationships>
</file>

<file path=ppt/slides/_rels/slide8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05.xml"/></Relationships>
</file>

<file path=ppt/slides/_rels/slide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xml"/><Relationship Id="rId1" Type="http://schemas.openxmlformats.org/officeDocument/2006/relationships/slideLayout" Target="../slideLayouts/slideLayout2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2.xml"/></Relationships>
</file>

<file path=ppt/slides/_rels/slide8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0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9.xml"/></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1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0.xml"/><Relationship Id="rId1" Type="http://schemas.openxmlformats.org/officeDocument/2006/relationships/vmlDrawing" Target="../drawings/vmlDrawing1.vml"/><Relationship Id="rId6" Type="http://schemas.openxmlformats.org/officeDocument/2006/relationships/image" Target="../media/image142.emf"/><Relationship Id="rId5" Type="http://schemas.openxmlformats.org/officeDocument/2006/relationships/oleObject" Target="../embeddings/Microsoft_Excel_97-2003_Worksheet1.xls"/><Relationship Id="rId4" Type="http://schemas.openxmlformats.org/officeDocument/2006/relationships/image" Target="../media/image143.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0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05.xml"/></Relationships>
</file>

<file path=ppt/slides/_rels/slide9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0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199.xml"/></Relationships>
</file>

<file path=ppt/slides/_rels/slide9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00.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205.xml"/><Relationship Id="rId1" Type="http://schemas.openxmlformats.org/officeDocument/2006/relationships/vmlDrawing" Target="../drawings/vmlDrawing2.vml"/><Relationship Id="rId4" Type="http://schemas.openxmlformats.org/officeDocument/2006/relationships/image" Target="../media/image1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71512" y="503688"/>
            <a:ext cx="7800975" cy="523220"/>
          </a:xfrm>
          <a:prstGeom prst="rect">
            <a:avLst/>
          </a:prstGeom>
        </p:spPr>
        <p:txBody>
          <a:bodyPr>
            <a:spAutoFit/>
          </a:bodyPr>
          <a:lstStyle/>
          <a:p>
            <a:pPr algn="ctr" eaLnBrk="1" hangingPunct="1">
              <a:spcBef>
                <a:spcPct val="20000"/>
              </a:spcBef>
              <a:tabLst>
                <a:tab pos="190500" algn="l"/>
              </a:tabLst>
              <a:defRPr/>
            </a:pPr>
            <a:r>
              <a:rPr lang="fr-FR" sz="2800" b="1" noProof="1" smtClean="0">
                <a:solidFill>
                  <a:schemeClr val="bg1"/>
                </a:solidFill>
              </a:rPr>
              <a:t>Please connect </a:t>
            </a:r>
            <a:r>
              <a:rPr lang="fr-FR" sz="2800" b="1" noProof="1" smtClean="0">
                <a:solidFill>
                  <a:schemeClr val="bg1"/>
                </a:solidFill>
              </a:rPr>
              <a:t>to Royal Olympic wifi</a:t>
            </a:r>
            <a:r>
              <a:rPr lang="fr-FR" sz="1600" b="1" noProof="1" smtClean="0">
                <a:solidFill>
                  <a:srgbClr val="1F497D">
                    <a:lumMod val="50000"/>
                  </a:srgbClr>
                </a:solidFill>
              </a:rPr>
              <a:t>.</a:t>
            </a:r>
            <a:endParaRPr lang="fr-FR" sz="2800" b="1" noProof="1">
              <a:solidFill>
                <a:srgbClr val="1F497D">
                  <a:lumMod val="50000"/>
                </a:srgbClr>
              </a:solidFill>
              <a:latin typeface="Arial" charset="0"/>
              <a:cs typeface="ＭＳ Ｐゴシック" charset="0"/>
            </a:endParaRPr>
          </a:p>
        </p:txBody>
      </p:sp>
      <p:sp>
        <p:nvSpPr>
          <p:cNvPr id="5" name="ZoneTexte 4"/>
          <p:cNvSpPr txBox="1"/>
          <p:nvPr/>
        </p:nvSpPr>
        <p:spPr>
          <a:xfrm>
            <a:off x="742950" y="1026908"/>
            <a:ext cx="7885421" cy="646331"/>
          </a:xfrm>
          <a:prstGeom prst="rect">
            <a:avLst/>
          </a:prstGeom>
          <a:noFill/>
        </p:spPr>
        <p:txBody>
          <a:bodyPr wrap="square" rtlCol="0">
            <a:spAutoFit/>
          </a:bodyPr>
          <a:lstStyle/>
          <a:p>
            <a:pPr algn="ctr"/>
            <a:r>
              <a:rPr lang="fr-FR" dirty="0" smtClean="0">
                <a:solidFill>
                  <a:schemeClr val="bg1">
                    <a:lumMod val="85000"/>
                  </a:schemeClr>
                </a:solidFill>
              </a:rPr>
              <a:t>Login : </a:t>
            </a:r>
            <a:r>
              <a:rPr lang="fr-FR" b="1" dirty="0" smtClean="0">
                <a:solidFill>
                  <a:schemeClr val="bg1">
                    <a:lumMod val="85000"/>
                  </a:schemeClr>
                </a:solidFill>
              </a:rPr>
              <a:t>EVFORUM</a:t>
            </a:r>
            <a:endParaRPr lang="fr-FR" dirty="0" smtClean="0">
              <a:solidFill>
                <a:schemeClr val="bg1">
                  <a:lumMod val="85000"/>
                </a:schemeClr>
              </a:solidFill>
            </a:endParaRPr>
          </a:p>
          <a:p>
            <a:pPr algn="ctr"/>
            <a:r>
              <a:rPr lang="fr-FR" dirty="0" err="1" smtClean="0">
                <a:solidFill>
                  <a:schemeClr val="bg1">
                    <a:lumMod val="85000"/>
                  </a:schemeClr>
                </a:solidFill>
              </a:rPr>
              <a:t>Password</a:t>
            </a:r>
            <a:r>
              <a:rPr lang="fr-FR" dirty="0" smtClean="0">
                <a:solidFill>
                  <a:schemeClr val="bg1">
                    <a:lumMod val="85000"/>
                  </a:schemeClr>
                </a:solidFill>
              </a:rPr>
              <a:t> :  </a:t>
            </a:r>
            <a:r>
              <a:rPr lang="fr-FR" b="1" dirty="0" smtClean="0">
                <a:solidFill>
                  <a:schemeClr val="bg1">
                    <a:lumMod val="85000"/>
                  </a:schemeClr>
                </a:solidFill>
              </a:rPr>
              <a:t>2018</a:t>
            </a:r>
            <a:endParaRPr lang="fr-FR" dirty="0">
              <a:solidFill>
                <a:schemeClr val="bg1">
                  <a:lumMod val="85000"/>
                </a:schemeClr>
              </a:solidFill>
            </a:endParaRPr>
          </a:p>
        </p:txBody>
      </p:sp>
      <p:sp>
        <p:nvSpPr>
          <p:cNvPr id="6" name="Rectangle 5"/>
          <p:cNvSpPr/>
          <p:nvPr/>
        </p:nvSpPr>
        <p:spPr>
          <a:xfrm>
            <a:off x="2149414" y="2033030"/>
            <a:ext cx="5072489" cy="400110"/>
          </a:xfrm>
          <a:prstGeom prst="rect">
            <a:avLst/>
          </a:prstGeom>
        </p:spPr>
        <p:txBody>
          <a:bodyPr wrap="square">
            <a:spAutoFit/>
          </a:bodyPr>
          <a:lstStyle/>
          <a:p>
            <a:pPr algn="ctr" eaLnBrk="1" hangingPunct="1">
              <a:defRPr/>
            </a:pPr>
            <a:r>
              <a:rPr lang="fr-FR" sz="2000" b="1" noProof="1" smtClean="0">
                <a:solidFill>
                  <a:schemeClr val="bg1">
                    <a:lumMod val="95000"/>
                  </a:schemeClr>
                </a:solidFill>
                <a:latin typeface="Arial" charset="0"/>
                <a:cs typeface="ＭＳ Ｐゴシック" charset="0"/>
              </a:rPr>
              <a:t>To </a:t>
            </a:r>
            <a:r>
              <a:rPr lang="fr-FR" sz="2000" b="1" noProof="1">
                <a:solidFill>
                  <a:schemeClr val="bg1">
                    <a:lumMod val="95000"/>
                  </a:schemeClr>
                </a:solidFill>
                <a:latin typeface="Arial" charset="0"/>
                <a:cs typeface="ＭＳ Ｐゴシック" charset="0"/>
              </a:rPr>
              <a:t>anwser questions on your </a:t>
            </a:r>
            <a:r>
              <a:rPr lang="fr-FR" sz="2000" b="1" noProof="1" smtClean="0">
                <a:solidFill>
                  <a:schemeClr val="bg1">
                    <a:lumMod val="95000"/>
                  </a:schemeClr>
                </a:solidFill>
                <a:latin typeface="Arial" charset="0"/>
                <a:cs typeface="ＭＳ Ｐゴシック" charset="0"/>
              </a:rPr>
              <a:t>phone</a:t>
            </a:r>
            <a:endParaRPr lang="fr-FR" sz="2000" b="1" noProof="1">
              <a:solidFill>
                <a:schemeClr val="bg1">
                  <a:lumMod val="95000"/>
                </a:schemeClr>
              </a:solidFill>
              <a:latin typeface="Arial" charset="0"/>
              <a:cs typeface="ＭＳ Ｐゴシック" charset="0"/>
            </a:endParaRPr>
          </a:p>
        </p:txBody>
      </p:sp>
      <p:pic>
        <p:nvPicPr>
          <p:cNvPr id="8" name="Picture 2" descr="C:\Users\L2SUPP~1\AppData\Local\Temp\LogoMakr_6k4qC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11" y="912488"/>
            <a:ext cx="1056542" cy="875169"/>
          </a:xfrm>
          <a:prstGeom prst="rect">
            <a:avLst/>
          </a:prstGeom>
          <a:noFill/>
          <a:extLst>
            <a:ext uri="{909E8E84-426E-40DD-AFC4-6F175D3DCCD1}">
              <a14:hiddenFill xmlns:a14="http://schemas.microsoft.com/office/drawing/2010/main">
                <a:solidFill>
                  <a:srgbClr val="FFFFFF"/>
                </a:solidFill>
              </a14:hiddenFill>
            </a:ext>
          </a:extLst>
        </p:spPr>
      </p:pic>
      <p:pic>
        <p:nvPicPr>
          <p:cNvPr id="345091" name="Picture 3" descr="C:\Users\L2SUPP~1\AppData\Local\Temp\LogoMakr_6neVo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8244" y="4653887"/>
            <a:ext cx="846793" cy="1728148"/>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2529136" y="5040907"/>
            <a:ext cx="4313047" cy="954107"/>
          </a:xfrm>
          <a:prstGeom prst="rect">
            <a:avLst/>
          </a:prstGeom>
          <a:noFill/>
        </p:spPr>
        <p:txBody>
          <a:bodyPr wrap="square">
            <a:spAutoFit/>
          </a:bodyPr>
          <a:lstStyle/>
          <a:p>
            <a:pPr algn="ctr" eaLnBrk="1" hangingPunct="1">
              <a:defRPr/>
            </a:pPr>
            <a:r>
              <a:rPr lang="fr-FR" sz="2800" b="1" dirty="0" err="1">
                <a:solidFill>
                  <a:schemeClr val="bg1">
                    <a:lumMod val="95000"/>
                  </a:schemeClr>
                </a:solidFill>
                <a:latin typeface="Arial" charset="0"/>
              </a:rPr>
              <a:t>Please</a:t>
            </a:r>
            <a:r>
              <a:rPr lang="fr-FR" sz="2800" b="1" dirty="0">
                <a:solidFill>
                  <a:schemeClr val="bg1">
                    <a:lumMod val="95000"/>
                  </a:schemeClr>
                </a:solidFill>
                <a:latin typeface="Arial" charset="0"/>
              </a:rPr>
              <a:t> </a:t>
            </a:r>
            <a:r>
              <a:rPr lang="fr-FR" sz="2800" b="1" dirty="0" smtClean="0">
                <a:solidFill>
                  <a:schemeClr val="bg1">
                    <a:lumMod val="95000"/>
                  </a:schemeClr>
                </a:solidFill>
                <a:latin typeface="Arial" charset="0"/>
              </a:rPr>
              <a:t>put</a:t>
            </a:r>
            <a:r>
              <a:rPr lang="fr-FR" sz="2800" b="1" dirty="0" smtClean="0">
                <a:solidFill>
                  <a:schemeClr val="bg1">
                    <a:lumMod val="95000"/>
                  </a:schemeClr>
                </a:solidFill>
                <a:latin typeface="Arial" charset="0"/>
              </a:rPr>
              <a:t> </a:t>
            </a:r>
            <a:r>
              <a:rPr lang="fr-FR" sz="2800" b="1" dirty="0" err="1">
                <a:solidFill>
                  <a:schemeClr val="bg1">
                    <a:lumMod val="95000"/>
                  </a:schemeClr>
                </a:solidFill>
                <a:latin typeface="Arial" charset="0"/>
              </a:rPr>
              <a:t>your</a:t>
            </a:r>
            <a:r>
              <a:rPr lang="fr-FR" sz="2800" b="1" dirty="0">
                <a:solidFill>
                  <a:schemeClr val="bg1">
                    <a:lumMod val="95000"/>
                  </a:schemeClr>
                </a:solidFill>
                <a:latin typeface="Arial" charset="0"/>
              </a:rPr>
              <a:t> mobile on </a:t>
            </a:r>
            <a:r>
              <a:rPr lang="fr-FR" sz="2800" b="1" dirty="0" err="1">
                <a:solidFill>
                  <a:schemeClr val="bg1">
                    <a:lumMod val="95000"/>
                  </a:schemeClr>
                </a:solidFill>
                <a:latin typeface="Arial" charset="0"/>
              </a:rPr>
              <a:t>silent</a:t>
            </a:r>
            <a:r>
              <a:rPr lang="fr-FR" sz="2800" b="1" dirty="0">
                <a:solidFill>
                  <a:schemeClr val="bg1">
                    <a:lumMod val="95000"/>
                  </a:schemeClr>
                </a:solidFill>
                <a:latin typeface="Arial" charset="0"/>
              </a:rPr>
              <a:t> </a:t>
            </a:r>
            <a:r>
              <a:rPr lang="fr-FR" sz="2800" b="1" dirty="0" smtClean="0">
                <a:solidFill>
                  <a:schemeClr val="bg1">
                    <a:lumMod val="95000"/>
                  </a:schemeClr>
                </a:solidFill>
                <a:latin typeface="Arial" charset="0"/>
              </a:rPr>
              <a:t>mode !</a:t>
            </a:r>
            <a:endParaRPr lang="fr-FR" sz="2800" b="1" dirty="0">
              <a:solidFill>
                <a:schemeClr val="bg1">
                  <a:lumMod val="95000"/>
                </a:schemeClr>
              </a:solidFill>
              <a:latin typeface="Arial" charset="0"/>
            </a:endParaRPr>
          </a:p>
        </p:txBody>
      </p:sp>
    </p:spTree>
    <p:extLst>
      <p:ext uri="{BB962C8B-B14F-4D97-AF65-F5344CB8AC3E}">
        <p14:creationId xmlns:p14="http://schemas.microsoft.com/office/powerpoint/2010/main" val="3463598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47688"/>
            <a:ext cx="7315200" cy="576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9859"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9100" y="2133600"/>
            <a:ext cx="8305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1716088" y="573088"/>
          <a:ext cx="5711825" cy="5853120"/>
        </p:xfrm>
        <a:graphic>
          <a:graphicData uri="http://schemas.openxmlformats.org/drawingml/2006/table">
            <a:tbl>
              <a:tblPr firstRow="1" bandRow="1">
                <a:tableStyleId>{5C22544A-7EE6-4342-B048-85BDC9FD1C3A}</a:tableStyleId>
              </a:tblPr>
              <a:tblGrid>
                <a:gridCol w="4238650"/>
                <a:gridCol w="1473175"/>
              </a:tblGrid>
              <a:tr h="243880">
                <a:tc>
                  <a:txBody>
                    <a:bodyPr/>
                    <a:lstStyle/>
                    <a:p>
                      <a:pPr>
                        <a:lnSpc>
                          <a:spcPts val="1200"/>
                        </a:lnSpc>
                      </a:pPr>
                      <a:r>
                        <a:rPr lang="fr-FR" sz="1400" dirty="0" smtClean="0">
                          <a:solidFill>
                            <a:srgbClr val="4BA5BD"/>
                          </a:solidFill>
                        </a:rPr>
                        <a:t>Patient-</a:t>
                      </a:r>
                      <a:r>
                        <a:rPr lang="fr-FR" sz="1400" dirty="0" err="1" smtClean="0">
                          <a:solidFill>
                            <a:srgbClr val="4BA5BD"/>
                          </a:solidFill>
                        </a:rPr>
                        <a:t>reported</a:t>
                      </a:r>
                      <a:r>
                        <a:rPr lang="fr-FR" sz="1400" dirty="0" smtClean="0">
                          <a:solidFill>
                            <a:srgbClr val="4BA5BD"/>
                          </a:solidFill>
                        </a:rPr>
                        <a:t> </a:t>
                      </a:r>
                      <a:r>
                        <a:rPr lang="fr-FR" sz="1400" dirty="0" err="1" smtClean="0">
                          <a:solidFill>
                            <a:srgbClr val="4BA5BD"/>
                          </a:solidFill>
                        </a:rPr>
                        <a:t>signs</a:t>
                      </a:r>
                      <a:endParaRPr lang="fr-FR" sz="1400" dirty="0">
                        <a:solidFill>
                          <a:srgbClr val="4BA5BD"/>
                        </a:solidFill>
                      </a:endParaRPr>
                    </a:p>
                  </a:txBody>
                  <a:tcPr marL="91438"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endParaRPr lang="fr-FR" sz="1400" dirty="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smtClean="0"/>
                        <a:t>Telangiectases, reticular veins, spider veins</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nSpc>
                          <a:spcPts val="1200"/>
                        </a:lnSpc>
                      </a:pPr>
                      <a:r>
                        <a:rPr lang="fr-FR" sz="1400" smtClean="0"/>
                        <a:t>67.8%</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smtClean="0"/>
                        <a:t>Varicose veins</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r>
                        <a:rPr lang="fr-FR" sz="1400" smtClean="0"/>
                        <a:t>60.0%</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smtClean="0"/>
                        <a:t>Edema</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nSpc>
                          <a:spcPts val="1200"/>
                        </a:lnSpc>
                      </a:pPr>
                      <a:r>
                        <a:rPr lang="fr-FR" sz="1400" smtClean="0"/>
                        <a:t>50.8%</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smtClean="0"/>
                        <a:t>Skin changes</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r>
                        <a:rPr lang="fr-FR" sz="1400" smtClean="0"/>
                        <a:t>18.2%</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smtClean="0"/>
                        <a:t>Leg ulcer</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nSpc>
                          <a:spcPts val="1200"/>
                        </a:lnSpc>
                      </a:pPr>
                      <a:r>
                        <a:rPr lang="fr-FR" sz="1400" smtClean="0"/>
                        <a:t>5.6%</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b="1" smtClean="0">
                          <a:solidFill>
                            <a:srgbClr val="4BA5BD"/>
                          </a:solidFill>
                        </a:rPr>
                        <a:t>Patient-report symptoms</a:t>
                      </a:r>
                      <a:endParaRPr lang="fr-FR" sz="1400" b="1">
                        <a:solidFill>
                          <a:srgbClr val="4BA5BD"/>
                        </a:solidFill>
                      </a:endParaRPr>
                    </a:p>
                  </a:txBody>
                  <a:tcPr marL="91438"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smtClean="0"/>
                        <a:t>Heaviness, leg pain,</a:t>
                      </a:r>
                      <a:r>
                        <a:rPr lang="fr-FR" sz="1400" baseline="0" smtClean="0"/>
                        <a:t> sensation swelling, cramps</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nSpc>
                          <a:spcPts val="1200"/>
                        </a:lnSpc>
                      </a:pPr>
                      <a:r>
                        <a:rPr lang="fr-FR" sz="1400" smtClean="0"/>
                        <a:t>89.6%</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b="1" smtClean="0">
                          <a:solidFill>
                            <a:srgbClr val="4BA5BD"/>
                          </a:solidFill>
                        </a:rPr>
                        <a:t>Mean number of symptoms</a:t>
                      </a:r>
                      <a:endParaRPr lang="fr-FR" sz="1400" b="1">
                        <a:solidFill>
                          <a:srgbClr val="4BA5BD"/>
                        </a:solidFill>
                      </a:endParaRPr>
                    </a:p>
                  </a:txBody>
                  <a:tcPr marL="91438"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r>
                        <a:rPr lang="fr-FR" sz="1400" smtClean="0"/>
                        <a:t>2.7 </a:t>
                      </a:r>
                      <a:r>
                        <a:rPr lang="fr-FR" sz="1400" smtClean="0">
                          <a:latin typeface="Vrinda"/>
                          <a:cs typeface="Vrinda"/>
                        </a:rPr>
                        <a:t>± </a:t>
                      </a:r>
                      <a:r>
                        <a:rPr lang="fr-FR" sz="1400" smtClean="0"/>
                        <a:t>1.1</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b="1" smtClean="0">
                          <a:solidFill>
                            <a:srgbClr val="4BA5BD"/>
                          </a:solidFill>
                        </a:rPr>
                        <a:t>Quantification of symptoms in cm on VAS</a:t>
                      </a:r>
                      <a:endParaRPr lang="fr-FR" sz="1400" b="1">
                        <a:solidFill>
                          <a:srgbClr val="4BA5BD"/>
                        </a:solidFill>
                      </a:endParaRPr>
                    </a:p>
                  </a:txBody>
                  <a:tcPr marL="91438"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nSpc>
                          <a:spcPts val="1200"/>
                        </a:lnSpc>
                      </a:pP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smtClean="0"/>
                        <a:t>Heaviness</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r>
                        <a:rPr lang="fr-FR" sz="1400" smtClean="0"/>
                        <a:t>5.7  ± 2.1</a:t>
                      </a:r>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smtClean="0"/>
                        <a:t>Leg pain</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marL="0" marR="0" indent="0" algn="l" defTabSz="914400" rtl="0" eaLnBrk="1" fontAlgn="auto" latinLnBrk="0" hangingPunct="1">
                        <a:lnSpc>
                          <a:spcPts val="1200"/>
                        </a:lnSpc>
                        <a:spcBef>
                          <a:spcPts val="0"/>
                        </a:spcBef>
                        <a:spcAft>
                          <a:spcPts val="0"/>
                        </a:spcAft>
                        <a:buClrTx/>
                        <a:buSzTx/>
                        <a:buFontTx/>
                        <a:buNone/>
                        <a:tabLst/>
                        <a:defRPr/>
                      </a:pPr>
                      <a:r>
                        <a:rPr lang="fr-FR" sz="1400" smtClean="0"/>
                        <a:t>5.8 </a:t>
                      </a:r>
                      <a:r>
                        <a:rPr lang="fr-FR" sz="1400" baseline="0" smtClean="0"/>
                        <a:t> </a:t>
                      </a:r>
                      <a:r>
                        <a:rPr lang="fr-FR" sz="1400" smtClean="0">
                          <a:latin typeface="Vrinda"/>
                          <a:cs typeface="Vrinda"/>
                        </a:rPr>
                        <a:t>± </a:t>
                      </a:r>
                      <a:r>
                        <a:rPr lang="fr-FR" sz="1400" smtClean="0"/>
                        <a:t>2.2</a:t>
                      </a:r>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smtClean="0"/>
                        <a:t>Sensation of sweling</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marL="0" marR="0" indent="0" algn="l" defTabSz="914400" rtl="0" eaLnBrk="1" fontAlgn="auto" latinLnBrk="0" hangingPunct="1">
                        <a:lnSpc>
                          <a:spcPts val="1200"/>
                        </a:lnSpc>
                        <a:spcBef>
                          <a:spcPts val="0"/>
                        </a:spcBef>
                        <a:spcAft>
                          <a:spcPts val="0"/>
                        </a:spcAft>
                        <a:buClrTx/>
                        <a:buSzTx/>
                        <a:buFontTx/>
                        <a:buNone/>
                        <a:tabLst/>
                        <a:defRPr/>
                      </a:pPr>
                      <a:r>
                        <a:rPr lang="fr-FR" sz="1400" smtClean="0"/>
                        <a:t>5.5  </a:t>
                      </a:r>
                      <a:r>
                        <a:rPr lang="fr-FR" sz="1400" smtClean="0">
                          <a:latin typeface="Vrinda"/>
                          <a:cs typeface="Vrinda"/>
                        </a:rPr>
                        <a:t>± </a:t>
                      </a:r>
                      <a:r>
                        <a:rPr lang="fr-FR" sz="1400" smtClean="0"/>
                        <a:t>2.2</a:t>
                      </a:r>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smtClean="0"/>
                        <a:t>Cramps</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marL="0" marR="0" indent="0" algn="l" defTabSz="914400" rtl="0" eaLnBrk="1" fontAlgn="auto" latinLnBrk="0" hangingPunct="1">
                        <a:lnSpc>
                          <a:spcPts val="1200"/>
                        </a:lnSpc>
                        <a:spcBef>
                          <a:spcPts val="0"/>
                        </a:spcBef>
                        <a:spcAft>
                          <a:spcPts val="0"/>
                        </a:spcAft>
                        <a:buClrTx/>
                        <a:buSzTx/>
                        <a:buFontTx/>
                        <a:buNone/>
                        <a:tabLst/>
                        <a:defRPr/>
                      </a:pPr>
                      <a:r>
                        <a:rPr lang="fr-FR" sz="1400" smtClean="0"/>
                        <a:t>5.1  </a:t>
                      </a:r>
                      <a:r>
                        <a:rPr lang="fr-FR" sz="1400" smtClean="0">
                          <a:latin typeface="Vrinda"/>
                          <a:cs typeface="Vrinda"/>
                        </a:rPr>
                        <a:t>± </a:t>
                      </a:r>
                      <a:r>
                        <a:rPr lang="fr-FR" sz="1400" smtClean="0">
                          <a:latin typeface="+mn-lt"/>
                          <a:cs typeface="+mn-cs"/>
                        </a:rPr>
                        <a:t>2.5</a:t>
                      </a:r>
                      <a:endParaRPr lang="fr-FR" sz="1400" smtClean="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b="1" smtClean="0">
                          <a:solidFill>
                            <a:srgbClr val="4BA5BD"/>
                          </a:solidFill>
                        </a:rPr>
                        <a:t>When those leg problems are the most intense</a:t>
                      </a:r>
                      <a:endParaRPr lang="fr-FR" sz="1400" b="1">
                        <a:solidFill>
                          <a:srgbClr val="4BA5BD"/>
                        </a:solidFill>
                      </a:endParaRPr>
                    </a:p>
                  </a:txBody>
                  <a:tcPr marL="91438"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smtClean="0"/>
                        <a:t>At</a:t>
                      </a:r>
                      <a:r>
                        <a:rPr lang="fr-FR" sz="1400" baseline="0" smtClean="0"/>
                        <a:t> the end of the day</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nSpc>
                          <a:spcPts val="1200"/>
                        </a:lnSpc>
                      </a:pPr>
                      <a:r>
                        <a:rPr lang="fr-FR" sz="1400" smtClean="0"/>
                        <a:t>72.8%</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smtClean="0"/>
                        <a:t>After prolonged standing</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r>
                        <a:rPr lang="fr-FR" sz="1400" smtClean="0"/>
                        <a:t>60.4%</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smtClean="0"/>
                        <a:t>During the night</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nSpc>
                          <a:spcPts val="1200"/>
                        </a:lnSpc>
                      </a:pPr>
                      <a:r>
                        <a:rPr lang="fr-FR" sz="1400" smtClean="0"/>
                        <a:t>30.7%</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b="1" smtClean="0">
                          <a:solidFill>
                            <a:srgbClr val="4BA5BD"/>
                          </a:solidFill>
                        </a:rPr>
                        <a:t>Frequency of symptoms</a:t>
                      </a:r>
                      <a:endParaRPr lang="fr-FR" sz="1400" b="1">
                        <a:solidFill>
                          <a:srgbClr val="4BA5BD"/>
                        </a:solidFill>
                      </a:endParaRPr>
                    </a:p>
                  </a:txBody>
                  <a:tcPr marL="91438"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smtClean="0"/>
                        <a:t>Never</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nSpc>
                          <a:spcPts val="1200"/>
                        </a:lnSpc>
                      </a:pPr>
                      <a:r>
                        <a:rPr lang="fr-FR" sz="1400" smtClean="0"/>
                        <a:t>0.5%</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smtClean="0"/>
                        <a:t>Rarely</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r>
                        <a:rPr lang="fr-FR" sz="1400" smtClean="0"/>
                        <a:t>2.8%</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smtClean="0"/>
                        <a:t>Occasionally</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nSpc>
                          <a:spcPts val="1200"/>
                        </a:lnSpc>
                      </a:pPr>
                      <a:r>
                        <a:rPr lang="fr-FR" sz="1400" smtClean="0"/>
                        <a:t>24.4%</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243880">
                <a:tc>
                  <a:txBody>
                    <a:bodyPr/>
                    <a:lstStyle/>
                    <a:p>
                      <a:pPr>
                        <a:lnSpc>
                          <a:spcPts val="1200"/>
                        </a:lnSpc>
                      </a:pPr>
                      <a:r>
                        <a:rPr lang="fr-FR" sz="1400" smtClean="0"/>
                        <a:t>Regularly</a:t>
                      </a:r>
                      <a:endParaRPr lang="fr-FR" sz="140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c>
                  <a:txBody>
                    <a:bodyPr/>
                    <a:lstStyle/>
                    <a:p>
                      <a:pPr>
                        <a:lnSpc>
                          <a:spcPts val="1200"/>
                        </a:lnSpc>
                      </a:pPr>
                      <a:r>
                        <a:rPr lang="fr-FR" sz="1400" smtClean="0"/>
                        <a:t>62.6%</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EFF3F9"/>
                    </a:solidFill>
                  </a:tcPr>
                </a:tc>
              </a:tr>
              <a:tr h="243880">
                <a:tc>
                  <a:txBody>
                    <a:bodyPr/>
                    <a:lstStyle/>
                    <a:p>
                      <a:pPr>
                        <a:lnSpc>
                          <a:spcPts val="1200"/>
                        </a:lnSpc>
                      </a:pPr>
                      <a:r>
                        <a:rPr lang="fr-FR" sz="1400" dirty="0" smtClean="0"/>
                        <a:t>All </a:t>
                      </a:r>
                      <a:r>
                        <a:rPr lang="fr-FR" sz="1400" dirty="0" err="1" smtClean="0"/>
                        <a:t>day</a:t>
                      </a:r>
                      <a:r>
                        <a:rPr lang="fr-FR" sz="1400" dirty="0" smtClean="0"/>
                        <a:t> and night</a:t>
                      </a:r>
                      <a:endParaRPr lang="fr-FR" sz="1400" dirty="0"/>
                    </a:p>
                  </a:txBody>
                  <a:tcPr marL="215996" marR="91438" marT="45727" marB="45727"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nSpc>
                          <a:spcPts val="1200"/>
                        </a:lnSpc>
                      </a:pPr>
                      <a:r>
                        <a:rPr lang="fr-FR" sz="1400" smtClean="0"/>
                        <a:t>9.1%</a:t>
                      </a:r>
                      <a:endParaRPr lang="fr-FR" sz="1400"/>
                    </a:p>
                  </a:txBody>
                  <a:tcPr marL="91438" marR="91438" marT="45727" marB="45727">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bl>
          </a:graphicData>
        </a:graphic>
      </p:graphicFrame>
      <p:sp>
        <p:nvSpPr>
          <p:cNvPr id="4" name="Rectangle 3"/>
          <p:cNvSpPr/>
          <p:nvPr/>
        </p:nvSpPr>
        <p:spPr>
          <a:xfrm>
            <a:off x="1716088" y="177800"/>
            <a:ext cx="5711825" cy="400110"/>
          </a:xfrm>
          <a:prstGeom prst="rect">
            <a:avLst/>
          </a:prstGeom>
        </p:spPr>
        <p:txBody>
          <a:bodyPr wrap="square">
            <a:spAutoFit/>
          </a:bodyPr>
          <a:lstStyle/>
          <a:p>
            <a:pPr defTabSz="914400" eaLnBrk="1" fontAlgn="auto" hangingPunct="1">
              <a:lnSpc>
                <a:spcPts val="2400"/>
              </a:lnSpc>
              <a:spcBef>
                <a:spcPts val="100"/>
              </a:spcBef>
              <a:spcAft>
                <a:spcPts val="600"/>
              </a:spcAft>
              <a:defRPr/>
            </a:pPr>
            <a:r>
              <a:rPr lang="en-US" sz="2400" dirty="0">
                <a:solidFill>
                  <a:srgbClr val="0070C0"/>
                </a:solidFill>
                <a:ea typeface="+mn-ea"/>
                <a:cs typeface="Arial" pitchFamily="34" charset="0"/>
              </a:rPr>
              <a:t>Signs and symptoms at </a:t>
            </a:r>
            <a:r>
              <a:rPr lang="en-US" sz="2400" dirty="0" smtClean="0">
                <a:solidFill>
                  <a:srgbClr val="0070C0"/>
                </a:solidFill>
                <a:ea typeface="+mn-ea"/>
                <a:cs typeface="Arial" pitchFamily="34" charset="0"/>
              </a:rPr>
              <a:t>baseline </a:t>
            </a:r>
            <a:endParaRPr lang="fr-FR" sz="2400" dirty="0">
              <a:solidFill>
                <a:srgbClr val="0070C0"/>
              </a:solidFill>
              <a:ea typeface="+mn-ea"/>
              <a:cs typeface="Arial" pitchFamily="34" charset="0"/>
            </a:endParaRPr>
          </a:p>
        </p:txBody>
      </p:sp>
      <p:sp>
        <p:nvSpPr>
          <p:cNvPr id="2" name="Ellipse 1"/>
          <p:cNvSpPr/>
          <p:nvPr/>
        </p:nvSpPr>
        <p:spPr>
          <a:xfrm>
            <a:off x="5390866" y="764274"/>
            <a:ext cx="1842448" cy="7915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5827594" y="2169992"/>
            <a:ext cx="1405720" cy="3548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5622878" y="4135272"/>
            <a:ext cx="1419367" cy="5891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5738884" y="5857163"/>
            <a:ext cx="1146412" cy="3548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357188" y="692150"/>
          <a:ext cx="6292851" cy="1408113"/>
        </p:xfrm>
        <a:graphic>
          <a:graphicData uri="http://schemas.openxmlformats.org/drawingml/2006/table">
            <a:tbl>
              <a:tblPr firstRow="1" bandRow="1">
                <a:tableStyleId>{5C22544A-7EE6-4342-B048-85BDC9FD1C3A}</a:tableStyleId>
              </a:tblPr>
              <a:tblGrid>
                <a:gridCol w="2338843"/>
                <a:gridCol w="1541748"/>
                <a:gridCol w="1006856"/>
                <a:gridCol w="1405404"/>
              </a:tblGrid>
              <a:tr h="335507">
                <a:tc rowSpan="2">
                  <a:txBody>
                    <a:bodyPr/>
                    <a:lstStyle/>
                    <a:p>
                      <a:pPr>
                        <a:lnSpc>
                          <a:spcPts val="1600"/>
                        </a:lnSpc>
                      </a:pPr>
                      <a:endParaRPr lang="fr-FR" sz="1400" dirty="0"/>
                    </a:p>
                  </a:txBody>
                  <a:tcPr marL="91450" marR="91450" marT="45751" marB="45751">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chemeClr val="bg1"/>
                    </a:solidFill>
                  </a:tcPr>
                </a:tc>
                <a:tc gridSpan="3">
                  <a:txBody>
                    <a:bodyPr/>
                    <a:lstStyle/>
                    <a:p>
                      <a:pPr algn="ctr" rtl="0">
                        <a:defRPr lang="en-US" sz="1600" b="1" i="0" u="none" strike="noStrike" kern="1200" baseline="0">
                          <a:solidFill>
                            <a:srgbClr val="4BA5BD"/>
                          </a:solidFill>
                          <a:latin typeface="+mn-lt"/>
                          <a:ea typeface="+mn-ea"/>
                          <a:cs typeface="+mn-cs"/>
                        </a:defRPr>
                      </a:pPr>
                      <a:r>
                        <a:rPr lang="fr-FR" sz="1600" b="1" i="0" u="none" strike="noStrike" kern="1200" baseline="0" dirty="0" smtClean="0">
                          <a:solidFill>
                            <a:srgbClr val="4BA5BD"/>
                          </a:solidFill>
                          <a:latin typeface="+mn-lt"/>
                          <a:ea typeface="+mn-ea"/>
                          <a:cs typeface="+mn-cs"/>
                        </a:rPr>
                        <a:t>% of </a:t>
                      </a:r>
                      <a:r>
                        <a:rPr lang="fr-FR" sz="1600" b="1" i="0" u="none" strike="noStrike" kern="1200" baseline="0" dirty="0" err="1" smtClean="0">
                          <a:solidFill>
                            <a:srgbClr val="4BA5BD"/>
                          </a:solidFill>
                          <a:latin typeface="+mn-lt"/>
                          <a:ea typeface="+mn-ea"/>
                          <a:cs typeface="+mn-cs"/>
                        </a:rPr>
                        <a:t>adherent</a:t>
                      </a:r>
                      <a:r>
                        <a:rPr lang="fr-FR" sz="1600" b="1" i="0" u="none" strike="noStrike" kern="1200" baseline="0" dirty="0" smtClean="0">
                          <a:solidFill>
                            <a:srgbClr val="4BA5BD"/>
                          </a:solidFill>
                          <a:latin typeface="+mn-lt"/>
                          <a:ea typeface="+mn-ea"/>
                          <a:cs typeface="+mn-cs"/>
                        </a:rPr>
                        <a:t> patients</a:t>
                      </a:r>
                      <a:endParaRPr lang="fr-FR" sz="1600" b="1" i="0" u="none" strike="noStrike" kern="1200" baseline="0" dirty="0">
                        <a:solidFill>
                          <a:srgbClr val="4BA5BD"/>
                        </a:solidFill>
                        <a:latin typeface="+mn-lt"/>
                        <a:ea typeface="+mn-ea"/>
                        <a:cs typeface="+mn-cs"/>
                      </a:endParaRPr>
                    </a:p>
                  </a:txBody>
                  <a:tcPr marL="91450" marR="91450" marT="45751" marB="45751"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chemeClr val="bg1"/>
                    </a:solidFill>
                  </a:tcPr>
                </a:tc>
                <a:tc hMerge="1">
                  <a:txBody>
                    <a:bodyPr/>
                    <a:lstStyle/>
                    <a:p>
                      <a:endParaRPr lang="fr-FR"/>
                    </a:p>
                  </a:txBody>
                  <a:tcP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chemeClr val="bg1"/>
                    </a:solidFill>
                  </a:tcPr>
                </a:tc>
                <a:tc hMerge="1">
                  <a:txBody>
                    <a:bodyPr/>
                    <a:lstStyle/>
                    <a:p>
                      <a:endParaRPr lang="fr-FR"/>
                    </a:p>
                  </a:txBody>
                  <a:tcP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chemeClr val="bg1"/>
                    </a:solidFill>
                  </a:tcPr>
                </a:tc>
              </a:tr>
              <a:tr h="371091">
                <a:tc vMerge="1">
                  <a:txBody>
                    <a:bodyPr/>
                    <a:lstStyle/>
                    <a:p>
                      <a:endParaRPr lang="fr-FR"/>
                    </a:p>
                  </a:txBody>
                  <a:tcPr/>
                </a:tc>
                <a:tc>
                  <a:txBody>
                    <a:bodyPr/>
                    <a:lstStyle/>
                    <a:p>
                      <a:pPr algn="ctr">
                        <a:lnSpc>
                          <a:spcPts val="1600"/>
                        </a:lnSpc>
                      </a:pPr>
                      <a:r>
                        <a:rPr lang="fr-FR" sz="1400" dirty="0" err="1" smtClean="0"/>
                        <a:t>Venoactive</a:t>
                      </a:r>
                      <a:r>
                        <a:rPr lang="fr-FR" sz="1400" baseline="0" dirty="0" smtClean="0"/>
                        <a:t> </a:t>
                      </a:r>
                      <a:r>
                        <a:rPr lang="fr-FR" sz="1400" baseline="0" dirty="0" err="1" smtClean="0"/>
                        <a:t>drug</a:t>
                      </a:r>
                      <a:endParaRPr lang="fr-FR" sz="1400" dirty="0"/>
                    </a:p>
                  </a:txBody>
                  <a:tcPr marL="91450" marR="91450" marT="45751" marB="45751"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gn="ctr">
                        <a:lnSpc>
                          <a:spcPts val="1600"/>
                        </a:lnSpc>
                      </a:pPr>
                      <a:r>
                        <a:rPr lang="fr-FR" sz="1400" dirty="0" smtClean="0"/>
                        <a:t>MPFF</a:t>
                      </a:r>
                      <a:endParaRPr lang="fr-FR" sz="1400" dirty="0"/>
                    </a:p>
                  </a:txBody>
                  <a:tcPr marL="91450" marR="91450" marT="45751" marB="45751"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c>
                  <a:txBody>
                    <a:bodyPr/>
                    <a:lstStyle/>
                    <a:p>
                      <a:pPr algn="ctr">
                        <a:lnSpc>
                          <a:spcPts val="1600"/>
                        </a:lnSpc>
                      </a:pPr>
                      <a:r>
                        <a:rPr lang="fr-FR" sz="1400" smtClean="0"/>
                        <a:t>Compression</a:t>
                      </a:r>
                      <a:endParaRPr lang="fr-FR" sz="1400"/>
                    </a:p>
                  </a:txBody>
                  <a:tcPr marL="91450" marR="91450" marT="45751" marB="45751"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solidFill>
                      <a:srgbClr val="D4E1EE"/>
                    </a:solidFill>
                  </a:tcPr>
                </a:tc>
              </a:tr>
              <a:tr h="701515">
                <a:tc>
                  <a:txBody>
                    <a:bodyPr/>
                    <a:lstStyle/>
                    <a:p>
                      <a:pPr>
                        <a:lnSpc>
                          <a:spcPts val="1600"/>
                        </a:lnSpc>
                      </a:pPr>
                      <a:r>
                        <a:rPr lang="fr-FR" sz="1400" dirty="0" err="1" smtClean="0"/>
                        <a:t>Adherent</a:t>
                      </a:r>
                      <a:r>
                        <a:rPr lang="fr-FR" sz="1400" dirty="0" smtClean="0"/>
                        <a:t> to </a:t>
                      </a:r>
                      <a:r>
                        <a:rPr lang="fr-FR" sz="1400" dirty="0" err="1" smtClean="0"/>
                        <a:t>prescribed</a:t>
                      </a:r>
                      <a:r>
                        <a:rPr lang="fr-FR" sz="1400" dirty="0" smtClean="0"/>
                        <a:t> </a:t>
                      </a:r>
                      <a:r>
                        <a:rPr lang="fr-FR" sz="1400" dirty="0" err="1" smtClean="0"/>
                        <a:t>treatment</a:t>
                      </a:r>
                      <a:r>
                        <a:rPr lang="fr-FR" sz="1400" dirty="0" smtClean="0"/>
                        <a:t> duration / </a:t>
                      </a:r>
                      <a:r>
                        <a:rPr lang="fr-FR" sz="1400" dirty="0" err="1" smtClean="0"/>
                        <a:t>wearing</a:t>
                      </a:r>
                      <a:r>
                        <a:rPr lang="fr-FR" sz="1400" dirty="0" smtClean="0"/>
                        <a:t> as </a:t>
                      </a:r>
                      <a:r>
                        <a:rPr lang="fr-FR" sz="1400" dirty="0" err="1" smtClean="0"/>
                        <a:t>prescribed</a:t>
                      </a:r>
                      <a:endParaRPr lang="fr-FR" sz="1400" dirty="0"/>
                    </a:p>
                  </a:txBody>
                  <a:tcPr marL="72008" marR="72008" marT="45751" marB="45751"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tcPr>
                </a:tc>
                <a:tc>
                  <a:txBody>
                    <a:bodyPr/>
                    <a:lstStyle/>
                    <a:p>
                      <a:pPr algn="ctr">
                        <a:lnSpc>
                          <a:spcPts val="1600"/>
                        </a:lnSpc>
                      </a:pPr>
                      <a:r>
                        <a:rPr lang="fr-FR" sz="1400" smtClean="0"/>
                        <a:t>65.2%</a:t>
                      </a:r>
                      <a:br>
                        <a:rPr lang="fr-FR" sz="1400" smtClean="0"/>
                      </a:br>
                      <a:r>
                        <a:rPr lang="fr-FR" sz="1400" smtClean="0"/>
                        <a:t>(n=7352)</a:t>
                      </a:r>
                      <a:endParaRPr lang="fr-FR" sz="1400"/>
                    </a:p>
                  </a:txBody>
                  <a:tcPr marL="91450" marR="91450" marT="45751" marB="45751"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tcPr>
                </a:tc>
                <a:tc>
                  <a:txBody>
                    <a:bodyPr/>
                    <a:lstStyle/>
                    <a:p>
                      <a:pPr algn="ctr">
                        <a:lnSpc>
                          <a:spcPts val="1600"/>
                        </a:lnSpc>
                      </a:pPr>
                      <a:r>
                        <a:rPr lang="fr-FR" sz="1400" smtClean="0"/>
                        <a:t>65.9%</a:t>
                      </a:r>
                      <a:br>
                        <a:rPr lang="fr-FR" sz="1400" smtClean="0"/>
                      </a:br>
                      <a:r>
                        <a:rPr lang="fr-FR" sz="1400" smtClean="0"/>
                        <a:t>(n=6841)</a:t>
                      </a:r>
                      <a:endParaRPr lang="fr-FR" sz="1400"/>
                    </a:p>
                  </a:txBody>
                  <a:tcPr marL="91450" marR="91450" marT="45751" marB="45751"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tcPr>
                </a:tc>
                <a:tc>
                  <a:txBody>
                    <a:bodyPr/>
                    <a:lstStyle/>
                    <a:p>
                      <a:pPr algn="ctr">
                        <a:lnSpc>
                          <a:spcPts val="1600"/>
                        </a:lnSpc>
                      </a:pPr>
                      <a:r>
                        <a:rPr lang="fr-FR" sz="1400" dirty="0" smtClean="0"/>
                        <a:t>29.1%</a:t>
                      </a:r>
                      <a:br>
                        <a:rPr lang="fr-FR" sz="1400" dirty="0" smtClean="0"/>
                      </a:br>
                      <a:r>
                        <a:rPr lang="fr-FR" sz="1400" dirty="0" smtClean="0"/>
                        <a:t>(n=5003)</a:t>
                      </a:r>
                      <a:endParaRPr lang="fr-FR" sz="1400" dirty="0"/>
                    </a:p>
                  </a:txBody>
                  <a:tcPr marL="91450" marR="91450" marT="45751" marB="45751" anchor="ctr">
                    <a:lnL w="19050" cap="flat" cmpd="sng" algn="ctr">
                      <a:solidFill>
                        <a:srgbClr val="5F95CA"/>
                      </a:solidFill>
                      <a:prstDash val="solid"/>
                      <a:round/>
                      <a:headEnd type="none" w="med" len="med"/>
                      <a:tailEnd type="none" w="med" len="med"/>
                    </a:lnL>
                    <a:lnR w="19050" cap="flat" cmpd="sng" algn="ctr">
                      <a:solidFill>
                        <a:srgbClr val="5F95CA"/>
                      </a:solidFill>
                      <a:prstDash val="solid"/>
                      <a:round/>
                      <a:headEnd type="none" w="med" len="med"/>
                      <a:tailEnd type="none" w="med" len="med"/>
                    </a:lnR>
                    <a:lnT w="19050" cap="flat" cmpd="sng" algn="ctr">
                      <a:solidFill>
                        <a:srgbClr val="5F95CA"/>
                      </a:solidFill>
                      <a:prstDash val="solid"/>
                      <a:round/>
                      <a:headEnd type="none" w="med" len="med"/>
                      <a:tailEnd type="none" w="med" len="med"/>
                    </a:lnT>
                    <a:lnB w="19050" cap="flat" cmpd="sng" algn="ctr">
                      <a:solidFill>
                        <a:srgbClr val="5F95CA"/>
                      </a:solidFill>
                      <a:prstDash val="solid"/>
                      <a:round/>
                      <a:headEnd type="none" w="med" len="med"/>
                      <a:tailEnd type="none" w="med" len="med"/>
                    </a:lnB>
                  </a:tcPr>
                </a:tc>
              </a:tr>
            </a:tbl>
          </a:graphicData>
        </a:graphic>
      </p:graphicFrame>
      <p:sp>
        <p:nvSpPr>
          <p:cNvPr id="63" name="Rectangle 62"/>
          <p:cNvSpPr/>
          <p:nvPr/>
        </p:nvSpPr>
        <p:spPr>
          <a:xfrm>
            <a:off x="2195513" y="214313"/>
            <a:ext cx="4486275" cy="400050"/>
          </a:xfrm>
          <a:prstGeom prst="rect">
            <a:avLst/>
          </a:prstGeom>
        </p:spPr>
        <p:txBody>
          <a:bodyPr>
            <a:spAutoFit/>
          </a:bodyPr>
          <a:lstStyle/>
          <a:p>
            <a:pPr algn="ctr" defTabSz="914400" eaLnBrk="1" fontAlgn="auto" hangingPunct="1">
              <a:lnSpc>
                <a:spcPts val="2400"/>
              </a:lnSpc>
              <a:spcBef>
                <a:spcPts val="100"/>
              </a:spcBef>
              <a:spcAft>
                <a:spcPts val="600"/>
              </a:spcAft>
              <a:defRPr/>
            </a:pPr>
            <a:r>
              <a:rPr lang="en-US" sz="2400" dirty="0">
                <a:solidFill>
                  <a:srgbClr val="0070C0"/>
                </a:solidFill>
                <a:latin typeface="Arial"/>
                <a:ea typeface="+mn-ea"/>
                <a:cs typeface="Arial" pitchFamily="34" charset="0"/>
              </a:rPr>
              <a:t>Results</a:t>
            </a:r>
            <a:endParaRPr lang="fr-FR" sz="2400" dirty="0">
              <a:solidFill>
                <a:srgbClr val="0070C0"/>
              </a:solidFill>
              <a:latin typeface="Arial"/>
              <a:ea typeface="+mn-ea"/>
              <a:cs typeface="Arial" pitchFamily="34" charset="0"/>
            </a:endParaRPr>
          </a:p>
        </p:txBody>
      </p:sp>
      <p:grpSp>
        <p:nvGrpSpPr>
          <p:cNvPr id="345110" name="Groupe 63"/>
          <p:cNvGrpSpPr>
            <a:grpSpLocks/>
          </p:cNvGrpSpPr>
          <p:nvPr/>
        </p:nvGrpSpPr>
        <p:grpSpPr bwMode="auto">
          <a:xfrm>
            <a:off x="2195513" y="2251881"/>
            <a:ext cx="6832559" cy="4539402"/>
            <a:chOff x="1016621" y="1828970"/>
            <a:chExt cx="6451426" cy="4618556"/>
          </a:xfrm>
        </p:grpSpPr>
        <p:graphicFrame>
          <p:nvGraphicFramePr>
            <p:cNvPr id="2" name="Graphique 64"/>
            <p:cNvGraphicFramePr>
              <a:graphicFrameLocks/>
            </p:cNvGraphicFramePr>
            <p:nvPr>
              <p:extLst>
                <p:ext uri="{D42A27DB-BD31-4B8C-83A1-F6EECF244321}">
                  <p14:modId xmlns:p14="http://schemas.microsoft.com/office/powerpoint/2010/main" val="2656836168"/>
                </p:ext>
              </p:extLst>
            </p:nvPr>
          </p:nvGraphicFramePr>
          <p:xfrm>
            <a:off x="1016621" y="1828970"/>
            <a:ext cx="6451426" cy="4618556"/>
          </p:xfrm>
          <a:graphic>
            <a:graphicData uri="http://schemas.openxmlformats.org/drawingml/2006/chart">
              <c:chart xmlns:c="http://schemas.openxmlformats.org/drawingml/2006/chart" xmlns:r="http://schemas.openxmlformats.org/officeDocument/2006/relationships" r:id="rId2"/>
            </a:graphicData>
          </a:graphic>
        </p:graphicFrame>
        <p:sp>
          <p:nvSpPr>
            <p:cNvPr id="66" name="ZoneTexte 65"/>
            <p:cNvSpPr txBox="1"/>
            <p:nvPr/>
          </p:nvSpPr>
          <p:spPr>
            <a:xfrm>
              <a:off x="3581678" y="3043378"/>
              <a:ext cx="660657" cy="184881"/>
            </a:xfrm>
            <a:prstGeom prst="rect">
              <a:avLst/>
            </a:prstGeom>
            <a:noFill/>
          </p:spPr>
          <p:txBody>
            <a:bodyPr wrap="none" lIns="36000" tIns="0" rIns="36000" bIns="0">
              <a:spAutoFit/>
            </a:bodyPr>
            <a:lstStyle/>
            <a:p>
              <a:pPr algn="r" defTabSz="914400" eaLnBrk="1" fontAlgn="auto" hangingPunct="1">
                <a:spcBef>
                  <a:spcPts val="0"/>
                </a:spcBef>
                <a:spcAft>
                  <a:spcPts val="0"/>
                </a:spcAft>
                <a:defRPr/>
              </a:pPr>
              <a:r>
                <a:rPr lang="fr-FR" sz="1200" dirty="0">
                  <a:solidFill>
                    <a:prstClr val="black"/>
                  </a:solidFill>
                  <a:latin typeface="Arial"/>
                  <a:ea typeface="+mn-ea"/>
                </a:rPr>
                <a:t>p&lt;0.0001</a:t>
              </a:r>
            </a:p>
          </p:txBody>
        </p:sp>
        <p:sp>
          <p:nvSpPr>
            <p:cNvPr id="67" name="ZoneTexte 66"/>
            <p:cNvSpPr txBox="1"/>
            <p:nvPr/>
          </p:nvSpPr>
          <p:spPr>
            <a:xfrm>
              <a:off x="2349688" y="2814396"/>
              <a:ext cx="660657" cy="184882"/>
            </a:xfrm>
            <a:prstGeom prst="rect">
              <a:avLst/>
            </a:prstGeom>
            <a:noFill/>
          </p:spPr>
          <p:txBody>
            <a:bodyPr wrap="none" lIns="36000" tIns="0" rIns="36000" bIns="0">
              <a:spAutoFit/>
            </a:bodyPr>
            <a:lstStyle/>
            <a:p>
              <a:pPr algn="r" defTabSz="914400" eaLnBrk="1" fontAlgn="auto" hangingPunct="1">
                <a:spcBef>
                  <a:spcPts val="0"/>
                </a:spcBef>
                <a:spcAft>
                  <a:spcPts val="0"/>
                </a:spcAft>
                <a:defRPr/>
              </a:pPr>
              <a:r>
                <a:rPr lang="fr-FR" sz="1200" dirty="0">
                  <a:solidFill>
                    <a:prstClr val="black"/>
                  </a:solidFill>
                  <a:latin typeface="Arial"/>
                  <a:ea typeface="+mn-ea"/>
                </a:rPr>
                <a:t>p&lt;0.0001</a:t>
              </a:r>
            </a:p>
          </p:txBody>
        </p:sp>
        <p:sp>
          <p:nvSpPr>
            <p:cNvPr id="68" name="ZoneTexte 67"/>
            <p:cNvSpPr txBox="1"/>
            <p:nvPr/>
          </p:nvSpPr>
          <p:spPr>
            <a:xfrm>
              <a:off x="4712546" y="3360560"/>
              <a:ext cx="660657" cy="184882"/>
            </a:xfrm>
            <a:prstGeom prst="rect">
              <a:avLst/>
            </a:prstGeom>
            <a:noFill/>
          </p:spPr>
          <p:txBody>
            <a:bodyPr wrap="none" lIns="36000" tIns="0" rIns="36000" bIns="0">
              <a:spAutoFit/>
            </a:bodyPr>
            <a:lstStyle/>
            <a:p>
              <a:pPr algn="r" defTabSz="914400" eaLnBrk="1" fontAlgn="auto" hangingPunct="1">
                <a:spcBef>
                  <a:spcPts val="0"/>
                </a:spcBef>
                <a:spcAft>
                  <a:spcPts val="0"/>
                </a:spcAft>
                <a:defRPr/>
              </a:pPr>
              <a:r>
                <a:rPr lang="fr-FR" sz="1200" dirty="0">
                  <a:solidFill>
                    <a:prstClr val="black"/>
                  </a:solidFill>
                  <a:latin typeface="Arial"/>
                  <a:ea typeface="+mn-ea"/>
                </a:rPr>
                <a:t>p&lt;0.0001</a:t>
              </a:r>
            </a:p>
          </p:txBody>
        </p:sp>
        <p:sp>
          <p:nvSpPr>
            <p:cNvPr id="69" name="ZoneTexte 68"/>
            <p:cNvSpPr txBox="1"/>
            <p:nvPr/>
          </p:nvSpPr>
          <p:spPr>
            <a:xfrm>
              <a:off x="5981614" y="4045808"/>
              <a:ext cx="660657" cy="184882"/>
            </a:xfrm>
            <a:prstGeom prst="rect">
              <a:avLst/>
            </a:prstGeom>
            <a:noFill/>
          </p:spPr>
          <p:txBody>
            <a:bodyPr wrap="none" lIns="36000" tIns="0" rIns="36000" bIns="0">
              <a:spAutoFit/>
            </a:bodyPr>
            <a:lstStyle/>
            <a:p>
              <a:pPr algn="r" defTabSz="914400" eaLnBrk="1" fontAlgn="auto" hangingPunct="1">
                <a:spcBef>
                  <a:spcPts val="0"/>
                </a:spcBef>
                <a:spcAft>
                  <a:spcPts val="0"/>
                </a:spcAft>
                <a:defRPr/>
              </a:pPr>
              <a:r>
                <a:rPr lang="fr-FR" sz="1200" dirty="0">
                  <a:solidFill>
                    <a:prstClr val="black"/>
                  </a:solidFill>
                  <a:latin typeface="Arial"/>
                  <a:ea typeface="+mn-ea"/>
                </a:rPr>
                <a:t>p&lt;0.0001</a:t>
              </a:r>
            </a:p>
          </p:txBody>
        </p:sp>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39238" cy="69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528098" y="188642"/>
            <a:ext cx="8229600"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dirty="0">
                <a:solidFill>
                  <a:srgbClr val="0070C0"/>
                </a:solidFill>
                <a:cs typeface="Arial" pitchFamily="34" charset="0"/>
              </a:rPr>
              <a:t>S</a:t>
            </a:r>
            <a:r>
              <a:rPr lang="en-US" sz="2800" dirty="0" smtClean="0">
                <a:solidFill>
                  <a:srgbClr val="0070C0"/>
                </a:solidFill>
                <a:cs typeface="Arial" pitchFamily="34" charset="0"/>
              </a:rPr>
              <a:t>ymptoms in Early Stages</a:t>
            </a:r>
            <a:endParaRPr lang="fr-FR" sz="2800" dirty="0">
              <a:solidFill>
                <a:srgbClr val="0070C0"/>
              </a:solidFill>
              <a:cs typeface="Arial" pitchFamily="34" charset="0"/>
            </a:endParaRPr>
          </a:p>
        </p:txBody>
      </p:sp>
      <p:sp>
        <p:nvSpPr>
          <p:cNvPr id="3" name="Rectangle 2"/>
          <p:cNvSpPr/>
          <p:nvPr/>
        </p:nvSpPr>
        <p:spPr>
          <a:xfrm>
            <a:off x="70898" y="6442503"/>
            <a:ext cx="4572000" cy="276999"/>
          </a:xfrm>
          <a:prstGeom prst="rect">
            <a:avLst/>
          </a:prstGeom>
        </p:spPr>
        <p:txBody>
          <a:bodyPr>
            <a:spAutoFit/>
          </a:bodyPr>
          <a:lstStyle/>
          <a:p>
            <a:pPr defTabSz="685069" eaLnBrk="1" fontAlgn="auto" hangingPunct="1">
              <a:spcBef>
                <a:spcPts val="0"/>
              </a:spcBef>
              <a:spcAft>
                <a:spcPts val="0"/>
              </a:spcAft>
            </a:pPr>
            <a:r>
              <a:rPr lang="en-US" sz="1200" kern="0" dirty="0" err="1" smtClean="0">
                <a:solidFill>
                  <a:prstClr val="black"/>
                </a:solidFill>
                <a:latin typeface="Calibri" pitchFamily="34" charset="0"/>
                <a:ea typeface="+mn-ea"/>
                <a:cs typeface="Calibri" pitchFamily="34" charset="0"/>
              </a:rPr>
              <a:t>Tsukanov</a:t>
            </a:r>
            <a:r>
              <a:rPr lang="en-US" sz="1200" kern="0" dirty="0">
                <a:solidFill>
                  <a:prstClr val="black"/>
                </a:solidFill>
                <a:latin typeface="Calibri" pitchFamily="34" charset="0"/>
                <a:ea typeface="+mn-ea"/>
                <a:cs typeface="Calibri" pitchFamily="34" charset="0"/>
              </a:rPr>
              <a:t> </a:t>
            </a:r>
            <a:r>
              <a:rPr lang="en-US" sz="1200" kern="0" dirty="0" smtClean="0">
                <a:solidFill>
                  <a:prstClr val="black"/>
                </a:solidFill>
                <a:latin typeface="Calibri" pitchFamily="34" charset="0"/>
                <a:ea typeface="+mn-ea"/>
                <a:cs typeface="Calibri" pitchFamily="34" charset="0"/>
              </a:rPr>
              <a:t>y  </a:t>
            </a:r>
            <a:r>
              <a:rPr lang="en-US" sz="1200" kern="0" dirty="0" err="1">
                <a:solidFill>
                  <a:prstClr val="black"/>
                </a:solidFill>
                <a:latin typeface="Calibri" pitchFamily="34" charset="0"/>
                <a:ea typeface="+mn-ea"/>
                <a:cs typeface="Calibri" pitchFamily="34" charset="0"/>
              </a:rPr>
              <a:t>Phlebolymphology</a:t>
            </a:r>
            <a:r>
              <a:rPr lang="en-US" sz="1200" kern="0" dirty="0">
                <a:solidFill>
                  <a:prstClr val="black"/>
                </a:solidFill>
                <a:latin typeface="Calibri" pitchFamily="34" charset="0"/>
                <a:ea typeface="+mn-ea"/>
                <a:cs typeface="Calibri" pitchFamily="34" charset="0"/>
              </a:rPr>
              <a:t> 2017</a:t>
            </a:r>
          </a:p>
        </p:txBody>
      </p:sp>
      <p:pic>
        <p:nvPicPr>
          <p:cNvPr id="11"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2" y="1442393"/>
            <a:ext cx="4229568" cy="4101502"/>
          </a:xfrm>
          <a:prstGeom prst="rect">
            <a:avLst/>
          </a:prstGeom>
          <a:noFill/>
          <a:ln w="9525">
            <a:solidFill>
              <a:schemeClr val="accent1">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12645" y="1396705"/>
            <a:ext cx="4245053" cy="400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780528" y="980728"/>
            <a:ext cx="2815001" cy="276999"/>
          </a:xfrm>
          <a:prstGeom prst="rect">
            <a:avLst/>
          </a:prstGeom>
        </p:spPr>
        <p:txBody>
          <a:bodyPr wrap="none">
            <a:spAutoFit/>
          </a:bodyPr>
          <a:lstStyle/>
          <a:p>
            <a:pPr defTabSz="914400" eaLnBrk="1" fontAlgn="auto" hangingPunct="1">
              <a:spcBef>
                <a:spcPts val="0"/>
              </a:spcBef>
              <a:spcAft>
                <a:spcPts val="0"/>
              </a:spcAft>
            </a:pPr>
            <a:r>
              <a:rPr lang="en-US" sz="1200" b="1" dirty="0">
                <a:solidFill>
                  <a:prstClr val="black"/>
                </a:solidFill>
                <a:latin typeface="Arial"/>
                <a:ea typeface="+mn-ea"/>
              </a:rPr>
              <a:t>The severity of leg heaviness (VAS) </a:t>
            </a:r>
          </a:p>
        </p:txBody>
      </p:sp>
      <p:sp>
        <p:nvSpPr>
          <p:cNvPr id="16" name="Rectangle 15"/>
          <p:cNvSpPr/>
          <p:nvPr/>
        </p:nvSpPr>
        <p:spPr>
          <a:xfrm>
            <a:off x="4675882" y="980728"/>
            <a:ext cx="3918578" cy="461665"/>
          </a:xfrm>
          <a:prstGeom prst="rect">
            <a:avLst/>
          </a:prstGeom>
        </p:spPr>
        <p:txBody>
          <a:bodyPr wrap="square">
            <a:spAutoFit/>
          </a:bodyPr>
          <a:lstStyle/>
          <a:p>
            <a:pPr algn="ctr" defTabSz="914400" eaLnBrk="1" fontAlgn="auto" hangingPunct="1">
              <a:spcBef>
                <a:spcPts val="0"/>
              </a:spcBef>
              <a:spcAft>
                <a:spcPts val="0"/>
              </a:spcAft>
            </a:pPr>
            <a:r>
              <a:rPr lang="en-US" sz="1200" b="1" dirty="0">
                <a:solidFill>
                  <a:prstClr val="black"/>
                </a:solidFill>
                <a:latin typeface="Arial"/>
                <a:ea typeface="+mn-ea"/>
              </a:rPr>
              <a:t>Correlation between clinical and ultrasound results</a:t>
            </a:r>
          </a:p>
          <a:p>
            <a:pPr algn="ctr" defTabSz="914400" eaLnBrk="1" fontAlgn="auto" hangingPunct="1">
              <a:spcBef>
                <a:spcPts val="0"/>
              </a:spcBef>
              <a:spcAft>
                <a:spcPts val="0"/>
              </a:spcAft>
            </a:pPr>
            <a:r>
              <a:rPr lang="en-US" sz="1200" b="1" dirty="0">
                <a:solidFill>
                  <a:prstClr val="black"/>
                </a:solidFill>
                <a:latin typeface="Arial"/>
                <a:ea typeface="+mn-ea"/>
              </a:rPr>
              <a:t> with MPFF treatment</a:t>
            </a:r>
          </a:p>
        </p:txBody>
      </p:sp>
      <p:sp>
        <p:nvSpPr>
          <p:cNvPr id="17" name="Rectangle 16"/>
          <p:cNvSpPr/>
          <p:nvPr/>
        </p:nvSpPr>
        <p:spPr>
          <a:xfrm>
            <a:off x="6057644" y="6063145"/>
            <a:ext cx="3086356" cy="523220"/>
          </a:xfrm>
          <a:prstGeom prst="rect">
            <a:avLst/>
          </a:prstGeom>
        </p:spPr>
        <p:txBody>
          <a:bodyPr wrap="square">
            <a:spAutoFit/>
          </a:bodyPr>
          <a:lstStyle/>
          <a:p>
            <a:pPr defTabSz="685069" eaLnBrk="1" fontAlgn="auto" hangingPunct="1">
              <a:spcBef>
                <a:spcPts val="0"/>
              </a:spcBef>
              <a:spcAft>
                <a:spcPts val="0"/>
              </a:spcAft>
              <a:defRPr/>
            </a:pPr>
            <a:r>
              <a:rPr lang="en-US" sz="1400" dirty="0">
                <a:solidFill>
                  <a:srgbClr val="002060"/>
                </a:solidFill>
                <a:latin typeface="Arial"/>
                <a:ea typeface="MS PGothic" pitchFamily="34" charset="-128"/>
              </a:rPr>
              <a:t> N=294  WOMEN </a:t>
            </a:r>
          </a:p>
          <a:p>
            <a:pPr defTabSz="685069" eaLnBrk="1" fontAlgn="auto" hangingPunct="1">
              <a:spcBef>
                <a:spcPts val="0"/>
              </a:spcBef>
              <a:spcAft>
                <a:spcPts val="0"/>
              </a:spcAft>
              <a:defRPr/>
            </a:pPr>
            <a:r>
              <a:rPr lang="en-US" sz="1400" kern="0" dirty="0">
                <a:solidFill>
                  <a:srgbClr val="002060"/>
                </a:solidFill>
                <a:latin typeface="Arial"/>
                <a:ea typeface="MS PGothic" pitchFamily="34" charset="-128"/>
              </a:rPr>
              <a:t>Follow-up: 3 months</a:t>
            </a:r>
          </a:p>
        </p:txBody>
      </p:sp>
      <p:sp>
        <p:nvSpPr>
          <p:cNvPr id="4" name="Rectangle 3"/>
          <p:cNvSpPr/>
          <p:nvPr/>
        </p:nvSpPr>
        <p:spPr>
          <a:xfrm>
            <a:off x="318226" y="5530261"/>
            <a:ext cx="5040560" cy="954107"/>
          </a:xfrm>
          <a:prstGeom prst="rect">
            <a:avLst/>
          </a:prstGeom>
        </p:spPr>
        <p:txBody>
          <a:bodyPr wrap="square">
            <a:spAutoFit/>
          </a:bodyPr>
          <a:lstStyle/>
          <a:p>
            <a:pPr defTabSz="685069" eaLnBrk="1" fontAlgn="auto" hangingPunct="1">
              <a:spcBef>
                <a:spcPts val="0"/>
              </a:spcBef>
              <a:spcAft>
                <a:spcPts val="0"/>
              </a:spcAft>
              <a:defRPr/>
            </a:pPr>
            <a:r>
              <a:rPr lang="fr-FR" sz="1400" kern="0" dirty="0">
                <a:solidFill>
                  <a:srgbClr val="002060"/>
                </a:solidFill>
                <a:latin typeface="Arial"/>
                <a:ea typeface="MS PGothic" pitchFamily="34" charset="-128"/>
              </a:rPr>
              <a:t>Group 1: C0s and C1s </a:t>
            </a:r>
            <a:r>
              <a:rPr lang="en-US" sz="1400" kern="0" dirty="0">
                <a:solidFill>
                  <a:srgbClr val="002060"/>
                </a:solidFill>
                <a:latin typeface="Arial"/>
                <a:ea typeface="MS PGothic" pitchFamily="34" charset="-128"/>
              </a:rPr>
              <a:t>with situational reflux</a:t>
            </a:r>
          </a:p>
          <a:p>
            <a:pPr defTabSz="685069" eaLnBrk="1" fontAlgn="auto" hangingPunct="1">
              <a:spcBef>
                <a:spcPts val="0"/>
              </a:spcBef>
              <a:spcAft>
                <a:spcPts val="0"/>
              </a:spcAft>
              <a:defRPr/>
            </a:pPr>
            <a:r>
              <a:rPr lang="en-US" sz="1400" kern="0" dirty="0">
                <a:solidFill>
                  <a:srgbClr val="002060"/>
                </a:solidFill>
                <a:latin typeface="Arial"/>
                <a:ea typeface="MS PGothic" pitchFamily="34" charset="-128"/>
              </a:rPr>
              <a:t>Group 2: </a:t>
            </a:r>
            <a:r>
              <a:rPr lang="fr-FR" sz="1400" dirty="0">
                <a:solidFill>
                  <a:srgbClr val="003053"/>
                </a:solidFill>
                <a:latin typeface="Arial"/>
                <a:ea typeface="+mn-ea"/>
              </a:rPr>
              <a:t>C2 patients </a:t>
            </a:r>
            <a:r>
              <a:rPr lang="en-US" sz="1400" kern="0" dirty="0">
                <a:solidFill>
                  <a:srgbClr val="002060"/>
                </a:solidFill>
                <a:latin typeface="Arial"/>
                <a:ea typeface="MS PGothic" pitchFamily="34" charset="-128"/>
              </a:rPr>
              <a:t>with situational reflux</a:t>
            </a:r>
          </a:p>
          <a:p>
            <a:pPr defTabSz="685069" eaLnBrk="1" fontAlgn="auto" hangingPunct="1">
              <a:spcBef>
                <a:spcPts val="0"/>
              </a:spcBef>
              <a:spcAft>
                <a:spcPts val="0"/>
              </a:spcAft>
              <a:defRPr/>
            </a:pPr>
            <a:r>
              <a:rPr lang="en-US" sz="1400" kern="0" dirty="0">
                <a:solidFill>
                  <a:srgbClr val="002060"/>
                </a:solidFill>
                <a:latin typeface="Arial"/>
                <a:ea typeface="MS PGothic" pitchFamily="34" charset="-128"/>
              </a:rPr>
              <a:t>Group 3: C2 patients with situational reflux after </a:t>
            </a:r>
            <a:r>
              <a:rPr lang="en-US" sz="1400" kern="0" dirty="0" err="1">
                <a:solidFill>
                  <a:srgbClr val="002060"/>
                </a:solidFill>
                <a:latin typeface="Arial"/>
                <a:ea typeface="MS PGothic" pitchFamily="34" charset="-128"/>
              </a:rPr>
              <a:t>phlebectomy</a:t>
            </a:r>
            <a:r>
              <a:rPr lang="en-US" sz="1400" kern="0" dirty="0">
                <a:solidFill>
                  <a:srgbClr val="002060"/>
                </a:solidFill>
                <a:latin typeface="Arial"/>
                <a:ea typeface="MS PGothic" pitchFamily="34" charset="-128"/>
              </a:rPr>
              <a:t> </a:t>
            </a:r>
          </a:p>
          <a:p>
            <a:pPr defTabSz="685069" eaLnBrk="1" fontAlgn="auto" hangingPunct="1">
              <a:spcBef>
                <a:spcPts val="0"/>
              </a:spcBef>
              <a:spcAft>
                <a:spcPts val="0"/>
              </a:spcAft>
              <a:defRPr/>
            </a:pPr>
            <a:endParaRPr lang="fr-FR" sz="1400" kern="0" dirty="0">
              <a:solidFill>
                <a:srgbClr val="002060"/>
              </a:solidFill>
              <a:latin typeface="Arial"/>
              <a:ea typeface="MS PGothic" pitchFamily="34" charset="-128"/>
            </a:endParaRPr>
          </a:p>
        </p:txBody>
      </p:sp>
    </p:spTree>
    <p:extLst>
      <p:ext uri="{BB962C8B-B14F-4D97-AF65-F5344CB8AC3E}">
        <p14:creationId xmlns:p14="http://schemas.microsoft.com/office/powerpoint/2010/main" val="30598181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218613"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9525" y="333375"/>
            <a:ext cx="6581775" cy="584200"/>
          </a:xfrm>
          <a:prstGeom prst="rect">
            <a:avLst/>
          </a:prstGeom>
        </p:spPr>
        <p:txBody>
          <a:bodyPr wrap="none">
            <a:spAutoFit/>
          </a:bodyPr>
          <a:lstStyle/>
          <a:p>
            <a:pPr algn="ctr" defTabSz="914400" eaLnBrk="1" fontAlgn="auto" hangingPunct="1">
              <a:spcBef>
                <a:spcPts val="0"/>
              </a:spcBef>
              <a:spcAft>
                <a:spcPts val="0"/>
              </a:spcAft>
              <a:defRPr/>
            </a:pPr>
            <a:r>
              <a:rPr lang="en-US" sz="3200" b="1" dirty="0">
                <a:solidFill>
                  <a:srgbClr val="0070C0"/>
                </a:solidFill>
                <a:ea typeface="+mn-ea"/>
                <a:cs typeface="Arial" pitchFamily="34" charset="0"/>
              </a:rPr>
              <a:t>MPFF in 2018 Recommendations</a:t>
            </a:r>
          </a:p>
        </p:txBody>
      </p:sp>
      <p:sp>
        <p:nvSpPr>
          <p:cNvPr id="3" name="TextBox 4"/>
          <p:cNvSpPr txBox="1"/>
          <p:nvPr/>
        </p:nvSpPr>
        <p:spPr>
          <a:xfrm>
            <a:off x="92075" y="6518275"/>
            <a:ext cx="7254875" cy="307975"/>
          </a:xfrm>
          <a:prstGeom prst="rect">
            <a:avLst/>
          </a:prstGeom>
          <a:noFill/>
        </p:spPr>
        <p:txBody>
          <a:bodyPr>
            <a:spAutoFit/>
          </a:bodyPr>
          <a:lstStyle/>
          <a:p>
            <a:pPr defTabSz="914400" eaLnBrk="1" fontAlgn="auto" hangingPunct="1">
              <a:spcBef>
                <a:spcPts val="0"/>
              </a:spcBef>
              <a:spcAft>
                <a:spcPts val="0"/>
              </a:spcAft>
              <a:defRPr/>
            </a:pPr>
            <a:r>
              <a:rPr lang="en-GB" sz="1400" i="1" dirty="0" err="1">
                <a:solidFill>
                  <a:prstClr val="black"/>
                </a:solidFill>
                <a:ea typeface="+mn-ea"/>
                <a:cs typeface="Arial" pitchFamily="34" charset="0"/>
              </a:rPr>
              <a:t>Int</a:t>
            </a:r>
            <a:r>
              <a:rPr lang="en-GB" sz="1400" i="1" dirty="0">
                <a:solidFill>
                  <a:prstClr val="black"/>
                </a:solidFill>
                <a:ea typeface="+mn-ea"/>
                <a:cs typeface="Arial" pitchFamily="34" charset="0"/>
              </a:rPr>
              <a:t>  </a:t>
            </a:r>
            <a:r>
              <a:rPr lang="en-GB" sz="1400" i="1" dirty="0" err="1">
                <a:solidFill>
                  <a:prstClr val="black"/>
                </a:solidFill>
                <a:ea typeface="+mn-ea"/>
                <a:cs typeface="Arial" pitchFamily="34" charset="0"/>
              </a:rPr>
              <a:t>Angiol</a:t>
            </a:r>
            <a:r>
              <a:rPr lang="en-GB" sz="1400" i="1" dirty="0">
                <a:solidFill>
                  <a:prstClr val="black"/>
                </a:solidFill>
                <a:ea typeface="+mn-ea"/>
                <a:cs typeface="Arial" pitchFamily="34" charset="0"/>
              </a:rPr>
              <a:t> </a:t>
            </a:r>
            <a:r>
              <a:rPr lang="en-GB" sz="1400" dirty="0">
                <a:solidFill>
                  <a:prstClr val="black"/>
                </a:solidFill>
                <a:ea typeface="+mn-ea"/>
                <a:cs typeface="Arial" pitchFamily="34" charset="0"/>
              </a:rPr>
              <a:t>2018, June;37(3):232-254 </a:t>
            </a:r>
          </a:p>
        </p:txBody>
      </p:sp>
      <p:sp>
        <p:nvSpPr>
          <p:cNvPr id="4" name="Rectangle 3"/>
          <p:cNvSpPr/>
          <p:nvPr/>
        </p:nvSpPr>
        <p:spPr>
          <a:xfrm>
            <a:off x="1187450" y="2060575"/>
            <a:ext cx="6408738" cy="830997"/>
          </a:xfrm>
          <a:prstGeom prst="rect">
            <a:avLst/>
          </a:prstGeom>
        </p:spPr>
        <p:txBody>
          <a:bodyPr>
            <a:spAutoFit/>
          </a:bodyPr>
          <a:lstStyle/>
          <a:p>
            <a:pPr algn="ctr" defTabSz="914400" eaLnBrk="1" fontAlgn="auto" hangingPunct="1">
              <a:spcBef>
                <a:spcPts val="0"/>
              </a:spcBef>
              <a:spcAft>
                <a:spcPts val="0"/>
              </a:spcAft>
              <a:defRPr/>
            </a:pPr>
            <a:r>
              <a:rPr lang="en-US" sz="2400" dirty="0">
                <a:solidFill>
                  <a:prstClr val="black"/>
                </a:solidFill>
                <a:ea typeface="+mn-ea"/>
                <a:cs typeface="Arial" pitchFamily="34" charset="0"/>
              </a:rPr>
              <a:t>Management of </a:t>
            </a:r>
            <a:r>
              <a:rPr lang="en-US" sz="2400" dirty="0" smtClean="0">
                <a:solidFill>
                  <a:prstClr val="black"/>
                </a:solidFill>
                <a:ea typeface="+mn-ea"/>
                <a:cs typeface="Arial" pitchFamily="34" charset="0"/>
              </a:rPr>
              <a:t>Chronic Venous Disease </a:t>
            </a:r>
          </a:p>
          <a:p>
            <a:pPr algn="ctr" defTabSz="914400" eaLnBrk="1" fontAlgn="auto" hangingPunct="1">
              <a:spcBef>
                <a:spcPts val="0"/>
              </a:spcBef>
              <a:spcAft>
                <a:spcPts val="0"/>
              </a:spcAft>
              <a:defRPr/>
            </a:pPr>
            <a:r>
              <a:rPr lang="en-US" sz="2400" dirty="0" smtClean="0">
                <a:solidFill>
                  <a:prstClr val="black"/>
                </a:solidFill>
                <a:ea typeface="+mn-ea"/>
                <a:cs typeface="Arial" pitchFamily="34" charset="0"/>
              </a:rPr>
              <a:t>of the </a:t>
            </a:r>
            <a:r>
              <a:rPr lang="en-US" sz="2400" dirty="0">
                <a:solidFill>
                  <a:prstClr val="black"/>
                </a:solidFill>
                <a:ea typeface="+mn-ea"/>
                <a:cs typeface="Arial" pitchFamily="34" charset="0"/>
              </a:rPr>
              <a:t>lower limbs</a:t>
            </a:r>
          </a:p>
        </p:txBody>
      </p:sp>
      <p:sp>
        <p:nvSpPr>
          <p:cNvPr id="5" name="Rectangle 4"/>
          <p:cNvSpPr/>
          <p:nvPr/>
        </p:nvSpPr>
        <p:spPr>
          <a:xfrm>
            <a:off x="611188" y="3789363"/>
            <a:ext cx="7920037" cy="1200150"/>
          </a:xfrm>
          <a:prstGeom prst="rect">
            <a:avLst/>
          </a:prstGeom>
        </p:spPr>
        <p:txBody>
          <a:bodyPr>
            <a:spAutoFit/>
          </a:bodyPr>
          <a:lstStyle/>
          <a:p>
            <a:pPr algn="ctr" defTabSz="914400" eaLnBrk="1" fontAlgn="auto" hangingPunct="1">
              <a:spcBef>
                <a:spcPts val="0"/>
              </a:spcBef>
              <a:spcAft>
                <a:spcPts val="0"/>
              </a:spcAft>
              <a:defRPr/>
            </a:pPr>
            <a:r>
              <a:rPr lang="en-US" sz="2400" i="1" dirty="0">
                <a:solidFill>
                  <a:prstClr val="black"/>
                </a:solidFill>
                <a:ea typeface="+mn-ea"/>
                <a:cs typeface="Arial" pitchFamily="34" charset="0"/>
              </a:rPr>
              <a:t>Guidelines according to scientific evidence developed under the auspices of EVF, IUA, UIP,  and the Cardiovascular Disease Educational and Research Trust</a:t>
            </a:r>
            <a:endParaRPr lang="en-US" sz="2400" i="1" dirty="0">
              <a:solidFill>
                <a:prstClr val="black"/>
              </a:solidFill>
              <a:latin typeface="Arial"/>
              <a:ea typeface="+mn-ea"/>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re 1"/>
          <p:cNvSpPr>
            <a:spLocks noGrp="1"/>
          </p:cNvSpPr>
          <p:nvPr>
            <p:ph type="title"/>
          </p:nvPr>
        </p:nvSpPr>
        <p:spPr>
          <a:xfrm>
            <a:off x="0" y="-27824"/>
            <a:ext cx="9144000" cy="796049"/>
          </a:xfrm>
        </p:spPr>
        <p:txBody>
          <a:bodyPr/>
          <a:lstStyle/>
          <a:p>
            <a:r>
              <a:rPr lang="en-US" sz="2400" dirty="0" smtClean="0">
                <a:solidFill>
                  <a:srgbClr val="0070C0"/>
                </a:solidFill>
                <a:cs typeface="Arial" pitchFamily="34" charset="0"/>
              </a:rPr>
              <a:t>Level Of Evidence That Merits Grade A Or B For The Effects On </a:t>
            </a:r>
            <a:r>
              <a:rPr lang="en-US" sz="2400" dirty="0" smtClean="0">
                <a:solidFill>
                  <a:srgbClr val="0070C0"/>
                </a:solidFill>
                <a:cs typeface="Arial" pitchFamily="34" charset="0"/>
              </a:rPr>
              <a:t>I</a:t>
            </a:r>
            <a:r>
              <a:rPr lang="en-US" sz="2400" dirty="0" smtClean="0">
                <a:solidFill>
                  <a:srgbClr val="0070C0"/>
                </a:solidFill>
                <a:cs typeface="Arial" pitchFamily="34" charset="0"/>
              </a:rPr>
              <a:t>ndividual Symptoms, Signs And </a:t>
            </a:r>
            <a:r>
              <a:rPr lang="en-US" sz="2400" dirty="0" err="1" smtClean="0">
                <a:solidFill>
                  <a:srgbClr val="0070C0"/>
                </a:solidFill>
                <a:cs typeface="Arial" pitchFamily="34" charset="0"/>
              </a:rPr>
              <a:t>Qol</a:t>
            </a:r>
            <a:endParaRPr lang="en-US" sz="2400" dirty="0" smtClean="0">
              <a:solidFill>
                <a:srgbClr val="0070C0"/>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667999462"/>
              </p:ext>
            </p:extLst>
          </p:nvPr>
        </p:nvGraphicFramePr>
        <p:xfrm>
          <a:off x="900113" y="840414"/>
          <a:ext cx="6960995" cy="5851179"/>
        </p:xfrm>
        <a:graphic>
          <a:graphicData uri="http://schemas.openxmlformats.org/drawingml/2006/table">
            <a:tbl>
              <a:tblPr firstRow="1" firstCol="1" bandRow="1">
                <a:tableStyleId>{5C22544A-7EE6-4342-B048-85BDC9FD1C3A}</a:tableStyleId>
              </a:tblPr>
              <a:tblGrid>
                <a:gridCol w="2154965"/>
                <a:gridCol w="961206"/>
                <a:gridCol w="961206"/>
                <a:gridCol w="961206"/>
                <a:gridCol w="961206"/>
                <a:gridCol w="961206"/>
              </a:tblGrid>
              <a:tr h="368598">
                <a:tc>
                  <a:txBody>
                    <a:bodyPr/>
                    <a:lstStyle/>
                    <a:p>
                      <a:pPr algn="l">
                        <a:lnSpc>
                          <a:spcPct val="115000"/>
                        </a:lnSpc>
                        <a:spcAft>
                          <a:spcPts val="0"/>
                        </a:spcAft>
                      </a:pPr>
                      <a:r>
                        <a:rPr lang="fr-FR" sz="1100" dirty="0" err="1">
                          <a:effectLst/>
                          <a:latin typeface="+mn-lt"/>
                        </a:rPr>
                        <a:t>Symptom</a:t>
                      </a:r>
                      <a:r>
                        <a:rPr lang="fr-FR" sz="1100" dirty="0">
                          <a:effectLst/>
                          <a:latin typeface="+mn-lt"/>
                        </a:rPr>
                        <a:t>/</a:t>
                      </a:r>
                      <a:r>
                        <a:rPr lang="fr-FR" sz="1100" dirty="0" err="1">
                          <a:effectLst/>
                          <a:latin typeface="+mn-lt"/>
                        </a:rPr>
                        <a:t>sign</a:t>
                      </a:r>
                      <a:endParaRPr lang="fr-FR" sz="1100" dirty="0">
                        <a:effectLst/>
                        <a:latin typeface="+mn-lt"/>
                        <a:ea typeface="Calibri"/>
                        <a:cs typeface="Times New Roman"/>
                      </a:endParaRPr>
                    </a:p>
                  </a:txBody>
                  <a:tcPr marL="30338" marR="30338" marT="0" marB="0" anchor="ctr"/>
                </a:tc>
                <a:tc>
                  <a:txBody>
                    <a:bodyPr/>
                    <a:lstStyle/>
                    <a:p>
                      <a:pPr algn="ctr">
                        <a:lnSpc>
                          <a:spcPct val="115000"/>
                        </a:lnSpc>
                        <a:spcAft>
                          <a:spcPts val="0"/>
                        </a:spcAft>
                      </a:pPr>
                      <a:r>
                        <a:rPr lang="fr-FR" sz="1500" dirty="0">
                          <a:solidFill>
                            <a:srgbClr val="FFFF00"/>
                          </a:solidFill>
                          <a:effectLst/>
                          <a:latin typeface="+mn-lt"/>
                        </a:rPr>
                        <a:t>MPFF</a:t>
                      </a:r>
                      <a:endParaRPr lang="fr-FR" sz="1500" dirty="0">
                        <a:solidFill>
                          <a:srgbClr val="FFFF00"/>
                        </a:solidFill>
                        <a:effectLst/>
                        <a:latin typeface="+mn-lt"/>
                        <a:ea typeface="Calibri"/>
                        <a:cs typeface="Times New Roman"/>
                      </a:endParaRPr>
                    </a:p>
                  </a:txBody>
                  <a:tcPr marL="30338" marR="30338" marT="0" marB="0" anchor="ctr"/>
                </a:tc>
                <a:tc>
                  <a:txBody>
                    <a:bodyPr/>
                    <a:lstStyle/>
                    <a:p>
                      <a:pPr algn="ctr">
                        <a:lnSpc>
                          <a:spcPct val="115000"/>
                        </a:lnSpc>
                        <a:spcAft>
                          <a:spcPts val="0"/>
                        </a:spcAft>
                      </a:pPr>
                      <a:r>
                        <a:rPr lang="fr-FR" sz="1100" dirty="0" err="1">
                          <a:effectLst/>
                          <a:latin typeface="+mn-lt"/>
                        </a:rPr>
                        <a:t>Ruscus</a:t>
                      </a:r>
                      <a:endParaRPr lang="fr-FR" sz="1100" dirty="0">
                        <a:effectLst/>
                        <a:latin typeface="+mn-lt"/>
                        <a:ea typeface="Calibri"/>
                        <a:cs typeface="Times New Roman"/>
                      </a:endParaRPr>
                    </a:p>
                  </a:txBody>
                  <a:tcPr marL="30338" marR="30338" marT="0" marB="0" anchor="ctr"/>
                </a:tc>
                <a:tc>
                  <a:txBody>
                    <a:bodyPr/>
                    <a:lstStyle/>
                    <a:p>
                      <a:pPr algn="ctr">
                        <a:lnSpc>
                          <a:spcPct val="115000"/>
                        </a:lnSpc>
                        <a:spcAft>
                          <a:spcPts val="0"/>
                        </a:spcAft>
                      </a:pPr>
                      <a:r>
                        <a:rPr lang="fr-FR" sz="1100" dirty="0" err="1">
                          <a:effectLst/>
                          <a:latin typeface="+mn-lt"/>
                        </a:rPr>
                        <a:t>Oxerutins</a:t>
                      </a:r>
                      <a:endParaRPr lang="fr-FR" sz="1100" dirty="0">
                        <a:effectLst/>
                        <a:latin typeface="+mn-lt"/>
                        <a:ea typeface="Calibri"/>
                        <a:cs typeface="Times New Roman"/>
                      </a:endParaRPr>
                    </a:p>
                  </a:txBody>
                  <a:tcPr marL="30338" marR="30338" marT="0" marB="0" anchor="ctr"/>
                </a:tc>
                <a:tc>
                  <a:txBody>
                    <a:bodyPr/>
                    <a:lstStyle/>
                    <a:p>
                      <a:pPr algn="ctr">
                        <a:lnSpc>
                          <a:spcPct val="115000"/>
                        </a:lnSpc>
                        <a:spcAft>
                          <a:spcPts val="0"/>
                        </a:spcAft>
                      </a:pPr>
                      <a:r>
                        <a:rPr lang="fr-FR" sz="1100" dirty="0">
                          <a:effectLst/>
                          <a:latin typeface="+mn-lt"/>
                        </a:rPr>
                        <a:t>HCSE</a:t>
                      </a:r>
                      <a:endParaRPr lang="fr-FR" sz="1100" dirty="0">
                        <a:effectLst/>
                        <a:latin typeface="+mn-lt"/>
                        <a:ea typeface="Calibri"/>
                        <a:cs typeface="Times New Roman"/>
                      </a:endParaRPr>
                    </a:p>
                  </a:txBody>
                  <a:tcPr marL="30338" marR="30338" marT="0" marB="0" anchor="ctr"/>
                </a:tc>
                <a:tc>
                  <a:txBody>
                    <a:bodyPr/>
                    <a:lstStyle/>
                    <a:p>
                      <a:pPr algn="ctr">
                        <a:lnSpc>
                          <a:spcPct val="115000"/>
                        </a:lnSpc>
                        <a:spcAft>
                          <a:spcPts val="0"/>
                        </a:spcAft>
                      </a:pPr>
                      <a:r>
                        <a:rPr lang="fr-FR" sz="1100" dirty="0">
                          <a:effectLst/>
                          <a:latin typeface="+mn-lt"/>
                        </a:rPr>
                        <a:t>Calcium </a:t>
                      </a:r>
                      <a:r>
                        <a:rPr lang="fr-FR" sz="1100" dirty="0" err="1">
                          <a:effectLst/>
                          <a:latin typeface="+mn-lt"/>
                        </a:rPr>
                        <a:t>dobesilate</a:t>
                      </a:r>
                      <a:endParaRPr lang="fr-FR" sz="1100" dirty="0">
                        <a:effectLst/>
                        <a:latin typeface="+mn-lt"/>
                        <a:ea typeface="Calibri"/>
                        <a:cs typeface="Times New Roman"/>
                      </a:endParaRPr>
                    </a:p>
                  </a:txBody>
                  <a:tcPr marL="30338" marR="30338" marT="0" marB="0" anchor="ctr"/>
                </a:tc>
              </a:tr>
              <a:tr h="368598">
                <a:tc>
                  <a:txBody>
                    <a:bodyPr/>
                    <a:lstStyle/>
                    <a:p>
                      <a:pPr algn="l">
                        <a:lnSpc>
                          <a:spcPct val="115000"/>
                        </a:lnSpc>
                        <a:spcAft>
                          <a:spcPts val="0"/>
                        </a:spcAft>
                      </a:pPr>
                      <a:r>
                        <a:rPr lang="fr-FR" sz="1100" dirty="0">
                          <a:effectLst/>
                          <a:latin typeface="+mn-lt"/>
                        </a:rPr>
                        <a:t>Pain (NNT)</a:t>
                      </a:r>
                      <a:br>
                        <a:rPr lang="fr-FR" sz="1100" dirty="0">
                          <a:effectLst/>
                          <a:latin typeface="+mn-lt"/>
                        </a:rPr>
                      </a:br>
                      <a:r>
                        <a:rPr lang="fr-FR"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fr-FR" sz="1100" b="1" dirty="0">
                          <a:effectLst/>
                          <a:latin typeface="+mn-lt"/>
                        </a:rPr>
                        <a:t>A (4,2)</a:t>
                      </a:r>
                    </a:p>
                    <a:p>
                      <a:pPr algn="ctr">
                        <a:lnSpc>
                          <a:spcPct val="115000"/>
                        </a:lnSpc>
                        <a:spcAft>
                          <a:spcPts val="0"/>
                        </a:spcAft>
                      </a:pPr>
                      <a:r>
                        <a:rPr lang="fr-FR" sz="1100" b="1" dirty="0">
                          <a:effectLst/>
                          <a:latin typeface="+mn-lt"/>
                        </a:rPr>
                        <a:t>-0,25</a:t>
                      </a:r>
                      <a:endParaRPr lang="fr-FR" sz="1100" b="1"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fr-FR" sz="1100" dirty="0">
                          <a:effectLst/>
                          <a:latin typeface="+mn-lt"/>
                        </a:rPr>
                        <a:t>A (5)</a:t>
                      </a:r>
                    </a:p>
                    <a:p>
                      <a:pPr algn="ctr">
                        <a:lnSpc>
                          <a:spcPct val="115000"/>
                        </a:lnSpc>
                        <a:spcAft>
                          <a:spcPts val="0"/>
                        </a:spcAft>
                      </a:pPr>
                      <a:r>
                        <a:rPr lang="fr-FR" sz="1100" dirty="0">
                          <a:effectLst/>
                          <a:latin typeface="+mn-lt"/>
                        </a:rPr>
                        <a:t>-0,80</a:t>
                      </a:r>
                      <a:endParaRPr lang="fr-FR" sz="1100" dirty="0">
                        <a:effectLst/>
                        <a:latin typeface="+mn-lt"/>
                        <a:ea typeface="Calibri"/>
                        <a:cs typeface="Times New Roman"/>
                      </a:endParaRPr>
                    </a:p>
                  </a:txBody>
                  <a:tcPr marL="30338" marR="30338" marT="0" marB="0" anchor="b"/>
                </a:tc>
                <a:tc>
                  <a:txBody>
                    <a:bodyPr/>
                    <a:lstStyle/>
                    <a:p>
                      <a:pPr algn="l">
                        <a:lnSpc>
                          <a:spcPct val="115000"/>
                        </a:lnSpc>
                        <a:spcAft>
                          <a:spcPts val="0"/>
                        </a:spcAft>
                      </a:pPr>
                      <a:r>
                        <a:rPr lang="fr-FR" sz="1100">
                          <a:effectLst/>
                          <a:latin typeface="+mn-lt"/>
                        </a:rPr>
                        <a:t>          B</a:t>
                      </a:r>
                    </a:p>
                    <a:p>
                      <a:pPr algn="ctr">
                        <a:lnSpc>
                          <a:spcPct val="115000"/>
                        </a:lnSpc>
                        <a:spcAft>
                          <a:spcPts val="0"/>
                        </a:spcAft>
                      </a:pPr>
                      <a:r>
                        <a:rPr lang="fr-FR" sz="1100">
                          <a:effectLst/>
                          <a:latin typeface="+mn-lt"/>
                        </a:rPr>
                        <a:t>-1,07</a:t>
                      </a:r>
                      <a:endParaRPr lang="fr-FR" sz="110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dirty="0">
                          <a:effectLst/>
                          <a:latin typeface="+mn-lt"/>
                        </a:rPr>
                        <a:t>A (5,1)</a:t>
                      </a:r>
                      <a:endParaRPr lang="fr-FR" sz="1100" dirty="0">
                        <a:effectLst/>
                        <a:latin typeface="+mn-lt"/>
                        <a:ea typeface="Calibri"/>
                        <a:cs typeface="Times New Roman"/>
                      </a:endParaRPr>
                    </a:p>
                  </a:txBody>
                  <a:tcPr marL="30338" marR="30338" marT="0" marB="0"/>
                </a:tc>
                <a:tc>
                  <a:txBody>
                    <a:bodyPr/>
                    <a:lstStyle/>
                    <a:p>
                      <a:pPr algn="ctr">
                        <a:lnSpc>
                          <a:spcPct val="115000"/>
                        </a:lnSpc>
                        <a:spcAft>
                          <a:spcPts val="0"/>
                        </a:spcAft>
                      </a:pPr>
                      <a:r>
                        <a:rPr lang="fr-FR" sz="1100" dirty="0">
                          <a:effectLst/>
                          <a:latin typeface="+mn-lt"/>
                        </a:rPr>
                        <a:t>B (1,4)</a:t>
                      </a:r>
                      <a:endParaRPr lang="fr-FR" sz="1100" dirty="0">
                        <a:effectLst/>
                        <a:latin typeface="+mn-lt"/>
                        <a:ea typeface="Calibri"/>
                        <a:cs typeface="Times New Roman"/>
                      </a:endParaRPr>
                    </a:p>
                  </a:txBody>
                  <a:tcPr marL="30338" marR="30338" marT="0" marB="0"/>
                </a:tc>
              </a:tr>
              <a:tr h="368598">
                <a:tc>
                  <a:txBody>
                    <a:bodyPr/>
                    <a:lstStyle/>
                    <a:p>
                      <a:pPr algn="l">
                        <a:lnSpc>
                          <a:spcPct val="115000"/>
                        </a:lnSpc>
                        <a:spcAft>
                          <a:spcPts val="0"/>
                        </a:spcAft>
                      </a:pPr>
                      <a:r>
                        <a:rPr lang="en-US" sz="1100" dirty="0">
                          <a:effectLst/>
                          <a:latin typeface="+mn-lt"/>
                        </a:rPr>
                        <a:t>Heaviness (NNT)</a:t>
                      </a:r>
                      <a:br>
                        <a:rPr lang="en-US" sz="1100" dirty="0">
                          <a:effectLst/>
                          <a:latin typeface="+mn-lt"/>
                        </a:rPr>
                      </a:br>
                      <a:r>
                        <a:rPr lang="en-US"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a:effectLst/>
                          <a:latin typeface="+mn-lt"/>
                        </a:rPr>
                        <a:t>A (2,9)</a:t>
                      </a:r>
                      <a:endParaRPr lang="fr-FR" sz="1100" b="1" dirty="0">
                        <a:effectLst/>
                        <a:latin typeface="+mn-lt"/>
                      </a:endParaRPr>
                    </a:p>
                    <a:p>
                      <a:pPr algn="ctr">
                        <a:lnSpc>
                          <a:spcPct val="115000"/>
                        </a:lnSpc>
                        <a:spcAft>
                          <a:spcPts val="0"/>
                        </a:spcAft>
                      </a:pPr>
                      <a:r>
                        <a:rPr lang="en-US" sz="1100" b="1" dirty="0">
                          <a:effectLst/>
                          <a:latin typeface="+mn-lt"/>
                        </a:rPr>
                        <a:t>-0,80</a:t>
                      </a:r>
                      <a:endParaRPr lang="fr-FR" sz="1100" b="1"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dirty="0">
                          <a:effectLst/>
                          <a:latin typeface="+mn-lt"/>
                        </a:rPr>
                        <a:t>A (2,4) </a:t>
                      </a:r>
                      <a:endParaRPr lang="fr-FR" sz="1100" dirty="0">
                        <a:effectLst/>
                        <a:latin typeface="+mn-lt"/>
                      </a:endParaRPr>
                    </a:p>
                    <a:p>
                      <a:pPr algn="ctr">
                        <a:lnSpc>
                          <a:spcPct val="115000"/>
                        </a:lnSpc>
                        <a:spcAft>
                          <a:spcPts val="0"/>
                        </a:spcAft>
                      </a:pPr>
                      <a:r>
                        <a:rPr lang="en-US" sz="1100" dirty="0">
                          <a:effectLst/>
                          <a:latin typeface="+mn-lt"/>
                        </a:rPr>
                        <a:t>-1,23</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dirty="0">
                          <a:effectLst/>
                          <a:latin typeface="+mn-lt"/>
                        </a:rPr>
                        <a:t>B </a:t>
                      </a:r>
                      <a:r>
                        <a:rPr lang="en-US" sz="1100" dirty="0" smtClean="0">
                          <a:effectLst/>
                          <a:latin typeface="+mn-lt"/>
                        </a:rPr>
                        <a:t>(17)</a:t>
                      </a:r>
                      <a:endParaRPr lang="fr-FR" sz="1100" dirty="0">
                        <a:effectLst/>
                        <a:latin typeface="+mn-lt"/>
                      </a:endParaRPr>
                    </a:p>
                    <a:p>
                      <a:pPr algn="ctr">
                        <a:lnSpc>
                          <a:spcPct val="115000"/>
                        </a:lnSpc>
                        <a:spcAft>
                          <a:spcPts val="0"/>
                        </a:spcAft>
                      </a:pPr>
                      <a:r>
                        <a:rPr lang="en-US" sz="1100" dirty="0">
                          <a:effectLst/>
                          <a:latin typeface="+mn-lt"/>
                        </a:rPr>
                        <a:t>-1,00</a:t>
                      </a:r>
                      <a:endParaRPr lang="fr-FR" sz="1100" dirty="0">
                        <a:effectLst/>
                        <a:latin typeface="+mn-lt"/>
                        <a:ea typeface="Calibri"/>
                        <a:cs typeface="Times New Roman"/>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ctr">
                        <a:lnSpc>
                          <a:spcPct val="115000"/>
                        </a:lnSpc>
                        <a:spcAft>
                          <a:spcPts val="0"/>
                        </a:spcAft>
                      </a:pPr>
                      <a:r>
                        <a:rPr lang="fr-FR" sz="1100" dirty="0">
                          <a:effectLst/>
                          <a:latin typeface="+mn-lt"/>
                        </a:rPr>
                        <a:t>A (1)</a:t>
                      </a:r>
                      <a:endParaRPr lang="fr-FR" sz="1100" dirty="0">
                        <a:effectLst/>
                        <a:latin typeface="+mn-lt"/>
                        <a:ea typeface="Calibri"/>
                        <a:cs typeface="Times New Roman"/>
                      </a:endParaRPr>
                    </a:p>
                  </a:txBody>
                  <a:tcPr marL="30338" marR="30338" marT="0" marB="0"/>
                </a:tc>
              </a:tr>
              <a:tr h="368598">
                <a:tc>
                  <a:txBody>
                    <a:bodyPr/>
                    <a:lstStyle/>
                    <a:p>
                      <a:pPr algn="l">
                        <a:lnSpc>
                          <a:spcPct val="115000"/>
                        </a:lnSpc>
                        <a:spcAft>
                          <a:spcPts val="0"/>
                        </a:spcAft>
                      </a:pPr>
                      <a:r>
                        <a:rPr lang="en-US" sz="1100">
                          <a:effectLst/>
                          <a:latin typeface="+mn-lt"/>
                        </a:rPr>
                        <a:t>Feeling of swelling (NNT)</a:t>
                      </a:r>
                      <a:br>
                        <a:rPr lang="en-US" sz="1100">
                          <a:effectLst/>
                          <a:latin typeface="+mn-lt"/>
                        </a:rPr>
                      </a:br>
                      <a:r>
                        <a:rPr lang="en-US" sz="1100">
                          <a:effectLst/>
                          <a:latin typeface="+mn-lt"/>
                        </a:rPr>
                        <a:t>SMD</a:t>
                      </a:r>
                      <a:endParaRPr lang="fr-FR" sz="110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a:effectLst/>
                          <a:latin typeface="+mn-lt"/>
                        </a:rPr>
                        <a:t>A (3,1)</a:t>
                      </a:r>
                      <a:endParaRPr lang="fr-FR" sz="1100" b="1" dirty="0">
                        <a:effectLst/>
                        <a:latin typeface="+mn-lt"/>
                      </a:endParaRPr>
                    </a:p>
                    <a:p>
                      <a:pPr algn="ctr">
                        <a:lnSpc>
                          <a:spcPct val="115000"/>
                        </a:lnSpc>
                        <a:spcAft>
                          <a:spcPts val="0"/>
                        </a:spcAft>
                      </a:pPr>
                      <a:r>
                        <a:rPr lang="en-US" sz="1100" b="1" dirty="0">
                          <a:effectLst/>
                          <a:latin typeface="+mn-lt"/>
                        </a:rPr>
                        <a:t>-0,99</a:t>
                      </a:r>
                      <a:endParaRPr lang="fr-FR" sz="1100" b="1"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dirty="0">
                          <a:effectLst/>
                          <a:latin typeface="+mn-lt"/>
                        </a:rPr>
                        <a:t>A (4) </a:t>
                      </a:r>
                      <a:endParaRPr lang="fr-FR" sz="1100" dirty="0">
                        <a:effectLst/>
                        <a:latin typeface="+mn-lt"/>
                      </a:endParaRPr>
                    </a:p>
                    <a:p>
                      <a:pPr algn="ctr">
                        <a:lnSpc>
                          <a:spcPct val="115000"/>
                        </a:lnSpc>
                        <a:spcAft>
                          <a:spcPts val="0"/>
                        </a:spcAft>
                      </a:pPr>
                      <a:r>
                        <a:rPr lang="en-US" sz="1100" dirty="0">
                          <a:effectLst/>
                          <a:latin typeface="+mn-lt"/>
                        </a:rPr>
                        <a:t>-2,27</a:t>
                      </a:r>
                      <a:endParaRPr lang="fr-FR" sz="1100" dirty="0">
                        <a:effectLst/>
                        <a:latin typeface="+mn-lt"/>
                        <a:ea typeface="Calibri"/>
                        <a:cs typeface="Times New Roman"/>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r>
              <a:tr h="368598">
                <a:tc>
                  <a:txBody>
                    <a:bodyPr/>
                    <a:lstStyle/>
                    <a:p>
                      <a:pPr algn="l">
                        <a:lnSpc>
                          <a:spcPct val="115000"/>
                        </a:lnSpc>
                        <a:spcAft>
                          <a:spcPts val="0"/>
                        </a:spcAft>
                      </a:pPr>
                      <a:r>
                        <a:rPr lang="en-US" sz="1100" dirty="0">
                          <a:effectLst/>
                          <a:latin typeface="+mn-lt"/>
                        </a:rPr>
                        <a:t>Functional discomfort (NNT)</a:t>
                      </a:r>
                      <a:br>
                        <a:rPr lang="en-US" sz="1100" dirty="0">
                          <a:effectLst/>
                          <a:latin typeface="+mn-lt"/>
                        </a:rPr>
                      </a:br>
                      <a:r>
                        <a:rPr lang="en-US"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a:effectLst/>
                          <a:latin typeface="+mn-lt"/>
                        </a:rPr>
                        <a:t>A (3,0)</a:t>
                      </a:r>
                      <a:endParaRPr lang="fr-FR" sz="1100" b="1" dirty="0">
                        <a:effectLst/>
                        <a:latin typeface="+mn-lt"/>
                      </a:endParaRPr>
                    </a:p>
                    <a:p>
                      <a:pPr algn="ctr">
                        <a:lnSpc>
                          <a:spcPct val="115000"/>
                        </a:lnSpc>
                        <a:spcAft>
                          <a:spcPts val="0"/>
                        </a:spcAft>
                      </a:pPr>
                      <a:r>
                        <a:rPr lang="en-US" sz="1100" b="1" dirty="0">
                          <a:effectLst/>
                          <a:latin typeface="+mn-lt"/>
                        </a:rPr>
                        <a:t>-0,87</a:t>
                      </a:r>
                      <a:endParaRPr lang="fr-FR" sz="1100" b="1" dirty="0">
                        <a:effectLst/>
                        <a:latin typeface="+mn-lt"/>
                        <a:ea typeface="Calibri"/>
                        <a:cs typeface="Times New Roman"/>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ctr">
                        <a:lnSpc>
                          <a:spcPct val="115000"/>
                        </a:lnSpc>
                        <a:spcAft>
                          <a:spcPts val="0"/>
                        </a:spcAft>
                      </a:pPr>
                      <a:r>
                        <a:rPr lang="fr-FR" sz="1100" dirty="0">
                          <a:effectLst/>
                          <a:latin typeface="+mn-lt"/>
                        </a:rPr>
                        <a:t>B (4)</a:t>
                      </a:r>
                      <a:endParaRPr lang="fr-FR" sz="1100" dirty="0">
                        <a:effectLst/>
                        <a:latin typeface="+mn-lt"/>
                        <a:ea typeface="Calibri"/>
                        <a:cs typeface="Times New Roman"/>
                      </a:endParaRPr>
                    </a:p>
                  </a:txBody>
                  <a:tcPr marL="30338" marR="30338" marT="0" marB="0"/>
                </a:tc>
              </a:tr>
              <a:tr h="368582">
                <a:tc>
                  <a:txBody>
                    <a:bodyPr/>
                    <a:lstStyle/>
                    <a:p>
                      <a:pPr algn="l">
                        <a:lnSpc>
                          <a:spcPct val="115000"/>
                        </a:lnSpc>
                        <a:spcAft>
                          <a:spcPts val="0"/>
                        </a:spcAft>
                      </a:pPr>
                      <a:r>
                        <a:rPr lang="en-US" sz="1100" dirty="0">
                          <a:effectLst/>
                          <a:latin typeface="+mn-lt"/>
                        </a:rPr>
                        <a:t>Leg fatigue (NNT)</a:t>
                      </a:r>
                      <a:br>
                        <a:rPr lang="en-US" sz="1100" dirty="0">
                          <a:effectLst/>
                          <a:latin typeface="+mn-lt"/>
                        </a:rPr>
                      </a:br>
                      <a:r>
                        <a:rPr lang="en-US"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marL="361950" lvl="1" indent="0" algn="l">
                        <a:lnSpc>
                          <a:spcPct val="115000"/>
                        </a:lnSpc>
                        <a:spcAft>
                          <a:spcPts val="0"/>
                        </a:spcAft>
                      </a:pPr>
                      <a:r>
                        <a:rPr lang="en-US" sz="1100" b="1" dirty="0" smtClean="0">
                          <a:effectLst/>
                          <a:latin typeface="+mn-lt"/>
                        </a:rPr>
                        <a:t>NS</a:t>
                      </a:r>
                      <a:endParaRPr lang="fr-FR" sz="1100" b="1" dirty="0">
                        <a:effectLst/>
                        <a:latin typeface="+mn-lt"/>
                        <a:ea typeface="Calibri"/>
                        <a:cs typeface="Times New Roman"/>
                      </a:endParaRPr>
                    </a:p>
                  </a:txBody>
                  <a:tcPr marL="30338" marR="30338" marT="0" marB="0"/>
                </a:tc>
                <a:tc>
                  <a:txBody>
                    <a:bodyPr/>
                    <a:lstStyle/>
                    <a:p>
                      <a:pPr algn="ctr">
                        <a:lnSpc>
                          <a:spcPct val="115000"/>
                        </a:lnSpc>
                        <a:spcAft>
                          <a:spcPts val="0"/>
                        </a:spcAft>
                      </a:pPr>
                      <a:r>
                        <a:rPr lang="en-US" sz="1100">
                          <a:effectLst/>
                          <a:latin typeface="+mn-lt"/>
                        </a:rPr>
                        <a:t>B </a:t>
                      </a:r>
                      <a:endParaRPr lang="fr-FR" sz="1100">
                        <a:effectLst/>
                        <a:latin typeface="+mn-lt"/>
                      </a:endParaRPr>
                    </a:p>
                    <a:p>
                      <a:pPr algn="ctr">
                        <a:lnSpc>
                          <a:spcPct val="115000"/>
                        </a:lnSpc>
                        <a:spcAft>
                          <a:spcPts val="0"/>
                        </a:spcAft>
                      </a:pPr>
                      <a:r>
                        <a:rPr lang="en-US" sz="1100">
                          <a:effectLst/>
                          <a:latin typeface="+mn-lt"/>
                        </a:rPr>
                        <a:t>-1,16</a:t>
                      </a:r>
                      <a:endParaRPr lang="fr-FR" sz="1100">
                        <a:effectLst/>
                        <a:latin typeface="+mn-lt"/>
                        <a:ea typeface="Calibri"/>
                        <a:cs typeface="Times New Roman"/>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r>
              <a:tr h="368598">
                <a:tc>
                  <a:txBody>
                    <a:bodyPr/>
                    <a:lstStyle/>
                    <a:p>
                      <a:pPr algn="l">
                        <a:lnSpc>
                          <a:spcPct val="115000"/>
                        </a:lnSpc>
                        <a:spcAft>
                          <a:spcPts val="0"/>
                        </a:spcAft>
                      </a:pPr>
                      <a:r>
                        <a:rPr lang="en-US" sz="1100" dirty="0">
                          <a:effectLst/>
                          <a:latin typeface="+mn-lt"/>
                        </a:rPr>
                        <a:t>Cramps (NNT)</a:t>
                      </a:r>
                      <a:br>
                        <a:rPr lang="en-US" sz="1100" dirty="0">
                          <a:effectLst/>
                          <a:latin typeface="+mn-lt"/>
                        </a:rPr>
                      </a:br>
                      <a:r>
                        <a:rPr lang="en-US"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a:effectLst/>
                          <a:latin typeface="+mn-lt"/>
                        </a:rPr>
                        <a:t>B (4,8)</a:t>
                      </a:r>
                      <a:endParaRPr lang="fr-FR" sz="1100" b="1" dirty="0">
                        <a:effectLst/>
                        <a:latin typeface="+mn-lt"/>
                      </a:endParaRPr>
                    </a:p>
                    <a:p>
                      <a:pPr algn="ctr">
                        <a:lnSpc>
                          <a:spcPct val="115000"/>
                        </a:lnSpc>
                        <a:spcAft>
                          <a:spcPts val="0"/>
                        </a:spcAft>
                      </a:pPr>
                      <a:r>
                        <a:rPr lang="en-US" sz="1100" b="1" dirty="0">
                          <a:effectLst/>
                          <a:latin typeface="+mn-lt"/>
                        </a:rPr>
                        <a:t>-0,46</a:t>
                      </a:r>
                      <a:endParaRPr lang="fr-FR" sz="1100" b="1"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dirty="0">
                          <a:effectLst/>
                          <a:latin typeface="+mn-lt"/>
                        </a:rPr>
                        <a:t>B/C</a:t>
                      </a:r>
                      <a:endParaRPr lang="fr-FR" sz="1100" dirty="0">
                        <a:effectLst/>
                        <a:latin typeface="+mn-lt"/>
                        <a:ea typeface="Calibri"/>
                        <a:cs typeface="Times New Roman"/>
                      </a:endParaRPr>
                    </a:p>
                  </a:txBody>
                  <a:tcPr marL="30338" marR="30338" marT="0" marB="0"/>
                </a:tc>
                <a:tc>
                  <a:txBody>
                    <a:bodyPr/>
                    <a:lstStyle/>
                    <a:p>
                      <a:pPr algn="ctr">
                        <a:lnSpc>
                          <a:spcPct val="115000"/>
                        </a:lnSpc>
                        <a:spcAft>
                          <a:spcPts val="0"/>
                        </a:spcAft>
                      </a:pPr>
                      <a:r>
                        <a:rPr lang="en-US" sz="1100" dirty="0" smtClean="0">
                          <a:effectLst/>
                          <a:latin typeface="+mn-lt"/>
                        </a:rPr>
                        <a:t>B</a:t>
                      </a:r>
                      <a:r>
                        <a:rPr lang="fr-FR" sz="1100" baseline="0" dirty="0" smtClean="0">
                          <a:effectLst/>
                          <a:latin typeface="+mn-lt"/>
                        </a:rPr>
                        <a:t> </a:t>
                      </a:r>
                    </a:p>
                    <a:p>
                      <a:pPr algn="ctr">
                        <a:lnSpc>
                          <a:spcPct val="115000"/>
                        </a:lnSpc>
                        <a:spcAft>
                          <a:spcPts val="0"/>
                        </a:spcAft>
                      </a:pPr>
                      <a:r>
                        <a:rPr lang="en-US" sz="1100" dirty="0" smtClean="0">
                          <a:effectLst/>
                          <a:latin typeface="+mn-lt"/>
                        </a:rPr>
                        <a:t>-1,7</a:t>
                      </a:r>
                      <a:endParaRPr lang="fr-FR" sz="1100" dirty="0">
                        <a:effectLst/>
                        <a:latin typeface="+mn-lt"/>
                        <a:ea typeface="Calibri"/>
                        <a:cs typeface="Times New Roman"/>
                      </a:endParaRPr>
                    </a:p>
                  </a:txBody>
                  <a:tcPr marL="30338" marR="30338" marT="0" marB="0"/>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r>
              <a:tr h="368598">
                <a:tc>
                  <a:txBody>
                    <a:bodyPr/>
                    <a:lstStyle/>
                    <a:p>
                      <a:pPr algn="l">
                        <a:lnSpc>
                          <a:spcPct val="115000"/>
                        </a:lnSpc>
                        <a:spcAft>
                          <a:spcPts val="0"/>
                        </a:spcAft>
                      </a:pPr>
                      <a:r>
                        <a:rPr lang="fr-FR" sz="1100" dirty="0" err="1">
                          <a:effectLst/>
                          <a:latin typeface="+mn-lt"/>
                        </a:rPr>
                        <a:t>Paresthesiae</a:t>
                      </a:r>
                      <a:r>
                        <a:rPr lang="fr-FR" sz="1100" dirty="0">
                          <a:effectLst/>
                          <a:latin typeface="+mn-lt"/>
                        </a:rPr>
                        <a:t> (NNT)</a:t>
                      </a:r>
                      <a:br>
                        <a:rPr lang="fr-FR" sz="1100" dirty="0">
                          <a:effectLst/>
                          <a:latin typeface="+mn-lt"/>
                        </a:rPr>
                      </a:br>
                      <a:r>
                        <a:rPr lang="fr-FR"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a:effectLst/>
                          <a:latin typeface="+mn-lt"/>
                        </a:rPr>
                        <a:t>B/C (3,5)</a:t>
                      </a:r>
                      <a:endParaRPr lang="fr-FR" sz="1100" b="1" dirty="0">
                        <a:effectLst/>
                        <a:latin typeface="+mn-lt"/>
                      </a:endParaRPr>
                    </a:p>
                    <a:p>
                      <a:pPr algn="ctr">
                        <a:lnSpc>
                          <a:spcPct val="115000"/>
                        </a:lnSpc>
                        <a:spcAft>
                          <a:spcPts val="0"/>
                        </a:spcAft>
                      </a:pPr>
                      <a:r>
                        <a:rPr lang="en-US" sz="1100" b="1" dirty="0">
                          <a:effectLst/>
                          <a:latin typeface="+mn-lt"/>
                        </a:rPr>
                        <a:t>-0,11</a:t>
                      </a:r>
                      <a:endParaRPr lang="fr-FR" sz="1100" b="1"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dirty="0">
                          <a:effectLst/>
                          <a:latin typeface="+mn-lt"/>
                        </a:rPr>
                        <a:t>A (1,8)</a:t>
                      </a:r>
                      <a:endParaRPr lang="fr-FR" sz="1100" dirty="0">
                        <a:effectLst/>
                        <a:latin typeface="+mn-lt"/>
                      </a:endParaRPr>
                    </a:p>
                    <a:p>
                      <a:pPr algn="ctr">
                        <a:lnSpc>
                          <a:spcPct val="115000"/>
                        </a:lnSpc>
                        <a:spcAft>
                          <a:spcPts val="0"/>
                        </a:spcAft>
                      </a:pPr>
                      <a:r>
                        <a:rPr lang="en-US" sz="1100" dirty="0">
                          <a:effectLst/>
                          <a:latin typeface="+mn-lt"/>
                        </a:rPr>
                        <a:t>-0,86</a:t>
                      </a:r>
                      <a:endParaRPr lang="fr-FR" sz="1100" dirty="0">
                        <a:effectLst/>
                        <a:latin typeface="+mn-lt"/>
                        <a:ea typeface="Calibri"/>
                        <a:cs typeface="Times New Roman"/>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ctr">
                        <a:lnSpc>
                          <a:spcPct val="115000"/>
                        </a:lnSpc>
                        <a:spcAft>
                          <a:spcPts val="0"/>
                        </a:spcAft>
                      </a:pPr>
                      <a:r>
                        <a:rPr lang="fr-FR" sz="1100" dirty="0">
                          <a:effectLst/>
                          <a:latin typeface="+mn-lt"/>
                        </a:rPr>
                        <a:t>B (2)</a:t>
                      </a:r>
                      <a:endParaRPr lang="fr-FR" sz="1100" dirty="0">
                        <a:effectLst/>
                        <a:latin typeface="+mn-lt"/>
                        <a:ea typeface="Calibri"/>
                        <a:cs typeface="Times New Roman"/>
                      </a:endParaRPr>
                    </a:p>
                  </a:txBody>
                  <a:tcPr marL="30338" marR="30338" marT="0" marB="0"/>
                </a:tc>
              </a:tr>
              <a:tr h="453171">
                <a:tc>
                  <a:txBody>
                    <a:bodyPr/>
                    <a:lstStyle/>
                    <a:p>
                      <a:pPr algn="l">
                        <a:lnSpc>
                          <a:spcPct val="115000"/>
                        </a:lnSpc>
                        <a:spcAft>
                          <a:spcPts val="0"/>
                        </a:spcAft>
                      </a:pPr>
                      <a:r>
                        <a:rPr lang="fr-FR" sz="1100" dirty="0" err="1">
                          <a:effectLst/>
                          <a:latin typeface="+mn-lt"/>
                        </a:rPr>
                        <a:t>Burning</a:t>
                      </a:r>
                      <a:r>
                        <a:rPr lang="fr-FR" sz="1100" dirty="0">
                          <a:effectLst/>
                          <a:latin typeface="+mn-lt"/>
                        </a:rPr>
                        <a:t> (NNT)</a:t>
                      </a:r>
                    </a:p>
                    <a:p>
                      <a:pPr algn="l">
                        <a:lnSpc>
                          <a:spcPct val="115000"/>
                        </a:lnSpc>
                        <a:spcAft>
                          <a:spcPts val="0"/>
                        </a:spcAft>
                      </a:pPr>
                      <a:r>
                        <a:rPr lang="fr-FR"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a:effectLst/>
                          <a:latin typeface="+mn-lt"/>
                        </a:rPr>
                        <a:t>B/C</a:t>
                      </a:r>
                      <a:endParaRPr lang="fr-FR" sz="1100" b="1" dirty="0">
                        <a:effectLst/>
                        <a:latin typeface="+mn-lt"/>
                      </a:endParaRPr>
                    </a:p>
                    <a:p>
                      <a:pPr algn="ctr">
                        <a:lnSpc>
                          <a:spcPct val="115000"/>
                        </a:lnSpc>
                        <a:spcAft>
                          <a:spcPts val="0"/>
                        </a:spcAft>
                      </a:pPr>
                      <a:r>
                        <a:rPr lang="en-US" sz="1100" b="1" dirty="0">
                          <a:effectLst/>
                          <a:latin typeface="+mn-lt"/>
                        </a:rPr>
                        <a:t>-0,46</a:t>
                      </a:r>
                      <a:endParaRPr lang="fr-FR" sz="1100" b="1"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dirty="0" smtClean="0">
                          <a:effectLst/>
                          <a:latin typeface="+mn-lt"/>
                        </a:rPr>
                        <a:t>NS</a:t>
                      </a:r>
                      <a:endParaRPr lang="fr-FR" sz="1100" dirty="0">
                        <a:effectLst/>
                        <a:latin typeface="+mn-lt"/>
                        <a:ea typeface="Calibri"/>
                        <a:cs typeface="Times New Roman"/>
                      </a:endParaRPr>
                    </a:p>
                  </a:txBody>
                  <a:tcPr marL="30338" marR="30338" marT="0" marB="0"/>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r>
              <a:tr h="184299">
                <a:tc>
                  <a:txBody>
                    <a:bodyPr/>
                    <a:lstStyle/>
                    <a:p>
                      <a:pPr algn="l">
                        <a:lnSpc>
                          <a:spcPct val="115000"/>
                        </a:lnSpc>
                        <a:spcAft>
                          <a:spcPts val="0"/>
                        </a:spcAft>
                      </a:pPr>
                      <a:r>
                        <a:rPr lang="fr-FR" sz="1100" dirty="0" err="1">
                          <a:effectLst/>
                          <a:latin typeface="+mn-lt"/>
                        </a:rPr>
                        <a:t>Pruritus</a:t>
                      </a:r>
                      <a:r>
                        <a:rPr lang="fr-FR" sz="1100" dirty="0">
                          <a:effectLst/>
                          <a:latin typeface="+mn-lt"/>
                        </a:rPr>
                        <a:t>/</a:t>
                      </a:r>
                      <a:r>
                        <a:rPr lang="fr-FR" sz="1100" dirty="0" err="1">
                          <a:effectLst/>
                          <a:latin typeface="+mn-lt"/>
                        </a:rPr>
                        <a:t>itching</a:t>
                      </a:r>
                      <a:r>
                        <a:rPr lang="fr-FR" sz="1100" dirty="0">
                          <a:effectLst/>
                          <a:latin typeface="+mn-lt"/>
                        </a:rPr>
                        <a:t> (NNT)</a:t>
                      </a:r>
                      <a:endParaRPr lang="fr-FR" sz="1100" dirty="0">
                        <a:effectLst/>
                        <a:latin typeface="+mn-lt"/>
                        <a:ea typeface="Calibri"/>
                        <a:cs typeface="Times New Roman"/>
                      </a:endParaRPr>
                    </a:p>
                  </a:txBody>
                  <a:tcPr marL="30338" marR="30338" marT="0" marB="0"/>
                </a:tc>
                <a:tc>
                  <a:txBody>
                    <a:bodyPr/>
                    <a:lstStyle/>
                    <a:p>
                      <a:pPr algn="l">
                        <a:lnSpc>
                          <a:spcPct val="115000"/>
                        </a:lnSpc>
                      </a:pPr>
                      <a:endParaRPr lang="fr-FR" sz="1100" b="1" dirty="0">
                        <a:effectLst/>
                        <a:latin typeface="+mn-lt"/>
                      </a:endParaRPr>
                    </a:p>
                  </a:txBody>
                  <a:tcPr marL="30338" marR="30338" marT="0" marB="0"/>
                </a:tc>
                <a:tc>
                  <a:txBody>
                    <a:bodyPr/>
                    <a:lstStyle/>
                    <a:p>
                      <a:pPr algn="ctr">
                        <a:lnSpc>
                          <a:spcPct val="115000"/>
                        </a:lnSpc>
                        <a:spcAft>
                          <a:spcPts val="0"/>
                        </a:spcAft>
                      </a:pPr>
                      <a:r>
                        <a:rPr lang="fr-FR" sz="1100" dirty="0">
                          <a:effectLst/>
                          <a:latin typeface="+mn-lt"/>
                        </a:rPr>
                        <a:t>B/C</a:t>
                      </a:r>
                      <a:endParaRPr lang="fr-FR" sz="1100" dirty="0">
                        <a:effectLst/>
                        <a:latin typeface="+mn-lt"/>
                        <a:ea typeface="Calibri"/>
                        <a:cs typeface="Times New Roman"/>
                      </a:endParaRPr>
                    </a:p>
                  </a:txBody>
                  <a:tcPr marL="30338" marR="3033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fr-FR" sz="1100" dirty="0" smtClean="0">
                        <a:effectLst/>
                        <a:latin typeface="+mn-lt"/>
                        <a:ea typeface="Calibri"/>
                        <a:cs typeface="Times New Roman"/>
                      </a:endParaRPr>
                    </a:p>
                  </a:txBody>
                  <a:tcPr marL="30338" marR="3033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dirty="0" smtClean="0">
                          <a:effectLst/>
                          <a:latin typeface="+mn-lt"/>
                        </a:rPr>
                        <a:t>A(6,1)</a:t>
                      </a:r>
                      <a:endParaRPr lang="fr-FR" sz="1100" dirty="0" smtClean="0">
                        <a:effectLst/>
                        <a:latin typeface="+mn-lt"/>
                        <a:ea typeface="Calibri"/>
                        <a:cs typeface="Times New Roman"/>
                      </a:endParaRPr>
                    </a:p>
                  </a:txBody>
                  <a:tcPr marL="30338" marR="30338" marT="0" marB="0"/>
                </a:tc>
                <a:tc>
                  <a:txBody>
                    <a:bodyPr/>
                    <a:lstStyle/>
                    <a:p>
                      <a:pPr algn="l">
                        <a:lnSpc>
                          <a:spcPct val="115000"/>
                        </a:lnSpc>
                      </a:pPr>
                      <a:endParaRPr lang="fr-FR" sz="1100" dirty="0">
                        <a:effectLst/>
                        <a:latin typeface="+mn-lt"/>
                      </a:endParaRPr>
                    </a:p>
                  </a:txBody>
                  <a:tcPr marL="30338" marR="30338" marT="0" marB="0"/>
                </a:tc>
              </a:tr>
              <a:tr h="184299">
                <a:tc>
                  <a:txBody>
                    <a:bodyPr/>
                    <a:lstStyle/>
                    <a:p>
                      <a:pPr algn="l">
                        <a:lnSpc>
                          <a:spcPct val="115000"/>
                        </a:lnSpc>
                        <a:spcAft>
                          <a:spcPts val="0"/>
                        </a:spcAft>
                      </a:pPr>
                      <a:r>
                        <a:rPr lang="en-US" sz="1100" dirty="0">
                          <a:effectLst/>
                          <a:latin typeface="+mn-lt"/>
                        </a:rPr>
                        <a:t>Tightness (NNT)</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smtClean="0">
                          <a:effectLst/>
                          <a:latin typeface="+mn-lt"/>
                        </a:rPr>
                        <a:t>NS</a:t>
                      </a:r>
                      <a:endParaRPr lang="fr-FR" sz="1100" b="1" dirty="0">
                        <a:effectLst/>
                        <a:latin typeface="+mn-lt"/>
                        <a:ea typeface="Calibri"/>
                        <a:cs typeface="Times New Roman"/>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r>
              <a:tr h="184299">
                <a:tc>
                  <a:txBody>
                    <a:bodyPr/>
                    <a:lstStyle/>
                    <a:p>
                      <a:pPr algn="l">
                        <a:lnSpc>
                          <a:spcPct val="115000"/>
                        </a:lnSpc>
                        <a:spcAft>
                          <a:spcPts val="0"/>
                        </a:spcAft>
                      </a:pPr>
                      <a:r>
                        <a:rPr lang="en-US" sz="1100" dirty="0">
                          <a:effectLst/>
                          <a:latin typeface="+mn-lt"/>
                        </a:rPr>
                        <a:t>Restless legs (NNT)</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smtClean="0">
                          <a:effectLst/>
                          <a:latin typeface="+mn-lt"/>
                        </a:rPr>
                        <a:t>NS</a:t>
                      </a:r>
                      <a:endParaRPr lang="fr-FR" sz="1100" b="1" dirty="0">
                        <a:effectLst/>
                        <a:latin typeface="+mn-lt"/>
                        <a:ea typeface="Calibri"/>
                        <a:cs typeface="Times New Roman"/>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r>
              <a:tr h="368598">
                <a:tc>
                  <a:txBody>
                    <a:bodyPr/>
                    <a:lstStyle/>
                    <a:p>
                      <a:pPr algn="l">
                        <a:lnSpc>
                          <a:spcPct val="115000"/>
                        </a:lnSpc>
                        <a:spcAft>
                          <a:spcPts val="0"/>
                        </a:spcAft>
                      </a:pPr>
                      <a:r>
                        <a:rPr lang="en-US" sz="1100" dirty="0">
                          <a:effectLst/>
                          <a:latin typeface="+mn-lt"/>
                        </a:rPr>
                        <a:t>Leg redness (NNT)</a:t>
                      </a:r>
                      <a:br>
                        <a:rPr lang="en-US" sz="1100" dirty="0">
                          <a:effectLst/>
                          <a:latin typeface="+mn-lt"/>
                        </a:rPr>
                      </a:br>
                      <a:r>
                        <a:rPr lang="en-US"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a:effectLst/>
                          <a:latin typeface="+mn-lt"/>
                        </a:rPr>
                        <a:t>B (3,6)</a:t>
                      </a:r>
                      <a:endParaRPr lang="fr-FR" sz="1100" b="1" dirty="0">
                        <a:effectLst/>
                        <a:latin typeface="+mn-lt"/>
                      </a:endParaRPr>
                    </a:p>
                    <a:p>
                      <a:pPr algn="ctr">
                        <a:lnSpc>
                          <a:spcPct val="115000"/>
                        </a:lnSpc>
                        <a:spcAft>
                          <a:spcPts val="0"/>
                        </a:spcAft>
                      </a:pPr>
                      <a:r>
                        <a:rPr lang="en-US" sz="1100" b="1" dirty="0">
                          <a:effectLst/>
                          <a:latin typeface="+mn-lt"/>
                        </a:rPr>
                        <a:t>-0,32</a:t>
                      </a:r>
                      <a:endParaRPr lang="fr-FR" sz="1100" b="1" dirty="0">
                        <a:effectLst/>
                        <a:latin typeface="+mn-lt"/>
                        <a:ea typeface="Calibri"/>
                        <a:cs typeface="Times New Roman"/>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r>
              <a:tr h="184299">
                <a:tc>
                  <a:txBody>
                    <a:bodyPr/>
                    <a:lstStyle/>
                    <a:p>
                      <a:pPr algn="l">
                        <a:lnSpc>
                          <a:spcPct val="115000"/>
                        </a:lnSpc>
                        <a:spcAft>
                          <a:spcPts val="0"/>
                        </a:spcAft>
                      </a:pPr>
                      <a:r>
                        <a:rPr lang="en-US" sz="1100" dirty="0">
                          <a:effectLst/>
                          <a:latin typeface="+mn-lt"/>
                        </a:rPr>
                        <a:t>Skin changes (NNT)</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a:effectLst/>
                          <a:latin typeface="+mn-lt"/>
                        </a:rPr>
                        <a:t>A (1,6)</a:t>
                      </a:r>
                      <a:endParaRPr lang="fr-FR" sz="1100" b="1" dirty="0">
                        <a:effectLst/>
                        <a:latin typeface="+mn-lt"/>
                        <a:ea typeface="Calibri"/>
                        <a:cs typeface="Times New Roman"/>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dirty="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r>
              <a:tr h="368598">
                <a:tc>
                  <a:txBody>
                    <a:bodyPr/>
                    <a:lstStyle/>
                    <a:p>
                      <a:pPr algn="l">
                        <a:lnSpc>
                          <a:spcPct val="115000"/>
                        </a:lnSpc>
                        <a:spcAft>
                          <a:spcPts val="0"/>
                        </a:spcAft>
                      </a:pPr>
                      <a:r>
                        <a:rPr lang="en-US" sz="1100" dirty="0">
                          <a:effectLst/>
                          <a:latin typeface="+mn-lt"/>
                        </a:rPr>
                        <a:t>Ankle </a:t>
                      </a:r>
                      <a:r>
                        <a:rPr lang="en-US" sz="1100" dirty="0" err="1">
                          <a:effectLst/>
                          <a:latin typeface="+mn-lt"/>
                        </a:rPr>
                        <a:t>circumferenc</a:t>
                      </a:r>
                      <a:r>
                        <a:rPr lang="fr-FR" sz="1100" dirty="0">
                          <a:effectLst/>
                          <a:latin typeface="+mn-lt"/>
                        </a:rPr>
                        <a:t>e (NNT)</a:t>
                      </a:r>
                      <a:br>
                        <a:rPr lang="fr-FR" sz="1100" dirty="0">
                          <a:effectLst/>
                          <a:latin typeface="+mn-lt"/>
                        </a:rPr>
                      </a:br>
                      <a:r>
                        <a:rPr lang="fr-FR"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a:effectLst/>
                          <a:latin typeface="+mn-lt"/>
                        </a:rPr>
                        <a:t>B </a:t>
                      </a:r>
                      <a:endParaRPr lang="fr-FR" sz="1100" b="1" dirty="0">
                        <a:effectLst/>
                        <a:latin typeface="+mn-lt"/>
                      </a:endParaRPr>
                    </a:p>
                    <a:p>
                      <a:pPr algn="ctr">
                        <a:lnSpc>
                          <a:spcPct val="115000"/>
                        </a:lnSpc>
                        <a:spcAft>
                          <a:spcPts val="0"/>
                        </a:spcAft>
                      </a:pPr>
                      <a:r>
                        <a:rPr lang="en-US" sz="1100" b="1" dirty="0">
                          <a:effectLst/>
                          <a:latin typeface="+mn-lt"/>
                        </a:rPr>
                        <a:t>-0,59</a:t>
                      </a:r>
                      <a:endParaRPr lang="fr-FR" sz="1100" b="1"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a:effectLst/>
                          <a:latin typeface="+mn-lt"/>
                        </a:rPr>
                        <a:t>A </a:t>
                      </a:r>
                      <a:endParaRPr lang="fr-FR" sz="1100">
                        <a:effectLst/>
                        <a:latin typeface="+mn-lt"/>
                      </a:endParaRPr>
                    </a:p>
                    <a:p>
                      <a:pPr algn="ctr">
                        <a:lnSpc>
                          <a:spcPct val="115000"/>
                        </a:lnSpc>
                        <a:spcAft>
                          <a:spcPts val="0"/>
                        </a:spcAft>
                      </a:pPr>
                      <a:r>
                        <a:rPr lang="en-US" sz="1100">
                          <a:effectLst/>
                          <a:latin typeface="+mn-lt"/>
                        </a:rPr>
                        <a:t>-0,74</a:t>
                      </a:r>
                      <a:endParaRPr lang="fr-FR" sz="110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dirty="0" smtClean="0">
                          <a:effectLst/>
                          <a:latin typeface="+mn-lt"/>
                        </a:rPr>
                        <a:t>NS</a:t>
                      </a:r>
                      <a:endParaRPr lang="fr-FR" sz="1100" dirty="0">
                        <a:effectLst/>
                        <a:latin typeface="+mn-lt"/>
                        <a:ea typeface="Calibri"/>
                        <a:cs typeface="Times New Roman"/>
                      </a:endParaRPr>
                    </a:p>
                  </a:txBody>
                  <a:tcPr marL="30338" marR="30338" marT="0" marB="0"/>
                </a:tc>
                <a:tc>
                  <a:txBody>
                    <a:bodyPr/>
                    <a:lstStyle/>
                    <a:p>
                      <a:pPr algn="ctr">
                        <a:lnSpc>
                          <a:spcPct val="115000"/>
                        </a:lnSpc>
                      </a:pPr>
                      <a:r>
                        <a:rPr lang="fr-FR" sz="1100" dirty="0" smtClean="0">
                          <a:effectLst/>
                          <a:latin typeface="+mn-lt"/>
                        </a:rPr>
                        <a:t>A (4)</a:t>
                      </a:r>
                      <a:endParaRPr lang="fr-FR" sz="1100" dirty="0">
                        <a:effectLst/>
                        <a:latin typeface="+mn-lt"/>
                      </a:endParaRPr>
                    </a:p>
                  </a:txBody>
                  <a:tcPr marL="30338" marR="30338" marT="0" marB="0"/>
                </a:tc>
                <a:tc>
                  <a:txBody>
                    <a:bodyPr/>
                    <a:lstStyle/>
                    <a:p>
                      <a:pPr algn="l">
                        <a:lnSpc>
                          <a:spcPct val="115000"/>
                        </a:lnSpc>
                      </a:pPr>
                      <a:endParaRPr lang="fr-FR" sz="1100" dirty="0">
                        <a:effectLst/>
                        <a:latin typeface="+mn-lt"/>
                      </a:endParaRPr>
                    </a:p>
                  </a:txBody>
                  <a:tcPr marL="30338" marR="30338" marT="0" marB="0" anchor="b"/>
                </a:tc>
              </a:tr>
              <a:tr h="368582">
                <a:tc>
                  <a:txBody>
                    <a:bodyPr/>
                    <a:lstStyle/>
                    <a:p>
                      <a:pPr algn="l">
                        <a:lnSpc>
                          <a:spcPct val="115000"/>
                        </a:lnSpc>
                        <a:spcAft>
                          <a:spcPts val="0"/>
                        </a:spcAft>
                      </a:pPr>
                      <a:r>
                        <a:rPr lang="en-US" sz="1100" dirty="0">
                          <a:effectLst/>
                          <a:latin typeface="+mn-lt"/>
                        </a:rPr>
                        <a:t>Foot or leg volume </a:t>
                      </a:r>
                      <a:br>
                        <a:rPr lang="en-US" sz="1100" dirty="0">
                          <a:effectLst/>
                          <a:latin typeface="+mn-lt"/>
                        </a:rPr>
                      </a:br>
                      <a:r>
                        <a:rPr lang="en-US"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smtClean="0">
                          <a:effectLst/>
                          <a:latin typeface="+mn-lt"/>
                        </a:rPr>
                        <a:t>NS</a:t>
                      </a:r>
                      <a:endParaRPr lang="fr-FR" sz="1100" b="1" dirty="0">
                        <a:effectLst/>
                        <a:latin typeface="+mn-lt"/>
                        <a:ea typeface="Calibri"/>
                        <a:cs typeface="Times New Roman"/>
                      </a:endParaRPr>
                    </a:p>
                  </a:txBody>
                  <a:tcPr marL="30338" marR="30338" marT="0" marB="0"/>
                </a:tc>
                <a:tc>
                  <a:txBody>
                    <a:bodyPr/>
                    <a:lstStyle/>
                    <a:p>
                      <a:pPr algn="ctr">
                        <a:lnSpc>
                          <a:spcPct val="115000"/>
                        </a:lnSpc>
                        <a:spcAft>
                          <a:spcPts val="0"/>
                        </a:spcAft>
                      </a:pPr>
                      <a:r>
                        <a:rPr lang="en-US" sz="1100">
                          <a:effectLst/>
                          <a:latin typeface="+mn-lt"/>
                        </a:rPr>
                        <a:t>A </a:t>
                      </a:r>
                      <a:endParaRPr lang="fr-FR" sz="1100">
                        <a:effectLst/>
                        <a:latin typeface="+mn-lt"/>
                      </a:endParaRPr>
                    </a:p>
                    <a:p>
                      <a:pPr algn="ctr">
                        <a:lnSpc>
                          <a:spcPct val="115000"/>
                        </a:lnSpc>
                        <a:spcAft>
                          <a:spcPts val="0"/>
                        </a:spcAft>
                      </a:pPr>
                      <a:r>
                        <a:rPr lang="en-US" sz="1100">
                          <a:effectLst/>
                          <a:latin typeface="+mn-lt"/>
                        </a:rPr>
                        <a:t>-0,61</a:t>
                      </a:r>
                      <a:endParaRPr lang="fr-FR" sz="110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dirty="0" smtClean="0">
                          <a:effectLst/>
                          <a:latin typeface="+mn-lt"/>
                        </a:rPr>
                        <a:t>NS</a:t>
                      </a:r>
                      <a:endParaRPr lang="fr-FR" sz="1100" dirty="0">
                        <a:effectLst/>
                        <a:latin typeface="+mn-lt"/>
                        <a:ea typeface="Calibri"/>
                        <a:cs typeface="Times New Roman"/>
                      </a:endParaRPr>
                    </a:p>
                  </a:txBody>
                  <a:tcPr marL="30338" marR="30338" marT="0" marB="0"/>
                </a:tc>
                <a:tc>
                  <a:txBody>
                    <a:bodyPr/>
                    <a:lstStyle/>
                    <a:p>
                      <a:pPr algn="ctr">
                        <a:lnSpc>
                          <a:spcPct val="115000"/>
                        </a:lnSpc>
                        <a:spcAft>
                          <a:spcPts val="0"/>
                        </a:spcAft>
                      </a:pPr>
                      <a:r>
                        <a:rPr lang="en-US" sz="1100" dirty="0">
                          <a:effectLst/>
                          <a:latin typeface="+mn-lt"/>
                        </a:rPr>
                        <a:t>A </a:t>
                      </a:r>
                      <a:endParaRPr lang="fr-FR" sz="1100" dirty="0">
                        <a:effectLst/>
                        <a:latin typeface="+mn-lt"/>
                      </a:endParaRPr>
                    </a:p>
                    <a:p>
                      <a:pPr algn="ctr">
                        <a:lnSpc>
                          <a:spcPct val="115000"/>
                        </a:lnSpc>
                        <a:spcAft>
                          <a:spcPts val="0"/>
                        </a:spcAft>
                      </a:pPr>
                      <a:r>
                        <a:rPr lang="en-US" sz="1100" dirty="0">
                          <a:effectLst/>
                          <a:latin typeface="+mn-lt"/>
                        </a:rPr>
                        <a:t>-0,34</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dirty="0">
                          <a:effectLst/>
                          <a:latin typeface="+mn-lt"/>
                        </a:rPr>
                        <a:t>A </a:t>
                      </a:r>
                      <a:endParaRPr lang="fr-FR" sz="1100" dirty="0">
                        <a:effectLst/>
                        <a:latin typeface="+mn-lt"/>
                      </a:endParaRPr>
                    </a:p>
                    <a:p>
                      <a:pPr algn="ctr">
                        <a:lnSpc>
                          <a:spcPct val="115000"/>
                        </a:lnSpc>
                        <a:spcAft>
                          <a:spcPts val="0"/>
                        </a:spcAft>
                      </a:pPr>
                      <a:r>
                        <a:rPr lang="en-US" sz="1100" dirty="0" smtClean="0">
                          <a:effectLst/>
                          <a:latin typeface="+mn-lt"/>
                        </a:rPr>
                        <a:t>-11,4</a:t>
                      </a:r>
                      <a:endParaRPr lang="fr-FR" sz="1100" dirty="0">
                        <a:effectLst/>
                        <a:latin typeface="+mn-lt"/>
                        <a:ea typeface="Calibri"/>
                        <a:cs typeface="Times New Roman"/>
                      </a:endParaRPr>
                    </a:p>
                  </a:txBody>
                  <a:tcPr marL="30338" marR="30338" marT="0" marB="0" anchor="b"/>
                </a:tc>
              </a:tr>
              <a:tr h="368598">
                <a:tc>
                  <a:txBody>
                    <a:bodyPr/>
                    <a:lstStyle/>
                    <a:p>
                      <a:pPr algn="l">
                        <a:lnSpc>
                          <a:spcPct val="115000"/>
                        </a:lnSpc>
                        <a:spcAft>
                          <a:spcPts val="0"/>
                        </a:spcAft>
                      </a:pPr>
                      <a:r>
                        <a:rPr lang="en-US" sz="1100" dirty="0">
                          <a:effectLst/>
                          <a:latin typeface="+mn-lt"/>
                        </a:rPr>
                        <a:t>Quality of life</a:t>
                      </a:r>
                      <a:br>
                        <a:rPr lang="en-US" sz="1100" dirty="0">
                          <a:effectLst/>
                          <a:latin typeface="+mn-lt"/>
                        </a:rPr>
                      </a:br>
                      <a:r>
                        <a:rPr lang="en-US" sz="1100" dirty="0">
                          <a:effectLst/>
                          <a:latin typeface="+mn-lt"/>
                        </a:rPr>
                        <a:t>SMD</a:t>
                      </a:r>
                      <a:endParaRPr lang="fr-FR" sz="1100" dirty="0">
                        <a:effectLst/>
                        <a:latin typeface="+mn-lt"/>
                        <a:ea typeface="Calibri"/>
                        <a:cs typeface="Times New Roman"/>
                      </a:endParaRPr>
                    </a:p>
                  </a:txBody>
                  <a:tcPr marL="30338" marR="30338" marT="0" marB="0" anchor="b"/>
                </a:tc>
                <a:tc>
                  <a:txBody>
                    <a:bodyPr/>
                    <a:lstStyle/>
                    <a:p>
                      <a:pPr algn="ctr">
                        <a:lnSpc>
                          <a:spcPct val="115000"/>
                        </a:lnSpc>
                        <a:spcAft>
                          <a:spcPts val="0"/>
                        </a:spcAft>
                      </a:pPr>
                      <a:r>
                        <a:rPr lang="en-US" sz="1100" b="1" dirty="0">
                          <a:effectLst/>
                          <a:latin typeface="+mn-lt"/>
                        </a:rPr>
                        <a:t>A </a:t>
                      </a:r>
                      <a:endParaRPr lang="fr-FR" sz="1100" b="1" dirty="0">
                        <a:effectLst/>
                        <a:latin typeface="+mn-lt"/>
                      </a:endParaRPr>
                    </a:p>
                    <a:p>
                      <a:pPr algn="ctr">
                        <a:lnSpc>
                          <a:spcPct val="115000"/>
                        </a:lnSpc>
                        <a:spcAft>
                          <a:spcPts val="0"/>
                        </a:spcAft>
                      </a:pPr>
                      <a:r>
                        <a:rPr lang="en-US" sz="1100" b="1" dirty="0">
                          <a:effectLst/>
                          <a:latin typeface="+mn-lt"/>
                        </a:rPr>
                        <a:t>-0,21</a:t>
                      </a:r>
                      <a:endParaRPr lang="fr-FR" sz="1100" b="1" dirty="0">
                        <a:effectLst/>
                        <a:latin typeface="+mn-lt"/>
                        <a:ea typeface="Calibri"/>
                        <a:cs typeface="Times New Roman"/>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l">
                        <a:lnSpc>
                          <a:spcPct val="115000"/>
                        </a:lnSpc>
                      </a:pPr>
                      <a:endParaRPr lang="fr-FR" sz="1100">
                        <a:effectLst/>
                        <a:latin typeface="+mn-lt"/>
                      </a:endParaRPr>
                    </a:p>
                  </a:txBody>
                  <a:tcPr marL="30338" marR="30338" marT="0" marB="0" anchor="b"/>
                </a:tc>
                <a:tc>
                  <a:txBody>
                    <a:bodyPr/>
                    <a:lstStyle/>
                    <a:p>
                      <a:pPr algn="ctr">
                        <a:lnSpc>
                          <a:spcPct val="115000"/>
                        </a:lnSpc>
                        <a:spcAft>
                          <a:spcPts val="0"/>
                        </a:spcAft>
                      </a:pPr>
                      <a:endParaRPr lang="fr-FR" sz="1100" dirty="0">
                        <a:effectLst/>
                        <a:latin typeface="+mn-lt"/>
                        <a:ea typeface="Calibri"/>
                        <a:cs typeface="Times New Roman"/>
                      </a:endParaRPr>
                    </a:p>
                  </a:txBody>
                  <a:tcPr marL="30338" marR="30338" marT="0" marB="0" anchor="b"/>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dirty="0" smtClean="0">
                          <a:effectLst/>
                          <a:latin typeface="+mn-lt"/>
                        </a:rPr>
                        <a:t>NS</a:t>
                      </a:r>
                      <a:endParaRPr lang="fr-FR" sz="1100" dirty="0" smtClean="0">
                        <a:effectLst/>
                        <a:latin typeface="+mn-lt"/>
                        <a:ea typeface="Calibri"/>
                        <a:cs typeface="Times New Roman"/>
                      </a:endParaRPr>
                    </a:p>
                    <a:p>
                      <a:pPr algn="l">
                        <a:lnSpc>
                          <a:spcPct val="115000"/>
                        </a:lnSpc>
                      </a:pPr>
                      <a:endParaRPr lang="fr-FR" sz="1100" dirty="0">
                        <a:effectLst/>
                        <a:latin typeface="+mn-lt"/>
                      </a:endParaRPr>
                    </a:p>
                  </a:txBody>
                  <a:tcPr marL="30338" marR="30338" marT="0" marB="0" anchor="b"/>
                </a:tc>
              </a:tr>
            </a:tbl>
          </a:graphicData>
        </a:graphic>
      </p:graphicFrame>
      <p:sp>
        <p:nvSpPr>
          <p:cNvPr id="5" name="TextBox 4"/>
          <p:cNvSpPr txBox="1"/>
          <p:nvPr/>
        </p:nvSpPr>
        <p:spPr>
          <a:xfrm>
            <a:off x="79375" y="6608763"/>
            <a:ext cx="7256463" cy="276225"/>
          </a:xfrm>
          <a:prstGeom prst="rect">
            <a:avLst/>
          </a:prstGeom>
          <a:noFill/>
        </p:spPr>
        <p:txBody>
          <a:bodyPr>
            <a:spAutoFit/>
          </a:bodyPr>
          <a:lstStyle/>
          <a:p>
            <a:pPr defTabSz="914400" eaLnBrk="1" fontAlgn="auto" hangingPunct="1">
              <a:spcBef>
                <a:spcPts val="0"/>
              </a:spcBef>
              <a:spcAft>
                <a:spcPts val="0"/>
              </a:spcAft>
              <a:defRPr/>
            </a:pPr>
            <a:r>
              <a:rPr lang="en-GB" sz="1200" i="1" dirty="0" err="1">
                <a:solidFill>
                  <a:prstClr val="black"/>
                </a:solidFill>
                <a:ea typeface="+mn-ea"/>
                <a:cs typeface="Arial" pitchFamily="34" charset="0"/>
              </a:rPr>
              <a:t>Int</a:t>
            </a:r>
            <a:r>
              <a:rPr lang="en-GB" sz="1200" i="1" dirty="0">
                <a:solidFill>
                  <a:prstClr val="black"/>
                </a:solidFill>
                <a:ea typeface="+mn-ea"/>
                <a:cs typeface="Arial" pitchFamily="34" charset="0"/>
              </a:rPr>
              <a:t>  </a:t>
            </a:r>
            <a:r>
              <a:rPr lang="en-GB" sz="1200" i="1" dirty="0" err="1">
                <a:solidFill>
                  <a:prstClr val="black"/>
                </a:solidFill>
                <a:ea typeface="+mn-ea"/>
                <a:cs typeface="Arial" pitchFamily="34" charset="0"/>
              </a:rPr>
              <a:t>Angiol</a:t>
            </a:r>
            <a:r>
              <a:rPr lang="en-GB" sz="1200" i="1" dirty="0">
                <a:solidFill>
                  <a:prstClr val="black"/>
                </a:solidFill>
                <a:ea typeface="+mn-ea"/>
                <a:cs typeface="Arial" pitchFamily="34" charset="0"/>
              </a:rPr>
              <a:t> </a:t>
            </a:r>
            <a:r>
              <a:rPr lang="en-GB" sz="1200" dirty="0">
                <a:solidFill>
                  <a:prstClr val="black"/>
                </a:solidFill>
                <a:ea typeface="+mn-ea"/>
                <a:cs typeface="Arial" pitchFamily="34" charset="0"/>
              </a:rPr>
              <a:t>2018, June;37(3):232-254 </a:t>
            </a:r>
          </a:p>
        </p:txBody>
      </p:sp>
      <p:sp>
        <p:nvSpPr>
          <p:cNvPr id="6" name="Ellipse 5"/>
          <p:cNvSpPr/>
          <p:nvPr/>
        </p:nvSpPr>
        <p:spPr>
          <a:xfrm>
            <a:off x="481961" y="992171"/>
            <a:ext cx="2519362" cy="19446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7" name="Ellipse 6"/>
          <p:cNvSpPr/>
          <p:nvPr/>
        </p:nvSpPr>
        <p:spPr>
          <a:xfrm>
            <a:off x="684213" y="5253969"/>
            <a:ext cx="1943100"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8" name="Ellipse 7"/>
          <p:cNvSpPr/>
          <p:nvPr/>
        </p:nvSpPr>
        <p:spPr>
          <a:xfrm>
            <a:off x="684213" y="6307760"/>
            <a:ext cx="1943100" cy="1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501" y="312738"/>
            <a:ext cx="8456162" cy="954107"/>
          </a:xfrm>
          <a:prstGeom prst="rect">
            <a:avLst/>
          </a:prstGeom>
        </p:spPr>
        <p:txBody>
          <a:bodyPr wrap="none">
            <a:spAutoFit/>
          </a:bodyPr>
          <a:lstStyle/>
          <a:p>
            <a:pPr algn="ctr" defTabSz="914400" eaLnBrk="1" fontAlgn="auto" hangingPunct="1">
              <a:spcBef>
                <a:spcPts val="0"/>
              </a:spcBef>
              <a:spcAft>
                <a:spcPts val="0"/>
              </a:spcAft>
              <a:defRPr/>
            </a:pPr>
            <a:r>
              <a:rPr lang="en-US" sz="2800" dirty="0" smtClean="0">
                <a:solidFill>
                  <a:prstClr val="black"/>
                </a:solidFill>
                <a:ea typeface="+mn-ea"/>
                <a:cs typeface="Arial" pitchFamily="34" charset="0"/>
              </a:rPr>
              <a:t> </a:t>
            </a:r>
            <a:r>
              <a:rPr lang="en-US" sz="2800" dirty="0" smtClean="0">
                <a:solidFill>
                  <a:srgbClr val="0070C0"/>
                </a:solidFill>
                <a:ea typeface="+mn-ea"/>
                <a:cs typeface="Arial" pitchFamily="34" charset="0"/>
              </a:rPr>
              <a:t>Level of Evidence for </a:t>
            </a:r>
            <a:r>
              <a:rPr lang="en-US" sz="2800" dirty="0">
                <a:solidFill>
                  <a:srgbClr val="0070C0"/>
                </a:solidFill>
                <a:ea typeface="+mn-ea"/>
                <a:cs typeface="Arial" pitchFamily="34" charset="0"/>
              </a:rPr>
              <a:t>t</a:t>
            </a:r>
            <a:r>
              <a:rPr lang="en-US" sz="2800" dirty="0" smtClean="0">
                <a:solidFill>
                  <a:srgbClr val="0070C0"/>
                </a:solidFill>
                <a:ea typeface="+mn-ea"/>
                <a:cs typeface="Arial" pitchFamily="34" charset="0"/>
              </a:rPr>
              <a:t>he Effects of  </a:t>
            </a:r>
          </a:p>
          <a:p>
            <a:pPr algn="ctr" defTabSz="914400" eaLnBrk="1" fontAlgn="auto" hangingPunct="1">
              <a:spcBef>
                <a:spcPts val="0"/>
              </a:spcBef>
              <a:spcAft>
                <a:spcPts val="0"/>
              </a:spcAft>
              <a:defRPr/>
            </a:pPr>
            <a:r>
              <a:rPr lang="en-US" sz="2800" dirty="0">
                <a:solidFill>
                  <a:srgbClr val="0070C0"/>
                </a:solidFill>
                <a:ea typeface="+mn-ea"/>
                <a:cs typeface="Arial" pitchFamily="34" charset="0"/>
              </a:rPr>
              <a:t>t</a:t>
            </a:r>
            <a:r>
              <a:rPr lang="en-US" sz="2800" dirty="0" smtClean="0">
                <a:solidFill>
                  <a:srgbClr val="0070C0"/>
                </a:solidFill>
                <a:ea typeface="+mn-ea"/>
                <a:cs typeface="Arial" pitchFamily="34" charset="0"/>
              </a:rPr>
              <a:t>he Main Medications on </a:t>
            </a:r>
            <a:r>
              <a:rPr lang="en-US" sz="2800" dirty="0">
                <a:solidFill>
                  <a:srgbClr val="0070C0"/>
                </a:solidFill>
                <a:ea typeface="+mn-ea"/>
                <a:cs typeface="Arial" pitchFamily="34" charset="0"/>
              </a:rPr>
              <a:t>t</a:t>
            </a:r>
            <a:r>
              <a:rPr lang="en-US" sz="2800" dirty="0" smtClean="0">
                <a:solidFill>
                  <a:srgbClr val="0070C0"/>
                </a:solidFill>
                <a:ea typeface="+mn-ea"/>
                <a:cs typeface="Arial" pitchFamily="34" charset="0"/>
              </a:rPr>
              <a:t>he Healing of Leg Ulcers</a:t>
            </a:r>
            <a:r>
              <a:rPr lang="en-US" sz="2800" baseline="30000" dirty="0" smtClean="0">
                <a:solidFill>
                  <a:srgbClr val="0070C0"/>
                </a:solidFill>
                <a:ea typeface="+mn-ea"/>
                <a:cs typeface="Arial" pitchFamily="34" charset="0"/>
              </a:rPr>
              <a:t>1</a:t>
            </a:r>
            <a:r>
              <a:rPr lang="en-US" sz="2800" dirty="0" smtClean="0">
                <a:solidFill>
                  <a:srgbClr val="0070C0"/>
                </a:solidFill>
                <a:ea typeface="+mn-ea"/>
                <a:cs typeface="Arial" pitchFamily="34" charset="0"/>
              </a:rPr>
              <a:t> </a:t>
            </a:r>
            <a:endParaRPr lang="en-US" sz="2800" dirty="0">
              <a:solidFill>
                <a:srgbClr val="0070C0"/>
              </a:solidFill>
              <a:ea typeface="+mn-ea"/>
              <a:cs typeface="Arial" pitchFamily="34"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3825935213"/>
              </p:ext>
            </p:extLst>
          </p:nvPr>
        </p:nvGraphicFramePr>
        <p:xfrm>
          <a:off x="523081" y="2025939"/>
          <a:ext cx="8001000" cy="1432236"/>
        </p:xfrm>
        <a:graphic>
          <a:graphicData uri="http://schemas.openxmlformats.org/drawingml/2006/table">
            <a:tbl>
              <a:tblPr firstRow="1" bandRow="1">
                <a:tableStyleId>{5C22544A-7EE6-4342-B048-85BDC9FD1C3A}</a:tableStyleId>
              </a:tblPr>
              <a:tblGrid>
                <a:gridCol w="1600200"/>
                <a:gridCol w="1600200"/>
                <a:gridCol w="1600200"/>
                <a:gridCol w="1600200"/>
                <a:gridCol w="1600200"/>
              </a:tblGrid>
              <a:tr h="639796">
                <a:tc>
                  <a:txBody>
                    <a:bodyPr/>
                    <a:lstStyle/>
                    <a:p>
                      <a:endParaRPr lang="en-US" sz="1800" dirty="0"/>
                    </a:p>
                  </a:txBody>
                  <a:tcPr marL="81281" marR="81281" marT="45700" marB="45700"/>
                </a:tc>
                <a:tc>
                  <a:txBody>
                    <a:bodyPr/>
                    <a:lstStyle/>
                    <a:p>
                      <a:pPr marL="0" algn="ctr" defTabSz="914400" rtl="0" eaLnBrk="1" latinLnBrk="0" hangingPunct="1">
                        <a:lnSpc>
                          <a:spcPct val="115000"/>
                        </a:lnSpc>
                        <a:spcAft>
                          <a:spcPts val="0"/>
                        </a:spcAft>
                      </a:pPr>
                      <a:r>
                        <a:rPr lang="en-US" sz="2000" b="1" kern="1200" dirty="0" smtClean="0">
                          <a:solidFill>
                            <a:srgbClr val="FFFF00"/>
                          </a:solidFill>
                          <a:effectLst/>
                          <a:latin typeface="+mn-lt"/>
                          <a:ea typeface="+mn-ea"/>
                          <a:cs typeface="+mn-cs"/>
                        </a:rPr>
                        <a:t>MPFF</a:t>
                      </a:r>
                      <a:endParaRPr lang="en-US" sz="2000" b="1" kern="1200" dirty="0">
                        <a:solidFill>
                          <a:srgbClr val="FFFF00"/>
                        </a:solidFill>
                        <a:effectLst/>
                        <a:latin typeface="+mn-lt"/>
                        <a:ea typeface="+mn-ea"/>
                        <a:cs typeface="+mn-cs"/>
                      </a:endParaRPr>
                    </a:p>
                  </a:txBody>
                  <a:tcPr marL="81281" marR="81281" marT="45700" marB="45700"/>
                </a:tc>
                <a:tc>
                  <a:txBody>
                    <a:bodyPr/>
                    <a:lstStyle/>
                    <a:p>
                      <a:pPr algn="ctr"/>
                      <a:r>
                        <a:rPr lang="en-US" sz="1700" dirty="0" err="1" smtClean="0"/>
                        <a:t>Pentoxifylline</a:t>
                      </a:r>
                      <a:endParaRPr lang="en-US" sz="1700" dirty="0"/>
                    </a:p>
                  </a:txBody>
                  <a:tcPr marL="81281" marR="81281" marT="45700" marB="45700"/>
                </a:tc>
                <a:tc>
                  <a:txBody>
                    <a:bodyPr/>
                    <a:lstStyle/>
                    <a:p>
                      <a:pPr algn="ctr"/>
                      <a:r>
                        <a:rPr lang="en-US" sz="1700" dirty="0" err="1" smtClean="0"/>
                        <a:t>Sulodexide</a:t>
                      </a:r>
                      <a:endParaRPr lang="en-US" sz="1700" dirty="0"/>
                    </a:p>
                  </a:txBody>
                  <a:tcPr marL="81281" marR="81281" marT="45700" marB="45700"/>
                </a:tc>
                <a:tc>
                  <a:txBody>
                    <a:bodyPr/>
                    <a:lstStyle/>
                    <a:p>
                      <a:pPr algn="ctr"/>
                      <a:r>
                        <a:rPr lang="en-US" sz="1700" dirty="0" err="1" smtClean="0"/>
                        <a:t>Hydroxyethyl</a:t>
                      </a:r>
                      <a:endParaRPr lang="en-US" sz="1700" dirty="0" smtClean="0"/>
                    </a:p>
                    <a:p>
                      <a:pPr algn="ctr"/>
                      <a:r>
                        <a:rPr lang="en-US" sz="1700" dirty="0" err="1" smtClean="0"/>
                        <a:t>rutosides</a:t>
                      </a:r>
                      <a:endParaRPr lang="en-US" sz="1700" dirty="0"/>
                    </a:p>
                  </a:txBody>
                  <a:tcPr marL="81281" marR="81281" marT="45700" marB="45700"/>
                </a:tc>
              </a:tr>
              <a:tr h="792129">
                <a:tc>
                  <a:txBody>
                    <a:bodyPr/>
                    <a:lstStyle/>
                    <a:p>
                      <a:pPr marL="0" algn="ctr" defTabSz="914400" rtl="0" eaLnBrk="1" latinLnBrk="0" hangingPunct="1">
                        <a:lnSpc>
                          <a:spcPct val="115000"/>
                        </a:lnSpc>
                        <a:spcAft>
                          <a:spcPts val="0"/>
                        </a:spcAft>
                      </a:pPr>
                      <a:r>
                        <a:rPr lang="en-US" sz="2000" b="0" kern="1200" dirty="0" smtClean="0">
                          <a:solidFill>
                            <a:schemeClr val="tx1"/>
                          </a:solidFill>
                          <a:effectLst/>
                          <a:latin typeface="+mn-lt"/>
                          <a:ea typeface="+mn-ea"/>
                          <a:cs typeface="+mn-cs"/>
                        </a:rPr>
                        <a:t>Healing of </a:t>
                      </a:r>
                    </a:p>
                    <a:p>
                      <a:pPr marL="0" algn="ctr" defTabSz="914400" rtl="0" eaLnBrk="1" latinLnBrk="0" hangingPunct="1">
                        <a:lnSpc>
                          <a:spcPct val="115000"/>
                        </a:lnSpc>
                        <a:spcAft>
                          <a:spcPts val="0"/>
                        </a:spcAft>
                      </a:pPr>
                      <a:r>
                        <a:rPr lang="en-US" sz="2000" b="0" kern="1200" dirty="0" smtClean="0">
                          <a:solidFill>
                            <a:schemeClr val="tx1"/>
                          </a:solidFill>
                          <a:effectLst/>
                          <a:latin typeface="+mn-lt"/>
                          <a:ea typeface="+mn-ea"/>
                          <a:cs typeface="+mn-cs"/>
                        </a:rPr>
                        <a:t>leg ulcers</a:t>
                      </a:r>
                      <a:endParaRPr lang="en-US" sz="2000" b="0" kern="1200" dirty="0">
                        <a:solidFill>
                          <a:schemeClr val="tx1"/>
                        </a:solidFill>
                        <a:effectLst/>
                        <a:latin typeface="+mn-lt"/>
                        <a:ea typeface="+mn-ea"/>
                        <a:cs typeface="+mn-cs"/>
                      </a:endParaRPr>
                    </a:p>
                  </a:txBody>
                  <a:tcPr marL="81281" marR="81281" marT="45700" marB="45700">
                    <a:solidFill>
                      <a:schemeClr val="bg2">
                        <a:lumMod val="60000"/>
                        <a:lumOff val="40000"/>
                      </a:schemeClr>
                    </a:solidFill>
                  </a:tcPr>
                </a:tc>
                <a:tc>
                  <a:txBody>
                    <a:bodyPr/>
                    <a:lstStyle/>
                    <a:p>
                      <a:r>
                        <a:rPr lang="en-US" sz="1800" dirty="0" smtClean="0"/>
                        <a:t>Grade A</a:t>
                      </a:r>
                      <a:endParaRPr lang="en-US" sz="1800" dirty="0"/>
                    </a:p>
                  </a:txBody>
                  <a:tcPr marL="81281" marR="81281" marT="45700" marB="45700"/>
                </a:tc>
                <a:tc>
                  <a:txBody>
                    <a:bodyPr/>
                    <a:lstStyle/>
                    <a:p>
                      <a:r>
                        <a:rPr lang="en-US" sz="1800" dirty="0" smtClean="0"/>
                        <a:t>Grade A</a:t>
                      </a:r>
                      <a:endParaRPr lang="en-US" sz="1800" dirty="0"/>
                    </a:p>
                  </a:txBody>
                  <a:tcPr marL="81281" marR="81281" marT="45700" marB="457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Grade A</a:t>
                      </a:r>
                    </a:p>
                    <a:p>
                      <a:endParaRPr lang="en-US" sz="1800" dirty="0"/>
                    </a:p>
                  </a:txBody>
                  <a:tcPr marL="81281" marR="81281" marT="45700" marB="45700"/>
                </a:tc>
                <a:tc>
                  <a:txBody>
                    <a:bodyPr/>
                    <a:lstStyle/>
                    <a:p>
                      <a:r>
                        <a:rPr lang="en-US" sz="1800" dirty="0" smtClean="0"/>
                        <a:t>Grade B</a:t>
                      </a:r>
                      <a:endParaRPr lang="en-US" sz="1800" dirty="0"/>
                    </a:p>
                  </a:txBody>
                  <a:tcPr marL="81281" marR="81281" marT="45700" marB="45700"/>
                </a:tc>
              </a:tr>
            </a:tbl>
          </a:graphicData>
        </a:graphic>
      </p:graphicFrame>
      <p:sp>
        <p:nvSpPr>
          <p:cNvPr id="5" name="Ellipse 4"/>
          <p:cNvSpPr/>
          <p:nvPr/>
        </p:nvSpPr>
        <p:spPr>
          <a:xfrm>
            <a:off x="2051050" y="2680239"/>
            <a:ext cx="1441450"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6" name="TextBox 4"/>
          <p:cNvSpPr txBox="1"/>
          <p:nvPr/>
        </p:nvSpPr>
        <p:spPr>
          <a:xfrm>
            <a:off x="79374" y="6540523"/>
            <a:ext cx="9064625" cy="461665"/>
          </a:xfrm>
          <a:prstGeom prst="rect">
            <a:avLst/>
          </a:prstGeom>
          <a:noFill/>
        </p:spPr>
        <p:txBody>
          <a:bodyPr wrap="square">
            <a:spAutoFit/>
          </a:bodyPr>
          <a:lstStyle/>
          <a:p>
            <a:pPr defTabSz="914400" eaLnBrk="1" fontAlgn="auto" hangingPunct="1">
              <a:spcBef>
                <a:spcPts val="0"/>
              </a:spcBef>
              <a:spcAft>
                <a:spcPts val="0"/>
              </a:spcAft>
              <a:defRPr/>
            </a:pPr>
            <a:r>
              <a:rPr lang="en-GB" sz="1200" i="1" dirty="0" smtClean="0">
                <a:solidFill>
                  <a:prstClr val="black"/>
                </a:solidFill>
                <a:ea typeface="+mn-ea"/>
                <a:cs typeface="Arial" pitchFamily="34" charset="0"/>
              </a:rPr>
              <a:t>1 : </a:t>
            </a:r>
            <a:r>
              <a:rPr lang="en-GB" sz="1200" i="1" dirty="0" err="1" smtClean="0">
                <a:solidFill>
                  <a:prstClr val="black"/>
                </a:solidFill>
                <a:ea typeface="+mn-ea"/>
                <a:cs typeface="Arial" pitchFamily="34" charset="0"/>
              </a:rPr>
              <a:t>Int</a:t>
            </a:r>
            <a:r>
              <a:rPr lang="en-GB" sz="1200" i="1" dirty="0" smtClean="0">
                <a:solidFill>
                  <a:prstClr val="black"/>
                </a:solidFill>
                <a:ea typeface="+mn-ea"/>
                <a:cs typeface="Arial" pitchFamily="34" charset="0"/>
              </a:rPr>
              <a:t>  </a:t>
            </a:r>
            <a:r>
              <a:rPr lang="en-GB" sz="1200" i="1" dirty="0" err="1">
                <a:solidFill>
                  <a:prstClr val="black"/>
                </a:solidFill>
                <a:ea typeface="+mn-ea"/>
                <a:cs typeface="Arial" pitchFamily="34" charset="0"/>
              </a:rPr>
              <a:t>Angiol</a:t>
            </a:r>
            <a:r>
              <a:rPr lang="en-GB" sz="1200" i="1" dirty="0">
                <a:solidFill>
                  <a:prstClr val="black"/>
                </a:solidFill>
                <a:ea typeface="+mn-ea"/>
                <a:cs typeface="Arial" pitchFamily="34" charset="0"/>
              </a:rPr>
              <a:t> </a:t>
            </a:r>
            <a:r>
              <a:rPr lang="en-GB" sz="1200" dirty="0">
                <a:solidFill>
                  <a:prstClr val="black"/>
                </a:solidFill>
                <a:ea typeface="+mn-ea"/>
                <a:cs typeface="Arial" pitchFamily="34" charset="0"/>
              </a:rPr>
              <a:t>2018, June;37(3):</a:t>
            </a:r>
            <a:r>
              <a:rPr lang="en-GB" sz="1200" dirty="0" smtClean="0">
                <a:solidFill>
                  <a:prstClr val="black"/>
                </a:solidFill>
                <a:ea typeface="+mn-ea"/>
                <a:cs typeface="Arial" pitchFamily="34" charset="0"/>
              </a:rPr>
              <a:t>232-254                  </a:t>
            </a:r>
            <a:r>
              <a:rPr lang="fr-FR" sz="1200" dirty="0">
                <a:latin typeface="Calibri" pitchFamily="34" charset="0"/>
              </a:rPr>
              <a:t>2 : </a:t>
            </a:r>
            <a:r>
              <a:rPr lang="fr-FR" sz="1200" dirty="0" err="1">
                <a:latin typeface="Calibri" pitchFamily="34" charset="0"/>
              </a:rPr>
              <a:t>PURL’s</a:t>
            </a:r>
            <a:r>
              <a:rPr lang="fr-FR" sz="1200" dirty="0">
                <a:latin typeface="Calibri" pitchFamily="34" charset="0"/>
              </a:rPr>
              <a:t> </a:t>
            </a:r>
            <a:r>
              <a:rPr lang="fr-FR" sz="1200" dirty="0" err="1">
                <a:latin typeface="Calibri" pitchFamily="34" charset="0"/>
              </a:rPr>
              <a:t>study</a:t>
            </a:r>
            <a:r>
              <a:rPr lang="fr-FR" sz="1200" dirty="0">
                <a:latin typeface="Calibri" pitchFamily="34" charset="0"/>
              </a:rPr>
              <a:t> </a:t>
            </a:r>
            <a:r>
              <a:rPr lang="fr-FR" sz="1200" dirty="0" err="1">
                <a:latin typeface="Calibri" pitchFamily="34" charset="0"/>
              </a:rPr>
              <a:t>Evangielista</a:t>
            </a:r>
            <a:r>
              <a:rPr lang="fr-FR" sz="1200" dirty="0">
                <a:latin typeface="Calibri" pitchFamily="34" charset="0"/>
              </a:rPr>
              <a:t> </a:t>
            </a:r>
            <a:r>
              <a:rPr lang="fr-FR" sz="1200" i="1" dirty="0">
                <a:latin typeface="Calibri" pitchFamily="34" charset="0"/>
              </a:rPr>
              <a:t>et al </a:t>
            </a:r>
            <a:r>
              <a:rPr lang="fr-FR" sz="1200" dirty="0" smtClean="0">
                <a:latin typeface="Calibri" pitchFamily="34" charset="0"/>
              </a:rPr>
              <a:t>2014                                            3 </a:t>
            </a:r>
            <a:r>
              <a:rPr lang="fr-FR" sz="1200" dirty="0">
                <a:latin typeface="Calibri" pitchFamily="34" charset="0"/>
              </a:rPr>
              <a:t>: BMJ 2017</a:t>
            </a:r>
          </a:p>
          <a:p>
            <a:pPr defTabSz="914400" eaLnBrk="1" fontAlgn="auto" hangingPunct="1">
              <a:spcBef>
                <a:spcPts val="0"/>
              </a:spcBef>
              <a:spcAft>
                <a:spcPts val="0"/>
              </a:spcAft>
              <a:defRPr/>
            </a:pPr>
            <a:r>
              <a:rPr lang="en-GB" sz="1200" dirty="0" smtClean="0">
                <a:solidFill>
                  <a:prstClr val="black"/>
                </a:solidFill>
                <a:ea typeface="+mn-ea"/>
                <a:cs typeface="Arial" pitchFamily="34" charset="0"/>
              </a:rPr>
              <a:t>       </a:t>
            </a:r>
            <a:endParaRPr lang="en-GB" sz="1200" dirty="0">
              <a:solidFill>
                <a:prstClr val="black"/>
              </a:solidFill>
              <a:ea typeface="+mn-ea"/>
              <a:cs typeface="Arial" pitchFamily="34" charset="0"/>
            </a:endParaRPr>
          </a:p>
        </p:txBody>
      </p:sp>
      <p:sp>
        <p:nvSpPr>
          <p:cNvPr id="4" name="ZoneTexte 3"/>
          <p:cNvSpPr txBox="1"/>
          <p:nvPr/>
        </p:nvSpPr>
        <p:spPr>
          <a:xfrm>
            <a:off x="1849086" y="3902023"/>
            <a:ext cx="1845377" cy="954107"/>
          </a:xfrm>
          <a:prstGeom prst="rect">
            <a:avLst/>
          </a:prstGeom>
          <a:noFill/>
        </p:spPr>
        <p:txBody>
          <a:bodyPr wrap="none" rtlCol="0">
            <a:spAutoFit/>
          </a:bodyPr>
          <a:lstStyle/>
          <a:p>
            <a:pPr marL="457200" indent="-457200">
              <a:buFont typeface="Wingdings" pitchFamily="2" charset="2"/>
              <a:buChar char="v"/>
            </a:pPr>
            <a:r>
              <a:rPr lang="fr-FR" sz="2800" dirty="0" smtClean="0">
                <a:latin typeface="Calibri" pitchFamily="34" charset="0"/>
              </a:rPr>
              <a:t>Statins</a:t>
            </a:r>
            <a:r>
              <a:rPr lang="fr-FR" sz="2800" dirty="0">
                <a:latin typeface="Calibri" pitchFamily="34" charset="0"/>
              </a:rPr>
              <a:t>²</a:t>
            </a:r>
            <a:endParaRPr lang="fr-FR" sz="2800" dirty="0" smtClean="0">
              <a:latin typeface="Calibri" pitchFamily="34" charset="0"/>
            </a:endParaRPr>
          </a:p>
          <a:p>
            <a:pPr marL="457200" indent="-457200">
              <a:buFont typeface="Wingdings" pitchFamily="2" charset="2"/>
              <a:buChar char="v"/>
            </a:pPr>
            <a:r>
              <a:rPr lang="fr-FR" sz="2800" dirty="0" smtClean="0">
                <a:latin typeface="Calibri" pitchFamily="34" charset="0"/>
              </a:rPr>
              <a:t>Aspirin</a:t>
            </a:r>
            <a:r>
              <a:rPr lang="fr-FR" sz="2800" b="1" baseline="30000" dirty="0">
                <a:latin typeface="Calibri" pitchFamily="34" charset="0"/>
              </a:rPr>
              <a:t>3</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1163" y="0"/>
            <a:ext cx="8229600" cy="1143000"/>
          </a:xfrm>
        </p:spPr>
        <p:txBody>
          <a:bodyPr rtlCol="0">
            <a:noAutofit/>
          </a:bodyPr>
          <a:lstStyle/>
          <a:p>
            <a:pPr fontAlgn="auto">
              <a:spcAft>
                <a:spcPts val="0"/>
              </a:spcAft>
              <a:defRPr/>
            </a:pPr>
            <a:r>
              <a:rPr lang="en-US" sz="2400" dirty="0">
                <a:solidFill>
                  <a:srgbClr val="0070C0"/>
                </a:solidFill>
                <a:ea typeface="+mn-ea"/>
                <a:cs typeface="Arial" pitchFamily="34" charset="0"/>
              </a:rPr>
              <a:t>Strength of </a:t>
            </a:r>
            <a:r>
              <a:rPr lang="en-US" sz="2400" dirty="0" smtClean="0">
                <a:solidFill>
                  <a:srgbClr val="0070C0"/>
                </a:solidFill>
                <a:ea typeface="+mn-ea"/>
                <a:cs typeface="Arial" pitchFamily="34" charset="0"/>
              </a:rPr>
              <a:t>Recommendations Based </a:t>
            </a:r>
            <a:r>
              <a:rPr lang="en-US" sz="2400" dirty="0">
                <a:solidFill>
                  <a:srgbClr val="0070C0"/>
                </a:solidFill>
                <a:ea typeface="+mn-ea"/>
                <a:cs typeface="Arial" pitchFamily="34" charset="0"/>
              </a:rPr>
              <a:t>on </a:t>
            </a:r>
            <a:r>
              <a:rPr lang="en-US" sz="2400" dirty="0" smtClean="0">
                <a:solidFill>
                  <a:srgbClr val="0070C0"/>
                </a:solidFill>
                <a:ea typeface="+mn-ea"/>
                <a:cs typeface="Arial" pitchFamily="34" charset="0"/>
              </a:rPr>
              <a:t>Magnitude Effects </a:t>
            </a:r>
            <a:r>
              <a:rPr lang="en-US" sz="2400" dirty="0">
                <a:solidFill>
                  <a:srgbClr val="0070C0"/>
                </a:solidFill>
                <a:ea typeface="+mn-ea"/>
                <a:cs typeface="Arial" pitchFamily="34" charset="0"/>
              </a:rPr>
              <a:t>on </a:t>
            </a:r>
            <a:r>
              <a:rPr lang="en-US" sz="2400" dirty="0" smtClean="0">
                <a:solidFill>
                  <a:srgbClr val="0070C0"/>
                </a:solidFill>
                <a:ea typeface="+mn-ea"/>
                <a:cs typeface="Arial" pitchFamily="34" charset="0"/>
              </a:rPr>
              <a:t>Individual Symptoms </a:t>
            </a:r>
            <a:r>
              <a:rPr lang="en-US" sz="2400" dirty="0">
                <a:solidFill>
                  <a:srgbClr val="0070C0"/>
                </a:solidFill>
                <a:ea typeface="+mn-ea"/>
                <a:cs typeface="Arial" pitchFamily="34" charset="0"/>
              </a:rPr>
              <a:t>or </a:t>
            </a:r>
            <a:r>
              <a:rPr lang="en-US" sz="2400" dirty="0" smtClean="0">
                <a:solidFill>
                  <a:srgbClr val="0070C0"/>
                </a:solidFill>
                <a:ea typeface="+mn-ea"/>
                <a:cs typeface="Arial" pitchFamily="34" charset="0"/>
              </a:rPr>
              <a:t>Signs </a:t>
            </a:r>
            <a:r>
              <a:rPr lang="en-US" sz="2400" dirty="0" err="1">
                <a:solidFill>
                  <a:srgbClr val="0070C0"/>
                </a:solidFill>
                <a:ea typeface="+mn-ea"/>
                <a:cs typeface="Arial" pitchFamily="34" charset="0"/>
              </a:rPr>
              <a:t>vs</a:t>
            </a:r>
            <a:r>
              <a:rPr lang="en-US" sz="2400" dirty="0">
                <a:solidFill>
                  <a:srgbClr val="0070C0"/>
                </a:solidFill>
                <a:ea typeface="+mn-ea"/>
                <a:cs typeface="Arial" pitchFamily="34" charset="0"/>
              </a:rPr>
              <a:t> </a:t>
            </a:r>
            <a:r>
              <a:rPr lang="en-US" sz="2400" dirty="0" smtClean="0">
                <a:solidFill>
                  <a:srgbClr val="0070C0"/>
                </a:solidFill>
                <a:ea typeface="+mn-ea"/>
                <a:cs typeface="Arial" pitchFamily="34" charset="0"/>
              </a:rPr>
              <a:t>Side-effects </a:t>
            </a:r>
            <a:endParaRPr lang="en-US" sz="2400" dirty="0">
              <a:solidFill>
                <a:srgbClr val="0070C0"/>
              </a:solidFill>
              <a:ea typeface="+mn-ea"/>
              <a:cs typeface="Arial" pitchFamily="34" charset="0"/>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1228571"/>
              </p:ext>
            </p:extLst>
          </p:nvPr>
        </p:nvGraphicFramePr>
        <p:xfrm>
          <a:off x="858838" y="1125538"/>
          <a:ext cx="7507287" cy="5299129"/>
        </p:xfrm>
        <a:graphic>
          <a:graphicData uri="http://schemas.openxmlformats.org/drawingml/2006/table">
            <a:tbl>
              <a:tblPr firstRow="1" bandRow="1">
                <a:tableStyleId>{5C22544A-7EE6-4342-B048-85BDC9FD1C3A}</a:tableStyleId>
              </a:tblPr>
              <a:tblGrid>
                <a:gridCol w="2066603"/>
                <a:gridCol w="832104"/>
                <a:gridCol w="960121"/>
                <a:gridCol w="1088137"/>
                <a:gridCol w="960121"/>
                <a:gridCol w="1600201"/>
              </a:tblGrid>
              <a:tr h="370812">
                <a:tc>
                  <a:txBody>
                    <a:bodyPr/>
                    <a:lstStyle/>
                    <a:p>
                      <a:pPr algn="l"/>
                      <a:endParaRPr lang="en-US" sz="1600" dirty="0"/>
                    </a:p>
                  </a:txBody>
                  <a:tcPr marL="81281" marR="81281" marT="45717" marB="45717"/>
                </a:tc>
                <a:tc>
                  <a:txBody>
                    <a:bodyPr/>
                    <a:lstStyle/>
                    <a:p>
                      <a:pPr algn="l"/>
                      <a:r>
                        <a:rPr lang="en-US" sz="1600" dirty="0" smtClean="0">
                          <a:solidFill>
                            <a:srgbClr val="FFFF00"/>
                          </a:solidFill>
                        </a:rPr>
                        <a:t>MPFF</a:t>
                      </a:r>
                      <a:endParaRPr lang="en-US" sz="1600" dirty="0">
                        <a:solidFill>
                          <a:srgbClr val="FFFF00"/>
                        </a:solidFill>
                      </a:endParaRPr>
                    </a:p>
                  </a:txBody>
                  <a:tcPr marL="81281" marR="81281" marT="45717" marB="45717"/>
                </a:tc>
                <a:tc>
                  <a:txBody>
                    <a:bodyPr/>
                    <a:lstStyle/>
                    <a:p>
                      <a:pPr algn="l"/>
                      <a:r>
                        <a:rPr lang="en-US" sz="1600" dirty="0" err="1" smtClean="0"/>
                        <a:t>Ruscus</a:t>
                      </a:r>
                      <a:r>
                        <a:rPr lang="en-US" sz="1600" dirty="0" smtClean="0"/>
                        <a:t> </a:t>
                      </a:r>
                      <a:endParaRPr lang="en-US" sz="1600" dirty="0"/>
                    </a:p>
                  </a:txBody>
                  <a:tcPr marL="81281" marR="81281" marT="45717" marB="45717"/>
                </a:tc>
                <a:tc>
                  <a:txBody>
                    <a:bodyPr/>
                    <a:lstStyle/>
                    <a:p>
                      <a:pPr algn="l"/>
                      <a:r>
                        <a:rPr lang="en-US" sz="1600" dirty="0" err="1" smtClean="0"/>
                        <a:t>oxerutins</a:t>
                      </a:r>
                      <a:endParaRPr lang="en-US" sz="1600" dirty="0"/>
                    </a:p>
                  </a:txBody>
                  <a:tcPr marL="81281" marR="81281" marT="45717" marB="45717"/>
                </a:tc>
                <a:tc>
                  <a:txBody>
                    <a:bodyPr/>
                    <a:lstStyle/>
                    <a:p>
                      <a:pPr algn="l"/>
                      <a:r>
                        <a:rPr lang="en-US" sz="1600" dirty="0" smtClean="0"/>
                        <a:t>HCSE</a:t>
                      </a:r>
                      <a:endParaRPr lang="en-US" sz="1600" dirty="0"/>
                    </a:p>
                  </a:txBody>
                  <a:tcPr marL="81281" marR="81281" marT="45717" marB="45717"/>
                </a:tc>
                <a:tc>
                  <a:txBody>
                    <a:bodyPr/>
                    <a:lstStyle/>
                    <a:p>
                      <a:pPr algn="l"/>
                      <a:r>
                        <a:rPr lang="en-US" sz="1600" dirty="0" smtClean="0"/>
                        <a:t>Ca. </a:t>
                      </a:r>
                      <a:r>
                        <a:rPr lang="en-US" sz="1600" dirty="0" err="1" smtClean="0"/>
                        <a:t>dobesilate</a:t>
                      </a:r>
                      <a:r>
                        <a:rPr lang="en-US" sz="1600" dirty="0" smtClean="0"/>
                        <a:t> </a:t>
                      </a:r>
                      <a:endParaRPr lang="en-US" sz="1600" dirty="0"/>
                    </a:p>
                  </a:txBody>
                  <a:tcPr marL="81281" marR="81281" marT="45717" marB="45717"/>
                </a:tc>
              </a:tr>
              <a:tr h="305809">
                <a:tc>
                  <a:txBody>
                    <a:bodyPr/>
                    <a:lstStyle/>
                    <a:p>
                      <a:pPr algn="l"/>
                      <a:r>
                        <a:rPr lang="en-US" sz="1300" b="1" dirty="0" smtClean="0"/>
                        <a:t>Pain</a:t>
                      </a:r>
                      <a:endParaRPr lang="en-US" sz="1300" b="1" dirty="0"/>
                    </a:p>
                  </a:txBody>
                  <a:tcPr marL="81281" marR="81281" marT="45717" marB="45717"/>
                </a:tc>
                <a:tc>
                  <a:txBody>
                    <a:bodyPr/>
                    <a:lstStyle/>
                    <a:p>
                      <a:pPr algn="l"/>
                      <a:r>
                        <a:rPr lang="en-US" sz="1200" b="1" dirty="0" smtClean="0"/>
                        <a:t>Strong</a:t>
                      </a:r>
                      <a:endParaRPr lang="en-US" sz="1200" b="1" dirty="0"/>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rowSpan="13">
                  <a:txBody>
                    <a:bodyPr/>
                    <a:lstStyle/>
                    <a:p>
                      <a:pPr algn="l"/>
                      <a:endParaRPr lang="en-US" sz="1200" dirty="0" smtClean="0"/>
                    </a:p>
                    <a:p>
                      <a:pPr algn="l"/>
                      <a:endParaRPr lang="en-US" sz="1200" dirty="0" smtClean="0"/>
                    </a:p>
                    <a:p>
                      <a:pPr algn="l"/>
                      <a:endParaRPr lang="en-US" sz="1200" dirty="0" smtClean="0"/>
                    </a:p>
                    <a:p>
                      <a:pPr algn="l"/>
                      <a:endParaRPr lang="en-US" sz="1200" dirty="0" smtClean="0"/>
                    </a:p>
                    <a:p>
                      <a:pPr algn="l"/>
                      <a:endParaRPr lang="en-US" sz="1200" dirty="0" smtClean="0"/>
                    </a:p>
                    <a:p>
                      <a:pPr algn="l"/>
                      <a:endParaRPr lang="en-US" sz="1200" dirty="0" smtClean="0"/>
                    </a:p>
                    <a:p>
                      <a:pPr algn="l"/>
                      <a:endParaRPr lang="en-US" sz="1200" dirty="0" smtClean="0"/>
                    </a:p>
                    <a:p>
                      <a:pPr algn="l"/>
                      <a:endParaRPr lang="en-US" sz="1200" dirty="0" smtClean="0"/>
                    </a:p>
                    <a:p>
                      <a:pPr algn="ctr"/>
                      <a:endParaRPr lang="en-US" sz="1200" dirty="0" smtClean="0"/>
                    </a:p>
                    <a:p>
                      <a:pPr algn="ctr"/>
                      <a:r>
                        <a:rPr lang="en-US" sz="1400" dirty="0" smtClean="0"/>
                        <a:t>Weak</a:t>
                      </a:r>
                    </a:p>
                    <a:p>
                      <a:pPr algn="ctr"/>
                      <a:r>
                        <a:rPr lang="en-US" sz="1400" dirty="0" smtClean="0"/>
                        <a:t>in view of the possibility of inducing </a:t>
                      </a:r>
                      <a:r>
                        <a:rPr lang="en-US" sz="1400" dirty="0" err="1" smtClean="0"/>
                        <a:t>agranulocytosis</a:t>
                      </a:r>
                      <a:endParaRPr lang="en-US" sz="1400" dirty="0"/>
                    </a:p>
                  </a:txBody>
                  <a:tcPr marL="81281" marR="81281" marT="45717" marB="45717"/>
                </a:tc>
              </a:tr>
              <a:tr h="370812">
                <a:tc>
                  <a:txBody>
                    <a:bodyPr/>
                    <a:lstStyle/>
                    <a:p>
                      <a:pPr algn="l"/>
                      <a:r>
                        <a:rPr lang="en-US" sz="1300" b="1" dirty="0" smtClean="0"/>
                        <a:t>Heaviness</a:t>
                      </a:r>
                      <a:endParaRPr lang="en-US" sz="1300" b="1" dirty="0"/>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Strong</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a:txBody>
                    <a:bodyPr/>
                    <a:lstStyle/>
                    <a:p>
                      <a:pPr algn="l"/>
                      <a:r>
                        <a:rPr lang="en-US" sz="1200" dirty="0" smtClean="0"/>
                        <a:t>-</a:t>
                      </a:r>
                      <a:endParaRPr lang="en-US" sz="1200" dirty="0"/>
                    </a:p>
                  </a:txBody>
                  <a:tcPr marL="81281" marR="81281" marT="45717" marB="45717"/>
                </a:tc>
                <a:tc vMerge="1">
                  <a:txBody>
                    <a:bodyPr/>
                    <a:lstStyle/>
                    <a:p>
                      <a:pPr algn="l"/>
                      <a:endParaRPr lang="en-US" sz="1200" dirty="0"/>
                    </a:p>
                  </a:txBody>
                  <a:tcPr/>
                </a:tc>
              </a:tr>
              <a:tr h="457166">
                <a:tc>
                  <a:txBody>
                    <a:bodyPr/>
                    <a:lstStyle/>
                    <a:p>
                      <a:pPr algn="l"/>
                      <a:r>
                        <a:rPr lang="en-US" sz="1300" b="1" dirty="0" smtClean="0"/>
                        <a:t>Feeling of swelling</a:t>
                      </a:r>
                      <a:endParaRPr lang="en-US" sz="1300" b="1" dirty="0"/>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Strong</a:t>
                      </a:r>
                    </a:p>
                    <a:p>
                      <a:pPr algn="l"/>
                      <a:endParaRPr lang="en-US" sz="1200" b="1" dirty="0"/>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vMerge="1">
                  <a:txBody>
                    <a:bodyPr/>
                    <a:lstStyle/>
                    <a:p>
                      <a:pPr algn="l"/>
                      <a:endParaRPr lang="en-US" sz="1200" dirty="0"/>
                    </a:p>
                  </a:txBody>
                  <a:tcPr/>
                </a:tc>
              </a:tr>
              <a:tr h="370812">
                <a:tc>
                  <a:txBody>
                    <a:bodyPr/>
                    <a:lstStyle/>
                    <a:p>
                      <a:pPr algn="l"/>
                      <a:r>
                        <a:rPr lang="en-US" sz="1300" b="1" dirty="0" smtClean="0"/>
                        <a:t>Functional discomfort</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Strong</a:t>
                      </a:r>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vMerge="1">
                  <a:txBody>
                    <a:bodyPr/>
                    <a:lstStyle/>
                    <a:p>
                      <a:pPr algn="l"/>
                      <a:endParaRPr lang="en-US" sz="1200" dirty="0"/>
                    </a:p>
                  </a:txBody>
                  <a:tcPr/>
                </a:tc>
              </a:tr>
              <a:tr h="457166">
                <a:tc>
                  <a:txBody>
                    <a:bodyPr/>
                    <a:lstStyle/>
                    <a:p>
                      <a:pPr algn="l"/>
                      <a:r>
                        <a:rPr lang="en-US" sz="1300" b="1" dirty="0" smtClean="0"/>
                        <a:t>Cramps</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Strong</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Weak</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p>
                      <a:pPr algn="l"/>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vMerge="1">
                  <a:txBody>
                    <a:bodyPr/>
                    <a:lstStyle/>
                    <a:p>
                      <a:pPr algn="l"/>
                      <a:endParaRPr lang="en-US" sz="1200" dirty="0"/>
                    </a:p>
                  </a:txBody>
                  <a:tcPr/>
                </a:tc>
              </a:tr>
              <a:tr h="370812">
                <a:tc>
                  <a:txBody>
                    <a:bodyPr/>
                    <a:lstStyle/>
                    <a:p>
                      <a:pPr algn="l"/>
                      <a:r>
                        <a:rPr lang="en-US" sz="1300" b="1" dirty="0" smtClean="0"/>
                        <a:t>Leg redness</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Strong</a:t>
                      </a:r>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vMerge="1">
                  <a:txBody>
                    <a:bodyPr/>
                    <a:lstStyle/>
                    <a:p>
                      <a:pPr algn="l"/>
                      <a:endParaRPr lang="en-US" sz="1200" dirty="0"/>
                    </a:p>
                  </a:txBody>
                  <a:tcPr/>
                </a:tc>
              </a:tr>
              <a:tr h="370812">
                <a:tc>
                  <a:txBody>
                    <a:bodyPr/>
                    <a:lstStyle/>
                    <a:p>
                      <a:pPr algn="l"/>
                      <a:r>
                        <a:rPr lang="en-US" sz="1300" b="1" dirty="0" smtClean="0"/>
                        <a:t>Skin changes</a:t>
                      </a:r>
                    </a:p>
                  </a:txBody>
                  <a:tcPr marL="81281" marR="81281" marT="45717" marB="45717"/>
                </a:tc>
                <a:tc>
                  <a:txBody>
                    <a:bodyPr/>
                    <a:lstStyle/>
                    <a:p>
                      <a:pPr algn="l"/>
                      <a:r>
                        <a:rPr lang="en-US" sz="1200" b="1" dirty="0" smtClean="0"/>
                        <a:t>Strong</a:t>
                      </a:r>
                      <a:endParaRPr lang="en-US" sz="1200" b="1" dirty="0"/>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vMerge="1">
                  <a:txBody>
                    <a:bodyPr/>
                    <a:lstStyle/>
                    <a:p>
                      <a:pPr algn="l"/>
                      <a:endParaRPr lang="en-US" sz="1200" dirty="0"/>
                    </a:p>
                  </a:txBody>
                  <a:tcPr/>
                </a:tc>
              </a:tr>
              <a:tr h="370812">
                <a:tc>
                  <a:txBody>
                    <a:bodyPr/>
                    <a:lstStyle/>
                    <a:p>
                      <a:pPr algn="l"/>
                      <a:r>
                        <a:rPr lang="en-US" sz="1300" b="1" dirty="0" smtClean="0"/>
                        <a:t>Edema</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Strong</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a:txBody>
                    <a:bodyPr/>
                    <a:lstStyle/>
                    <a:p>
                      <a:pPr algn="l"/>
                      <a:r>
                        <a:rPr lang="en-US" sz="1200" dirty="0" smtClean="0"/>
                        <a:t>Weak</a:t>
                      </a:r>
                      <a:endParaRPr lang="en-US" sz="1200" dirty="0"/>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vMerge="1">
                  <a:txBody>
                    <a:bodyPr/>
                    <a:lstStyle/>
                    <a:p>
                      <a:pPr algn="l"/>
                      <a:endParaRPr lang="en-US" sz="1200" dirty="0"/>
                    </a:p>
                  </a:txBody>
                  <a:tcPr/>
                </a:tc>
              </a:tr>
              <a:tr h="370812">
                <a:tc>
                  <a:txBody>
                    <a:bodyPr/>
                    <a:lstStyle/>
                    <a:p>
                      <a:pPr algn="l"/>
                      <a:r>
                        <a:rPr lang="en-US" sz="1300" b="1" dirty="0" smtClean="0"/>
                        <a:t>Quality of life</a:t>
                      </a:r>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Strong</a:t>
                      </a:r>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vMerge="1">
                  <a:txBody>
                    <a:bodyPr/>
                    <a:lstStyle/>
                    <a:p>
                      <a:pPr algn="l"/>
                      <a:endParaRPr lang="en-US" sz="1200" dirty="0"/>
                    </a:p>
                  </a:txBody>
                  <a:tcPr/>
                </a:tc>
              </a:tr>
              <a:tr h="370812">
                <a:tc>
                  <a:txBody>
                    <a:bodyPr/>
                    <a:lstStyle/>
                    <a:p>
                      <a:pPr algn="l"/>
                      <a:r>
                        <a:rPr lang="en-US" sz="1300" b="1" dirty="0" err="1" smtClean="0"/>
                        <a:t>Paresthesiae</a:t>
                      </a:r>
                      <a:endParaRPr lang="en-US" sz="1300" b="1" dirty="0" smtClean="0"/>
                    </a:p>
                  </a:txBody>
                  <a:tcPr marL="81281" marR="81281" marT="45717" marB="45717"/>
                </a:tc>
                <a:tc>
                  <a:txBody>
                    <a:bodyPr/>
                    <a:lstStyle/>
                    <a:p>
                      <a:pPr algn="l"/>
                      <a:r>
                        <a:rPr lang="en-US" sz="1200" b="1" dirty="0" smtClean="0"/>
                        <a:t>Weak </a:t>
                      </a:r>
                      <a:endParaRPr lang="en-US" sz="1200" b="1" dirty="0"/>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vMerge="1">
                  <a:txBody>
                    <a:bodyPr/>
                    <a:lstStyle/>
                    <a:p>
                      <a:pPr algn="l"/>
                      <a:endParaRPr lang="en-US" sz="1200" dirty="0"/>
                    </a:p>
                  </a:txBody>
                  <a:tcPr/>
                </a:tc>
              </a:tr>
              <a:tr h="370812">
                <a:tc>
                  <a:txBody>
                    <a:bodyPr/>
                    <a:lstStyle/>
                    <a:p>
                      <a:pPr algn="l"/>
                      <a:r>
                        <a:rPr lang="en-US" sz="1300" b="1" dirty="0" smtClean="0"/>
                        <a:t>Burning </a:t>
                      </a:r>
                    </a:p>
                  </a:txBody>
                  <a:tcPr marL="81281" marR="81281" marT="45717" marB="45717"/>
                </a:tc>
                <a:tc>
                  <a:txBody>
                    <a:bodyPr/>
                    <a:lstStyle/>
                    <a:p>
                      <a:pPr algn="l"/>
                      <a:r>
                        <a:rPr lang="en-US" sz="1200" b="1" dirty="0" smtClean="0"/>
                        <a:t>Weak</a:t>
                      </a:r>
                      <a:endParaRPr lang="en-US" sz="1200" b="1" dirty="0"/>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t>
                      </a:r>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vMerge="1">
                  <a:txBody>
                    <a:bodyPr/>
                    <a:lstStyle/>
                    <a:p>
                      <a:pPr algn="l"/>
                      <a:endParaRPr lang="en-US" sz="1200" dirty="0"/>
                    </a:p>
                  </a:txBody>
                  <a:tcPr/>
                </a:tc>
              </a:tr>
              <a:tr h="370812">
                <a:tc>
                  <a:txBody>
                    <a:bodyPr/>
                    <a:lstStyle/>
                    <a:p>
                      <a:pPr algn="l"/>
                      <a:r>
                        <a:rPr lang="en-US" sz="1300" b="1" dirty="0" smtClean="0"/>
                        <a:t>Leg fatigue</a:t>
                      </a:r>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vMerge="1">
                  <a:txBody>
                    <a:bodyPr/>
                    <a:lstStyle/>
                    <a:p>
                      <a:pPr algn="l"/>
                      <a:endParaRPr lang="en-US" sz="1200" dirty="0"/>
                    </a:p>
                  </a:txBody>
                  <a:tcPr/>
                </a:tc>
              </a:tr>
              <a:tr h="370812">
                <a:tc>
                  <a:txBody>
                    <a:bodyPr/>
                    <a:lstStyle/>
                    <a:p>
                      <a:pPr algn="l"/>
                      <a:r>
                        <a:rPr lang="en-US" sz="1300" b="1" dirty="0" smtClean="0"/>
                        <a:t>Pruritus</a:t>
                      </a:r>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algn="l"/>
                      <a:r>
                        <a:rPr lang="en-US" sz="1200" dirty="0" smtClean="0"/>
                        <a:t>Weak</a:t>
                      </a:r>
                      <a:endParaRPr lang="en-US" sz="1200" dirty="0"/>
                    </a:p>
                  </a:txBody>
                  <a:tcPr marL="81281" marR="81281" marT="45717" marB="45717"/>
                </a:tc>
                <a:tc>
                  <a:txBody>
                    <a:bodyPr/>
                    <a:lstStyle/>
                    <a:p>
                      <a:pPr algn="l"/>
                      <a:r>
                        <a:rPr lang="en-US" sz="1200" dirty="0" smtClean="0"/>
                        <a:t>-</a:t>
                      </a:r>
                      <a:endParaRPr lang="en-US" sz="1200" dirty="0"/>
                    </a:p>
                  </a:txBody>
                  <a:tcPr marL="81281" marR="81281"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a:t>
                      </a:r>
                    </a:p>
                  </a:txBody>
                  <a:tcPr marL="81281" marR="81281" marT="45717" marB="45717"/>
                </a:tc>
                <a:tc vMerge="1">
                  <a:txBody>
                    <a:bodyPr/>
                    <a:lstStyle/>
                    <a:p>
                      <a:pPr algn="l"/>
                      <a:endParaRPr lang="en-US" sz="1200" dirty="0"/>
                    </a:p>
                  </a:txBody>
                  <a:tcPr/>
                </a:tc>
              </a:tr>
            </a:tbl>
          </a:graphicData>
        </a:graphic>
      </p:graphicFrame>
      <p:sp>
        <p:nvSpPr>
          <p:cNvPr id="5" name="TextBox 4"/>
          <p:cNvSpPr txBox="1"/>
          <p:nvPr/>
        </p:nvSpPr>
        <p:spPr>
          <a:xfrm>
            <a:off x="92075" y="6518275"/>
            <a:ext cx="7254875" cy="307975"/>
          </a:xfrm>
          <a:prstGeom prst="rect">
            <a:avLst/>
          </a:prstGeom>
          <a:noFill/>
        </p:spPr>
        <p:txBody>
          <a:bodyPr>
            <a:spAutoFit/>
          </a:bodyPr>
          <a:lstStyle/>
          <a:p>
            <a:pPr defTabSz="914400" eaLnBrk="1" fontAlgn="auto" hangingPunct="1">
              <a:spcBef>
                <a:spcPts val="0"/>
              </a:spcBef>
              <a:spcAft>
                <a:spcPts val="0"/>
              </a:spcAft>
              <a:defRPr/>
            </a:pPr>
            <a:r>
              <a:rPr lang="en-GB" sz="1400" i="1" dirty="0" err="1">
                <a:solidFill>
                  <a:prstClr val="black"/>
                </a:solidFill>
                <a:ea typeface="+mn-ea"/>
                <a:cs typeface="Arial" pitchFamily="34" charset="0"/>
              </a:rPr>
              <a:t>Int</a:t>
            </a:r>
            <a:r>
              <a:rPr lang="en-GB" sz="1400" i="1" dirty="0">
                <a:solidFill>
                  <a:prstClr val="black"/>
                </a:solidFill>
                <a:ea typeface="+mn-ea"/>
                <a:cs typeface="Arial" pitchFamily="34" charset="0"/>
              </a:rPr>
              <a:t>  </a:t>
            </a:r>
            <a:r>
              <a:rPr lang="en-GB" sz="1400" i="1" dirty="0" err="1">
                <a:solidFill>
                  <a:prstClr val="black"/>
                </a:solidFill>
                <a:ea typeface="+mn-ea"/>
                <a:cs typeface="Arial" pitchFamily="34" charset="0"/>
              </a:rPr>
              <a:t>Angiol</a:t>
            </a:r>
            <a:r>
              <a:rPr lang="en-GB" sz="1400" i="1" dirty="0">
                <a:solidFill>
                  <a:prstClr val="black"/>
                </a:solidFill>
                <a:ea typeface="+mn-ea"/>
                <a:cs typeface="Arial" pitchFamily="34" charset="0"/>
              </a:rPr>
              <a:t> </a:t>
            </a:r>
            <a:r>
              <a:rPr lang="en-GB" sz="1400" dirty="0">
                <a:solidFill>
                  <a:prstClr val="black"/>
                </a:solidFill>
                <a:ea typeface="+mn-ea"/>
                <a:cs typeface="Arial" pitchFamily="34" charset="0"/>
              </a:rPr>
              <a:t>2018, June;37(3):232-254 </a:t>
            </a:r>
          </a:p>
        </p:txBody>
      </p:sp>
      <p:sp>
        <p:nvSpPr>
          <p:cNvPr id="6" name="Ellipse 5"/>
          <p:cNvSpPr/>
          <p:nvPr/>
        </p:nvSpPr>
        <p:spPr>
          <a:xfrm>
            <a:off x="323850" y="1268413"/>
            <a:ext cx="2447925" cy="3744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itre 1"/>
          <p:cNvSpPr>
            <a:spLocks noGrp="1"/>
          </p:cNvSpPr>
          <p:nvPr>
            <p:ph type="title"/>
          </p:nvPr>
        </p:nvSpPr>
        <p:spPr>
          <a:xfrm>
            <a:off x="2555875" y="260350"/>
            <a:ext cx="3824288" cy="523875"/>
          </a:xfrm>
        </p:spPr>
        <p:txBody>
          <a:bodyPr wrap="none">
            <a:spAutoFit/>
          </a:bodyPr>
          <a:lstStyle/>
          <a:p>
            <a:r>
              <a:rPr lang="fr-FR" altLang="fr-FR" sz="2800" smtClean="0">
                <a:solidFill>
                  <a:srgbClr val="0070C0"/>
                </a:solidFill>
              </a:rPr>
              <a:t>Concluding messages </a:t>
            </a:r>
          </a:p>
        </p:txBody>
      </p:sp>
      <p:sp>
        <p:nvSpPr>
          <p:cNvPr id="98307" name="Espace réservé du contenu 2"/>
          <p:cNvSpPr>
            <a:spLocks noGrp="1"/>
          </p:cNvSpPr>
          <p:nvPr>
            <p:ph idx="1"/>
          </p:nvPr>
        </p:nvSpPr>
        <p:spPr>
          <a:xfrm>
            <a:off x="155575" y="1557338"/>
            <a:ext cx="8769350" cy="4556125"/>
          </a:xfrm>
        </p:spPr>
        <p:txBody>
          <a:bodyPr lIns="90000" tIns="46800" rIns="90000" bIns="46800" rtlCol="0">
            <a:spAutoFit/>
          </a:bodyPr>
          <a:lstStyle/>
          <a:p>
            <a:pPr fontAlgn="auto">
              <a:lnSpc>
                <a:spcPts val="3200"/>
              </a:lnSpc>
              <a:spcBef>
                <a:spcPct val="0"/>
              </a:spcBef>
              <a:spcAft>
                <a:spcPts val="1200"/>
              </a:spcAft>
              <a:defRPr/>
            </a:pPr>
            <a:r>
              <a:rPr lang="en-US" altLang="en-US" sz="2400" dirty="0" smtClean="0"/>
              <a:t>MPFF prevents the microcirculatory dysfunction and breaks the vicious cycle of venous inflammation</a:t>
            </a:r>
          </a:p>
          <a:p>
            <a:pPr marL="0" indent="0" fontAlgn="auto">
              <a:lnSpc>
                <a:spcPts val="3200"/>
              </a:lnSpc>
              <a:spcBef>
                <a:spcPct val="0"/>
              </a:spcBef>
              <a:spcAft>
                <a:spcPts val="1200"/>
              </a:spcAft>
              <a:buFont typeface="Arial" pitchFamily="34" charset="0"/>
              <a:buNone/>
              <a:defRPr/>
            </a:pPr>
            <a:endParaRPr lang="en-US" altLang="en-US" sz="2400" dirty="0" smtClean="0"/>
          </a:p>
          <a:p>
            <a:pPr fontAlgn="auto">
              <a:lnSpc>
                <a:spcPts val="3200"/>
              </a:lnSpc>
              <a:spcBef>
                <a:spcPct val="0"/>
              </a:spcBef>
              <a:spcAft>
                <a:spcPts val="1200"/>
              </a:spcAft>
              <a:defRPr/>
            </a:pPr>
            <a:r>
              <a:rPr lang="en-US" sz="2400" dirty="0">
                <a:ea typeface="Calibri"/>
                <a:cs typeface="Arial" panose="020B0604020202020204" pitchFamily="34" charset="0"/>
              </a:rPr>
              <a:t>MPFF is highly effective </a:t>
            </a:r>
            <a:r>
              <a:rPr lang="en-US" altLang="en-US" sz="2400" dirty="0"/>
              <a:t>on symptoms, signs and </a:t>
            </a:r>
            <a:r>
              <a:rPr lang="en-US" altLang="en-US" sz="2400" dirty="0" err="1"/>
              <a:t>QoL</a:t>
            </a:r>
            <a:r>
              <a:rPr lang="en-US" altLang="en-US" sz="2400" dirty="0"/>
              <a:t> at all stages of CEAP (0-6</a:t>
            </a:r>
            <a:r>
              <a:rPr lang="en-US" altLang="en-US" sz="2400" dirty="0" smtClean="0"/>
              <a:t>), based on high quality of evidence</a:t>
            </a:r>
          </a:p>
          <a:p>
            <a:pPr marL="0" indent="0" fontAlgn="auto">
              <a:lnSpc>
                <a:spcPts val="3200"/>
              </a:lnSpc>
              <a:spcBef>
                <a:spcPct val="0"/>
              </a:spcBef>
              <a:spcAft>
                <a:spcPts val="1200"/>
              </a:spcAft>
              <a:buFont typeface="Arial" pitchFamily="34" charset="0"/>
              <a:buNone/>
              <a:defRPr/>
            </a:pPr>
            <a:endParaRPr lang="en-US" altLang="en-US" sz="2400" dirty="0"/>
          </a:p>
          <a:p>
            <a:pPr fontAlgn="auto">
              <a:lnSpc>
                <a:spcPts val="3200"/>
              </a:lnSpc>
              <a:spcBef>
                <a:spcPct val="0"/>
              </a:spcBef>
              <a:spcAft>
                <a:spcPts val="1200"/>
              </a:spcAft>
              <a:defRPr/>
            </a:pPr>
            <a:r>
              <a:rPr lang="en-US" altLang="en-US" sz="2400" dirty="0" smtClean="0"/>
              <a:t>MPFF has </a:t>
            </a:r>
            <a:r>
              <a:rPr lang="en-US" altLang="en-US" sz="2400" dirty="0"/>
              <a:t>the highest strength of recommendations for the management of CVD  in the </a:t>
            </a:r>
            <a:r>
              <a:rPr lang="en-US" altLang="en-US" sz="2400" dirty="0" smtClean="0"/>
              <a:t>2018 guidelines</a:t>
            </a:r>
            <a:r>
              <a:rPr lang="en-US" altLang="en-US" sz="2400" dirty="0"/>
              <a:t>.</a:t>
            </a:r>
          </a:p>
          <a:p>
            <a:pPr fontAlgn="auto">
              <a:lnSpc>
                <a:spcPts val="3200"/>
              </a:lnSpc>
              <a:spcBef>
                <a:spcPct val="0"/>
              </a:spcBef>
              <a:spcAft>
                <a:spcPts val="1200"/>
              </a:spcAft>
              <a:defRPr/>
            </a:pPr>
            <a:endParaRPr lang="en-US" altLang="en-US" sz="20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9388"/>
            <a:ext cx="8875712" cy="240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3" name="Picture 3"/>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331913" y="2924175"/>
            <a:ext cx="6732587"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4437063"/>
            <a:ext cx="124777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113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6" name="Rectangle 5"/>
          <p:cNvSpPr/>
          <p:nvPr/>
        </p:nvSpPr>
        <p:spPr>
          <a:xfrm>
            <a:off x="0" y="1443038"/>
            <a:ext cx="9144000" cy="136525"/>
          </a:xfrm>
          <a:prstGeom prst="rect">
            <a:avLst/>
          </a:prstGeom>
          <a:solidFill>
            <a:srgbClr val="0030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ACE56"/>
              </a:solidFill>
              <a:ea typeface="ヒラギノ角ゴ Pro W3" charset="-128"/>
            </a:endParaRPr>
          </a:p>
        </p:txBody>
      </p:sp>
      <p:sp>
        <p:nvSpPr>
          <p:cNvPr id="7" name="Rectangle 6"/>
          <p:cNvSpPr/>
          <p:nvPr/>
        </p:nvSpPr>
        <p:spPr>
          <a:xfrm>
            <a:off x="0" y="6711950"/>
            <a:ext cx="9144000" cy="1460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357381" name="ZoneTexte 10"/>
          <p:cNvSpPr txBox="1">
            <a:spLocks noChangeArrowheads="1"/>
          </p:cNvSpPr>
          <p:nvPr/>
        </p:nvSpPr>
        <p:spPr bwMode="auto">
          <a:xfrm>
            <a:off x="4078288" y="5618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endParaRPr lang="fr-FR" altLang="fr-FR">
              <a:latin typeface="Calibri" pitchFamily="34" charset="0"/>
            </a:endParaRPr>
          </a:p>
        </p:txBody>
      </p:sp>
      <p:sp>
        <p:nvSpPr>
          <p:cNvPr id="4" name="Rectangle 3"/>
          <p:cNvSpPr/>
          <p:nvPr/>
        </p:nvSpPr>
        <p:spPr>
          <a:xfrm>
            <a:off x="1500188" y="2673350"/>
            <a:ext cx="5848350" cy="2185988"/>
          </a:xfrm>
          <a:prstGeom prst="rect">
            <a:avLst/>
          </a:prstGeom>
        </p:spPr>
        <p:txBody>
          <a:bodyPr>
            <a:spAutoFit/>
          </a:bodyPr>
          <a:lstStyle/>
          <a:p>
            <a:pPr eaLnBrk="1" hangingPunct="1">
              <a:defRPr/>
            </a:pPr>
            <a:endParaRPr lang="fr-FR" sz="3200" b="1" noProof="1">
              <a:solidFill>
                <a:schemeClr val="tx2">
                  <a:lumMod val="50000"/>
                </a:schemeClr>
              </a:solidFill>
              <a:latin typeface="Arial" charset="0"/>
              <a:cs typeface="ＭＳ Ｐゴシック" charset="0"/>
            </a:endParaRPr>
          </a:p>
          <a:p>
            <a:pPr eaLnBrk="1" hangingPunct="1">
              <a:defRPr/>
            </a:pPr>
            <a:r>
              <a:rPr lang="fr-FR" sz="3200" b="1" noProof="1">
                <a:solidFill>
                  <a:schemeClr val="tx2">
                    <a:lumMod val="50000"/>
                  </a:schemeClr>
                </a:solidFill>
                <a:latin typeface="Arial" charset="0"/>
                <a:cs typeface="ＭＳ Ｐゴシック" charset="0"/>
              </a:rPr>
              <a:t>Discussion</a:t>
            </a:r>
          </a:p>
          <a:p>
            <a:pPr eaLnBrk="1" hangingPunct="1">
              <a:defRPr/>
            </a:pPr>
            <a:endParaRPr lang="fr-FR" sz="2800" b="1" noProof="1">
              <a:solidFill>
                <a:schemeClr val="tx2">
                  <a:lumMod val="50000"/>
                </a:schemeClr>
              </a:solidFill>
              <a:latin typeface="Arial" charset="0"/>
              <a:cs typeface="ＭＳ Ｐゴシック" charset="0"/>
            </a:endParaRPr>
          </a:p>
          <a:p>
            <a:pPr eaLnBrk="1" hangingPunct="1">
              <a:defRPr/>
            </a:pPr>
            <a:endParaRPr lang="fr-FR" sz="1600" noProof="1">
              <a:solidFill>
                <a:schemeClr val="bg1">
                  <a:lumMod val="50000"/>
                </a:schemeClr>
              </a:solidFill>
            </a:endParaRPr>
          </a:p>
          <a:p>
            <a:pPr eaLnBrk="1" hangingPunct="1">
              <a:defRPr/>
            </a:pPr>
            <a:endParaRPr lang="fr-FR" sz="2800" b="1" noProof="1">
              <a:solidFill>
                <a:schemeClr val="tx2">
                  <a:lumMod val="50000"/>
                </a:schemeClr>
              </a:solidFill>
              <a:latin typeface="Arial" charset="0"/>
              <a:cs typeface="ＭＳ Ｐゴシック" charset="0"/>
            </a:endParaRPr>
          </a:p>
        </p:txBody>
      </p:sp>
      <p:sp>
        <p:nvSpPr>
          <p:cNvPr id="357383" name="ZoneTexte 8"/>
          <p:cNvSpPr txBox="1">
            <a:spLocks noChangeArrowheads="1"/>
          </p:cNvSpPr>
          <p:nvPr/>
        </p:nvSpPr>
        <p:spPr bwMode="auto">
          <a:xfrm>
            <a:off x="419100" y="573088"/>
            <a:ext cx="590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endParaRPr lang="fr-FR" altLang="fr-FR" sz="1400" b="1">
              <a:solidFill>
                <a:schemeClr val="bg1"/>
              </a:solidFill>
            </a:endParaRPr>
          </a:p>
        </p:txBody>
      </p:sp>
      <p:sp>
        <p:nvSpPr>
          <p:cNvPr id="357384" name="ZoneTexte 8"/>
          <p:cNvSpPr txBox="1">
            <a:spLocks noChangeArrowheads="1"/>
          </p:cNvSpPr>
          <p:nvPr/>
        </p:nvSpPr>
        <p:spPr bwMode="auto">
          <a:xfrm>
            <a:off x="504825" y="377825"/>
            <a:ext cx="81756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r>
              <a:rPr lang="fr-FR" altLang="fr-FR" sz="1600" b="1">
                <a:solidFill>
                  <a:srgbClr val="FFFFFF"/>
                </a:solidFill>
              </a:rPr>
              <a:t>Satellite Symposium held during the 19th European Venous Forum (EVF)</a:t>
            </a:r>
          </a:p>
          <a:p>
            <a:endParaRPr lang="fr-FR" altLang="fr-FR" sz="1600" b="1" noProof="1">
              <a:solidFill>
                <a:srgbClr val="FFFFFF"/>
              </a:solidFill>
            </a:endParaRPr>
          </a:p>
          <a:p>
            <a:r>
              <a:rPr lang="fr-FR" altLang="fr-FR" sz="1600" b="1" noProof="1">
                <a:solidFill>
                  <a:srgbClr val="FFFFFF"/>
                </a:solidFill>
              </a:rPr>
              <a:t>Friday, June 29, 2018 (11:00-12:00)</a:t>
            </a:r>
            <a:endParaRPr lang="fr-FR" altLang="fr-FR" sz="1600" b="1">
              <a:solidFill>
                <a:srgbClr val="FFFFFF"/>
              </a:solidFill>
            </a:endParaRPr>
          </a:p>
          <a:p>
            <a:endParaRPr lang="fr-FR" altLang="fr-FR" sz="1600" b="1" noProof="1">
              <a:solidFill>
                <a:srgbClr val="10253F"/>
              </a:solidFill>
            </a:endParaRPr>
          </a:p>
          <a:p>
            <a:endParaRPr lang="fr-FR" altLang="fr-FR" sz="1200" noProof="1">
              <a:solidFill>
                <a:srgbClr val="FFFFFF"/>
              </a:solidFill>
            </a:endParaRPr>
          </a:p>
        </p:txBody>
      </p:sp>
      <p:sp>
        <p:nvSpPr>
          <p:cNvPr id="357385" name="ZoneTexte 15"/>
          <p:cNvSpPr txBox="1">
            <a:spLocks noChangeArrowheads="1"/>
          </p:cNvSpPr>
          <p:nvPr/>
        </p:nvSpPr>
        <p:spPr bwMode="auto">
          <a:xfrm>
            <a:off x="6084888" y="6153150"/>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fr-FR" altLang="fr-FR" sz="1400" i="1">
                <a:solidFill>
                  <a:srgbClr val="064165"/>
                </a:solidFill>
                <a:latin typeface="HelveticaNeueLT Std Med" charset="0"/>
              </a:rPr>
              <a:t>Organized by</a:t>
            </a:r>
          </a:p>
        </p:txBody>
      </p:sp>
      <p:pic>
        <p:nvPicPr>
          <p:cNvPr id="357386"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8538" y="5978525"/>
            <a:ext cx="13319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113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6" name="Rectangle 5"/>
          <p:cNvSpPr/>
          <p:nvPr/>
        </p:nvSpPr>
        <p:spPr>
          <a:xfrm>
            <a:off x="0" y="1443038"/>
            <a:ext cx="9144000" cy="136525"/>
          </a:xfrm>
          <a:prstGeom prst="rect">
            <a:avLst/>
          </a:prstGeom>
          <a:solidFill>
            <a:srgbClr val="0030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ACE56"/>
              </a:solidFill>
              <a:ea typeface="ヒラギノ角ゴ Pro W3" charset="-128"/>
            </a:endParaRPr>
          </a:p>
        </p:txBody>
      </p:sp>
      <p:sp>
        <p:nvSpPr>
          <p:cNvPr id="7" name="Rectangle 6"/>
          <p:cNvSpPr/>
          <p:nvPr/>
        </p:nvSpPr>
        <p:spPr>
          <a:xfrm>
            <a:off x="0" y="6711950"/>
            <a:ext cx="9144000" cy="1460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358405" name="ZoneTexte 10"/>
          <p:cNvSpPr txBox="1">
            <a:spLocks noChangeArrowheads="1"/>
          </p:cNvSpPr>
          <p:nvPr/>
        </p:nvSpPr>
        <p:spPr bwMode="auto">
          <a:xfrm>
            <a:off x="4078288" y="5618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endParaRPr lang="fr-FR" altLang="fr-FR">
              <a:latin typeface="Calibri" pitchFamily="34" charset="0"/>
            </a:endParaRPr>
          </a:p>
        </p:txBody>
      </p:sp>
      <p:sp>
        <p:nvSpPr>
          <p:cNvPr id="4" name="Rectangle 3"/>
          <p:cNvSpPr/>
          <p:nvPr/>
        </p:nvSpPr>
        <p:spPr>
          <a:xfrm>
            <a:off x="1500188" y="2673350"/>
            <a:ext cx="5848350" cy="2032000"/>
          </a:xfrm>
          <a:prstGeom prst="rect">
            <a:avLst/>
          </a:prstGeom>
        </p:spPr>
        <p:txBody>
          <a:bodyPr>
            <a:spAutoFit/>
          </a:bodyPr>
          <a:lstStyle/>
          <a:p>
            <a:pPr eaLnBrk="1" hangingPunct="1">
              <a:defRPr/>
            </a:pPr>
            <a:r>
              <a:rPr lang="fr-FR" sz="3200" b="1" noProof="1">
                <a:solidFill>
                  <a:schemeClr val="tx2">
                    <a:lumMod val="50000"/>
                  </a:schemeClr>
                </a:solidFill>
                <a:latin typeface="Arial" charset="0"/>
                <a:cs typeface="ＭＳ Ｐゴシック" charset="0"/>
              </a:rPr>
              <a:t>Concluding remarks</a:t>
            </a:r>
          </a:p>
          <a:p>
            <a:pPr eaLnBrk="1" hangingPunct="1">
              <a:defRPr/>
            </a:pPr>
            <a:endParaRPr lang="fr-FR" sz="2800" b="1" noProof="1">
              <a:solidFill>
                <a:schemeClr val="tx2">
                  <a:lumMod val="50000"/>
                </a:schemeClr>
              </a:solidFill>
              <a:latin typeface="Arial" charset="0"/>
              <a:cs typeface="ＭＳ Ｐゴシック" charset="0"/>
            </a:endParaRPr>
          </a:p>
          <a:p>
            <a:pPr eaLnBrk="1" hangingPunct="1">
              <a:defRPr/>
            </a:pPr>
            <a:r>
              <a:rPr lang="fr-FR" sz="2200" noProof="1">
                <a:solidFill>
                  <a:schemeClr val="tx2">
                    <a:lumMod val="50000"/>
                  </a:schemeClr>
                </a:solidFill>
              </a:rPr>
              <a:t>A. Nicolaides </a:t>
            </a:r>
            <a:r>
              <a:rPr lang="fr-FR" sz="1600" noProof="1">
                <a:solidFill>
                  <a:schemeClr val="tx2">
                    <a:lumMod val="50000"/>
                  </a:schemeClr>
                </a:solidFill>
              </a:rPr>
              <a:t>(Cyprus)</a:t>
            </a:r>
          </a:p>
          <a:p>
            <a:pPr eaLnBrk="1" hangingPunct="1">
              <a:defRPr/>
            </a:pPr>
            <a:endParaRPr lang="fr-FR" sz="1600" noProof="1">
              <a:solidFill>
                <a:schemeClr val="tx2">
                  <a:lumMod val="50000"/>
                </a:schemeClr>
              </a:solidFill>
            </a:endParaRPr>
          </a:p>
          <a:p>
            <a:pPr eaLnBrk="1" hangingPunct="1">
              <a:defRPr/>
            </a:pPr>
            <a:endParaRPr lang="fr-FR" sz="2800" b="1" noProof="1">
              <a:solidFill>
                <a:schemeClr val="tx2">
                  <a:lumMod val="50000"/>
                </a:schemeClr>
              </a:solidFill>
              <a:latin typeface="Arial" charset="0"/>
              <a:cs typeface="ＭＳ Ｐゴシック" charset="0"/>
            </a:endParaRPr>
          </a:p>
        </p:txBody>
      </p:sp>
      <p:sp>
        <p:nvSpPr>
          <p:cNvPr id="358407" name="ZoneTexte 8"/>
          <p:cNvSpPr txBox="1">
            <a:spLocks noChangeArrowheads="1"/>
          </p:cNvSpPr>
          <p:nvPr/>
        </p:nvSpPr>
        <p:spPr bwMode="auto">
          <a:xfrm>
            <a:off x="419100" y="573088"/>
            <a:ext cx="590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endParaRPr lang="fr-FR" altLang="fr-FR" sz="1400" b="1">
              <a:solidFill>
                <a:schemeClr val="bg1"/>
              </a:solidFill>
            </a:endParaRPr>
          </a:p>
        </p:txBody>
      </p:sp>
      <p:sp>
        <p:nvSpPr>
          <p:cNvPr id="358408" name="ZoneTexte 8"/>
          <p:cNvSpPr txBox="1">
            <a:spLocks noChangeArrowheads="1"/>
          </p:cNvSpPr>
          <p:nvPr/>
        </p:nvSpPr>
        <p:spPr bwMode="auto">
          <a:xfrm>
            <a:off x="504825" y="377825"/>
            <a:ext cx="81756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r>
              <a:rPr lang="fr-FR" altLang="fr-FR" sz="1600" b="1">
                <a:solidFill>
                  <a:srgbClr val="FFFFFF"/>
                </a:solidFill>
              </a:rPr>
              <a:t>Satellite Symposium held during the 19th European Venous Forum (EVF)</a:t>
            </a:r>
          </a:p>
          <a:p>
            <a:endParaRPr lang="fr-FR" altLang="fr-FR" sz="1600" b="1" noProof="1">
              <a:solidFill>
                <a:srgbClr val="FFFFFF"/>
              </a:solidFill>
            </a:endParaRPr>
          </a:p>
          <a:p>
            <a:r>
              <a:rPr lang="fr-FR" altLang="fr-FR" sz="1600" b="1" noProof="1">
                <a:solidFill>
                  <a:srgbClr val="FFFFFF"/>
                </a:solidFill>
              </a:rPr>
              <a:t>Friday, June 29, 2018 (11:00-12:00)</a:t>
            </a:r>
            <a:endParaRPr lang="fr-FR" altLang="fr-FR" sz="1600" b="1">
              <a:solidFill>
                <a:srgbClr val="FFFFFF"/>
              </a:solidFill>
            </a:endParaRPr>
          </a:p>
          <a:p>
            <a:endParaRPr lang="fr-FR" altLang="fr-FR" sz="1600" b="1" noProof="1">
              <a:solidFill>
                <a:srgbClr val="10253F"/>
              </a:solidFill>
            </a:endParaRPr>
          </a:p>
          <a:p>
            <a:endParaRPr lang="fr-FR" altLang="fr-FR" sz="1200" noProof="1">
              <a:solidFill>
                <a:srgbClr val="FFFFFF"/>
              </a:solidFill>
            </a:endParaRPr>
          </a:p>
        </p:txBody>
      </p:sp>
      <p:sp>
        <p:nvSpPr>
          <p:cNvPr id="358409" name="ZoneTexte 15"/>
          <p:cNvSpPr txBox="1">
            <a:spLocks noChangeArrowheads="1"/>
          </p:cNvSpPr>
          <p:nvPr/>
        </p:nvSpPr>
        <p:spPr bwMode="auto">
          <a:xfrm>
            <a:off x="6084888" y="6153150"/>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fr-FR" altLang="fr-FR" sz="1400" i="1">
                <a:solidFill>
                  <a:srgbClr val="064165"/>
                </a:solidFill>
                <a:latin typeface="HelveticaNeueLT Std Med" charset="0"/>
              </a:rPr>
              <a:t>Organized by</a:t>
            </a:r>
          </a:p>
        </p:txBody>
      </p:sp>
      <p:pic>
        <p:nvPicPr>
          <p:cNvPr id="358410"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8538" y="5978525"/>
            <a:ext cx="13319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ltLang="en-US" sz="3600" b="1" smtClean="0">
                <a:latin typeface="Arial" pitchFamily="34" charset="0"/>
                <a:cs typeface="Arial" pitchFamily="34" charset="0"/>
              </a:rPr>
              <a:t>Framingham Study</a:t>
            </a:r>
          </a:p>
        </p:txBody>
      </p:sp>
      <p:sp>
        <p:nvSpPr>
          <p:cNvPr id="251907" name="Rectangle 3"/>
          <p:cNvSpPr>
            <a:spLocks noGrp="1" noChangeArrowheads="1"/>
          </p:cNvSpPr>
          <p:nvPr>
            <p:ph type="body" sz="half" idx="1"/>
          </p:nvPr>
        </p:nvSpPr>
        <p:spPr>
          <a:xfrm>
            <a:off x="457200" y="1412875"/>
            <a:ext cx="8229600" cy="2185988"/>
          </a:xfrm>
        </p:spPr>
        <p:txBody>
          <a:bodyPr/>
          <a:lstStyle/>
          <a:p>
            <a:pPr>
              <a:lnSpc>
                <a:spcPct val="80000"/>
              </a:lnSpc>
            </a:pPr>
            <a:r>
              <a:rPr lang="en-US" altLang="en-US" sz="2200" smtClean="0">
                <a:latin typeface="Arial" pitchFamily="34" charset="0"/>
                <a:cs typeface="Arial" pitchFamily="34" charset="0"/>
              </a:rPr>
              <a:t>3,822 adults </a:t>
            </a:r>
          </a:p>
          <a:p>
            <a:pPr>
              <a:lnSpc>
                <a:spcPct val="80000"/>
              </a:lnSpc>
            </a:pPr>
            <a:endParaRPr lang="en-US" altLang="en-US" sz="2200" smtClean="0">
              <a:latin typeface="Arial" pitchFamily="34" charset="0"/>
              <a:cs typeface="Arial" pitchFamily="34" charset="0"/>
            </a:endParaRPr>
          </a:p>
          <a:p>
            <a:pPr>
              <a:lnSpc>
                <a:spcPct val="80000"/>
              </a:lnSpc>
            </a:pPr>
            <a:r>
              <a:rPr lang="en-US" altLang="en-US" sz="2200" smtClean="0">
                <a:latin typeface="Arial" pitchFamily="34" charset="0"/>
                <a:cs typeface="Arial" pitchFamily="34" charset="0"/>
              </a:rPr>
              <a:t>Incidence of varicose veins was higher in women than men</a:t>
            </a:r>
          </a:p>
          <a:p>
            <a:pPr>
              <a:lnSpc>
                <a:spcPct val="80000"/>
              </a:lnSpc>
            </a:pPr>
            <a:endParaRPr lang="en-US" altLang="en-US" sz="2200" smtClean="0">
              <a:latin typeface="Arial" pitchFamily="34" charset="0"/>
              <a:cs typeface="Arial" pitchFamily="34" charset="0"/>
            </a:endParaRPr>
          </a:p>
          <a:p>
            <a:pPr>
              <a:lnSpc>
                <a:spcPct val="80000"/>
              </a:lnSpc>
            </a:pPr>
            <a:r>
              <a:rPr lang="en-US" altLang="en-US" sz="2200" smtClean="0">
                <a:latin typeface="Arial" pitchFamily="34" charset="0"/>
                <a:cs typeface="Arial" pitchFamily="34" charset="0"/>
              </a:rPr>
              <a:t>2-year incidence of varicose veins</a:t>
            </a:r>
            <a:r>
              <a:rPr lang="en-US" altLang="en-US" sz="2000" smtClean="0">
                <a:latin typeface="Arial" pitchFamily="34" charset="0"/>
                <a:cs typeface="Arial" pitchFamily="34" charset="0"/>
              </a:rPr>
              <a:t> </a:t>
            </a:r>
          </a:p>
          <a:p>
            <a:pPr lvl="1">
              <a:lnSpc>
                <a:spcPct val="80000"/>
              </a:lnSpc>
            </a:pPr>
            <a:r>
              <a:rPr lang="en-US" altLang="en-US" sz="2000" smtClean="0">
                <a:latin typeface="Arial" pitchFamily="34" charset="0"/>
                <a:cs typeface="Arial" pitchFamily="34" charset="0"/>
              </a:rPr>
              <a:t>39.4 new cases per 1000 men</a:t>
            </a:r>
          </a:p>
          <a:p>
            <a:pPr lvl="1">
              <a:lnSpc>
                <a:spcPct val="80000"/>
              </a:lnSpc>
            </a:pPr>
            <a:r>
              <a:rPr lang="en-US" altLang="en-US" sz="2000" smtClean="0">
                <a:latin typeface="Arial" pitchFamily="34" charset="0"/>
                <a:cs typeface="Arial" pitchFamily="34" charset="0"/>
              </a:rPr>
              <a:t>51.9 new cases per 1000 women</a:t>
            </a:r>
          </a:p>
        </p:txBody>
      </p:sp>
      <p:sp>
        <p:nvSpPr>
          <p:cNvPr id="143364" name="Text Box 4"/>
          <p:cNvSpPr txBox="1">
            <a:spLocks noChangeArrowheads="1"/>
          </p:cNvSpPr>
          <p:nvPr/>
        </p:nvSpPr>
        <p:spPr bwMode="auto">
          <a:xfrm>
            <a:off x="6372225" y="6467475"/>
            <a:ext cx="2736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marL="342900" indent="-342900" defTabSz="914400">
              <a:spcBef>
                <a:spcPct val="50000"/>
              </a:spcBef>
              <a:defRPr/>
            </a:pPr>
            <a:r>
              <a:rPr lang="en-US" altLang="en-US" sz="1200" smtClean="0">
                <a:solidFill>
                  <a:srgbClr val="CCFFCC"/>
                </a:solidFill>
                <a:ea typeface="+mn-ea"/>
              </a:rPr>
              <a:t>Brand FN et al. </a:t>
            </a:r>
            <a:r>
              <a:rPr lang="en-US" altLang="en-US" sz="1200" i="1" smtClean="0">
                <a:solidFill>
                  <a:srgbClr val="CCFFCC"/>
                </a:solidFill>
                <a:ea typeface="+mn-ea"/>
              </a:rPr>
              <a:t>Am J Prev Med</a:t>
            </a:r>
            <a:r>
              <a:rPr lang="en-US" altLang="en-US" sz="1200" smtClean="0">
                <a:solidFill>
                  <a:srgbClr val="CCFFCC"/>
                </a:solidFill>
                <a:ea typeface="+mn-ea"/>
              </a:rPr>
              <a:t> 1988</a:t>
            </a:r>
          </a:p>
        </p:txBody>
      </p:sp>
      <p:graphicFrame>
        <p:nvGraphicFramePr>
          <p:cNvPr id="57445" name="Group 101"/>
          <p:cNvGraphicFramePr>
            <a:graphicFrameLocks noGrp="1"/>
          </p:cNvGraphicFramePr>
          <p:nvPr>
            <p:ph sz="half" idx="2"/>
            <p:extLst>
              <p:ext uri="{D42A27DB-BD31-4B8C-83A1-F6EECF244321}">
                <p14:modId xmlns:p14="http://schemas.microsoft.com/office/powerpoint/2010/main" val="1984641371"/>
              </p:ext>
            </p:extLst>
          </p:nvPr>
        </p:nvGraphicFramePr>
        <p:xfrm>
          <a:off x="457200" y="4260850"/>
          <a:ext cx="8229600" cy="1981200"/>
        </p:xfrm>
        <a:graphic>
          <a:graphicData uri="http://schemas.openxmlformats.org/drawingml/2006/table">
            <a:tbl>
              <a:tblPr/>
              <a:tblGrid>
                <a:gridCol w="2890838"/>
                <a:gridCol w="1223962"/>
                <a:gridCol w="2879725"/>
                <a:gridCol w="1235075"/>
              </a:tblGrid>
              <a:tr h="365125">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Women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Men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r>
              <a:tr h="363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Obese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P&lt;0.01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Low physical activity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P&lt;0.05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Low physical activity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P&lt;0.001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High smoking 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P&lt;0.05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651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High systolic BP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P&lt;0.001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63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Older at menopause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P&lt;0.001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5193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7913" y="555625"/>
            <a:ext cx="1258887"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685800" y="393700"/>
            <a:ext cx="7772400" cy="958850"/>
          </a:xfrm>
        </p:spPr>
        <p:txBody>
          <a:bodyPr/>
          <a:lstStyle/>
          <a:p>
            <a:r>
              <a:rPr lang="en-US" altLang="en-US" sz="3600" b="1" dirty="0" smtClean="0"/>
              <a:t>Risk factors for primary CVD</a:t>
            </a:r>
          </a:p>
        </p:txBody>
      </p:sp>
      <p:sp>
        <p:nvSpPr>
          <p:cNvPr id="252931" name="Rectangle 3"/>
          <p:cNvSpPr>
            <a:spLocks noGrp="1" noChangeArrowheads="1"/>
          </p:cNvSpPr>
          <p:nvPr>
            <p:ph type="body" sz="half" idx="1"/>
          </p:nvPr>
        </p:nvSpPr>
        <p:spPr>
          <a:xfrm>
            <a:off x="971550" y="3502025"/>
            <a:ext cx="7200900" cy="3240088"/>
          </a:xfrm>
        </p:spPr>
        <p:txBody>
          <a:bodyPr/>
          <a:lstStyle/>
          <a:p>
            <a:pPr>
              <a:lnSpc>
                <a:spcPct val="90000"/>
              </a:lnSpc>
            </a:pPr>
            <a:r>
              <a:rPr lang="en-US" altLang="en-US" sz="2400" smtClean="0">
                <a:latin typeface="Arial" pitchFamily="34" charset="0"/>
                <a:cs typeface="Arial" pitchFamily="34" charset="0"/>
              </a:rPr>
              <a:t>Postulated risk factors </a:t>
            </a:r>
          </a:p>
          <a:p>
            <a:pPr lvl="1">
              <a:lnSpc>
                <a:spcPct val="90000"/>
              </a:lnSpc>
            </a:pPr>
            <a:r>
              <a:rPr lang="en-US" altLang="en-US" sz="2000" smtClean="0">
                <a:latin typeface="Arial" pitchFamily="34" charset="0"/>
                <a:cs typeface="Arial" pitchFamily="34" charset="0"/>
              </a:rPr>
              <a:t>Increasing age</a:t>
            </a:r>
          </a:p>
          <a:p>
            <a:pPr lvl="1">
              <a:lnSpc>
                <a:spcPct val="90000"/>
              </a:lnSpc>
            </a:pPr>
            <a:r>
              <a:rPr lang="en-US" altLang="en-US" sz="2000" smtClean="0">
                <a:latin typeface="Arial" pitchFamily="34" charset="0"/>
                <a:cs typeface="Arial" pitchFamily="34" charset="0"/>
              </a:rPr>
              <a:t>Positive family history</a:t>
            </a:r>
          </a:p>
          <a:p>
            <a:pPr lvl="1">
              <a:lnSpc>
                <a:spcPct val="90000"/>
              </a:lnSpc>
            </a:pPr>
            <a:r>
              <a:rPr lang="en-US" altLang="en-US" sz="2000" smtClean="0">
                <a:latin typeface="Arial" pitchFamily="34" charset="0"/>
                <a:cs typeface="Arial" pitchFamily="34" charset="0"/>
              </a:rPr>
              <a:t>Gender</a:t>
            </a:r>
          </a:p>
          <a:p>
            <a:pPr lvl="1">
              <a:lnSpc>
                <a:spcPct val="90000"/>
              </a:lnSpc>
            </a:pPr>
            <a:r>
              <a:rPr lang="en-US" altLang="en-US" sz="2000" smtClean="0">
                <a:latin typeface="Arial" pitchFamily="34" charset="0"/>
                <a:cs typeface="Arial" pitchFamily="34" charset="0"/>
              </a:rPr>
              <a:t>Pregnancy</a:t>
            </a:r>
          </a:p>
          <a:p>
            <a:pPr lvl="1">
              <a:lnSpc>
                <a:spcPct val="90000"/>
              </a:lnSpc>
            </a:pPr>
            <a:r>
              <a:rPr lang="en-US" altLang="en-US" sz="2000" smtClean="0">
                <a:latin typeface="Arial" pitchFamily="34" charset="0"/>
                <a:cs typeface="Arial" pitchFamily="34" charset="0"/>
              </a:rPr>
              <a:t>Obesity</a:t>
            </a:r>
          </a:p>
          <a:p>
            <a:pPr lvl="1">
              <a:lnSpc>
                <a:spcPct val="90000"/>
              </a:lnSpc>
            </a:pPr>
            <a:r>
              <a:rPr lang="en-US" altLang="en-US" sz="2000" smtClean="0">
                <a:latin typeface="Arial" pitchFamily="34" charset="0"/>
                <a:cs typeface="Arial" pitchFamily="34" charset="0"/>
              </a:rPr>
              <a:t>Reduced mobility at work</a:t>
            </a:r>
          </a:p>
          <a:p>
            <a:pPr lvl="1">
              <a:lnSpc>
                <a:spcPct val="90000"/>
              </a:lnSpc>
            </a:pPr>
            <a:r>
              <a:rPr lang="en-US" altLang="en-US" sz="2000" smtClean="0">
                <a:latin typeface="Arial" pitchFamily="34" charset="0"/>
                <a:cs typeface="Arial" pitchFamily="34" charset="0"/>
              </a:rPr>
              <a:t>Smoking</a:t>
            </a:r>
          </a:p>
          <a:p>
            <a:pPr lvl="1">
              <a:lnSpc>
                <a:spcPct val="90000"/>
              </a:lnSpc>
            </a:pPr>
            <a:r>
              <a:rPr lang="en-US" altLang="en-US" sz="2000" smtClean="0">
                <a:latin typeface="Arial" pitchFamily="34" charset="0"/>
                <a:cs typeface="Arial" pitchFamily="34" charset="0"/>
              </a:rPr>
              <a:t>Decreased fibre intake and constipation</a:t>
            </a:r>
          </a:p>
        </p:txBody>
      </p:sp>
      <p:pic>
        <p:nvPicPr>
          <p:cNvPr id="25293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42988" y="1641475"/>
            <a:ext cx="7129462" cy="1519238"/>
          </a:xfrm>
          <a:noFill/>
        </p:spPr>
      </p:pic>
      <p:sp>
        <p:nvSpPr>
          <p:cNvPr id="144389" name="Text Box 6"/>
          <p:cNvSpPr txBox="1">
            <a:spLocks noChangeArrowheads="1"/>
          </p:cNvSpPr>
          <p:nvPr/>
        </p:nvSpPr>
        <p:spPr bwMode="auto">
          <a:xfrm>
            <a:off x="6946900" y="3154363"/>
            <a:ext cx="15128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defTabSz="914400">
              <a:spcBef>
                <a:spcPct val="50000"/>
              </a:spcBef>
              <a:defRPr/>
            </a:pPr>
            <a:r>
              <a:rPr lang="en-US" altLang="en-US" sz="1200" i="1" smtClean="0">
                <a:solidFill>
                  <a:srgbClr val="CCFFCC"/>
                </a:solidFill>
                <a:latin typeface="Arial" pitchFamily="34" charset="0"/>
                <a:ea typeface="+mn-ea"/>
                <a:cs typeface="Arial" pitchFamily="34" charset="0"/>
              </a:rPr>
              <a:t>Phlebology</a:t>
            </a:r>
            <a:r>
              <a:rPr lang="en-US" altLang="en-US" sz="1200" smtClean="0">
                <a:solidFill>
                  <a:srgbClr val="CCFFCC"/>
                </a:solidFill>
                <a:latin typeface="Arial" pitchFamily="34" charset="0"/>
                <a:ea typeface="+mn-ea"/>
                <a:cs typeface="Arial" pitchFamily="34" charset="0"/>
              </a:rPr>
              <a:t> 2008</a:t>
            </a:r>
          </a:p>
        </p:txBody>
      </p:sp>
      <p:sp>
        <p:nvSpPr>
          <p:cNvPr id="144390" name="Text Box 7"/>
          <p:cNvSpPr txBox="1">
            <a:spLocks noChangeArrowheads="1"/>
          </p:cNvSpPr>
          <p:nvPr/>
        </p:nvSpPr>
        <p:spPr bwMode="auto">
          <a:xfrm>
            <a:off x="3851275" y="1354138"/>
            <a:ext cx="1720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defTabSz="914400">
              <a:spcBef>
                <a:spcPct val="50000"/>
              </a:spcBef>
              <a:defRPr/>
            </a:pPr>
            <a:r>
              <a:rPr lang="en-US" altLang="en-US" sz="1200" b="1" smtClean="0">
                <a:solidFill>
                  <a:srgbClr val="FFFFFF"/>
                </a:solidFill>
                <a:latin typeface="Arial" pitchFamily="34" charset="0"/>
                <a:ea typeface="+mn-ea"/>
                <a:cs typeface="Arial" pitchFamily="34" charset="0"/>
              </a:rPr>
              <a:t>Systematic Review</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144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08613"/>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6" name="Picture 3"/>
          <p:cNvPicPr>
            <a:picLocks noChangeAspect="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1042987" y="1514036"/>
            <a:ext cx="6732587"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ular Callout 1"/>
          <p:cNvSpPr/>
          <p:nvPr/>
        </p:nvSpPr>
        <p:spPr>
          <a:xfrm>
            <a:off x="7775575" y="3716338"/>
            <a:ext cx="1333500" cy="612775"/>
          </a:xfrm>
          <a:prstGeom prst="wedgeRectCallout">
            <a:avLst>
              <a:gd name="adj1" fmla="val -305448"/>
              <a:gd name="adj2" fmla="val 31077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prstClr val="white"/>
                </a:solidFill>
              </a:rPr>
              <a:t>1% pa</a:t>
            </a:r>
          </a:p>
          <a:p>
            <a:pPr algn="ctr" defTabSz="914400">
              <a:defRPr/>
            </a:pPr>
            <a:r>
              <a:rPr lang="en-GB" dirty="0">
                <a:solidFill>
                  <a:prstClr val="white"/>
                </a:solidFill>
              </a:rPr>
              <a:t>progression</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5888"/>
            <a:ext cx="91440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688" y="1363663"/>
            <a:ext cx="326231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628775"/>
            <a:ext cx="709295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0"/>
            <a:ext cx="91440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ular Callout 1"/>
          <p:cNvSpPr/>
          <p:nvPr/>
        </p:nvSpPr>
        <p:spPr>
          <a:xfrm>
            <a:off x="7812088" y="2997200"/>
            <a:ext cx="914400" cy="863600"/>
          </a:xfrm>
          <a:prstGeom prst="wedgeRectCallout">
            <a:avLst>
              <a:gd name="adj1" fmla="val -133333"/>
              <a:gd name="adj2" fmla="val 23751"/>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prstClr val="white"/>
                </a:solidFill>
              </a:rPr>
              <a:t>Parity</a:t>
            </a:r>
          </a:p>
          <a:p>
            <a:pPr algn="ctr" defTabSz="914400">
              <a:defRPr/>
            </a:pPr>
            <a:r>
              <a:rPr lang="en-GB" dirty="0">
                <a:solidFill>
                  <a:prstClr val="white"/>
                </a:solidFill>
              </a:rPr>
              <a:t>FH</a:t>
            </a:r>
          </a:p>
          <a:p>
            <a:pPr algn="ctr" defTabSz="914400">
              <a:defRPr/>
            </a:pPr>
            <a:r>
              <a:rPr lang="en-GB" dirty="0">
                <a:solidFill>
                  <a:prstClr val="white"/>
                </a:solidFill>
              </a:rPr>
              <a:t>BMI</a:t>
            </a:r>
          </a:p>
        </p:txBody>
      </p:sp>
      <p:sp>
        <p:nvSpPr>
          <p:cNvPr id="3" name="Rounded Rectangular Callout 2"/>
          <p:cNvSpPr/>
          <p:nvPr/>
        </p:nvSpPr>
        <p:spPr>
          <a:xfrm>
            <a:off x="7812088" y="4365625"/>
            <a:ext cx="914400" cy="612775"/>
          </a:xfrm>
          <a:prstGeom prst="wedgeRoundRectCallout">
            <a:avLst>
              <a:gd name="adj1" fmla="val -374094"/>
              <a:gd name="adj2" fmla="val -1143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err="1">
                <a:solidFill>
                  <a:prstClr val="white"/>
                </a:solidFill>
              </a:rPr>
              <a:t>QoL</a:t>
            </a:r>
            <a:r>
              <a:rPr lang="en-GB" dirty="0">
                <a:solidFill>
                  <a:prstClr val="white"/>
                </a:solidFill>
              </a:rPr>
              <a:t> ↓↓</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1"/>
          <p:cNvPicPr>
            <a:picLocks noChangeAspect="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0" y="28575"/>
            <a:ext cx="91440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2"/>
          <p:cNvPicPr>
            <a:picLocks noChangeAspect="1"/>
          </p:cNvPicPr>
          <p:nvPr/>
        </p:nvPicPr>
        <p:blipFill>
          <a:blip r:embed="rId4">
            <a:lum contrast="-40000"/>
            <a:extLst>
              <a:ext uri="{28A0092B-C50C-407E-A947-70E740481C1C}">
                <a14:useLocalDpi xmlns:a14="http://schemas.microsoft.com/office/drawing/2010/main" val="0"/>
              </a:ext>
            </a:extLst>
          </a:blip>
          <a:srcRect/>
          <a:stretch>
            <a:fillRect/>
          </a:stretch>
        </p:blipFill>
        <p:spPr bwMode="auto">
          <a:xfrm>
            <a:off x="0" y="2785872"/>
            <a:ext cx="9144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4" name="Picture 4"/>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4437063"/>
            <a:ext cx="91440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95288" y="4437063"/>
            <a:ext cx="936625" cy="1728787"/>
          </a:xfrm>
          <a:prstGeom prst="rect">
            <a:avLst/>
          </a:prstGeom>
          <a:noFill/>
          <a:ln w="57150"/>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GB">
              <a:solidFill>
                <a:prstClr val="white"/>
              </a:solidFill>
            </a:endParaRPr>
          </a:p>
        </p:txBody>
      </p:sp>
      <p:cxnSp>
        <p:nvCxnSpPr>
          <p:cNvPr id="8" name="Straight Arrow Connector 7"/>
          <p:cNvCxnSpPr/>
          <p:nvPr/>
        </p:nvCxnSpPr>
        <p:spPr>
          <a:xfrm flipH="1" flipV="1">
            <a:off x="1323975" y="5497513"/>
            <a:ext cx="1376363" cy="984250"/>
          </a:xfrm>
          <a:prstGeom prst="straightConnector1">
            <a:avLst/>
          </a:prstGeom>
          <a:ln>
            <a:solidFill>
              <a:srgbClr val="F137E4"/>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971550" y="6165850"/>
            <a:ext cx="144463" cy="358775"/>
          </a:xfrm>
          <a:prstGeom prst="straightConnector1">
            <a:avLst/>
          </a:prstGeom>
          <a:ln>
            <a:solidFill>
              <a:srgbClr val="F137E4"/>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7235825" y="1700213"/>
            <a:ext cx="1657350" cy="865187"/>
          </a:xfrm>
          <a:prstGeom prst="rect">
            <a:avLst/>
          </a:prstGeom>
          <a:solidFill>
            <a:srgbClr val="8A0A8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r>
              <a:rPr lang="en-GB" dirty="0">
                <a:solidFill>
                  <a:prstClr val="white"/>
                </a:solidFill>
              </a:rPr>
              <a:t>6232GPs</a:t>
            </a:r>
          </a:p>
          <a:p>
            <a:pPr algn="ctr" defTabSz="914400">
              <a:defRPr/>
            </a:pPr>
            <a:r>
              <a:rPr lang="en-GB" dirty="0">
                <a:solidFill>
                  <a:prstClr val="white"/>
                </a:solidFill>
              </a:rPr>
              <a:t>91545 subjects</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84538"/>
            <a:ext cx="9144000"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31800" y="1773238"/>
            <a:ext cx="8280400" cy="475138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GB">
              <a:solidFill>
                <a:prstClr val="white"/>
              </a:solidFill>
            </a:endParaRPr>
          </a:p>
        </p:txBody>
      </p:sp>
      <p:pic>
        <p:nvPicPr>
          <p:cNvPr id="257029" name="Picture 4"/>
          <p:cNvPicPr>
            <a:picLocks noChangeAspect="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900113" y="2276475"/>
            <a:ext cx="74168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7-Point Star 5"/>
          <p:cNvSpPr/>
          <p:nvPr/>
        </p:nvSpPr>
        <p:spPr>
          <a:xfrm>
            <a:off x="7378700" y="5821363"/>
            <a:ext cx="1765300" cy="914400"/>
          </a:xfrm>
          <a:prstGeom prst="star7">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r>
              <a:rPr lang="en-GB" sz="1200" dirty="0">
                <a:solidFill>
                  <a:prstClr val="white"/>
                </a:solidFill>
              </a:rPr>
              <a:t>Referral increases with severity</a:t>
            </a:r>
          </a:p>
        </p:txBody>
      </p:sp>
      <p:sp>
        <p:nvSpPr>
          <p:cNvPr id="7" name="7-Point Star 6"/>
          <p:cNvSpPr/>
          <p:nvPr/>
        </p:nvSpPr>
        <p:spPr>
          <a:xfrm>
            <a:off x="7665347" y="2470245"/>
            <a:ext cx="1245291" cy="1036543"/>
          </a:xfrm>
          <a:prstGeom prst="star7">
            <a:avLst/>
          </a:prstGeom>
          <a:solidFill>
            <a:srgbClr val="00B05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r>
              <a:rPr lang="en-GB" sz="1100" b="1" dirty="0" smtClean="0">
                <a:solidFill>
                  <a:prstClr val="white"/>
                </a:solidFill>
              </a:rPr>
              <a:t>Majority &gt; 50%</a:t>
            </a:r>
          </a:p>
          <a:p>
            <a:pPr algn="ctr" defTabSz="914400">
              <a:defRPr/>
            </a:pPr>
            <a:r>
              <a:rPr lang="en-GB" sz="1100" b="1" dirty="0" smtClean="0">
                <a:solidFill>
                  <a:prstClr val="white"/>
                </a:solidFill>
              </a:rPr>
              <a:t>C0s/C1</a:t>
            </a:r>
            <a:endParaRPr lang="en-GB" sz="1100" b="1" dirty="0">
              <a:solidFill>
                <a:prstClr val="white"/>
              </a:solidFill>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33375"/>
            <a:ext cx="91440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205038"/>
            <a:ext cx="7954962"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2236788"/>
            <a:ext cx="18732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188913"/>
            <a:ext cx="9144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5" name="Picture 2"/>
          <p:cNvPicPr>
            <a:picLocks noChangeAspect="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1588" y="2349500"/>
            <a:ext cx="9144001"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08500"/>
            <a:ext cx="91440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92500" y="2636838"/>
            <a:ext cx="1439863" cy="1368425"/>
          </a:xfrm>
          <a:prstGeom prst="rect">
            <a:avLst/>
          </a:prstGeom>
          <a:noFill/>
          <a:ln w="57150">
            <a:solidFill>
              <a:srgbClr val="F137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525"/>
            <a:ext cx="9144000" cy="15113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6" name="Rectangle 5"/>
          <p:cNvSpPr/>
          <p:nvPr/>
        </p:nvSpPr>
        <p:spPr>
          <a:xfrm>
            <a:off x="0" y="1443038"/>
            <a:ext cx="9144000" cy="136525"/>
          </a:xfrm>
          <a:prstGeom prst="rect">
            <a:avLst/>
          </a:prstGeom>
          <a:solidFill>
            <a:srgbClr val="0030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ACE56"/>
              </a:solidFill>
              <a:ea typeface="ヒラギノ角ゴ Pro W3" charset="-128"/>
            </a:endParaRPr>
          </a:p>
        </p:txBody>
      </p:sp>
      <p:sp>
        <p:nvSpPr>
          <p:cNvPr id="7" name="Rectangle 6"/>
          <p:cNvSpPr/>
          <p:nvPr/>
        </p:nvSpPr>
        <p:spPr>
          <a:xfrm>
            <a:off x="0" y="6711950"/>
            <a:ext cx="9144000" cy="1460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239621" name="ZoneTexte 10"/>
          <p:cNvSpPr txBox="1">
            <a:spLocks noChangeArrowheads="1"/>
          </p:cNvSpPr>
          <p:nvPr/>
        </p:nvSpPr>
        <p:spPr bwMode="auto">
          <a:xfrm>
            <a:off x="4078288" y="56086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endParaRPr lang="fr-FR" altLang="fr-FR">
              <a:latin typeface="Calibri" pitchFamily="34" charset="0"/>
            </a:endParaRPr>
          </a:p>
        </p:txBody>
      </p:sp>
      <p:sp>
        <p:nvSpPr>
          <p:cNvPr id="4" name="Rectangle 3"/>
          <p:cNvSpPr/>
          <p:nvPr/>
        </p:nvSpPr>
        <p:spPr>
          <a:xfrm>
            <a:off x="742950" y="1800225"/>
            <a:ext cx="7800975" cy="3046413"/>
          </a:xfrm>
          <a:prstGeom prst="rect">
            <a:avLst/>
          </a:prstGeom>
        </p:spPr>
        <p:txBody>
          <a:bodyPr>
            <a:spAutoFit/>
          </a:bodyPr>
          <a:lstStyle/>
          <a:p>
            <a:pPr eaLnBrk="1" hangingPunct="1">
              <a:defRPr/>
            </a:pPr>
            <a:r>
              <a:rPr lang="fr-FR" sz="3200" b="1" noProof="1">
                <a:solidFill>
                  <a:schemeClr val="tx2">
                    <a:lumMod val="50000"/>
                  </a:schemeClr>
                </a:solidFill>
                <a:latin typeface="Arial" charset="0"/>
                <a:cs typeface="ＭＳ Ｐゴシック" charset="0"/>
              </a:rPr>
              <a:t>Burden and suffering in </a:t>
            </a:r>
          </a:p>
          <a:p>
            <a:pPr eaLnBrk="1" hangingPunct="1">
              <a:defRPr/>
            </a:pPr>
            <a:r>
              <a:rPr lang="fr-FR" sz="3200" b="1" noProof="1">
                <a:solidFill>
                  <a:schemeClr val="tx2">
                    <a:lumMod val="50000"/>
                  </a:schemeClr>
                </a:solidFill>
                <a:latin typeface="Arial" charset="0"/>
                <a:cs typeface="ＭＳ Ｐゴシック" charset="0"/>
              </a:rPr>
              <a:t>chronic venous disease</a:t>
            </a:r>
          </a:p>
          <a:p>
            <a:pPr eaLnBrk="1" hangingPunct="1">
              <a:defRPr/>
            </a:pPr>
            <a:endParaRPr lang="fr-FR" sz="2800" b="1" noProof="1">
              <a:solidFill>
                <a:schemeClr val="tx2">
                  <a:lumMod val="50000"/>
                </a:schemeClr>
              </a:solidFill>
              <a:latin typeface="Arial" charset="0"/>
              <a:cs typeface="ＭＳ Ｐゴシック" charset="0"/>
            </a:endParaRPr>
          </a:p>
          <a:p>
            <a:pPr eaLnBrk="1" hangingPunct="1">
              <a:spcBef>
                <a:spcPct val="20000"/>
              </a:spcBef>
              <a:tabLst>
                <a:tab pos="190500" algn="l"/>
              </a:tabLst>
              <a:defRPr/>
            </a:pPr>
            <a:r>
              <a:rPr lang="fr-FR" sz="1600" i="1" noProof="1">
                <a:solidFill>
                  <a:schemeClr val="tx2">
                    <a:lumMod val="50000"/>
                  </a:schemeClr>
                </a:solidFill>
              </a:rPr>
              <a:t>Chairpersons</a:t>
            </a:r>
            <a:r>
              <a:rPr lang="fr-FR" sz="1600" b="1" i="1" noProof="1">
                <a:solidFill>
                  <a:schemeClr val="tx2">
                    <a:lumMod val="50000"/>
                  </a:schemeClr>
                </a:solidFill>
              </a:rPr>
              <a:t> </a:t>
            </a:r>
            <a:endParaRPr lang="fr-FR" sz="1600" b="1" i="1" dirty="0">
              <a:solidFill>
                <a:schemeClr val="tx2">
                  <a:lumMod val="50000"/>
                </a:schemeClr>
              </a:solidFill>
            </a:endParaRPr>
          </a:p>
          <a:p>
            <a:pPr eaLnBrk="1" hangingPunct="1">
              <a:spcBef>
                <a:spcPct val="20000"/>
              </a:spcBef>
              <a:tabLst>
                <a:tab pos="190500" algn="l"/>
              </a:tabLst>
              <a:defRPr/>
            </a:pPr>
            <a:r>
              <a:rPr lang="fr-FR" sz="2200" noProof="1">
                <a:solidFill>
                  <a:schemeClr val="tx2">
                    <a:lumMod val="50000"/>
                  </a:schemeClr>
                </a:solidFill>
              </a:rPr>
              <a:t>N. Labropoulos</a:t>
            </a:r>
            <a:r>
              <a:rPr lang="fr-FR" sz="1600" noProof="1">
                <a:solidFill>
                  <a:schemeClr val="tx2">
                    <a:lumMod val="50000"/>
                  </a:schemeClr>
                </a:solidFill>
              </a:rPr>
              <a:t> (USA)</a:t>
            </a:r>
            <a:r>
              <a:rPr lang="fr-FR" sz="2200" noProof="1">
                <a:solidFill>
                  <a:schemeClr val="tx2">
                    <a:lumMod val="50000"/>
                  </a:schemeClr>
                </a:solidFill>
              </a:rPr>
              <a:t> </a:t>
            </a:r>
            <a:endParaRPr lang="fr-FR" sz="1600" dirty="0">
              <a:solidFill>
                <a:schemeClr val="bg1">
                  <a:lumMod val="50000"/>
                </a:schemeClr>
              </a:solidFill>
            </a:endParaRPr>
          </a:p>
          <a:p>
            <a:pPr eaLnBrk="1" hangingPunct="1">
              <a:spcBef>
                <a:spcPct val="20000"/>
              </a:spcBef>
              <a:tabLst>
                <a:tab pos="190500" algn="l"/>
              </a:tabLst>
              <a:defRPr/>
            </a:pPr>
            <a:r>
              <a:rPr lang="fr-FR" sz="2200" noProof="1">
                <a:solidFill>
                  <a:schemeClr val="tx2">
                    <a:lumMod val="50000"/>
                  </a:schemeClr>
                </a:solidFill>
              </a:rPr>
              <a:t>A. Nicolaides </a:t>
            </a:r>
            <a:r>
              <a:rPr lang="fr-FR" sz="1600" noProof="1">
                <a:solidFill>
                  <a:schemeClr val="tx2">
                    <a:lumMod val="50000"/>
                  </a:schemeClr>
                </a:solidFill>
              </a:rPr>
              <a:t>(Cyprus)</a:t>
            </a:r>
            <a:endParaRPr lang="fr-FR" sz="1600" noProof="1">
              <a:solidFill>
                <a:schemeClr val="bg1">
                  <a:lumMod val="50000"/>
                </a:schemeClr>
              </a:solidFill>
            </a:endParaRPr>
          </a:p>
          <a:p>
            <a:pPr eaLnBrk="1" hangingPunct="1">
              <a:defRPr/>
            </a:pPr>
            <a:endParaRPr lang="fr-FR" sz="2800" b="1" noProof="1">
              <a:solidFill>
                <a:schemeClr val="tx2">
                  <a:lumMod val="50000"/>
                </a:schemeClr>
              </a:solidFill>
              <a:latin typeface="Arial" charset="0"/>
              <a:cs typeface="ＭＳ Ｐゴシック" charset="0"/>
            </a:endParaRPr>
          </a:p>
        </p:txBody>
      </p:sp>
      <p:sp>
        <p:nvSpPr>
          <p:cNvPr id="239623" name="ZoneTexte 8"/>
          <p:cNvSpPr txBox="1">
            <a:spLocks noChangeArrowheads="1"/>
          </p:cNvSpPr>
          <p:nvPr/>
        </p:nvSpPr>
        <p:spPr bwMode="auto">
          <a:xfrm>
            <a:off x="581025" y="350838"/>
            <a:ext cx="8191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r>
              <a:rPr lang="fr-FR" altLang="fr-FR" sz="1600" b="1" dirty="0">
                <a:solidFill>
                  <a:srgbClr val="FFFFFF"/>
                </a:solidFill>
              </a:rPr>
              <a:t>Satellite Symposium </a:t>
            </a:r>
            <a:r>
              <a:rPr lang="fr-FR" altLang="fr-FR" sz="1600" b="1" dirty="0" err="1">
                <a:solidFill>
                  <a:srgbClr val="FFFFFF"/>
                </a:solidFill>
              </a:rPr>
              <a:t>held</a:t>
            </a:r>
            <a:r>
              <a:rPr lang="fr-FR" altLang="fr-FR" sz="1600" b="1" dirty="0">
                <a:solidFill>
                  <a:srgbClr val="FFFFFF"/>
                </a:solidFill>
              </a:rPr>
              <a:t> </a:t>
            </a:r>
            <a:r>
              <a:rPr lang="fr-FR" altLang="fr-FR" sz="1600" b="1" dirty="0" err="1">
                <a:solidFill>
                  <a:srgbClr val="FFFFFF"/>
                </a:solidFill>
              </a:rPr>
              <a:t>during</a:t>
            </a:r>
            <a:r>
              <a:rPr lang="fr-FR" altLang="fr-FR" sz="1600" b="1" dirty="0">
                <a:solidFill>
                  <a:srgbClr val="FFFFFF"/>
                </a:solidFill>
              </a:rPr>
              <a:t> the 19th </a:t>
            </a:r>
            <a:r>
              <a:rPr lang="fr-FR" altLang="fr-FR" sz="1600" b="1" dirty="0" err="1">
                <a:solidFill>
                  <a:srgbClr val="FFFFFF"/>
                </a:solidFill>
              </a:rPr>
              <a:t>European</a:t>
            </a:r>
            <a:r>
              <a:rPr lang="fr-FR" altLang="fr-FR" sz="1600" b="1" dirty="0">
                <a:solidFill>
                  <a:srgbClr val="FFFFFF"/>
                </a:solidFill>
              </a:rPr>
              <a:t> </a:t>
            </a:r>
            <a:r>
              <a:rPr lang="fr-FR" altLang="fr-FR" sz="1600" b="1" dirty="0" err="1">
                <a:solidFill>
                  <a:srgbClr val="FFFFFF"/>
                </a:solidFill>
              </a:rPr>
              <a:t>Venous</a:t>
            </a:r>
            <a:r>
              <a:rPr lang="fr-FR" altLang="fr-FR" sz="1600" b="1" dirty="0">
                <a:solidFill>
                  <a:srgbClr val="FFFFFF"/>
                </a:solidFill>
              </a:rPr>
              <a:t> Forum (EVF)</a:t>
            </a:r>
          </a:p>
          <a:p>
            <a:endParaRPr lang="fr-FR" altLang="fr-FR" sz="1600" b="1" noProof="1">
              <a:solidFill>
                <a:srgbClr val="FFFFFF"/>
              </a:solidFill>
            </a:endParaRPr>
          </a:p>
          <a:p>
            <a:r>
              <a:rPr lang="fr-FR" altLang="fr-FR" sz="1600" b="1" noProof="1">
                <a:solidFill>
                  <a:srgbClr val="FFFFFF"/>
                </a:solidFill>
              </a:rPr>
              <a:t>Friday, June 29, 2018 (11:00-12:00)</a:t>
            </a:r>
            <a:endParaRPr lang="fr-FR" altLang="fr-FR" b="1" noProof="1">
              <a:solidFill>
                <a:srgbClr val="10253F"/>
              </a:solidFill>
            </a:endParaRPr>
          </a:p>
        </p:txBody>
      </p:sp>
      <p:sp>
        <p:nvSpPr>
          <p:cNvPr id="239624" name="ZoneTexte 15"/>
          <p:cNvSpPr txBox="1">
            <a:spLocks noChangeArrowheads="1"/>
          </p:cNvSpPr>
          <p:nvPr/>
        </p:nvSpPr>
        <p:spPr bwMode="auto">
          <a:xfrm>
            <a:off x="6084888" y="6162675"/>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fr-FR" altLang="fr-FR" sz="1400" i="1">
                <a:solidFill>
                  <a:srgbClr val="064165"/>
                </a:solidFill>
                <a:latin typeface="HelveticaNeueLT Std Med" charset="0"/>
              </a:rPr>
              <a:t>Organized by</a:t>
            </a:r>
          </a:p>
        </p:txBody>
      </p:sp>
      <p:pic>
        <p:nvPicPr>
          <p:cNvPr id="239625" name="Imag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8538" y="5988050"/>
            <a:ext cx="13319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a:xfrm>
            <a:off x="303213" y="258763"/>
            <a:ext cx="8229600" cy="1143000"/>
          </a:xfrm>
        </p:spPr>
        <p:txBody>
          <a:bodyPr/>
          <a:lstStyle/>
          <a:p>
            <a:pPr eaLnBrk="1" hangingPunct="1"/>
            <a:r>
              <a:rPr lang="en-US" altLang="en-US" dirty="0" smtClean="0">
                <a:solidFill>
                  <a:srgbClr val="FFFF00"/>
                </a:solidFill>
                <a:latin typeface="Arial" pitchFamily="34" charset="0"/>
                <a:cs typeface="Arial" pitchFamily="34" charset="0"/>
              </a:rPr>
              <a:t>Predicted venous disease</a:t>
            </a:r>
          </a:p>
        </p:txBody>
      </p:sp>
      <p:pic>
        <p:nvPicPr>
          <p:cNvPr id="26009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3722688"/>
            <a:ext cx="25177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4888" y="1417638"/>
            <a:ext cx="40608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2350" y="1774825"/>
            <a:ext cx="4043363"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2" name="Picture 16"/>
          <p:cNvPicPr>
            <a:picLocks noChangeAspect="1"/>
          </p:cNvPicPr>
          <p:nvPr/>
        </p:nvPicPr>
        <p:blipFill>
          <a:blip r:embed="rId6">
            <a:extLst>
              <a:ext uri="{28A0092B-C50C-407E-A947-70E740481C1C}">
                <a14:useLocalDpi xmlns:a14="http://schemas.microsoft.com/office/drawing/2010/main" val="0"/>
              </a:ext>
            </a:extLst>
          </a:blip>
          <a:srcRect r="6508"/>
          <a:stretch>
            <a:fillRect/>
          </a:stretch>
        </p:blipFill>
        <p:spPr bwMode="auto">
          <a:xfrm>
            <a:off x="303213" y="1417638"/>
            <a:ext cx="3798887"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813593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1541" y="2205039"/>
            <a:ext cx="6561279" cy="428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468312" y="6488668"/>
            <a:ext cx="1809278" cy="338554"/>
          </a:xfrm>
          <a:prstGeom prst="rect">
            <a:avLst/>
          </a:prstGeom>
          <a:noFill/>
        </p:spPr>
        <p:txBody>
          <a:bodyPr wrap="none" rtlCol="0">
            <a:spAutoFit/>
          </a:bodyPr>
          <a:lstStyle/>
          <a:p>
            <a:r>
              <a:rPr lang="fr-FR" sz="1600" i="1" dirty="0" err="1" smtClean="0">
                <a:solidFill>
                  <a:schemeClr val="bg1"/>
                </a:solidFill>
              </a:rPr>
              <a:t>Phlebology</a:t>
            </a:r>
            <a:r>
              <a:rPr lang="fr-FR" sz="1600" dirty="0" smtClean="0">
                <a:solidFill>
                  <a:schemeClr val="bg1"/>
                </a:solidFill>
              </a:rPr>
              <a:t> 2016 </a:t>
            </a:r>
            <a:endParaRPr lang="fr-FR" sz="1600" dirty="0">
              <a:solidFill>
                <a:schemeClr val="bg1"/>
              </a:solidFill>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1541" y="2205039"/>
            <a:ext cx="6561279" cy="428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13593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00113" y="3716338"/>
            <a:ext cx="7704137" cy="172878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r>
              <a:rPr lang="en-GB" dirty="0">
                <a:solidFill>
                  <a:prstClr val="white"/>
                </a:solidFill>
              </a:rPr>
              <a:t>“This is supported by findings suggesting that </a:t>
            </a:r>
            <a:r>
              <a:rPr lang="en-GB" dirty="0" err="1">
                <a:solidFill>
                  <a:prstClr val="white"/>
                </a:solidFill>
              </a:rPr>
              <a:t>QoL</a:t>
            </a:r>
            <a:r>
              <a:rPr lang="en-GB" dirty="0">
                <a:solidFill>
                  <a:prstClr val="white"/>
                </a:solidFill>
              </a:rPr>
              <a:t> in individuals with venous ulceration is comparable to that of patient with congestive cardiac failure, suggesting that the more advanced the class of disease, the more burdensome  CVD is to the patient”</a:t>
            </a:r>
          </a:p>
        </p:txBody>
      </p:sp>
      <p:sp>
        <p:nvSpPr>
          <p:cNvPr id="5" name="ZoneTexte 4"/>
          <p:cNvSpPr txBox="1"/>
          <p:nvPr/>
        </p:nvSpPr>
        <p:spPr>
          <a:xfrm>
            <a:off x="468312" y="6488668"/>
            <a:ext cx="1809278" cy="338554"/>
          </a:xfrm>
          <a:prstGeom prst="rect">
            <a:avLst/>
          </a:prstGeom>
          <a:noFill/>
        </p:spPr>
        <p:txBody>
          <a:bodyPr wrap="none" rtlCol="0">
            <a:spAutoFit/>
          </a:bodyPr>
          <a:lstStyle/>
          <a:p>
            <a:r>
              <a:rPr lang="fr-FR" sz="1600" i="1" dirty="0" err="1" smtClean="0">
                <a:solidFill>
                  <a:schemeClr val="bg1"/>
                </a:solidFill>
              </a:rPr>
              <a:t>Phlebology</a:t>
            </a:r>
            <a:r>
              <a:rPr lang="fr-FR" sz="1600" dirty="0" smtClean="0">
                <a:solidFill>
                  <a:schemeClr val="bg1"/>
                </a:solidFill>
              </a:rPr>
              <a:t> 2016 </a:t>
            </a:r>
            <a:endParaRPr lang="fr-FR" sz="1600" dirty="0">
              <a:solidFill>
                <a:schemeClr val="bg1"/>
              </a:solidFill>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813593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1541" y="2205039"/>
            <a:ext cx="6561279" cy="428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00113" y="3716338"/>
            <a:ext cx="7704137" cy="172878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r>
              <a:rPr lang="en-GB" dirty="0">
                <a:solidFill>
                  <a:prstClr val="white"/>
                </a:solidFill>
              </a:rPr>
              <a:t>“This is supported by findings suggesting that </a:t>
            </a:r>
            <a:r>
              <a:rPr lang="en-GB" dirty="0" err="1">
                <a:solidFill>
                  <a:prstClr val="white"/>
                </a:solidFill>
              </a:rPr>
              <a:t>QoL</a:t>
            </a:r>
            <a:r>
              <a:rPr lang="en-GB" dirty="0">
                <a:solidFill>
                  <a:prstClr val="white"/>
                </a:solidFill>
              </a:rPr>
              <a:t> in individuals with venous ulceration is comparable to that of patient with congestive cardiac failure, suggesting that the more advanced the class of disease, the more burdensome  CVD is to the patient”</a:t>
            </a:r>
          </a:p>
        </p:txBody>
      </p:sp>
      <p:sp>
        <p:nvSpPr>
          <p:cNvPr id="4" name="7-Point Star 3"/>
          <p:cNvSpPr/>
          <p:nvPr/>
        </p:nvSpPr>
        <p:spPr>
          <a:xfrm>
            <a:off x="2243138" y="1233488"/>
            <a:ext cx="4586287" cy="3722687"/>
          </a:xfrm>
          <a:prstGeom prst="star7">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prstClr val="white"/>
                </a:solidFill>
              </a:rPr>
              <a:t>Also treating varicose veins is more cost-effective than laparoscopic cholecystectomy for biliary colic &amp;</a:t>
            </a:r>
          </a:p>
          <a:p>
            <a:pPr algn="ctr" defTabSz="914400">
              <a:defRPr/>
            </a:pPr>
            <a:r>
              <a:rPr lang="en-GB" dirty="0">
                <a:solidFill>
                  <a:prstClr val="white"/>
                </a:solidFill>
              </a:rPr>
              <a:t>CABG for angina!</a:t>
            </a:r>
          </a:p>
        </p:txBody>
      </p:sp>
      <p:sp>
        <p:nvSpPr>
          <p:cNvPr id="3" name="ZoneTexte 2"/>
          <p:cNvSpPr txBox="1"/>
          <p:nvPr/>
        </p:nvSpPr>
        <p:spPr>
          <a:xfrm>
            <a:off x="468312" y="6488668"/>
            <a:ext cx="1809278" cy="338554"/>
          </a:xfrm>
          <a:prstGeom prst="rect">
            <a:avLst/>
          </a:prstGeom>
          <a:noFill/>
        </p:spPr>
        <p:txBody>
          <a:bodyPr wrap="none" rtlCol="0">
            <a:spAutoFit/>
          </a:bodyPr>
          <a:lstStyle/>
          <a:p>
            <a:r>
              <a:rPr lang="fr-FR" sz="1600" i="1" dirty="0" err="1" smtClean="0">
                <a:solidFill>
                  <a:schemeClr val="bg1"/>
                </a:solidFill>
              </a:rPr>
              <a:t>Phlebology</a:t>
            </a:r>
            <a:r>
              <a:rPr lang="fr-FR" sz="1600" dirty="0" smtClean="0">
                <a:solidFill>
                  <a:schemeClr val="bg1"/>
                </a:solidFill>
              </a:rPr>
              <a:t> 2016 </a:t>
            </a:r>
            <a:endParaRPr lang="fr-FR" sz="1600" dirty="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56">
                                          <p:stCondLst>
                                            <p:cond delay="0"/>
                                          </p:stCondLst>
                                        </p:cTn>
                                        <p:tgtEl>
                                          <p:spTgt spid="4"/>
                                        </p:tgtEl>
                                      </p:cBhvr>
                                    </p:animEffect>
                                    <p:anim calcmode="lin" valueType="num">
                                      <p:cBhvr>
                                        <p:cTn id="8" dur="112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0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08" tmFilter="0, 0; 0.125,0.2665; 0.25,0.4; 0.375,0.465; 0.5,0.5;  0.625,0.535; 0.75,0.6; 0.875,0.7335; 1,1">
                                          <p:stCondLst>
                                            <p:cond delay="408"/>
                                          </p:stCondLst>
                                        </p:cTn>
                                        <p:tgtEl>
                                          <p:spTgt spid="4"/>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814"/>
                                          </p:stCondLst>
                                        </p:cTn>
                                        <p:tgtEl>
                                          <p:spTgt spid="4"/>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1249"/>
                                          </p:stCondLst>
                                        </p:cTn>
                                        <p:tgtEl>
                                          <p:spTgt spid="4"/>
                                        </p:tgtEl>
                                        <p:attrNameLst>
                                          <p:attrName>ppt_y</p:attrName>
                                        </p:attrNameLst>
                                      </p:cBhvr>
                                      <p:tavLst>
                                        <p:tav tm="0" fmla="#ppt_y-sin(pi*$)/81">
                                          <p:val>
                                            <p:fltVal val="0"/>
                                          </p:val>
                                        </p:tav>
                                        <p:tav tm="100000">
                                          <p:val>
                                            <p:fltVal val="1"/>
                                          </p:val>
                                        </p:tav>
                                      </p:tavLst>
                                    </p:anim>
                                    <p:animScale>
                                      <p:cBhvr>
                                        <p:cTn id="13" dur="1">
                                          <p:stCondLst>
                                            <p:cond delay="399"/>
                                          </p:stCondLst>
                                        </p:cTn>
                                        <p:tgtEl>
                                          <p:spTgt spid="4"/>
                                        </p:tgtEl>
                                      </p:cBhvr>
                                      <p:to x="100000" y="60000"/>
                                    </p:animScale>
                                    <p:animScale>
                                      <p:cBhvr>
                                        <p:cTn id="14" dur="1" decel="50000">
                                          <p:stCondLst>
                                            <p:cond delay="415"/>
                                          </p:stCondLst>
                                        </p:cTn>
                                        <p:tgtEl>
                                          <p:spTgt spid="4"/>
                                        </p:tgtEl>
                                      </p:cBhvr>
                                      <p:to x="100000" y="100000"/>
                                    </p:animScale>
                                    <p:animScale>
                                      <p:cBhvr>
                                        <p:cTn id="15" dur="1">
                                          <p:stCondLst>
                                            <p:cond delay="806"/>
                                          </p:stCondLst>
                                        </p:cTn>
                                        <p:tgtEl>
                                          <p:spTgt spid="4"/>
                                        </p:tgtEl>
                                      </p:cBhvr>
                                      <p:to x="100000" y="80000"/>
                                    </p:animScale>
                                    <p:animScale>
                                      <p:cBhvr>
                                        <p:cTn id="16" dur="1" decel="50000">
                                          <p:stCondLst>
                                            <p:cond delay="822"/>
                                          </p:stCondLst>
                                        </p:cTn>
                                        <p:tgtEl>
                                          <p:spTgt spid="4"/>
                                        </p:tgtEl>
                                      </p:cBhvr>
                                      <p:to x="100000" y="100000"/>
                                    </p:animScale>
                                    <p:animScale>
                                      <p:cBhvr>
                                        <p:cTn id="17" dur="1">
                                          <p:stCondLst>
                                            <p:cond delay="1249"/>
                                          </p:stCondLst>
                                        </p:cTn>
                                        <p:tgtEl>
                                          <p:spTgt spid="4"/>
                                        </p:tgtEl>
                                      </p:cBhvr>
                                      <p:to x="100000" y="90000"/>
                                    </p:animScale>
                                    <p:animScale>
                                      <p:cBhvr>
                                        <p:cTn id="18" dur="1" decel="50000">
                                          <p:stCondLst>
                                            <p:cond delay="1249"/>
                                          </p:stCondLst>
                                        </p:cTn>
                                        <p:tgtEl>
                                          <p:spTgt spid="4"/>
                                        </p:tgtEl>
                                      </p:cBhvr>
                                      <p:to x="100000" y="100000"/>
                                    </p:animScale>
                                    <p:animScale>
                                      <p:cBhvr>
                                        <p:cTn id="19" dur="1">
                                          <p:stCondLst>
                                            <p:cond delay="1249"/>
                                          </p:stCondLst>
                                        </p:cTn>
                                        <p:tgtEl>
                                          <p:spTgt spid="4"/>
                                        </p:tgtEl>
                                      </p:cBhvr>
                                      <p:to x="100000" y="95000"/>
                                    </p:animScale>
                                    <p:animScale>
                                      <p:cBhvr>
                                        <p:cTn id="20" dur="1" decel="50000">
                                          <p:stCondLst>
                                            <p:cond delay="1249"/>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8275"/>
            <a:ext cx="20066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19463"/>
            <a:ext cx="24749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tical Scroll 4"/>
          <p:cNvSpPr/>
          <p:nvPr/>
        </p:nvSpPr>
        <p:spPr>
          <a:xfrm>
            <a:off x="2916238" y="1916113"/>
            <a:ext cx="3095625" cy="40338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sz="2000" dirty="0">
                <a:solidFill>
                  <a:prstClr val="white"/>
                </a:solidFill>
                <a:latin typeface="Arial" pitchFamily="34" charset="0"/>
                <a:cs typeface="Arial" pitchFamily="34" charset="0"/>
              </a:rPr>
              <a:t>“ A state of complete physical, mental and social well-being, and not merely the absence of disease”</a:t>
            </a:r>
          </a:p>
          <a:p>
            <a:pPr algn="ctr" defTabSz="914400">
              <a:defRPr/>
            </a:pPr>
            <a:endParaRPr lang="en-GB" sz="2000" dirty="0">
              <a:solidFill>
                <a:prstClr val="white"/>
              </a:solidFill>
              <a:latin typeface="Arial" pitchFamily="34" charset="0"/>
              <a:cs typeface="Arial" pitchFamily="34" charset="0"/>
            </a:endParaRPr>
          </a:p>
          <a:p>
            <a:pPr algn="ctr" defTabSz="914400">
              <a:defRPr/>
            </a:pPr>
            <a:r>
              <a:rPr lang="en-GB" sz="2000" dirty="0">
                <a:solidFill>
                  <a:prstClr val="white"/>
                </a:solidFill>
                <a:latin typeface="Arial" pitchFamily="34" charset="0"/>
                <a:cs typeface="Arial" pitchFamily="34" charset="0"/>
              </a:rPr>
              <a:t>WHO 1947</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2244725" y="1676400"/>
            <a:ext cx="42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100</a:t>
            </a:r>
            <a:endParaRPr lang="en-GB" altLang="en-US" sz="2000">
              <a:solidFill>
                <a:srgbClr val="00FFFF"/>
              </a:solidFill>
              <a:ea typeface="+mn-ea"/>
              <a:cs typeface="Arial" pitchFamily="34" charset="0"/>
            </a:endParaRPr>
          </a:p>
        </p:txBody>
      </p:sp>
      <p:grpSp>
        <p:nvGrpSpPr>
          <p:cNvPr id="265219" name="Group 3"/>
          <p:cNvGrpSpPr>
            <a:grpSpLocks/>
          </p:cNvGrpSpPr>
          <p:nvPr/>
        </p:nvGrpSpPr>
        <p:grpSpPr bwMode="auto">
          <a:xfrm>
            <a:off x="1617663" y="1981200"/>
            <a:ext cx="5745359" cy="4159250"/>
            <a:chOff x="1104" y="1169"/>
            <a:chExt cx="3919" cy="2668"/>
          </a:xfrm>
        </p:grpSpPr>
        <p:sp>
          <p:nvSpPr>
            <p:cNvPr id="159750" name="Line 4"/>
            <p:cNvSpPr>
              <a:spLocks noChangeShapeType="1"/>
            </p:cNvSpPr>
            <p:nvPr/>
          </p:nvSpPr>
          <p:spPr bwMode="auto">
            <a:xfrm>
              <a:off x="4721" y="1614"/>
              <a:ext cx="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51" name="Line 5"/>
            <p:cNvSpPr>
              <a:spLocks noChangeShapeType="1"/>
            </p:cNvSpPr>
            <p:nvPr/>
          </p:nvSpPr>
          <p:spPr bwMode="auto">
            <a:xfrm>
              <a:off x="1804" y="1190"/>
              <a:ext cx="3" cy="1"/>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52" name="Line 6"/>
            <p:cNvSpPr>
              <a:spLocks noChangeShapeType="1"/>
            </p:cNvSpPr>
            <p:nvPr/>
          </p:nvSpPr>
          <p:spPr bwMode="auto">
            <a:xfrm>
              <a:off x="1833" y="1190"/>
              <a:ext cx="4" cy="1"/>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53" name="Line 7"/>
            <p:cNvSpPr>
              <a:spLocks noChangeShapeType="1"/>
            </p:cNvSpPr>
            <p:nvPr/>
          </p:nvSpPr>
          <p:spPr bwMode="auto">
            <a:xfrm>
              <a:off x="1861" y="1190"/>
              <a:ext cx="4" cy="1"/>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54" name="Line 8"/>
            <p:cNvSpPr>
              <a:spLocks noChangeShapeType="1"/>
            </p:cNvSpPr>
            <p:nvPr/>
          </p:nvSpPr>
          <p:spPr bwMode="auto">
            <a:xfrm>
              <a:off x="1891" y="1190"/>
              <a:ext cx="3" cy="1"/>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55" name="Line 9"/>
            <p:cNvSpPr>
              <a:spLocks noChangeShapeType="1"/>
            </p:cNvSpPr>
            <p:nvPr/>
          </p:nvSpPr>
          <p:spPr bwMode="auto">
            <a:xfrm>
              <a:off x="1919" y="1190"/>
              <a:ext cx="3" cy="1"/>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56" name="Rectangle 10"/>
            <p:cNvSpPr>
              <a:spLocks noChangeArrowheads="1"/>
            </p:cNvSpPr>
            <p:nvPr/>
          </p:nvSpPr>
          <p:spPr bwMode="auto">
            <a:xfrm>
              <a:off x="2048" y="3335"/>
              <a:ext cx="22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PF</a:t>
              </a:r>
              <a:endParaRPr lang="en-GB" altLang="en-US" sz="2000">
                <a:solidFill>
                  <a:srgbClr val="00FFFF"/>
                </a:solidFill>
                <a:ea typeface="+mn-ea"/>
                <a:cs typeface="Arial" pitchFamily="34" charset="0"/>
              </a:endParaRPr>
            </a:p>
          </p:txBody>
        </p:sp>
        <p:sp>
          <p:nvSpPr>
            <p:cNvPr id="159757" name="Rectangle 11"/>
            <p:cNvSpPr>
              <a:spLocks noChangeArrowheads="1"/>
            </p:cNvSpPr>
            <p:nvPr/>
          </p:nvSpPr>
          <p:spPr bwMode="auto">
            <a:xfrm>
              <a:off x="2367" y="3335"/>
              <a:ext cx="24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RP</a:t>
              </a:r>
              <a:endParaRPr lang="en-GB" altLang="en-US" sz="2000">
                <a:solidFill>
                  <a:srgbClr val="00FFFF"/>
                </a:solidFill>
                <a:ea typeface="+mn-ea"/>
                <a:cs typeface="Arial" pitchFamily="34" charset="0"/>
              </a:endParaRPr>
            </a:p>
          </p:txBody>
        </p:sp>
        <p:sp>
          <p:nvSpPr>
            <p:cNvPr id="159758" name="Rectangle 12"/>
            <p:cNvSpPr>
              <a:spLocks noChangeArrowheads="1"/>
            </p:cNvSpPr>
            <p:nvPr/>
          </p:nvSpPr>
          <p:spPr bwMode="auto">
            <a:xfrm>
              <a:off x="2691" y="3335"/>
              <a:ext cx="24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BP</a:t>
              </a:r>
              <a:endParaRPr lang="en-GB" altLang="en-US" sz="2000">
                <a:solidFill>
                  <a:srgbClr val="00FFFF"/>
                </a:solidFill>
                <a:ea typeface="+mn-ea"/>
                <a:cs typeface="Arial" pitchFamily="34" charset="0"/>
              </a:endParaRPr>
            </a:p>
          </p:txBody>
        </p:sp>
        <p:sp>
          <p:nvSpPr>
            <p:cNvPr id="159759" name="Rectangle 13"/>
            <p:cNvSpPr>
              <a:spLocks noChangeArrowheads="1"/>
            </p:cNvSpPr>
            <p:nvPr/>
          </p:nvSpPr>
          <p:spPr bwMode="auto">
            <a:xfrm>
              <a:off x="3010" y="3335"/>
              <a:ext cx="27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GH</a:t>
              </a:r>
              <a:endParaRPr lang="en-GB" altLang="en-US" sz="2000">
                <a:solidFill>
                  <a:srgbClr val="00FFFF"/>
                </a:solidFill>
                <a:ea typeface="+mn-ea"/>
                <a:cs typeface="Arial" pitchFamily="34" charset="0"/>
              </a:endParaRPr>
            </a:p>
          </p:txBody>
        </p:sp>
        <p:sp>
          <p:nvSpPr>
            <p:cNvPr id="159760" name="Rectangle 14"/>
            <p:cNvSpPr>
              <a:spLocks noChangeArrowheads="1"/>
            </p:cNvSpPr>
            <p:nvPr/>
          </p:nvSpPr>
          <p:spPr bwMode="auto">
            <a:xfrm>
              <a:off x="3350" y="3335"/>
              <a:ext cx="22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VT</a:t>
              </a:r>
              <a:endParaRPr lang="en-GB" altLang="en-US" sz="2000">
                <a:solidFill>
                  <a:srgbClr val="00FFFF"/>
                </a:solidFill>
                <a:ea typeface="+mn-ea"/>
                <a:cs typeface="Arial" pitchFamily="34" charset="0"/>
              </a:endParaRPr>
            </a:p>
          </p:txBody>
        </p:sp>
        <p:sp>
          <p:nvSpPr>
            <p:cNvPr id="159761" name="Rectangle 15"/>
            <p:cNvSpPr>
              <a:spLocks noChangeArrowheads="1"/>
            </p:cNvSpPr>
            <p:nvPr/>
          </p:nvSpPr>
          <p:spPr bwMode="auto">
            <a:xfrm>
              <a:off x="3675" y="3335"/>
              <a:ext cx="22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SF</a:t>
              </a:r>
              <a:endParaRPr lang="en-GB" altLang="en-US" sz="2000">
                <a:solidFill>
                  <a:srgbClr val="00FFFF"/>
                </a:solidFill>
                <a:ea typeface="+mn-ea"/>
                <a:cs typeface="Arial" pitchFamily="34" charset="0"/>
              </a:endParaRPr>
            </a:p>
          </p:txBody>
        </p:sp>
        <p:sp>
          <p:nvSpPr>
            <p:cNvPr id="159762" name="Rectangle 16"/>
            <p:cNvSpPr>
              <a:spLocks noChangeArrowheads="1"/>
            </p:cNvSpPr>
            <p:nvPr/>
          </p:nvSpPr>
          <p:spPr bwMode="auto">
            <a:xfrm>
              <a:off x="3994" y="3335"/>
              <a:ext cx="24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RE</a:t>
              </a:r>
              <a:endParaRPr lang="en-GB" altLang="en-US" sz="2000">
                <a:solidFill>
                  <a:srgbClr val="00FFFF"/>
                </a:solidFill>
                <a:ea typeface="+mn-ea"/>
                <a:cs typeface="Arial" pitchFamily="34" charset="0"/>
              </a:endParaRPr>
            </a:p>
          </p:txBody>
        </p:sp>
        <p:sp>
          <p:nvSpPr>
            <p:cNvPr id="159763" name="Rectangle 17"/>
            <p:cNvSpPr>
              <a:spLocks noChangeArrowheads="1"/>
            </p:cNvSpPr>
            <p:nvPr/>
          </p:nvSpPr>
          <p:spPr bwMode="auto">
            <a:xfrm>
              <a:off x="4308" y="3335"/>
              <a:ext cx="272"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MH</a:t>
              </a:r>
              <a:endParaRPr lang="en-GB" altLang="en-US" sz="2000">
                <a:solidFill>
                  <a:srgbClr val="00FFFF"/>
                </a:solidFill>
                <a:ea typeface="+mn-ea"/>
                <a:cs typeface="Arial" pitchFamily="34" charset="0"/>
              </a:endParaRPr>
            </a:p>
          </p:txBody>
        </p:sp>
        <p:sp>
          <p:nvSpPr>
            <p:cNvPr id="159764" name="Rectangle 18"/>
            <p:cNvSpPr>
              <a:spLocks noChangeArrowheads="1"/>
            </p:cNvSpPr>
            <p:nvPr/>
          </p:nvSpPr>
          <p:spPr bwMode="auto">
            <a:xfrm>
              <a:off x="1690" y="3221"/>
              <a:ext cx="97"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0</a:t>
              </a:r>
              <a:endParaRPr lang="en-GB" altLang="en-US" sz="2000">
                <a:solidFill>
                  <a:srgbClr val="00FFFF"/>
                </a:solidFill>
                <a:ea typeface="+mn-ea"/>
                <a:cs typeface="Arial" pitchFamily="34" charset="0"/>
              </a:endParaRPr>
            </a:p>
          </p:txBody>
        </p:sp>
        <p:sp>
          <p:nvSpPr>
            <p:cNvPr id="159765" name="Rectangle 19"/>
            <p:cNvSpPr>
              <a:spLocks noChangeArrowheads="1"/>
            </p:cNvSpPr>
            <p:nvPr/>
          </p:nvSpPr>
          <p:spPr bwMode="auto">
            <a:xfrm>
              <a:off x="1579" y="2784"/>
              <a:ext cx="19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20</a:t>
              </a:r>
              <a:endParaRPr lang="en-GB" altLang="en-US" sz="2000">
                <a:solidFill>
                  <a:srgbClr val="00FFFF"/>
                </a:solidFill>
                <a:ea typeface="+mn-ea"/>
                <a:cs typeface="Arial" pitchFamily="34" charset="0"/>
              </a:endParaRPr>
            </a:p>
          </p:txBody>
        </p:sp>
        <p:sp>
          <p:nvSpPr>
            <p:cNvPr id="159766" name="Rectangle 20"/>
            <p:cNvSpPr>
              <a:spLocks noChangeArrowheads="1"/>
            </p:cNvSpPr>
            <p:nvPr/>
          </p:nvSpPr>
          <p:spPr bwMode="auto">
            <a:xfrm>
              <a:off x="1579" y="2352"/>
              <a:ext cx="19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40</a:t>
              </a:r>
              <a:endParaRPr lang="en-GB" altLang="en-US" sz="2000">
                <a:solidFill>
                  <a:srgbClr val="00FFFF"/>
                </a:solidFill>
                <a:ea typeface="+mn-ea"/>
                <a:cs typeface="Arial" pitchFamily="34" charset="0"/>
              </a:endParaRPr>
            </a:p>
          </p:txBody>
        </p:sp>
        <p:sp>
          <p:nvSpPr>
            <p:cNvPr id="159767" name="Rectangle 21"/>
            <p:cNvSpPr>
              <a:spLocks noChangeArrowheads="1"/>
            </p:cNvSpPr>
            <p:nvPr/>
          </p:nvSpPr>
          <p:spPr bwMode="auto">
            <a:xfrm>
              <a:off x="1579" y="1920"/>
              <a:ext cx="19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60</a:t>
              </a:r>
              <a:endParaRPr lang="en-GB" altLang="en-US" sz="2000">
                <a:solidFill>
                  <a:srgbClr val="00FFFF"/>
                </a:solidFill>
                <a:ea typeface="+mn-ea"/>
                <a:cs typeface="Arial" pitchFamily="34" charset="0"/>
              </a:endParaRPr>
            </a:p>
          </p:txBody>
        </p:sp>
        <p:sp>
          <p:nvSpPr>
            <p:cNvPr id="159768" name="Rectangle 22"/>
            <p:cNvSpPr>
              <a:spLocks noChangeArrowheads="1"/>
            </p:cNvSpPr>
            <p:nvPr/>
          </p:nvSpPr>
          <p:spPr bwMode="auto">
            <a:xfrm>
              <a:off x="1579" y="1488"/>
              <a:ext cx="19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000" b="1">
                  <a:solidFill>
                    <a:srgbClr val="00FFFF"/>
                  </a:solidFill>
                  <a:ea typeface="+mn-ea"/>
                  <a:cs typeface="Arial" pitchFamily="34" charset="0"/>
                </a:rPr>
                <a:t>80</a:t>
              </a:r>
              <a:endParaRPr lang="en-GB" altLang="en-US" sz="2000">
                <a:solidFill>
                  <a:srgbClr val="00FFFF"/>
                </a:solidFill>
                <a:ea typeface="+mn-ea"/>
                <a:cs typeface="Arial" pitchFamily="34" charset="0"/>
              </a:endParaRPr>
            </a:p>
          </p:txBody>
        </p:sp>
        <p:sp>
          <p:nvSpPr>
            <p:cNvPr id="159769" name="Line 23"/>
            <p:cNvSpPr>
              <a:spLocks noChangeShapeType="1"/>
            </p:cNvSpPr>
            <p:nvPr/>
          </p:nvSpPr>
          <p:spPr bwMode="auto">
            <a:xfrm>
              <a:off x="1804" y="3098"/>
              <a:ext cx="1"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70" name="Line 24"/>
            <p:cNvSpPr>
              <a:spLocks noChangeShapeType="1"/>
            </p:cNvSpPr>
            <p:nvPr/>
          </p:nvSpPr>
          <p:spPr bwMode="auto">
            <a:xfrm>
              <a:off x="1804" y="2877"/>
              <a:ext cx="40" cy="1"/>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71" name="Line 25"/>
            <p:cNvSpPr>
              <a:spLocks noChangeShapeType="1"/>
            </p:cNvSpPr>
            <p:nvPr/>
          </p:nvSpPr>
          <p:spPr bwMode="auto">
            <a:xfrm>
              <a:off x="1804" y="2674"/>
              <a:ext cx="1"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72" name="Line 26"/>
            <p:cNvSpPr>
              <a:spLocks noChangeShapeType="1"/>
            </p:cNvSpPr>
            <p:nvPr/>
          </p:nvSpPr>
          <p:spPr bwMode="auto">
            <a:xfrm>
              <a:off x="1804" y="2462"/>
              <a:ext cx="40" cy="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73" name="Line 27"/>
            <p:cNvSpPr>
              <a:spLocks noChangeShapeType="1"/>
            </p:cNvSpPr>
            <p:nvPr/>
          </p:nvSpPr>
          <p:spPr bwMode="auto">
            <a:xfrm>
              <a:off x="1804" y="2250"/>
              <a:ext cx="1"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74" name="Line 28"/>
            <p:cNvSpPr>
              <a:spLocks noChangeShapeType="1"/>
            </p:cNvSpPr>
            <p:nvPr/>
          </p:nvSpPr>
          <p:spPr bwMode="auto">
            <a:xfrm>
              <a:off x="1804" y="1826"/>
              <a:ext cx="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75" name="Line 29"/>
            <p:cNvSpPr>
              <a:spLocks noChangeShapeType="1"/>
            </p:cNvSpPr>
            <p:nvPr/>
          </p:nvSpPr>
          <p:spPr bwMode="auto">
            <a:xfrm>
              <a:off x="1804" y="1614"/>
              <a:ext cx="40" cy="1"/>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76" name="Line 30"/>
            <p:cNvSpPr>
              <a:spLocks noChangeShapeType="1"/>
            </p:cNvSpPr>
            <p:nvPr/>
          </p:nvSpPr>
          <p:spPr bwMode="auto">
            <a:xfrm>
              <a:off x="1804" y="1402"/>
              <a:ext cx="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77" name="Line 31"/>
            <p:cNvSpPr>
              <a:spLocks noChangeShapeType="1"/>
            </p:cNvSpPr>
            <p:nvPr/>
          </p:nvSpPr>
          <p:spPr bwMode="auto">
            <a:xfrm>
              <a:off x="1804" y="1190"/>
              <a:ext cx="40" cy="1"/>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78" name="Line 32"/>
            <p:cNvSpPr>
              <a:spLocks noChangeShapeType="1"/>
            </p:cNvSpPr>
            <p:nvPr/>
          </p:nvSpPr>
          <p:spPr bwMode="auto">
            <a:xfrm flipV="1">
              <a:off x="1799" y="1169"/>
              <a:ext cx="5" cy="2153"/>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79" name="Freeform 33"/>
            <p:cNvSpPr>
              <a:spLocks/>
            </p:cNvSpPr>
            <p:nvPr/>
          </p:nvSpPr>
          <p:spPr bwMode="auto">
            <a:xfrm>
              <a:off x="2129" y="1403"/>
              <a:ext cx="2277" cy="550"/>
            </a:xfrm>
            <a:custGeom>
              <a:avLst/>
              <a:gdLst>
                <a:gd name="T0" fmla="*/ 0 w 5794"/>
                <a:gd name="T1" fmla="*/ 0 h 1247"/>
                <a:gd name="T2" fmla="*/ 0 w 5794"/>
                <a:gd name="T3" fmla="*/ 0 h 1247"/>
                <a:gd name="T4" fmla="*/ 0 w 5794"/>
                <a:gd name="T5" fmla="*/ 0 h 1247"/>
                <a:gd name="T6" fmla="*/ 0 w 5794"/>
                <a:gd name="T7" fmla="*/ 0 h 1247"/>
                <a:gd name="T8" fmla="*/ 0 w 5794"/>
                <a:gd name="T9" fmla="*/ 0 h 1247"/>
                <a:gd name="T10" fmla="*/ 0 w 5794"/>
                <a:gd name="T11" fmla="*/ 0 h 1247"/>
                <a:gd name="T12" fmla="*/ 0 w 5794"/>
                <a:gd name="T13" fmla="*/ 0 h 1247"/>
                <a:gd name="T14" fmla="*/ 0 w 5794"/>
                <a:gd name="T15" fmla="*/ 0 h 1247"/>
                <a:gd name="T16" fmla="*/ 0 60000 65536"/>
                <a:gd name="T17" fmla="*/ 0 60000 65536"/>
                <a:gd name="T18" fmla="*/ 0 60000 65536"/>
                <a:gd name="T19" fmla="*/ 0 60000 65536"/>
                <a:gd name="T20" fmla="*/ 0 60000 65536"/>
                <a:gd name="T21" fmla="*/ 0 60000 65536"/>
                <a:gd name="T22" fmla="*/ 0 60000 65536"/>
                <a:gd name="T23" fmla="*/ 0 60000 65536"/>
                <a:gd name="T24" fmla="*/ 0 w 5794"/>
                <a:gd name="T25" fmla="*/ 0 h 1247"/>
                <a:gd name="T26" fmla="*/ 5794 w 5794"/>
                <a:gd name="T27" fmla="*/ 1247 h 12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94" h="1247">
                  <a:moveTo>
                    <a:pt x="0" y="18"/>
                  </a:moveTo>
                  <a:lnTo>
                    <a:pt x="828" y="88"/>
                  </a:lnTo>
                  <a:lnTo>
                    <a:pt x="1655" y="281"/>
                  </a:lnTo>
                  <a:lnTo>
                    <a:pt x="2483" y="783"/>
                  </a:lnTo>
                  <a:lnTo>
                    <a:pt x="3311" y="1247"/>
                  </a:lnTo>
                  <a:lnTo>
                    <a:pt x="4139" y="0"/>
                  </a:lnTo>
                  <a:lnTo>
                    <a:pt x="4966" y="203"/>
                  </a:lnTo>
                  <a:lnTo>
                    <a:pt x="5794" y="677"/>
                  </a:lnTo>
                </a:path>
              </a:pathLst>
            </a:custGeom>
            <a:noFill/>
            <a:ln w="26988">
              <a:solidFill>
                <a:srgbClr val="66FF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a:defRPr/>
              </a:pPr>
              <a:endParaRPr lang="fr-FR">
                <a:solidFill>
                  <a:prstClr val="black"/>
                </a:solidFill>
                <a:ea typeface="+mn-ea"/>
                <a:cs typeface="Arial" pitchFamily="34" charset="0"/>
              </a:endParaRPr>
            </a:p>
          </p:txBody>
        </p:sp>
        <p:sp>
          <p:nvSpPr>
            <p:cNvPr id="159780" name="Line 34"/>
            <p:cNvSpPr>
              <a:spLocks noChangeShapeType="1"/>
            </p:cNvSpPr>
            <p:nvPr/>
          </p:nvSpPr>
          <p:spPr bwMode="auto">
            <a:xfrm>
              <a:off x="2129" y="1974"/>
              <a:ext cx="16" cy="22"/>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81" name="Line 35"/>
            <p:cNvSpPr>
              <a:spLocks noChangeShapeType="1"/>
            </p:cNvSpPr>
            <p:nvPr/>
          </p:nvSpPr>
          <p:spPr bwMode="auto">
            <a:xfrm>
              <a:off x="2168" y="2029"/>
              <a:ext cx="14" cy="2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82" name="Line 36"/>
            <p:cNvSpPr>
              <a:spLocks noChangeShapeType="1"/>
            </p:cNvSpPr>
            <p:nvPr/>
          </p:nvSpPr>
          <p:spPr bwMode="auto">
            <a:xfrm>
              <a:off x="2206" y="2083"/>
              <a:ext cx="15" cy="22"/>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83" name="Line 37"/>
            <p:cNvSpPr>
              <a:spLocks noChangeShapeType="1"/>
            </p:cNvSpPr>
            <p:nvPr/>
          </p:nvSpPr>
          <p:spPr bwMode="auto">
            <a:xfrm>
              <a:off x="2244" y="2138"/>
              <a:ext cx="15" cy="2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84" name="Line 38"/>
            <p:cNvSpPr>
              <a:spLocks noChangeShapeType="1"/>
            </p:cNvSpPr>
            <p:nvPr/>
          </p:nvSpPr>
          <p:spPr bwMode="auto">
            <a:xfrm>
              <a:off x="2281" y="2191"/>
              <a:ext cx="17" cy="22"/>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85" name="Line 39"/>
            <p:cNvSpPr>
              <a:spLocks noChangeShapeType="1"/>
            </p:cNvSpPr>
            <p:nvPr/>
          </p:nvSpPr>
          <p:spPr bwMode="auto">
            <a:xfrm>
              <a:off x="2319" y="2245"/>
              <a:ext cx="16" cy="23"/>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86" name="Line 40"/>
            <p:cNvSpPr>
              <a:spLocks noChangeShapeType="1"/>
            </p:cNvSpPr>
            <p:nvPr/>
          </p:nvSpPr>
          <p:spPr bwMode="auto">
            <a:xfrm>
              <a:off x="2358" y="2299"/>
              <a:ext cx="15" cy="22"/>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87" name="Line 41"/>
            <p:cNvSpPr>
              <a:spLocks noChangeShapeType="1"/>
            </p:cNvSpPr>
            <p:nvPr/>
          </p:nvSpPr>
          <p:spPr bwMode="auto">
            <a:xfrm>
              <a:off x="2396" y="2354"/>
              <a:ext cx="15" cy="2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88" name="Line 42"/>
            <p:cNvSpPr>
              <a:spLocks noChangeShapeType="1"/>
            </p:cNvSpPr>
            <p:nvPr/>
          </p:nvSpPr>
          <p:spPr bwMode="auto">
            <a:xfrm>
              <a:off x="2433" y="2408"/>
              <a:ext cx="16" cy="2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89" name="Line 43"/>
            <p:cNvSpPr>
              <a:spLocks noChangeShapeType="1"/>
            </p:cNvSpPr>
            <p:nvPr/>
          </p:nvSpPr>
          <p:spPr bwMode="auto">
            <a:xfrm flipV="1">
              <a:off x="2475" y="2421"/>
              <a:ext cx="21" cy="9"/>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90" name="Line 44"/>
            <p:cNvSpPr>
              <a:spLocks noChangeShapeType="1"/>
            </p:cNvSpPr>
            <p:nvPr/>
          </p:nvSpPr>
          <p:spPr bwMode="auto">
            <a:xfrm flipV="1">
              <a:off x="2523" y="2400"/>
              <a:ext cx="21" cy="9"/>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91" name="Line 45"/>
            <p:cNvSpPr>
              <a:spLocks noChangeShapeType="1"/>
            </p:cNvSpPr>
            <p:nvPr/>
          </p:nvSpPr>
          <p:spPr bwMode="auto">
            <a:xfrm flipV="1">
              <a:off x="2571" y="2379"/>
              <a:ext cx="19" cy="9"/>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92" name="Line 46"/>
            <p:cNvSpPr>
              <a:spLocks noChangeShapeType="1"/>
            </p:cNvSpPr>
            <p:nvPr/>
          </p:nvSpPr>
          <p:spPr bwMode="auto">
            <a:xfrm flipV="1">
              <a:off x="2620" y="2358"/>
              <a:ext cx="19" cy="6"/>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93" name="Line 47"/>
            <p:cNvSpPr>
              <a:spLocks noChangeShapeType="1"/>
            </p:cNvSpPr>
            <p:nvPr/>
          </p:nvSpPr>
          <p:spPr bwMode="auto">
            <a:xfrm flipV="1">
              <a:off x="2668" y="2335"/>
              <a:ext cx="21" cy="9"/>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94" name="Line 48"/>
            <p:cNvSpPr>
              <a:spLocks noChangeShapeType="1"/>
            </p:cNvSpPr>
            <p:nvPr/>
          </p:nvSpPr>
          <p:spPr bwMode="auto">
            <a:xfrm flipV="1">
              <a:off x="2715" y="2314"/>
              <a:ext cx="21" cy="9"/>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95" name="Freeform 49"/>
            <p:cNvSpPr>
              <a:spLocks/>
            </p:cNvSpPr>
            <p:nvPr/>
          </p:nvSpPr>
          <p:spPr bwMode="auto">
            <a:xfrm>
              <a:off x="2764" y="2294"/>
              <a:ext cx="21" cy="8"/>
            </a:xfrm>
            <a:custGeom>
              <a:avLst/>
              <a:gdLst>
                <a:gd name="T0" fmla="*/ 0 w 36"/>
                <a:gd name="T1" fmla="*/ 1 h 13"/>
                <a:gd name="T2" fmla="*/ 1 w 36"/>
                <a:gd name="T3" fmla="*/ 1 h 13"/>
                <a:gd name="T4" fmla="*/ 1 w 36"/>
                <a:gd name="T5" fmla="*/ 0 h 13"/>
                <a:gd name="T6" fmla="*/ 0 60000 65536"/>
                <a:gd name="T7" fmla="*/ 0 60000 65536"/>
                <a:gd name="T8" fmla="*/ 0 60000 65536"/>
                <a:gd name="T9" fmla="*/ 0 w 36"/>
                <a:gd name="T10" fmla="*/ 0 h 13"/>
                <a:gd name="T11" fmla="*/ 36 w 36"/>
                <a:gd name="T12" fmla="*/ 13 h 13"/>
              </a:gdLst>
              <a:ahLst/>
              <a:cxnLst>
                <a:cxn ang="T6">
                  <a:pos x="T0" y="T1"/>
                </a:cxn>
                <a:cxn ang="T7">
                  <a:pos x="T2" y="T3"/>
                </a:cxn>
                <a:cxn ang="T8">
                  <a:pos x="T4" y="T5"/>
                </a:cxn>
              </a:cxnLst>
              <a:rect l="T9" t="T10" r="T11" b="T12"/>
              <a:pathLst>
                <a:path w="36" h="13">
                  <a:moveTo>
                    <a:pt x="0" y="13"/>
                  </a:moveTo>
                  <a:lnTo>
                    <a:pt x="28" y="1"/>
                  </a:lnTo>
                  <a:lnTo>
                    <a:pt x="36" y="0"/>
                  </a:lnTo>
                </a:path>
              </a:pathLst>
            </a:custGeom>
            <a:noFill/>
            <a:ln w="2698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a:defRPr/>
              </a:pPr>
              <a:endParaRPr lang="fr-FR">
                <a:solidFill>
                  <a:prstClr val="black"/>
                </a:solidFill>
                <a:ea typeface="+mn-ea"/>
                <a:cs typeface="Arial" pitchFamily="34" charset="0"/>
              </a:endParaRPr>
            </a:p>
          </p:txBody>
        </p:sp>
        <p:sp>
          <p:nvSpPr>
            <p:cNvPr id="159796" name="Line 50"/>
            <p:cNvSpPr>
              <a:spLocks noChangeShapeType="1"/>
            </p:cNvSpPr>
            <p:nvPr/>
          </p:nvSpPr>
          <p:spPr bwMode="auto">
            <a:xfrm flipV="1">
              <a:off x="2812" y="2285"/>
              <a:ext cx="21" cy="2"/>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97" name="Line 51"/>
            <p:cNvSpPr>
              <a:spLocks noChangeShapeType="1"/>
            </p:cNvSpPr>
            <p:nvPr/>
          </p:nvSpPr>
          <p:spPr bwMode="auto">
            <a:xfrm flipV="1">
              <a:off x="2860" y="2274"/>
              <a:ext cx="19" cy="4"/>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98" name="Line 52"/>
            <p:cNvSpPr>
              <a:spLocks noChangeShapeType="1"/>
            </p:cNvSpPr>
            <p:nvPr/>
          </p:nvSpPr>
          <p:spPr bwMode="auto">
            <a:xfrm flipV="1">
              <a:off x="2909" y="2265"/>
              <a:ext cx="19" cy="4"/>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799" name="Line 53"/>
            <p:cNvSpPr>
              <a:spLocks noChangeShapeType="1"/>
            </p:cNvSpPr>
            <p:nvPr/>
          </p:nvSpPr>
          <p:spPr bwMode="auto">
            <a:xfrm flipV="1">
              <a:off x="2957" y="2254"/>
              <a:ext cx="21" cy="4"/>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00" name="Line 54"/>
            <p:cNvSpPr>
              <a:spLocks noChangeShapeType="1"/>
            </p:cNvSpPr>
            <p:nvPr/>
          </p:nvSpPr>
          <p:spPr bwMode="auto">
            <a:xfrm flipV="1">
              <a:off x="3004" y="2245"/>
              <a:ext cx="21" cy="4"/>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01" name="Line 55"/>
            <p:cNvSpPr>
              <a:spLocks noChangeShapeType="1"/>
            </p:cNvSpPr>
            <p:nvPr/>
          </p:nvSpPr>
          <p:spPr bwMode="auto">
            <a:xfrm flipV="1">
              <a:off x="3052" y="2236"/>
              <a:ext cx="21" cy="4"/>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02" name="Freeform 56"/>
            <p:cNvSpPr>
              <a:spLocks/>
            </p:cNvSpPr>
            <p:nvPr/>
          </p:nvSpPr>
          <p:spPr bwMode="auto">
            <a:xfrm>
              <a:off x="3101" y="2229"/>
              <a:ext cx="21" cy="12"/>
            </a:xfrm>
            <a:custGeom>
              <a:avLst/>
              <a:gdLst>
                <a:gd name="T0" fmla="*/ 0 w 36"/>
                <a:gd name="T1" fmla="*/ 1 h 20"/>
                <a:gd name="T2" fmla="*/ 1 w 36"/>
                <a:gd name="T3" fmla="*/ 0 h 20"/>
                <a:gd name="T4" fmla="*/ 1 w 36"/>
                <a:gd name="T5" fmla="*/ 1 h 20"/>
                <a:gd name="T6" fmla="*/ 0 60000 65536"/>
                <a:gd name="T7" fmla="*/ 0 60000 65536"/>
                <a:gd name="T8" fmla="*/ 0 60000 65536"/>
                <a:gd name="T9" fmla="*/ 0 w 36"/>
                <a:gd name="T10" fmla="*/ 0 h 20"/>
                <a:gd name="T11" fmla="*/ 36 w 36"/>
                <a:gd name="T12" fmla="*/ 20 h 20"/>
              </a:gdLst>
              <a:ahLst/>
              <a:cxnLst>
                <a:cxn ang="T6">
                  <a:pos x="T0" y="T1"/>
                </a:cxn>
                <a:cxn ang="T7">
                  <a:pos x="T2" y="T3"/>
                </a:cxn>
                <a:cxn ang="T8">
                  <a:pos x="T4" y="T5"/>
                </a:cxn>
              </a:cxnLst>
              <a:rect l="T9" t="T10" r="T11" b="T12"/>
              <a:pathLst>
                <a:path w="36" h="20">
                  <a:moveTo>
                    <a:pt x="0" y="2"/>
                  </a:moveTo>
                  <a:lnTo>
                    <a:pt x="8" y="0"/>
                  </a:lnTo>
                  <a:lnTo>
                    <a:pt x="36" y="20"/>
                  </a:lnTo>
                </a:path>
              </a:pathLst>
            </a:custGeom>
            <a:noFill/>
            <a:ln w="2698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a:defRPr/>
              </a:pPr>
              <a:endParaRPr lang="fr-FR">
                <a:solidFill>
                  <a:prstClr val="black"/>
                </a:solidFill>
                <a:ea typeface="+mn-ea"/>
                <a:cs typeface="Arial" pitchFamily="34" charset="0"/>
              </a:endParaRPr>
            </a:p>
          </p:txBody>
        </p:sp>
        <p:sp>
          <p:nvSpPr>
            <p:cNvPr id="159803" name="Line 57"/>
            <p:cNvSpPr>
              <a:spLocks noChangeShapeType="1"/>
            </p:cNvSpPr>
            <p:nvPr/>
          </p:nvSpPr>
          <p:spPr bwMode="auto">
            <a:xfrm>
              <a:off x="3150" y="2263"/>
              <a:ext cx="19" cy="18"/>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04" name="Line 58"/>
            <p:cNvSpPr>
              <a:spLocks noChangeShapeType="1"/>
            </p:cNvSpPr>
            <p:nvPr/>
          </p:nvSpPr>
          <p:spPr bwMode="auto">
            <a:xfrm>
              <a:off x="3198" y="2303"/>
              <a:ext cx="19" cy="16"/>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05" name="Line 59"/>
            <p:cNvSpPr>
              <a:spLocks noChangeShapeType="1"/>
            </p:cNvSpPr>
            <p:nvPr/>
          </p:nvSpPr>
          <p:spPr bwMode="auto">
            <a:xfrm>
              <a:off x="3245" y="2343"/>
              <a:ext cx="22" cy="16"/>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06" name="Line 60"/>
            <p:cNvSpPr>
              <a:spLocks noChangeShapeType="1"/>
            </p:cNvSpPr>
            <p:nvPr/>
          </p:nvSpPr>
          <p:spPr bwMode="auto">
            <a:xfrm>
              <a:off x="3294" y="2381"/>
              <a:ext cx="19" cy="18"/>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07" name="Line 61"/>
            <p:cNvSpPr>
              <a:spLocks noChangeShapeType="1"/>
            </p:cNvSpPr>
            <p:nvPr/>
          </p:nvSpPr>
          <p:spPr bwMode="auto">
            <a:xfrm>
              <a:off x="3341" y="2421"/>
              <a:ext cx="19" cy="17"/>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08" name="Line 62"/>
            <p:cNvSpPr>
              <a:spLocks noChangeShapeType="1"/>
            </p:cNvSpPr>
            <p:nvPr/>
          </p:nvSpPr>
          <p:spPr bwMode="auto">
            <a:xfrm>
              <a:off x="3390" y="2461"/>
              <a:ext cx="21" cy="15"/>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09" name="Line 63"/>
            <p:cNvSpPr>
              <a:spLocks noChangeShapeType="1"/>
            </p:cNvSpPr>
            <p:nvPr/>
          </p:nvSpPr>
          <p:spPr bwMode="auto">
            <a:xfrm flipV="1">
              <a:off x="3436" y="2465"/>
              <a:ext cx="14" cy="23"/>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10" name="Line 64"/>
            <p:cNvSpPr>
              <a:spLocks noChangeShapeType="1"/>
            </p:cNvSpPr>
            <p:nvPr/>
          </p:nvSpPr>
          <p:spPr bwMode="auto">
            <a:xfrm flipV="1">
              <a:off x="3472" y="2412"/>
              <a:ext cx="14" cy="2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11" name="Line 65"/>
            <p:cNvSpPr>
              <a:spLocks noChangeShapeType="1"/>
            </p:cNvSpPr>
            <p:nvPr/>
          </p:nvSpPr>
          <p:spPr bwMode="auto">
            <a:xfrm flipV="1">
              <a:off x="3508" y="2358"/>
              <a:ext cx="15" cy="2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12" name="Line 66"/>
            <p:cNvSpPr>
              <a:spLocks noChangeShapeType="1"/>
            </p:cNvSpPr>
            <p:nvPr/>
          </p:nvSpPr>
          <p:spPr bwMode="auto">
            <a:xfrm flipV="1">
              <a:off x="3543" y="2303"/>
              <a:ext cx="15" cy="22"/>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13" name="Line 67"/>
            <p:cNvSpPr>
              <a:spLocks noChangeShapeType="1"/>
            </p:cNvSpPr>
            <p:nvPr/>
          </p:nvSpPr>
          <p:spPr bwMode="auto">
            <a:xfrm flipV="1">
              <a:off x="3580" y="2249"/>
              <a:ext cx="14" cy="2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14" name="Line 68"/>
            <p:cNvSpPr>
              <a:spLocks noChangeShapeType="1"/>
            </p:cNvSpPr>
            <p:nvPr/>
          </p:nvSpPr>
          <p:spPr bwMode="auto">
            <a:xfrm flipV="1">
              <a:off x="3615" y="2195"/>
              <a:ext cx="15" cy="22"/>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15" name="Line 69"/>
            <p:cNvSpPr>
              <a:spLocks noChangeShapeType="1"/>
            </p:cNvSpPr>
            <p:nvPr/>
          </p:nvSpPr>
          <p:spPr bwMode="auto">
            <a:xfrm flipV="1">
              <a:off x="3652" y="2140"/>
              <a:ext cx="15" cy="23"/>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16" name="Line 70"/>
            <p:cNvSpPr>
              <a:spLocks noChangeShapeType="1"/>
            </p:cNvSpPr>
            <p:nvPr/>
          </p:nvSpPr>
          <p:spPr bwMode="auto">
            <a:xfrm flipV="1">
              <a:off x="3687" y="2087"/>
              <a:ext cx="15" cy="23"/>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17" name="Line 71"/>
            <p:cNvSpPr>
              <a:spLocks noChangeShapeType="1"/>
            </p:cNvSpPr>
            <p:nvPr/>
          </p:nvSpPr>
          <p:spPr bwMode="auto">
            <a:xfrm flipV="1">
              <a:off x="3725" y="2033"/>
              <a:ext cx="13" cy="22"/>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18" name="Line 72"/>
            <p:cNvSpPr>
              <a:spLocks noChangeShapeType="1"/>
            </p:cNvSpPr>
            <p:nvPr/>
          </p:nvSpPr>
          <p:spPr bwMode="auto">
            <a:xfrm>
              <a:off x="3759" y="2004"/>
              <a:ext cx="21" cy="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19" name="Line 73"/>
            <p:cNvSpPr>
              <a:spLocks noChangeShapeType="1"/>
            </p:cNvSpPr>
            <p:nvPr/>
          </p:nvSpPr>
          <p:spPr bwMode="auto">
            <a:xfrm>
              <a:off x="3807" y="2004"/>
              <a:ext cx="21" cy="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20" name="Line 74"/>
            <p:cNvSpPr>
              <a:spLocks noChangeShapeType="1"/>
            </p:cNvSpPr>
            <p:nvPr/>
          </p:nvSpPr>
          <p:spPr bwMode="auto">
            <a:xfrm>
              <a:off x="3856" y="2005"/>
              <a:ext cx="21" cy="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21" name="Line 75"/>
            <p:cNvSpPr>
              <a:spLocks noChangeShapeType="1"/>
            </p:cNvSpPr>
            <p:nvPr/>
          </p:nvSpPr>
          <p:spPr bwMode="auto">
            <a:xfrm>
              <a:off x="3904" y="2005"/>
              <a:ext cx="19" cy="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22" name="Line 76"/>
            <p:cNvSpPr>
              <a:spLocks noChangeShapeType="1"/>
            </p:cNvSpPr>
            <p:nvPr/>
          </p:nvSpPr>
          <p:spPr bwMode="auto">
            <a:xfrm>
              <a:off x="3952" y="2005"/>
              <a:ext cx="21" cy="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23" name="Line 77"/>
            <p:cNvSpPr>
              <a:spLocks noChangeShapeType="1"/>
            </p:cNvSpPr>
            <p:nvPr/>
          </p:nvSpPr>
          <p:spPr bwMode="auto">
            <a:xfrm>
              <a:off x="3998" y="2005"/>
              <a:ext cx="23" cy="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24" name="Line 78"/>
            <p:cNvSpPr>
              <a:spLocks noChangeShapeType="1"/>
            </p:cNvSpPr>
            <p:nvPr/>
          </p:nvSpPr>
          <p:spPr bwMode="auto">
            <a:xfrm>
              <a:off x="4048" y="2005"/>
              <a:ext cx="19" cy="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25" name="Line 79"/>
            <p:cNvSpPr>
              <a:spLocks noChangeShapeType="1"/>
            </p:cNvSpPr>
            <p:nvPr/>
          </p:nvSpPr>
          <p:spPr bwMode="auto">
            <a:xfrm>
              <a:off x="4096" y="2010"/>
              <a:ext cx="21" cy="8"/>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26" name="Line 80"/>
            <p:cNvSpPr>
              <a:spLocks noChangeShapeType="1"/>
            </p:cNvSpPr>
            <p:nvPr/>
          </p:nvSpPr>
          <p:spPr bwMode="auto">
            <a:xfrm>
              <a:off x="4145" y="2028"/>
              <a:ext cx="21" cy="7"/>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27" name="Line 81"/>
            <p:cNvSpPr>
              <a:spLocks noChangeShapeType="1"/>
            </p:cNvSpPr>
            <p:nvPr/>
          </p:nvSpPr>
          <p:spPr bwMode="auto">
            <a:xfrm>
              <a:off x="4193" y="2045"/>
              <a:ext cx="19" cy="8"/>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28" name="Line 82"/>
            <p:cNvSpPr>
              <a:spLocks noChangeShapeType="1"/>
            </p:cNvSpPr>
            <p:nvPr/>
          </p:nvSpPr>
          <p:spPr bwMode="auto">
            <a:xfrm>
              <a:off x="4240" y="2062"/>
              <a:ext cx="21" cy="8"/>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29" name="Line 83"/>
            <p:cNvSpPr>
              <a:spLocks noChangeShapeType="1"/>
            </p:cNvSpPr>
            <p:nvPr/>
          </p:nvSpPr>
          <p:spPr bwMode="auto">
            <a:xfrm>
              <a:off x="4288" y="2079"/>
              <a:ext cx="23" cy="7"/>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30" name="Line 84"/>
            <p:cNvSpPr>
              <a:spLocks noChangeShapeType="1"/>
            </p:cNvSpPr>
            <p:nvPr/>
          </p:nvSpPr>
          <p:spPr bwMode="auto">
            <a:xfrm>
              <a:off x="4337" y="2098"/>
              <a:ext cx="19" cy="6"/>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31" name="Line 85"/>
            <p:cNvSpPr>
              <a:spLocks noChangeShapeType="1"/>
            </p:cNvSpPr>
            <p:nvPr/>
          </p:nvSpPr>
          <p:spPr bwMode="auto">
            <a:xfrm>
              <a:off x="4385" y="2115"/>
              <a:ext cx="19" cy="8"/>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32" name="Freeform 86"/>
            <p:cNvSpPr>
              <a:spLocks/>
            </p:cNvSpPr>
            <p:nvPr/>
          </p:nvSpPr>
          <p:spPr bwMode="auto">
            <a:xfrm>
              <a:off x="2129" y="1543"/>
              <a:ext cx="2277" cy="467"/>
            </a:xfrm>
            <a:custGeom>
              <a:avLst/>
              <a:gdLst>
                <a:gd name="T0" fmla="*/ 0 w 5794"/>
                <a:gd name="T1" fmla="*/ 0 h 1060"/>
                <a:gd name="T2" fmla="*/ 0 w 5794"/>
                <a:gd name="T3" fmla="*/ 0 h 1060"/>
                <a:gd name="T4" fmla="*/ 0 w 5794"/>
                <a:gd name="T5" fmla="*/ 0 h 1060"/>
                <a:gd name="T6" fmla="*/ 0 w 5794"/>
                <a:gd name="T7" fmla="*/ 0 h 1060"/>
                <a:gd name="T8" fmla="*/ 0 w 5794"/>
                <a:gd name="T9" fmla="*/ 0 h 1060"/>
                <a:gd name="T10" fmla="*/ 0 w 5794"/>
                <a:gd name="T11" fmla="*/ 0 h 1060"/>
                <a:gd name="T12" fmla="*/ 0 w 5794"/>
                <a:gd name="T13" fmla="*/ 0 h 1060"/>
                <a:gd name="T14" fmla="*/ 0 w 5794"/>
                <a:gd name="T15" fmla="*/ 0 h 1060"/>
                <a:gd name="T16" fmla="*/ 0 60000 65536"/>
                <a:gd name="T17" fmla="*/ 0 60000 65536"/>
                <a:gd name="T18" fmla="*/ 0 60000 65536"/>
                <a:gd name="T19" fmla="*/ 0 60000 65536"/>
                <a:gd name="T20" fmla="*/ 0 60000 65536"/>
                <a:gd name="T21" fmla="*/ 0 60000 65536"/>
                <a:gd name="T22" fmla="*/ 0 60000 65536"/>
                <a:gd name="T23" fmla="*/ 0 60000 65536"/>
                <a:gd name="T24" fmla="*/ 0 w 5794"/>
                <a:gd name="T25" fmla="*/ 0 h 1060"/>
                <a:gd name="T26" fmla="*/ 5794 w 5794"/>
                <a:gd name="T27" fmla="*/ 1060 h 10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94" h="1060">
                  <a:moveTo>
                    <a:pt x="0" y="138"/>
                  </a:moveTo>
                  <a:lnTo>
                    <a:pt x="828" y="307"/>
                  </a:lnTo>
                  <a:lnTo>
                    <a:pt x="1655" y="670"/>
                  </a:lnTo>
                  <a:lnTo>
                    <a:pt x="2483" y="555"/>
                  </a:lnTo>
                  <a:lnTo>
                    <a:pt x="3311" y="1060"/>
                  </a:lnTo>
                  <a:lnTo>
                    <a:pt x="4139" y="0"/>
                  </a:lnTo>
                  <a:lnTo>
                    <a:pt x="4966" y="74"/>
                  </a:lnTo>
                  <a:lnTo>
                    <a:pt x="5794" y="540"/>
                  </a:lnTo>
                </a:path>
              </a:pathLst>
            </a:custGeom>
            <a:noFill/>
            <a:ln w="26988">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a:defRPr/>
              </a:pPr>
              <a:endParaRPr lang="fr-FR">
                <a:solidFill>
                  <a:prstClr val="black"/>
                </a:solidFill>
                <a:ea typeface="+mn-ea"/>
                <a:cs typeface="Arial" pitchFamily="34" charset="0"/>
              </a:endParaRPr>
            </a:p>
          </p:txBody>
        </p:sp>
        <p:sp>
          <p:nvSpPr>
            <p:cNvPr id="159833" name="Rectangle 87"/>
            <p:cNvSpPr>
              <a:spLocks noChangeArrowheads="1"/>
            </p:cNvSpPr>
            <p:nvPr/>
          </p:nvSpPr>
          <p:spPr bwMode="auto">
            <a:xfrm>
              <a:off x="2097" y="3504"/>
              <a:ext cx="2598"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1000">
                  <a:solidFill>
                    <a:srgbClr val="00FFFF"/>
                  </a:solidFill>
                  <a:ea typeface="+mn-ea"/>
                  <a:cs typeface="Arial" pitchFamily="34" charset="0"/>
                </a:rPr>
                <a:t>20          14            13            18          16          14            13          16</a:t>
              </a:r>
              <a:endParaRPr lang="en-GB" altLang="en-US" sz="2400">
                <a:solidFill>
                  <a:srgbClr val="00FFFF"/>
                </a:solidFill>
                <a:ea typeface="+mn-ea"/>
                <a:cs typeface="Arial" pitchFamily="34" charset="0"/>
              </a:endParaRPr>
            </a:p>
          </p:txBody>
        </p:sp>
        <p:sp>
          <p:nvSpPr>
            <p:cNvPr id="159834" name="Rectangle 88"/>
            <p:cNvSpPr>
              <a:spLocks noChangeArrowheads="1"/>
            </p:cNvSpPr>
            <p:nvPr/>
          </p:nvSpPr>
          <p:spPr bwMode="auto">
            <a:xfrm>
              <a:off x="3636" y="1790"/>
              <a:ext cx="98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1400" b="1" dirty="0">
                  <a:solidFill>
                    <a:srgbClr val="FFFF00"/>
                  </a:solidFill>
                  <a:ea typeface="+mn-ea"/>
                  <a:cs typeface="Arial" pitchFamily="34" charset="0"/>
                </a:rPr>
                <a:t>study population</a:t>
              </a:r>
            </a:p>
          </p:txBody>
        </p:sp>
        <p:sp>
          <p:nvSpPr>
            <p:cNvPr id="159835" name="Rectangle 89"/>
            <p:cNvSpPr>
              <a:spLocks noChangeArrowheads="1"/>
            </p:cNvSpPr>
            <p:nvPr/>
          </p:nvSpPr>
          <p:spPr bwMode="auto">
            <a:xfrm>
              <a:off x="3869" y="1278"/>
              <a:ext cx="58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1400" b="1" dirty="0">
                  <a:solidFill>
                    <a:srgbClr val="66FF66"/>
                  </a:solidFill>
                  <a:ea typeface="+mn-ea"/>
                  <a:cs typeface="Arial" pitchFamily="34" charset="0"/>
                </a:rPr>
                <a:t>UK norms</a:t>
              </a:r>
              <a:endParaRPr lang="en-GB" altLang="en-US" sz="1400" b="1" dirty="0">
                <a:solidFill>
                  <a:srgbClr val="FFFFFF"/>
                </a:solidFill>
                <a:ea typeface="+mn-ea"/>
                <a:cs typeface="Arial" pitchFamily="34" charset="0"/>
              </a:endParaRPr>
            </a:p>
          </p:txBody>
        </p:sp>
        <p:sp>
          <p:nvSpPr>
            <p:cNvPr id="159836" name="Rectangle 90"/>
            <p:cNvSpPr>
              <a:spLocks noChangeArrowheads="1"/>
            </p:cNvSpPr>
            <p:nvPr/>
          </p:nvSpPr>
          <p:spPr bwMode="auto">
            <a:xfrm>
              <a:off x="3611" y="2249"/>
              <a:ext cx="141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1400" b="1" dirty="0">
                  <a:solidFill>
                    <a:srgbClr val="FF0000"/>
                  </a:solidFill>
                  <a:ea typeface="+mn-ea"/>
                  <a:cs typeface="Arial" pitchFamily="34" charset="0"/>
                </a:rPr>
                <a:t>recurrent varicose veins</a:t>
              </a:r>
              <a:endParaRPr lang="en-GB" altLang="en-US" sz="1400" b="1" dirty="0">
                <a:solidFill>
                  <a:srgbClr val="FFFFFF"/>
                </a:solidFill>
                <a:ea typeface="+mn-ea"/>
                <a:cs typeface="Arial" pitchFamily="34" charset="0"/>
              </a:endParaRPr>
            </a:p>
          </p:txBody>
        </p:sp>
        <p:sp>
          <p:nvSpPr>
            <p:cNvPr id="159837" name="Rectangle 91"/>
            <p:cNvSpPr>
              <a:spLocks noChangeArrowheads="1"/>
            </p:cNvSpPr>
            <p:nvPr/>
          </p:nvSpPr>
          <p:spPr bwMode="auto">
            <a:xfrm>
              <a:off x="1104" y="2176"/>
              <a:ext cx="514"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400">
                  <a:solidFill>
                    <a:srgbClr val="00FFFF"/>
                  </a:solidFill>
                  <a:ea typeface="+mn-ea"/>
                  <a:cs typeface="Arial" pitchFamily="34" charset="0"/>
                </a:rPr>
                <a:t>score</a:t>
              </a:r>
            </a:p>
          </p:txBody>
        </p:sp>
        <p:sp>
          <p:nvSpPr>
            <p:cNvPr id="159838" name="Rectangle 92"/>
            <p:cNvSpPr>
              <a:spLocks noChangeArrowheads="1"/>
            </p:cNvSpPr>
            <p:nvPr/>
          </p:nvSpPr>
          <p:spPr bwMode="auto">
            <a:xfrm>
              <a:off x="3055" y="3600"/>
              <a:ext cx="690"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defRPr/>
              </a:pPr>
              <a:r>
                <a:rPr lang="en-GB" altLang="en-US" sz="2400">
                  <a:solidFill>
                    <a:srgbClr val="00FFFF"/>
                  </a:solidFill>
                  <a:ea typeface="+mn-ea"/>
                  <a:cs typeface="Arial" pitchFamily="34" charset="0"/>
                </a:rPr>
                <a:t>domain</a:t>
              </a:r>
            </a:p>
          </p:txBody>
        </p:sp>
        <p:sp>
          <p:nvSpPr>
            <p:cNvPr id="159839" name="Line 93"/>
            <p:cNvSpPr>
              <a:spLocks noChangeShapeType="1"/>
            </p:cNvSpPr>
            <p:nvPr/>
          </p:nvSpPr>
          <p:spPr bwMode="auto">
            <a:xfrm>
              <a:off x="1815" y="2050"/>
              <a:ext cx="40" cy="1"/>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defTabSz="914400">
                <a:defRPr/>
              </a:pPr>
              <a:endParaRPr lang="fr-FR">
                <a:solidFill>
                  <a:prstClr val="black"/>
                </a:solidFill>
                <a:ea typeface="+mn-ea"/>
                <a:cs typeface="Arial" pitchFamily="34" charset="0"/>
              </a:endParaRPr>
            </a:p>
          </p:txBody>
        </p:sp>
        <p:sp>
          <p:nvSpPr>
            <p:cNvPr id="159840" name="Line 94"/>
            <p:cNvSpPr>
              <a:spLocks noChangeShapeType="1"/>
            </p:cNvSpPr>
            <p:nvPr/>
          </p:nvSpPr>
          <p:spPr bwMode="auto">
            <a:xfrm>
              <a:off x="1856" y="2877"/>
              <a:ext cx="3001" cy="0"/>
            </a:xfrm>
            <a:prstGeom prst="line">
              <a:avLst/>
            </a:prstGeom>
            <a:noFill/>
            <a:ln w="12700">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defRPr/>
              </a:pPr>
              <a:endParaRPr lang="fr-FR">
                <a:solidFill>
                  <a:prstClr val="black"/>
                </a:solidFill>
                <a:ea typeface="+mn-ea"/>
                <a:cs typeface="Arial" pitchFamily="34" charset="0"/>
              </a:endParaRPr>
            </a:p>
          </p:txBody>
        </p:sp>
        <p:sp>
          <p:nvSpPr>
            <p:cNvPr id="159841" name="Line 95"/>
            <p:cNvSpPr>
              <a:spLocks noChangeShapeType="1"/>
            </p:cNvSpPr>
            <p:nvPr/>
          </p:nvSpPr>
          <p:spPr bwMode="auto">
            <a:xfrm>
              <a:off x="1891" y="2050"/>
              <a:ext cx="3000" cy="0"/>
            </a:xfrm>
            <a:prstGeom prst="line">
              <a:avLst/>
            </a:prstGeom>
            <a:noFill/>
            <a:ln w="12700">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defRPr/>
              </a:pPr>
              <a:endParaRPr lang="fr-FR">
                <a:solidFill>
                  <a:prstClr val="black"/>
                </a:solidFill>
                <a:ea typeface="+mn-ea"/>
                <a:cs typeface="Arial" pitchFamily="34" charset="0"/>
              </a:endParaRPr>
            </a:p>
          </p:txBody>
        </p:sp>
        <p:sp>
          <p:nvSpPr>
            <p:cNvPr id="159842" name="Line 96"/>
            <p:cNvSpPr>
              <a:spLocks noChangeShapeType="1"/>
            </p:cNvSpPr>
            <p:nvPr/>
          </p:nvSpPr>
          <p:spPr bwMode="auto">
            <a:xfrm>
              <a:off x="1891" y="1615"/>
              <a:ext cx="3000" cy="0"/>
            </a:xfrm>
            <a:prstGeom prst="line">
              <a:avLst/>
            </a:prstGeom>
            <a:noFill/>
            <a:ln w="12700">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defRPr/>
              </a:pPr>
              <a:endParaRPr lang="fr-FR">
                <a:solidFill>
                  <a:prstClr val="black"/>
                </a:solidFill>
                <a:ea typeface="+mn-ea"/>
                <a:cs typeface="Arial" pitchFamily="34" charset="0"/>
              </a:endParaRPr>
            </a:p>
          </p:txBody>
        </p:sp>
        <p:sp>
          <p:nvSpPr>
            <p:cNvPr id="159843" name="Line 97"/>
            <p:cNvSpPr>
              <a:spLocks noChangeShapeType="1"/>
            </p:cNvSpPr>
            <p:nvPr/>
          </p:nvSpPr>
          <p:spPr bwMode="auto">
            <a:xfrm>
              <a:off x="1865" y="1191"/>
              <a:ext cx="3000" cy="0"/>
            </a:xfrm>
            <a:prstGeom prst="line">
              <a:avLst/>
            </a:prstGeom>
            <a:noFill/>
            <a:ln w="12700">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defRPr/>
              </a:pPr>
              <a:endParaRPr lang="fr-FR">
                <a:solidFill>
                  <a:prstClr val="black"/>
                </a:solidFill>
                <a:ea typeface="+mn-ea"/>
                <a:cs typeface="Arial" pitchFamily="34" charset="0"/>
              </a:endParaRPr>
            </a:p>
          </p:txBody>
        </p:sp>
        <p:sp>
          <p:nvSpPr>
            <p:cNvPr id="159844" name="Line 98"/>
            <p:cNvSpPr>
              <a:spLocks noChangeShapeType="1"/>
            </p:cNvSpPr>
            <p:nvPr/>
          </p:nvSpPr>
          <p:spPr bwMode="auto">
            <a:xfrm>
              <a:off x="1865" y="2465"/>
              <a:ext cx="3000" cy="0"/>
            </a:xfrm>
            <a:prstGeom prst="line">
              <a:avLst/>
            </a:prstGeom>
            <a:noFill/>
            <a:ln w="12700">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pPr defTabSz="914400">
                <a:defRPr/>
              </a:pPr>
              <a:endParaRPr lang="fr-FR">
                <a:solidFill>
                  <a:prstClr val="black"/>
                </a:solidFill>
                <a:ea typeface="+mn-ea"/>
                <a:cs typeface="Arial" pitchFamily="34" charset="0"/>
              </a:endParaRPr>
            </a:p>
          </p:txBody>
        </p:sp>
      </p:grpSp>
      <p:sp>
        <p:nvSpPr>
          <p:cNvPr id="159748" name="Rectangle 99"/>
          <p:cNvSpPr>
            <a:spLocks noChangeArrowheads="1"/>
          </p:cNvSpPr>
          <p:nvPr/>
        </p:nvSpPr>
        <p:spPr bwMode="auto">
          <a:xfrm>
            <a:off x="395443" y="234950"/>
            <a:ext cx="815607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defRPr/>
            </a:pPr>
            <a:r>
              <a:rPr lang="en-GB" altLang="en-US" sz="3600" dirty="0">
                <a:solidFill>
                  <a:srgbClr val="FFFF00"/>
                </a:solidFill>
                <a:ea typeface="+mn-ea"/>
                <a:cs typeface="Arial" pitchFamily="34" charset="0"/>
              </a:rPr>
              <a:t>General health profiles for UK norms,</a:t>
            </a:r>
          </a:p>
          <a:p>
            <a:pPr algn="ctr" defTabSz="914400">
              <a:defRPr/>
            </a:pPr>
            <a:r>
              <a:rPr lang="en-GB" altLang="en-US" sz="3600" dirty="0">
                <a:solidFill>
                  <a:srgbClr val="FFFF00"/>
                </a:solidFill>
                <a:ea typeface="+mn-ea"/>
                <a:cs typeface="Arial" pitchFamily="34" charset="0"/>
              </a:rPr>
              <a:t>main study and recurrent varicose veins</a:t>
            </a:r>
            <a:endParaRPr lang="en-GB" altLang="en-US" sz="2400" dirty="0">
              <a:solidFill>
                <a:srgbClr val="FFFF00"/>
              </a:solidFill>
              <a:ea typeface="+mn-ea"/>
              <a:cs typeface="Arial" pitchFamily="34" charset="0"/>
            </a:endParaRPr>
          </a:p>
        </p:txBody>
      </p:sp>
      <p:sp>
        <p:nvSpPr>
          <p:cNvPr id="159749" name="Rectangle 2"/>
          <p:cNvSpPr>
            <a:spLocks noChangeArrowheads="1"/>
          </p:cNvSpPr>
          <p:nvPr/>
        </p:nvSpPr>
        <p:spPr bwMode="auto">
          <a:xfrm>
            <a:off x="257175" y="6122988"/>
            <a:ext cx="8636000" cy="539750"/>
          </a:xfrm>
          <a:prstGeom prst="rect">
            <a:avLst/>
          </a:prstGeom>
          <a:solidFill>
            <a:schemeClr val="accent6">
              <a:lumMod val="60000"/>
              <a:lumOff val="40000"/>
            </a:schemeClr>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rgbClr val="4A4A4A"/>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4A4A4A"/>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4A4A4A"/>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9pPr>
          </a:lstStyle>
          <a:p>
            <a:pPr algn="ctr" defTabSz="914400">
              <a:spcBef>
                <a:spcPct val="0"/>
              </a:spcBef>
              <a:buFontTx/>
              <a:buNone/>
              <a:defRPr/>
            </a:pPr>
            <a:r>
              <a:rPr lang="en-GB" altLang="en-US" sz="2000" dirty="0" smtClean="0">
                <a:solidFill>
                  <a:prstClr val="black"/>
                </a:solidFill>
                <a:ea typeface="+mn-ea"/>
              </a:rPr>
              <a:t>Patients with varicose veins have a poorer </a:t>
            </a:r>
            <a:r>
              <a:rPr lang="en-GB" altLang="en-US" sz="2000" dirty="0" err="1" smtClean="0">
                <a:solidFill>
                  <a:prstClr val="black"/>
                </a:solidFill>
                <a:ea typeface="+mn-ea"/>
              </a:rPr>
              <a:t>QoL</a:t>
            </a:r>
            <a:r>
              <a:rPr lang="en-GB" altLang="en-US" sz="2000" dirty="0" smtClean="0">
                <a:solidFill>
                  <a:prstClr val="black"/>
                </a:solidFill>
                <a:ea typeface="+mn-ea"/>
              </a:rPr>
              <a:t> than the population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583406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0825" y="1989138"/>
            <a:ext cx="489743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4" name="Picture 3"/>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8313" y="4076700"/>
            <a:ext cx="4056062"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5" name="Picture 4"/>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971748" y="4313237"/>
            <a:ext cx="3631185"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867400" y="2133600"/>
            <a:ext cx="2665413" cy="17272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r>
              <a:rPr lang="en-GB" dirty="0">
                <a:solidFill>
                  <a:prstClr val="white"/>
                </a:solidFill>
              </a:rPr>
              <a:t>VV intervention</a:t>
            </a:r>
          </a:p>
          <a:p>
            <a:pPr algn="ctr" defTabSz="914400">
              <a:defRPr/>
            </a:pPr>
            <a:r>
              <a:rPr lang="en-GB" dirty="0">
                <a:solidFill>
                  <a:srgbClr val="002060"/>
                </a:solidFill>
              </a:rPr>
              <a:t>IMPROVES</a:t>
            </a:r>
          </a:p>
          <a:p>
            <a:pPr algn="ctr" defTabSz="914400">
              <a:defRPr/>
            </a:pPr>
            <a:r>
              <a:rPr lang="en-GB" dirty="0">
                <a:solidFill>
                  <a:prstClr val="white"/>
                </a:solidFill>
              </a:rPr>
              <a:t>Quality of life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pPr eaLnBrk="1" hangingPunct="1">
              <a:defRPr/>
            </a:pPr>
            <a:r>
              <a:rPr lang="en-GB" altLang="en-US" dirty="0" smtClean="0">
                <a:solidFill>
                  <a:srgbClr val="FFFF00"/>
                </a:solidFill>
              </a:rPr>
              <a:t>Progression</a:t>
            </a:r>
          </a:p>
        </p:txBody>
      </p:sp>
      <p:sp>
        <p:nvSpPr>
          <p:cNvPr id="5" name="Content Placeholder 2"/>
          <p:cNvSpPr>
            <a:spLocks noGrp="1"/>
          </p:cNvSpPr>
          <p:nvPr>
            <p:ph idx="1"/>
          </p:nvPr>
        </p:nvSpPr>
        <p:spPr/>
        <p:txBody>
          <a:bodyPr rtlCol="0">
            <a:noAutofit/>
          </a:bodyPr>
          <a:lstStyle/>
          <a:p>
            <a:pPr algn="just" eaLnBrk="1" fontAlgn="auto" hangingPunct="1">
              <a:spcAft>
                <a:spcPts val="0"/>
              </a:spcAft>
              <a:defRPr/>
            </a:pPr>
            <a:r>
              <a:rPr lang="en-GB" sz="2400" dirty="0" smtClean="0">
                <a:solidFill>
                  <a:schemeClr val="bg1"/>
                </a:solidFill>
              </a:rPr>
              <a:t>De novo</a:t>
            </a:r>
          </a:p>
          <a:p>
            <a:pPr algn="just" eaLnBrk="1" fontAlgn="auto" hangingPunct="1">
              <a:spcAft>
                <a:spcPts val="0"/>
              </a:spcAft>
              <a:defRPr/>
            </a:pPr>
            <a:r>
              <a:rPr lang="en-GB" sz="2400" dirty="0" smtClean="0">
                <a:solidFill>
                  <a:schemeClr val="bg1"/>
                </a:solidFill>
              </a:rPr>
              <a:t>Is not treatment failure</a:t>
            </a:r>
            <a:endParaRPr lang="en-GB" sz="2400" dirty="0">
              <a:solidFill>
                <a:schemeClr val="bg1"/>
              </a:solidFill>
            </a:endParaRPr>
          </a:p>
          <a:p>
            <a:pPr algn="just" eaLnBrk="1" fontAlgn="auto" hangingPunct="1">
              <a:spcAft>
                <a:spcPts val="0"/>
              </a:spcAft>
              <a:defRPr/>
            </a:pPr>
            <a:r>
              <a:rPr lang="en-GB" sz="2400" dirty="0" smtClean="0">
                <a:solidFill>
                  <a:schemeClr val="bg1"/>
                </a:solidFill>
              </a:rPr>
              <a:t>Is not residual varicosities</a:t>
            </a:r>
          </a:p>
          <a:p>
            <a:pPr algn="just" eaLnBrk="1" fontAlgn="auto" hangingPunct="1">
              <a:spcAft>
                <a:spcPts val="0"/>
              </a:spcAft>
              <a:defRPr/>
            </a:pPr>
            <a:r>
              <a:rPr lang="en-GB" sz="2400" dirty="0" smtClean="0">
                <a:solidFill>
                  <a:schemeClr val="bg1"/>
                </a:solidFill>
              </a:rPr>
              <a:t>Is not neovascularisation</a:t>
            </a:r>
            <a:endParaRPr lang="en-GB" sz="2400" dirty="0">
              <a:solidFill>
                <a:schemeClr val="bg1"/>
              </a:solidFill>
            </a:endParaRPr>
          </a:p>
          <a:p>
            <a:pPr marL="0" indent="0" algn="just" eaLnBrk="1" fontAlgn="auto" hangingPunct="1">
              <a:spcAft>
                <a:spcPts val="0"/>
              </a:spcAft>
              <a:buFont typeface="Arial" pitchFamily="34" charset="0"/>
              <a:buNone/>
              <a:defRPr/>
            </a:pPr>
            <a:endParaRPr lang="en-GB" sz="2400" dirty="0" smtClean="0">
              <a:solidFill>
                <a:schemeClr val="bg1"/>
              </a:solidFill>
            </a:endParaRPr>
          </a:p>
          <a:p>
            <a:pPr marL="0" indent="0" algn="just" eaLnBrk="1" fontAlgn="auto" hangingPunct="1">
              <a:spcAft>
                <a:spcPts val="0"/>
              </a:spcAft>
              <a:buFont typeface="Arial" pitchFamily="34" charset="0"/>
              <a:buNone/>
              <a:defRPr/>
            </a:pPr>
            <a:r>
              <a:rPr lang="en-GB" sz="2400" dirty="0" smtClean="0">
                <a:solidFill>
                  <a:schemeClr val="bg1"/>
                </a:solidFill>
              </a:rPr>
              <a:t>“Development of venous reflux in sites where there is no evidence of the above”</a:t>
            </a:r>
            <a:r>
              <a:rPr lang="en-GB" sz="2400" baseline="30000" dirty="0" smtClean="0">
                <a:solidFill>
                  <a:schemeClr val="bg1"/>
                </a:solidFill>
              </a:rPr>
              <a:t>1</a:t>
            </a:r>
          </a:p>
          <a:p>
            <a:pPr marL="0" indent="0" algn="just" eaLnBrk="1" fontAlgn="auto" hangingPunct="1">
              <a:spcAft>
                <a:spcPts val="0"/>
              </a:spcAft>
              <a:buFont typeface="Arial" pitchFamily="34" charset="0"/>
              <a:buNone/>
              <a:defRPr/>
            </a:pPr>
            <a:r>
              <a:rPr lang="en-GB" sz="2400" dirty="0">
                <a:solidFill>
                  <a:schemeClr val="bg1"/>
                </a:solidFill>
              </a:rPr>
              <a:t>	</a:t>
            </a:r>
            <a:r>
              <a:rPr lang="en-GB" sz="2400" dirty="0" smtClean="0">
                <a:solidFill>
                  <a:schemeClr val="bg1"/>
                </a:solidFill>
              </a:rPr>
              <a:t>		</a:t>
            </a:r>
          </a:p>
          <a:p>
            <a:pPr marL="0" indent="0" eaLnBrk="1" fontAlgn="auto" hangingPunct="1">
              <a:spcAft>
                <a:spcPts val="0"/>
              </a:spcAft>
              <a:buFont typeface="Arial" pitchFamily="34" charset="0"/>
              <a:buNone/>
              <a:defRPr/>
            </a:pPr>
            <a:r>
              <a:rPr lang="en-GB" sz="2000" dirty="0">
                <a:solidFill>
                  <a:srgbClr val="FFC000"/>
                </a:solidFill>
              </a:rPr>
              <a:t>Progression should be similar between treatment </a:t>
            </a:r>
            <a:r>
              <a:rPr lang="en-GB" sz="2000" dirty="0" smtClean="0">
                <a:solidFill>
                  <a:srgbClr val="FFC000"/>
                </a:solidFill>
              </a:rPr>
              <a:t>modalities </a:t>
            </a:r>
            <a:r>
              <a:rPr lang="en-GB" sz="2000" dirty="0">
                <a:solidFill>
                  <a:srgbClr val="FFC000"/>
                </a:solidFill>
              </a:rPr>
              <a:t>and in a separate anatomical </a:t>
            </a:r>
            <a:r>
              <a:rPr lang="en-GB" sz="2000" dirty="0" smtClean="0">
                <a:solidFill>
                  <a:srgbClr val="FFC000"/>
                </a:solidFill>
              </a:rPr>
              <a:t>area to that treated.</a:t>
            </a:r>
            <a:r>
              <a:rPr lang="en-GB" sz="2000" dirty="0" smtClean="0">
                <a:solidFill>
                  <a:schemeClr val="bg1"/>
                </a:solidFill>
              </a:rPr>
              <a:t>		</a:t>
            </a:r>
          </a:p>
          <a:p>
            <a:pPr marL="0" indent="0" eaLnBrk="1" fontAlgn="auto" hangingPunct="1">
              <a:spcAft>
                <a:spcPts val="0"/>
              </a:spcAft>
              <a:buFont typeface="Arial" pitchFamily="34" charset="0"/>
              <a:buNone/>
              <a:defRPr/>
            </a:pPr>
            <a:r>
              <a:rPr lang="en-GB" sz="2400" baseline="30000" dirty="0" smtClean="0">
                <a:solidFill>
                  <a:srgbClr val="92D050"/>
                </a:solidFill>
              </a:rPr>
              <a:t>					</a:t>
            </a:r>
            <a:r>
              <a:rPr lang="en-GB" sz="1800" baseline="30000" dirty="0" smtClean="0">
                <a:solidFill>
                  <a:srgbClr val="92D050"/>
                </a:solidFill>
              </a:rPr>
              <a:t>1</a:t>
            </a:r>
            <a:r>
              <a:rPr lang="en-GB" sz="1800" dirty="0" smtClean="0">
                <a:solidFill>
                  <a:srgbClr val="92D050"/>
                </a:solidFill>
              </a:rPr>
              <a:t>Kostas 2004 EJVES</a:t>
            </a:r>
          </a:p>
        </p:txBody>
      </p:sp>
      <p:sp>
        <p:nvSpPr>
          <p:cNvPr id="267268" name="TextBox 3"/>
          <p:cNvSpPr txBox="1">
            <a:spLocks noChangeArrowheads="1"/>
          </p:cNvSpPr>
          <p:nvPr/>
        </p:nvSpPr>
        <p:spPr bwMode="auto">
          <a:xfrm>
            <a:off x="827088" y="65246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defTabSz="914400" eaLnBrk="1" hangingPunct="1"/>
            <a:r>
              <a:rPr lang="en-GB" altLang="en-US" sz="1000">
                <a:solidFill>
                  <a:srgbClr val="FFFFFF"/>
                </a:solidFill>
                <a:ea typeface="ＭＳ Ｐゴシック" pitchFamily="34" charset="-128"/>
                <a:cs typeface="Arial" pitchFamily="34" charset="0"/>
              </a:rPr>
              <a:t>	</a:t>
            </a:r>
          </a:p>
          <a:p>
            <a:pPr defTabSz="914400" eaLnBrk="1" hangingPunct="1"/>
            <a:r>
              <a:rPr lang="en-GB" altLang="en-US" sz="1000">
                <a:solidFill>
                  <a:srgbClr val="FFFFFF"/>
                </a:solidFill>
                <a:ea typeface="ＭＳ Ｐゴシック" pitchFamily="34" charset="-128"/>
                <a:cs typeface="Arial" pitchFamily="34" charset="0"/>
              </a:rPr>
              <a:t>  </a:t>
            </a: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defRPr/>
            </a:pPr>
            <a:r>
              <a:rPr lang="en-GB" altLang="en-US" sz="3200" dirty="0" smtClean="0">
                <a:solidFill>
                  <a:srgbClr val="FFFF00"/>
                </a:solidFill>
              </a:rPr>
              <a:t>What happens as we get older and heavier?</a:t>
            </a:r>
          </a:p>
        </p:txBody>
      </p:sp>
      <p:pic>
        <p:nvPicPr>
          <p:cNvPr id="2682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650" y="1811338"/>
            <a:ext cx="7378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76288" y="4510088"/>
            <a:ext cx="7391400" cy="2122487"/>
          </a:xfrm>
          <a:prstGeom prst="rect">
            <a:avLst/>
          </a:prstGeom>
          <a:noFill/>
        </p:spPr>
        <p:txBody>
          <a:bodyPr>
            <a:spAutoFit/>
          </a:bodyPr>
          <a:lstStyle/>
          <a:p>
            <a:pPr defTabSz="914400" eaLnBrk="1" fontAlgn="auto" hangingPunct="1">
              <a:spcBef>
                <a:spcPts val="0"/>
              </a:spcBef>
              <a:spcAft>
                <a:spcPts val="0"/>
              </a:spcAft>
              <a:defRPr/>
            </a:pPr>
            <a:r>
              <a:rPr lang="en-US" sz="2400" dirty="0">
                <a:solidFill>
                  <a:prstClr val="white"/>
                </a:solidFill>
                <a:ea typeface="MS PGothic" panose="020B0600070205080204" pitchFamily="34" charset="-128"/>
                <a:cs typeface="Arial" pitchFamily="34" charset="0"/>
              </a:rPr>
              <a:t>For those with varicose veins the risk of progression was increased by:</a:t>
            </a:r>
          </a:p>
          <a:p>
            <a:pPr marL="285750" indent="-285750" defTabSz="914400" eaLnBrk="1" fontAlgn="auto" hangingPunct="1">
              <a:spcBef>
                <a:spcPts val="0"/>
              </a:spcBef>
              <a:spcAft>
                <a:spcPts val="0"/>
              </a:spcAft>
              <a:buFont typeface="Arial" charset="0"/>
              <a:buChar char="•"/>
              <a:defRPr/>
            </a:pPr>
            <a:r>
              <a:rPr lang="en-US" sz="2400" dirty="0">
                <a:solidFill>
                  <a:prstClr val="white"/>
                </a:solidFill>
                <a:ea typeface="MS PGothic" panose="020B0600070205080204" pitchFamily="34" charset="-128"/>
                <a:cs typeface="Arial" pitchFamily="34" charset="0"/>
              </a:rPr>
              <a:t>Age &gt;55	</a:t>
            </a:r>
            <a:r>
              <a:rPr lang="en-US" sz="2400" dirty="0">
                <a:solidFill>
                  <a:srgbClr val="FFFF00"/>
                </a:solidFill>
                <a:ea typeface="MS PGothic" panose="020B0600070205080204" pitchFamily="34" charset="-128"/>
                <a:cs typeface="Arial" pitchFamily="34" charset="0"/>
              </a:rPr>
              <a:t>OR 3.9 </a:t>
            </a:r>
            <a:r>
              <a:rPr lang="en-US" sz="2400" dirty="0">
                <a:solidFill>
                  <a:prstClr val="white"/>
                </a:solidFill>
                <a:ea typeface="MS PGothic" panose="020B0600070205080204" pitchFamily="34" charset="-128"/>
                <a:cs typeface="Arial" pitchFamily="34" charset="0"/>
              </a:rPr>
              <a:t>(95% CI 1.1 -14.3)</a:t>
            </a:r>
          </a:p>
          <a:p>
            <a:pPr marL="285750" indent="-285750" defTabSz="914400" eaLnBrk="1" fontAlgn="auto" hangingPunct="1">
              <a:spcBef>
                <a:spcPts val="0"/>
              </a:spcBef>
              <a:spcAft>
                <a:spcPts val="0"/>
              </a:spcAft>
              <a:buFont typeface="Arial" charset="0"/>
              <a:buChar char="•"/>
              <a:defRPr/>
            </a:pPr>
            <a:r>
              <a:rPr lang="en-US" sz="2400" dirty="0">
                <a:solidFill>
                  <a:prstClr val="white"/>
                </a:solidFill>
                <a:ea typeface="MS PGothic" panose="020B0600070205080204" pitchFamily="34" charset="-128"/>
                <a:cs typeface="Arial" pitchFamily="34" charset="0"/>
              </a:rPr>
              <a:t>Obesity	</a:t>
            </a:r>
            <a:r>
              <a:rPr lang="en-US" sz="2400" dirty="0">
                <a:solidFill>
                  <a:srgbClr val="FFFF00"/>
                </a:solidFill>
                <a:ea typeface="MS PGothic" panose="020B0600070205080204" pitchFamily="34" charset="-128"/>
                <a:cs typeface="Arial" pitchFamily="34" charset="0"/>
              </a:rPr>
              <a:t>OR 1.9 </a:t>
            </a:r>
            <a:r>
              <a:rPr lang="en-US" sz="2400" dirty="0">
                <a:solidFill>
                  <a:prstClr val="white"/>
                </a:solidFill>
                <a:ea typeface="MS PGothic" panose="020B0600070205080204" pitchFamily="34" charset="-128"/>
                <a:cs typeface="Arial" pitchFamily="34" charset="0"/>
              </a:rPr>
              <a:t>(95% CI 1.1 </a:t>
            </a:r>
            <a:r>
              <a:rPr lang="mr-IN" sz="2400" dirty="0">
                <a:solidFill>
                  <a:prstClr val="white"/>
                </a:solidFill>
                <a:ea typeface="MS PGothic" panose="020B0600070205080204" pitchFamily="34" charset="-128"/>
              </a:rPr>
              <a:t>–</a:t>
            </a:r>
            <a:r>
              <a:rPr lang="en-US" sz="2400" dirty="0">
                <a:solidFill>
                  <a:prstClr val="white"/>
                </a:solidFill>
                <a:ea typeface="MS PGothic" panose="020B0600070205080204" pitchFamily="34" charset="-128"/>
                <a:cs typeface="Arial" pitchFamily="34" charset="0"/>
              </a:rPr>
              <a:t> 3.1)</a:t>
            </a:r>
          </a:p>
          <a:p>
            <a:pPr defTabSz="914400" eaLnBrk="1" fontAlgn="auto" hangingPunct="1">
              <a:spcBef>
                <a:spcPts val="0"/>
              </a:spcBef>
              <a:spcAft>
                <a:spcPts val="0"/>
              </a:spcAft>
              <a:defRPr/>
            </a:pPr>
            <a:endParaRPr lang="en-US" dirty="0">
              <a:solidFill>
                <a:prstClr val="black"/>
              </a:solidFill>
              <a:ea typeface="MS PGothic" panose="020B0600070205080204" pitchFamily="34" charset="-128"/>
              <a:cs typeface="Arial" pitchFamily="34" charset="0"/>
            </a:endParaRPr>
          </a:p>
          <a:p>
            <a:pPr defTabSz="914400" eaLnBrk="1" fontAlgn="auto" hangingPunct="1">
              <a:spcBef>
                <a:spcPts val="0"/>
              </a:spcBef>
              <a:spcAft>
                <a:spcPts val="0"/>
              </a:spcAft>
              <a:defRPr/>
            </a:pPr>
            <a:endParaRPr lang="en-US" dirty="0">
              <a:solidFill>
                <a:prstClr val="black"/>
              </a:solidFill>
              <a:ea typeface="MS PGothic" panose="020B0600070205080204" pitchFamily="34" charset="-128"/>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eaLnBrk="1" hangingPunct="1">
              <a:defRPr/>
            </a:pPr>
            <a:r>
              <a:rPr lang="en-GB" altLang="en-US" sz="3200" dirty="0" smtClean="0">
                <a:solidFill>
                  <a:srgbClr val="FFFF00"/>
                </a:solidFill>
              </a:rPr>
              <a:t>What happens after ablation for C2 disease?</a:t>
            </a:r>
          </a:p>
        </p:txBody>
      </p:sp>
      <p:pic>
        <p:nvPicPr>
          <p:cNvPr id="2693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268412"/>
            <a:ext cx="81915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TextBox 10"/>
          <p:cNvSpPr txBox="1">
            <a:spLocks noChangeArrowheads="1"/>
          </p:cNvSpPr>
          <p:nvPr/>
        </p:nvSpPr>
        <p:spPr bwMode="auto">
          <a:xfrm>
            <a:off x="438150" y="3225799"/>
            <a:ext cx="819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defTabSz="914400" eaLnBrk="1" hangingPunct="1"/>
            <a:r>
              <a:rPr lang="en-US" altLang="en-US" dirty="0">
                <a:solidFill>
                  <a:srgbClr val="92D050"/>
                </a:solidFill>
                <a:ea typeface="ＭＳ Ｐゴシック" pitchFamily="34" charset="-128"/>
                <a:cs typeface="Arial" pitchFamily="34" charset="0"/>
              </a:rPr>
              <a:t>15-47%</a:t>
            </a:r>
            <a:r>
              <a:rPr lang="en-US" altLang="en-US" dirty="0">
                <a:solidFill>
                  <a:srgbClr val="FFFFFF"/>
                </a:solidFill>
                <a:ea typeface="ＭＳ Ｐゴシック" pitchFamily="34" charset="-128"/>
                <a:cs typeface="Arial" pitchFamily="34" charset="0"/>
              </a:rPr>
              <a:t> clinical recurrence      </a:t>
            </a:r>
            <a:r>
              <a:rPr lang="en-US" altLang="en-US" dirty="0">
                <a:solidFill>
                  <a:srgbClr val="92D050"/>
                </a:solidFill>
                <a:ea typeface="ＭＳ Ｐゴシック" pitchFamily="34" charset="-128"/>
                <a:cs typeface="Arial" pitchFamily="34" charset="0"/>
              </a:rPr>
              <a:t>16%</a:t>
            </a:r>
            <a:r>
              <a:rPr lang="en-US" altLang="en-US" dirty="0">
                <a:solidFill>
                  <a:srgbClr val="FFC000"/>
                </a:solidFill>
                <a:ea typeface="ＭＳ Ｐゴシック" pitchFamily="34" charset="-128"/>
                <a:cs typeface="Arial" pitchFamily="34" charset="0"/>
              </a:rPr>
              <a:t> </a:t>
            </a:r>
            <a:r>
              <a:rPr lang="en-US" altLang="en-US" dirty="0">
                <a:solidFill>
                  <a:srgbClr val="F2F2F2"/>
                </a:solidFill>
                <a:ea typeface="ＭＳ Ｐゴシック" pitchFamily="34" charset="-128"/>
                <a:cs typeface="Arial" pitchFamily="34" charset="0"/>
              </a:rPr>
              <a:t>of patients with a </a:t>
            </a:r>
            <a:r>
              <a:rPr lang="en-US" altLang="en-US" dirty="0">
                <a:solidFill>
                  <a:srgbClr val="92D050"/>
                </a:solidFill>
                <a:ea typeface="ＭＳ Ｐゴシック" pitchFamily="34" charset="-128"/>
                <a:cs typeface="Arial" pitchFamily="34" charset="0"/>
              </a:rPr>
              <a:t>new area of </a:t>
            </a:r>
            <a:r>
              <a:rPr lang="en-US" altLang="en-US" dirty="0" err="1">
                <a:solidFill>
                  <a:srgbClr val="92D050"/>
                </a:solidFill>
                <a:ea typeface="ＭＳ Ｐゴシック" pitchFamily="34" charset="-128"/>
                <a:cs typeface="Arial" pitchFamily="34" charset="0"/>
              </a:rPr>
              <a:t>truncal</a:t>
            </a:r>
            <a:r>
              <a:rPr lang="en-US" altLang="en-US" dirty="0">
                <a:solidFill>
                  <a:srgbClr val="92D050"/>
                </a:solidFill>
                <a:ea typeface="ＭＳ Ｐゴシック" pitchFamily="34" charset="-128"/>
                <a:cs typeface="Arial" pitchFamily="34" charset="0"/>
              </a:rPr>
              <a:t> reflux</a:t>
            </a:r>
          </a:p>
        </p:txBody>
      </p:sp>
      <p:pic>
        <p:nvPicPr>
          <p:cNvPr id="26931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150" y="3644900"/>
            <a:ext cx="781685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38150" y="5949950"/>
            <a:ext cx="7921625" cy="4318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srgbClr val="92D050"/>
                </a:solidFill>
                <a:latin typeface="Arial" pitchFamily="34" charset="0"/>
                <a:cs typeface="Arial" pitchFamily="34" charset="0"/>
              </a:rPr>
              <a:t>16% -24% </a:t>
            </a:r>
            <a:r>
              <a:rPr lang="en-GB" dirty="0">
                <a:solidFill>
                  <a:prstClr val="white"/>
                </a:solidFill>
                <a:latin typeface="Arial" pitchFamily="34" charset="0"/>
                <a:cs typeface="Arial" pitchFamily="34" charset="0"/>
              </a:rPr>
              <a:t>had new </a:t>
            </a:r>
            <a:r>
              <a:rPr lang="en-GB" dirty="0" err="1">
                <a:solidFill>
                  <a:prstClr val="white"/>
                </a:solidFill>
                <a:latin typeface="Arial" pitchFamily="34" charset="0"/>
                <a:cs typeface="Arial" pitchFamily="34" charset="0"/>
              </a:rPr>
              <a:t>truncal</a:t>
            </a:r>
            <a:r>
              <a:rPr lang="en-GB" dirty="0">
                <a:solidFill>
                  <a:prstClr val="white"/>
                </a:solidFill>
                <a:latin typeface="Arial" pitchFamily="34" charset="0"/>
                <a:cs typeface="Arial" pitchFamily="34" charset="0"/>
              </a:rPr>
              <a:t> reflux</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15113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6" name="Rectangle 5"/>
          <p:cNvSpPr/>
          <p:nvPr/>
        </p:nvSpPr>
        <p:spPr>
          <a:xfrm>
            <a:off x="0" y="1443038"/>
            <a:ext cx="9144000" cy="136525"/>
          </a:xfrm>
          <a:prstGeom prst="rect">
            <a:avLst/>
          </a:prstGeom>
          <a:solidFill>
            <a:srgbClr val="0030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ACE56"/>
              </a:solidFill>
              <a:ea typeface="ヒラギノ角ゴ Pro W3" charset="-128"/>
            </a:endParaRPr>
          </a:p>
        </p:txBody>
      </p:sp>
      <p:sp>
        <p:nvSpPr>
          <p:cNvPr id="7" name="Rectangle 6"/>
          <p:cNvSpPr/>
          <p:nvPr/>
        </p:nvSpPr>
        <p:spPr>
          <a:xfrm>
            <a:off x="0" y="6711950"/>
            <a:ext cx="9144000" cy="1460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242693" name="ZoneTexte 10"/>
          <p:cNvSpPr txBox="1">
            <a:spLocks noChangeArrowheads="1"/>
          </p:cNvSpPr>
          <p:nvPr/>
        </p:nvSpPr>
        <p:spPr bwMode="auto">
          <a:xfrm>
            <a:off x="4078288" y="5618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endParaRPr lang="fr-FR" altLang="fr-FR">
              <a:latin typeface="Calibri" pitchFamily="34" charset="0"/>
            </a:endParaRPr>
          </a:p>
        </p:txBody>
      </p:sp>
      <p:sp>
        <p:nvSpPr>
          <p:cNvPr id="4" name="Rectangle 3"/>
          <p:cNvSpPr/>
          <p:nvPr/>
        </p:nvSpPr>
        <p:spPr>
          <a:xfrm>
            <a:off x="1500188" y="2673350"/>
            <a:ext cx="5848350" cy="1784350"/>
          </a:xfrm>
          <a:prstGeom prst="rect">
            <a:avLst/>
          </a:prstGeom>
        </p:spPr>
        <p:txBody>
          <a:bodyPr>
            <a:spAutoFit/>
          </a:bodyPr>
          <a:lstStyle/>
          <a:p>
            <a:pPr eaLnBrk="1" hangingPunct="1">
              <a:defRPr/>
            </a:pPr>
            <a:r>
              <a:rPr lang="fr-FR" sz="3200" b="1" noProof="1">
                <a:solidFill>
                  <a:schemeClr val="tx2">
                    <a:lumMod val="50000"/>
                  </a:schemeClr>
                </a:solidFill>
                <a:latin typeface="Arial" charset="0"/>
                <a:cs typeface="ＭＳ Ｐゴシック" charset="0"/>
              </a:rPr>
              <a:t>Introduction</a:t>
            </a:r>
          </a:p>
          <a:p>
            <a:pPr eaLnBrk="1" hangingPunct="1">
              <a:defRPr/>
            </a:pPr>
            <a:endParaRPr lang="fr-FR" sz="2800" b="1" noProof="1">
              <a:solidFill>
                <a:schemeClr val="tx2">
                  <a:lumMod val="50000"/>
                </a:schemeClr>
              </a:solidFill>
              <a:latin typeface="Arial" charset="0"/>
              <a:cs typeface="ＭＳ Ｐゴシック" charset="0"/>
            </a:endParaRPr>
          </a:p>
          <a:p>
            <a:pPr eaLnBrk="1" hangingPunct="1">
              <a:defRPr/>
            </a:pPr>
            <a:r>
              <a:rPr lang="fr-FR" sz="2200" noProof="1">
                <a:solidFill>
                  <a:schemeClr val="tx2">
                    <a:lumMod val="50000"/>
                  </a:schemeClr>
                </a:solidFill>
              </a:rPr>
              <a:t>N. Labropoulos </a:t>
            </a:r>
            <a:r>
              <a:rPr lang="fr-FR" sz="1600" noProof="1">
                <a:solidFill>
                  <a:schemeClr val="tx2">
                    <a:lumMod val="50000"/>
                  </a:schemeClr>
                </a:solidFill>
              </a:rPr>
              <a:t>(USA)</a:t>
            </a:r>
            <a:endParaRPr lang="fr-FR" sz="1600" noProof="1">
              <a:solidFill>
                <a:schemeClr val="bg1">
                  <a:lumMod val="50000"/>
                </a:schemeClr>
              </a:solidFill>
            </a:endParaRPr>
          </a:p>
          <a:p>
            <a:pPr eaLnBrk="1" hangingPunct="1">
              <a:defRPr/>
            </a:pPr>
            <a:endParaRPr lang="fr-FR" sz="2800" b="1" noProof="1">
              <a:solidFill>
                <a:schemeClr val="tx2">
                  <a:lumMod val="50000"/>
                </a:schemeClr>
              </a:solidFill>
              <a:latin typeface="Arial" charset="0"/>
              <a:cs typeface="ＭＳ Ｐゴシック" charset="0"/>
            </a:endParaRPr>
          </a:p>
        </p:txBody>
      </p:sp>
      <p:sp>
        <p:nvSpPr>
          <p:cNvPr id="242695" name="ZoneTexte 8"/>
          <p:cNvSpPr txBox="1">
            <a:spLocks noChangeArrowheads="1"/>
          </p:cNvSpPr>
          <p:nvPr/>
        </p:nvSpPr>
        <p:spPr bwMode="auto">
          <a:xfrm>
            <a:off x="419100" y="573088"/>
            <a:ext cx="590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endParaRPr lang="fr-FR" altLang="fr-FR" sz="1400" b="1">
              <a:solidFill>
                <a:schemeClr val="bg1"/>
              </a:solidFill>
            </a:endParaRPr>
          </a:p>
        </p:txBody>
      </p:sp>
      <p:sp>
        <p:nvSpPr>
          <p:cNvPr id="242696" name="ZoneTexte 8"/>
          <p:cNvSpPr txBox="1">
            <a:spLocks noChangeArrowheads="1"/>
          </p:cNvSpPr>
          <p:nvPr/>
        </p:nvSpPr>
        <p:spPr bwMode="auto">
          <a:xfrm>
            <a:off x="504825" y="377825"/>
            <a:ext cx="81756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r>
              <a:rPr lang="fr-FR" altLang="fr-FR" sz="1600" b="1">
                <a:solidFill>
                  <a:srgbClr val="FFFFFF"/>
                </a:solidFill>
              </a:rPr>
              <a:t>Satellite Symposium held during the 19th European Venous Forum (EVF)</a:t>
            </a:r>
          </a:p>
          <a:p>
            <a:endParaRPr lang="fr-FR" altLang="fr-FR" sz="1600" b="1" noProof="1">
              <a:solidFill>
                <a:srgbClr val="FFFFFF"/>
              </a:solidFill>
            </a:endParaRPr>
          </a:p>
          <a:p>
            <a:r>
              <a:rPr lang="fr-FR" altLang="fr-FR" sz="1600" b="1" noProof="1">
                <a:solidFill>
                  <a:srgbClr val="FFFFFF"/>
                </a:solidFill>
              </a:rPr>
              <a:t>Friday, June 29, 2018 (11:00-12:00)</a:t>
            </a:r>
            <a:endParaRPr lang="fr-FR" altLang="fr-FR" sz="1600" b="1">
              <a:solidFill>
                <a:srgbClr val="FFFFFF"/>
              </a:solidFill>
            </a:endParaRPr>
          </a:p>
          <a:p>
            <a:endParaRPr lang="fr-FR" altLang="fr-FR" sz="1600" b="1" noProof="1">
              <a:solidFill>
                <a:srgbClr val="10253F"/>
              </a:solidFill>
            </a:endParaRPr>
          </a:p>
          <a:p>
            <a:endParaRPr lang="fr-FR" altLang="fr-FR" sz="1200" noProof="1">
              <a:solidFill>
                <a:srgbClr val="FFFFFF"/>
              </a:solidFill>
            </a:endParaRPr>
          </a:p>
        </p:txBody>
      </p:sp>
      <p:sp>
        <p:nvSpPr>
          <p:cNvPr id="242697" name="ZoneTexte 15"/>
          <p:cNvSpPr txBox="1">
            <a:spLocks noChangeArrowheads="1"/>
          </p:cNvSpPr>
          <p:nvPr/>
        </p:nvSpPr>
        <p:spPr bwMode="auto">
          <a:xfrm>
            <a:off x="6084888" y="6153150"/>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fr-FR" altLang="fr-FR" sz="1400" i="1">
                <a:solidFill>
                  <a:srgbClr val="064165"/>
                </a:solidFill>
                <a:latin typeface="HelveticaNeueLT Std Med" charset="0"/>
              </a:rPr>
              <a:t>Organized by</a:t>
            </a:r>
          </a:p>
        </p:txBody>
      </p:sp>
      <p:pic>
        <p:nvPicPr>
          <p:cNvPr id="242698"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8538" y="5978525"/>
            <a:ext cx="13319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pPr eaLnBrk="1" hangingPunct="1">
              <a:defRPr/>
            </a:pPr>
            <a:r>
              <a:rPr lang="en-GB" altLang="en-US" sz="3200" dirty="0" smtClean="0">
                <a:solidFill>
                  <a:srgbClr val="FFFF00"/>
                </a:solidFill>
                <a:latin typeface="+mj-lt"/>
              </a:rPr>
              <a:t>What happens without intervention? </a:t>
            </a:r>
          </a:p>
        </p:txBody>
      </p:sp>
      <p:pic>
        <p:nvPicPr>
          <p:cNvPr id="270339"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659" t="41235" r="3426"/>
          <a:stretch>
            <a:fillRect/>
          </a:stretch>
        </p:blipFill>
        <p:spPr bwMode="auto">
          <a:xfrm>
            <a:off x="111125" y="1903413"/>
            <a:ext cx="8923338"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4057650" y="4646613"/>
            <a:ext cx="801688" cy="0"/>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516688" y="4292600"/>
            <a:ext cx="2232025" cy="442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a:solidFill>
                  <a:prstClr val="white"/>
                </a:solidFill>
              </a:rPr>
              <a:t>Lee et al. Edinburgh Vein Study 2015 JVS</a:t>
            </a:r>
          </a:p>
        </p:txBody>
      </p:sp>
      <p:pic>
        <p:nvPicPr>
          <p:cNvPr id="27034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2292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5113" y="5091113"/>
            <a:ext cx="9429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84438" y="5229225"/>
            <a:ext cx="446405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prstClr val="white"/>
                </a:solidFill>
              </a:rPr>
              <a:t>Bonn Vein study progression approximately</a:t>
            </a:r>
          </a:p>
          <a:p>
            <a:pPr algn="ctr" defTabSz="914400">
              <a:defRPr/>
            </a:pPr>
            <a:r>
              <a:rPr lang="en-GB" sz="2800" dirty="0">
                <a:solidFill>
                  <a:srgbClr val="FFFF00"/>
                </a:solidFill>
              </a:rPr>
              <a:t>4% pa</a:t>
            </a:r>
          </a:p>
        </p:txBody>
      </p:sp>
      <p:sp>
        <p:nvSpPr>
          <p:cNvPr id="7" name="Rectangular Callout 6"/>
          <p:cNvSpPr/>
          <p:nvPr/>
        </p:nvSpPr>
        <p:spPr>
          <a:xfrm>
            <a:off x="938213" y="3902075"/>
            <a:ext cx="914400" cy="612775"/>
          </a:xfrm>
          <a:prstGeom prst="wedgeRectCallout">
            <a:avLst>
              <a:gd name="adj1" fmla="val 310689"/>
              <a:gd name="adj2" fmla="val 44655"/>
            </a:avLst>
          </a:prstGeom>
          <a:solidFill>
            <a:srgbClr val="8A0A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prstClr val="white"/>
                </a:solidFill>
              </a:rPr>
              <a:t>58%</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1"/>
          <p:cNvPicPr>
            <a:picLocks noChangeAspect="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228600" y="136526"/>
            <a:ext cx="388778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3" name="Picture 2"/>
          <p:cNvPicPr>
            <a:picLocks noChangeAspect="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28600" y="2997200"/>
            <a:ext cx="7678738"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6083300" y="620713"/>
            <a:ext cx="1800225" cy="1152525"/>
          </a:xfrm>
          <a:prstGeom prst="wedgeRectCallout">
            <a:avLst>
              <a:gd name="adj1" fmla="val -132460"/>
              <a:gd name="adj2" fmla="val 309217"/>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r>
              <a:rPr lang="en-GB" dirty="0">
                <a:solidFill>
                  <a:prstClr val="white"/>
                </a:solidFill>
              </a:rPr>
              <a:t>FH</a:t>
            </a:r>
          </a:p>
          <a:p>
            <a:pPr algn="ctr" defTabSz="914400">
              <a:defRPr/>
            </a:pPr>
            <a:r>
              <a:rPr lang="en-GB" dirty="0">
                <a:solidFill>
                  <a:prstClr val="white"/>
                </a:solidFill>
              </a:rPr>
              <a:t>Female</a:t>
            </a:r>
          </a:p>
          <a:p>
            <a:pPr algn="ctr" defTabSz="914400">
              <a:defRPr/>
            </a:pPr>
            <a:r>
              <a:rPr lang="en-GB" dirty="0">
                <a:solidFill>
                  <a:prstClr val="white"/>
                </a:solidFill>
              </a:rPr>
              <a:t>Vein incompetence</a:t>
            </a:r>
          </a:p>
        </p:txBody>
      </p:sp>
      <p:sp>
        <p:nvSpPr>
          <p:cNvPr id="5" name="5-Point Star 4"/>
          <p:cNvSpPr/>
          <p:nvPr/>
        </p:nvSpPr>
        <p:spPr>
          <a:xfrm>
            <a:off x="900113" y="115888"/>
            <a:ext cx="598487" cy="361950"/>
          </a:xfrm>
          <a:prstGeom prst="star5">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GB">
              <a:solidFill>
                <a:prstClr val="white"/>
              </a:solidFill>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Content Placeholder 6"/>
          <p:cNvPicPr>
            <a:picLocks noGrp="1" noChangeAspect="1"/>
          </p:cNvPicPr>
          <p:nvPr>
            <p:ph idx="1"/>
          </p:nvPr>
        </p:nvPicPr>
        <p:blipFill>
          <a:blip r:embed="rId2">
            <a:lum bright="-20000" contrast="40000"/>
            <a:extLst>
              <a:ext uri="{28A0092B-C50C-407E-A947-70E740481C1C}">
                <a14:useLocalDpi xmlns:a14="http://schemas.microsoft.com/office/drawing/2010/main" val="0"/>
              </a:ext>
            </a:extLst>
          </a:blip>
          <a:srcRect/>
          <a:stretch>
            <a:fillRect/>
          </a:stretch>
        </p:blipFill>
        <p:spPr>
          <a:xfrm>
            <a:off x="2141538" y="1714500"/>
            <a:ext cx="4860925" cy="4224338"/>
          </a:xfrm>
        </p:spPr>
      </p:pic>
      <p:pic>
        <p:nvPicPr>
          <p:cNvPr id="2723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3675"/>
            <a:ext cx="725328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9" name="Picture 4"/>
          <p:cNvPicPr>
            <a:picLocks noChangeAspect="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323850" y="1714500"/>
            <a:ext cx="154463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90" name="Picture 5"/>
          <p:cNvPicPr>
            <a:picLocks noChangeAspect="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971550" y="5505450"/>
            <a:ext cx="678338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1"/>
          <p:cNvPicPr>
            <a:picLocks noChangeAspect="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6350" y="333375"/>
            <a:ext cx="91440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Picture 2"/>
          <p:cNvPicPr>
            <a:picLocks noChangeAspect="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179388" y="1989138"/>
            <a:ext cx="3944937"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4652963"/>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2290763"/>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8" name="Rounded Rectangular Callout 5"/>
          <p:cNvSpPr>
            <a:spLocks noChangeArrowheads="1"/>
          </p:cNvSpPr>
          <p:nvPr/>
        </p:nvSpPr>
        <p:spPr bwMode="auto">
          <a:xfrm>
            <a:off x="4211638" y="3148013"/>
            <a:ext cx="1268412" cy="612775"/>
          </a:xfrm>
          <a:prstGeom prst="wedgeRoundRectCallout">
            <a:avLst>
              <a:gd name="adj1" fmla="val 68333"/>
              <a:gd name="adj2" fmla="val -935"/>
              <a:gd name="adj3" fmla="val 16667"/>
            </a:avLst>
          </a:prstGeom>
          <a:solidFill>
            <a:srgbClr val="F137E4"/>
          </a:solidFill>
          <a:ln w="9525" algn="ctr">
            <a:solidFill>
              <a:schemeClr val="tx1"/>
            </a:solidFill>
            <a:round/>
            <a:headEnd/>
            <a:tailEnd/>
          </a:ln>
        </p:spPr>
        <p:txBody>
          <a:bodyPr/>
          <a:lstStyle/>
          <a:p>
            <a:pPr defTabSz="914400"/>
            <a:r>
              <a:rPr lang="en-GB" altLang="en-US" sz="1600">
                <a:solidFill>
                  <a:srgbClr val="000000"/>
                </a:solidFill>
                <a:latin typeface="Times New Roman" pitchFamily="18" charset="0"/>
                <a:cs typeface="Arial" pitchFamily="34" charset="0"/>
              </a:rPr>
              <a:t>Most evidence</a:t>
            </a:r>
          </a:p>
        </p:txBody>
      </p:sp>
      <p:sp>
        <p:nvSpPr>
          <p:cNvPr id="274439" name="Rounded Rectangular Callout 6"/>
          <p:cNvSpPr>
            <a:spLocks noChangeArrowheads="1"/>
          </p:cNvSpPr>
          <p:nvPr/>
        </p:nvSpPr>
        <p:spPr bwMode="auto">
          <a:xfrm>
            <a:off x="4356100" y="5373688"/>
            <a:ext cx="1130300" cy="612775"/>
          </a:xfrm>
          <a:prstGeom prst="wedgeRoundRectCallout">
            <a:avLst>
              <a:gd name="adj1" fmla="val 71667"/>
              <a:gd name="adj2" fmla="val -7153"/>
              <a:gd name="adj3" fmla="val 16667"/>
            </a:avLst>
          </a:prstGeom>
          <a:solidFill>
            <a:schemeClr val="accent1"/>
          </a:solidFill>
          <a:ln w="9525" algn="ctr">
            <a:solidFill>
              <a:schemeClr val="tx1"/>
            </a:solidFill>
            <a:round/>
            <a:headEnd/>
            <a:tailEnd/>
          </a:ln>
        </p:spPr>
        <p:txBody>
          <a:bodyPr/>
          <a:lstStyle/>
          <a:p>
            <a:pPr defTabSz="914400"/>
            <a:r>
              <a:rPr lang="en-GB" altLang="en-US" sz="1600">
                <a:solidFill>
                  <a:srgbClr val="000000"/>
                </a:solidFill>
                <a:latin typeface="Times New Roman" pitchFamily="18" charset="0"/>
                <a:cs typeface="Arial" pitchFamily="34" charset="0"/>
              </a:rPr>
              <a:t>Leg ulcer heaing</a:t>
            </a:r>
          </a:p>
        </p:txBody>
      </p:sp>
      <p:pic>
        <p:nvPicPr>
          <p:cNvPr id="274440"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1341438"/>
            <a:ext cx="43195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333375"/>
            <a:ext cx="91440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5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89138"/>
            <a:ext cx="3944937"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4652963"/>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2290763"/>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2" name="Rounded Rectangular Callout 5"/>
          <p:cNvSpPr>
            <a:spLocks noChangeArrowheads="1"/>
          </p:cNvSpPr>
          <p:nvPr/>
        </p:nvSpPr>
        <p:spPr bwMode="auto">
          <a:xfrm>
            <a:off x="4211638" y="3148013"/>
            <a:ext cx="1268412" cy="612775"/>
          </a:xfrm>
          <a:prstGeom prst="wedgeRoundRectCallout">
            <a:avLst>
              <a:gd name="adj1" fmla="val 68333"/>
              <a:gd name="adj2" fmla="val -935"/>
              <a:gd name="adj3" fmla="val 16667"/>
            </a:avLst>
          </a:prstGeom>
          <a:solidFill>
            <a:srgbClr val="F137E4"/>
          </a:solidFill>
          <a:ln w="9525" algn="ctr">
            <a:solidFill>
              <a:schemeClr val="tx1"/>
            </a:solidFill>
            <a:round/>
            <a:headEnd/>
            <a:tailEnd/>
          </a:ln>
        </p:spPr>
        <p:txBody>
          <a:bodyPr/>
          <a:lstStyle/>
          <a:p>
            <a:pPr defTabSz="914400"/>
            <a:r>
              <a:rPr lang="en-GB" altLang="en-US" sz="1600">
                <a:solidFill>
                  <a:srgbClr val="000000"/>
                </a:solidFill>
                <a:latin typeface="Times New Roman" pitchFamily="18" charset="0"/>
                <a:cs typeface="Arial" pitchFamily="34" charset="0"/>
              </a:rPr>
              <a:t>Most evidence</a:t>
            </a:r>
          </a:p>
        </p:txBody>
      </p:sp>
      <p:sp>
        <p:nvSpPr>
          <p:cNvPr id="275463" name="Rounded Rectangular Callout 6"/>
          <p:cNvSpPr>
            <a:spLocks noChangeArrowheads="1"/>
          </p:cNvSpPr>
          <p:nvPr/>
        </p:nvSpPr>
        <p:spPr bwMode="auto">
          <a:xfrm>
            <a:off x="4356100" y="5373688"/>
            <a:ext cx="1130300" cy="612775"/>
          </a:xfrm>
          <a:prstGeom prst="wedgeRoundRectCallout">
            <a:avLst>
              <a:gd name="adj1" fmla="val 71667"/>
              <a:gd name="adj2" fmla="val -7153"/>
              <a:gd name="adj3" fmla="val 16667"/>
            </a:avLst>
          </a:prstGeom>
          <a:solidFill>
            <a:schemeClr val="accent1"/>
          </a:solidFill>
          <a:ln w="9525" algn="ctr">
            <a:solidFill>
              <a:schemeClr val="tx1"/>
            </a:solidFill>
            <a:round/>
            <a:headEnd/>
            <a:tailEnd/>
          </a:ln>
        </p:spPr>
        <p:txBody>
          <a:bodyPr/>
          <a:lstStyle/>
          <a:p>
            <a:pPr defTabSz="914400"/>
            <a:r>
              <a:rPr lang="en-GB" altLang="en-US" sz="1600">
                <a:solidFill>
                  <a:srgbClr val="000000"/>
                </a:solidFill>
                <a:latin typeface="Times New Roman" pitchFamily="18" charset="0"/>
                <a:cs typeface="Arial" pitchFamily="34" charset="0"/>
              </a:rPr>
              <a:t>Leg ulcer heaing</a:t>
            </a:r>
          </a:p>
        </p:txBody>
      </p:sp>
      <p:pic>
        <p:nvPicPr>
          <p:cNvPr id="275464"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1341438"/>
            <a:ext cx="43195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Process 1"/>
          <p:cNvSpPr/>
          <p:nvPr/>
        </p:nvSpPr>
        <p:spPr>
          <a:xfrm>
            <a:off x="1" y="563563"/>
            <a:ext cx="5651500" cy="603408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a:solidFill>
                  <a:prstClr val="white"/>
                </a:solidFill>
              </a:rPr>
              <a:t>F</a:t>
            </a:r>
          </a:p>
        </p:txBody>
      </p:sp>
      <p:pic>
        <p:nvPicPr>
          <p:cNvPr id="275466" name="Picture 2"/>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388" y="2433639"/>
            <a:ext cx="5255368"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7"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81930" y="690563"/>
            <a:ext cx="28670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p:nvPr>
        </p:nvSpPr>
        <p:spPr>
          <a:xfrm>
            <a:off x="457200" y="379413"/>
            <a:ext cx="8229600" cy="1079500"/>
          </a:xfrm>
        </p:spPr>
        <p:txBody>
          <a:bodyPr/>
          <a:lstStyle/>
          <a:p>
            <a:r>
              <a:rPr lang="en-GB" altLang="en-US" dirty="0" smtClean="0">
                <a:solidFill>
                  <a:srgbClr val="FFFF00"/>
                </a:solidFill>
              </a:rPr>
              <a:t>Key Recommendation</a:t>
            </a:r>
            <a:endParaRPr lang="en-US" altLang="en-US" dirty="0" smtClean="0">
              <a:solidFill>
                <a:srgbClr val="FFFF00"/>
              </a:solidFill>
            </a:endParaRPr>
          </a:p>
        </p:txBody>
      </p:sp>
      <p:pic>
        <p:nvPicPr>
          <p:cNvPr id="276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8" y="2357438"/>
            <a:ext cx="6911975"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4" name="TextBox 3"/>
          <p:cNvSpPr txBox="1">
            <a:spLocks noChangeArrowheads="1"/>
          </p:cNvSpPr>
          <p:nvPr/>
        </p:nvSpPr>
        <p:spPr bwMode="auto">
          <a:xfrm>
            <a:off x="1571625" y="5214938"/>
            <a:ext cx="6648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defTabSz="914400"/>
            <a:r>
              <a:rPr lang="en-GB" altLang="en-US" sz="2400">
                <a:solidFill>
                  <a:srgbClr val="FFFFFF"/>
                </a:solidFill>
                <a:ea typeface="ＭＳ Ｐゴシック" pitchFamily="34" charset="-128"/>
                <a:cs typeface="Arial" pitchFamily="34" charset="0"/>
              </a:rPr>
              <a:t>Not use CEAP Classification for referral guidance</a:t>
            </a:r>
            <a:endParaRPr lang="en-US" altLang="en-US" sz="2400">
              <a:solidFill>
                <a:srgbClr val="FFFFFF"/>
              </a:solidFill>
              <a:ea typeface="ＭＳ Ｐゴシック" pitchFamily="34" charset="-128"/>
              <a:cs typeface="Arial" pitchFamily="34" charset="0"/>
            </a:endParaRPr>
          </a:p>
        </p:txBody>
      </p:sp>
      <p:pic>
        <p:nvPicPr>
          <p:cNvPr id="276485" name="Picture 10" descr="http://www.veale.co.uk/wp-content/uploads/2010/11/new_nh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88" y="5643563"/>
            <a:ext cx="1631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http://vascularinsights.com/blue-tip-1176.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991475" y="3187700"/>
            <a:ext cx="1152525" cy="1339850"/>
          </a:xfrm>
        </p:spPr>
      </p:pic>
      <p:sp>
        <p:nvSpPr>
          <p:cNvPr id="277507" name="Title 1"/>
          <p:cNvSpPr>
            <a:spLocks noGrp="1"/>
          </p:cNvSpPr>
          <p:nvPr>
            <p:ph type="title" idx="4294967295"/>
          </p:nvPr>
        </p:nvSpPr>
        <p:spPr>
          <a:xfrm>
            <a:off x="356393" y="133350"/>
            <a:ext cx="8228013" cy="1143000"/>
          </a:xfrm>
        </p:spPr>
        <p:txBody>
          <a:bodyPr/>
          <a:lstStyle/>
          <a:p>
            <a:pPr eaLnBrk="1" hangingPunct="1"/>
            <a:r>
              <a:rPr lang="en-GB" altLang="en-US" sz="4000" dirty="0" smtClean="0">
                <a:solidFill>
                  <a:srgbClr val="FFFF00"/>
                </a:solidFill>
              </a:rPr>
              <a:t>Treatment options</a:t>
            </a:r>
          </a:p>
        </p:txBody>
      </p:sp>
      <p:pic>
        <p:nvPicPr>
          <p:cNvPr id="277508" name="Picture 8" descr="DSCF0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4000500"/>
            <a:ext cx="321468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9" name="TextBox 12"/>
          <p:cNvSpPr txBox="1">
            <a:spLocks noChangeArrowheads="1"/>
          </p:cNvSpPr>
          <p:nvPr/>
        </p:nvSpPr>
        <p:spPr bwMode="auto">
          <a:xfrm>
            <a:off x="1571625" y="3571875"/>
            <a:ext cx="1214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itchFamily="34" charset="0"/>
                <a:ea typeface="ヒラギノ角ゴ Pro W3" charset="-128"/>
              </a:defRPr>
            </a:lvl1pPr>
            <a:lvl2pPr marL="742950" indent="-285750" defTabSz="912813">
              <a:defRPr>
                <a:solidFill>
                  <a:schemeClr val="tx1"/>
                </a:solidFill>
                <a:latin typeface="Arial" pitchFamily="34" charset="0"/>
                <a:ea typeface="ヒラギノ角ゴ Pro W3" charset="-128"/>
              </a:defRPr>
            </a:lvl2pPr>
            <a:lvl3pPr marL="1143000" indent="-228600" defTabSz="912813">
              <a:defRPr>
                <a:solidFill>
                  <a:schemeClr val="tx1"/>
                </a:solidFill>
                <a:latin typeface="Arial" pitchFamily="34" charset="0"/>
                <a:ea typeface="ヒラギノ角ゴ Pro W3" charset="-128"/>
              </a:defRPr>
            </a:lvl3pPr>
            <a:lvl4pPr marL="1600200" indent="-228600" defTabSz="912813">
              <a:defRPr>
                <a:solidFill>
                  <a:schemeClr val="tx1"/>
                </a:solidFill>
                <a:latin typeface="Arial" pitchFamily="34" charset="0"/>
                <a:ea typeface="ヒラギノ角ゴ Pro W3" charset="-128"/>
              </a:defRPr>
            </a:lvl4pPr>
            <a:lvl5pPr marL="2057400" indent="-228600" defTabSz="912813">
              <a:defRPr>
                <a:solidFill>
                  <a:schemeClr val="tx1"/>
                </a:solidFill>
                <a:latin typeface="Arial" pitchFamily="34" charset="0"/>
                <a:ea typeface="ヒラギノ角ゴ Pro W3" charset="-128"/>
              </a:defRPr>
            </a:lvl5pPr>
            <a:lvl6pPr marL="2514600" indent="-228600" defTabSz="912813"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912813"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912813"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912813" eaLnBrk="0" fontAlgn="base" hangingPunct="0">
              <a:spcBef>
                <a:spcPct val="0"/>
              </a:spcBef>
              <a:spcAft>
                <a:spcPct val="0"/>
              </a:spcAft>
              <a:defRPr>
                <a:solidFill>
                  <a:schemeClr val="tx1"/>
                </a:solidFill>
                <a:latin typeface="Arial" pitchFamily="34" charset="0"/>
                <a:ea typeface="ヒラギノ角ゴ Pro W3" charset="-128"/>
              </a:defRPr>
            </a:lvl9pPr>
          </a:lstStyle>
          <a:p>
            <a:r>
              <a:rPr lang="en-GB" altLang="en-US" sz="2000">
                <a:solidFill>
                  <a:srgbClr val="FFFFFF"/>
                </a:solidFill>
                <a:ea typeface="ＭＳ Ｐゴシック" pitchFamily="34" charset="-128"/>
                <a:cs typeface="Arial" pitchFamily="34" charset="0"/>
                <a:sym typeface="Helvetica Light"/>
              </a:rPr>
              <a:t>Surgery</a:t>
            </a:r>
          </a:p>
        </p:txBody>
      </p:sp>
      <p:sp>
        <p:nvSpPr>
          <p:cNvPr id="277510" name="TextBox 15"/>
          <p:cNvSpPr txBox="1">
            <a:spLocks noChangeArrowheads="1"/>
          </p:cNvSpPr>
          <p:nvPr/>
        </p:nvSpPr>
        <p:spPr bwMode="auto">
          <a:xfrm>
            <a:off x="5715000" y="6345238"/>
            <a:ext cx="248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itchFamily="34" charset="0"/>
                <a:ea typeface="ヒラギノ角ゴ Pro W3" charset="-128"/>
              </a:defRPr>
            </a:lvl1pPr>
            <a:lvl2pPr marL="742950" indent="-285750" defTabSz="912813">
              <a:defRPr>
                <a:solidFill>
                  <a:schemeClr val="tx1"/>
                </a:solidFill>
                <a:latin typeface="Arial" pitchFamily="34" charset="0"/>
                <a:ea typeface="ヒラギノ角ゴ Pro W3" charset="-128"/>
              </a:defRPr>
            </a:lvl2pPr>
            <a:lvl3pPr marL="1143000" indent="-228600" defTabSz="912813">
              <a:defRPr>
                <a:solidFill>
                  <a:schemeClr val="tx1"/>
                </a:solidFill>
                <a:latin typeface="Arial" pitchFamily="34" charset="0"/>
                <a:ea typeface="ヒラギノ角ゴ Pro W3" charset="-128"/>
              </a:defRPr>
            </a:lvl3pPr>
            <a:lvl4pPr marL="1600200" indent="-228600" defTabSz="912813">
              <a:defRPr>
                <a:solidFill>
                  <a:schemeClr val="tx1"/>
                </a:solidFill>
                <a:latin typeface="Arial" pitchFamily="34" charset="0"/>
                <a:ea typeface="ヒラギノ角ゴ Pro W3" charset="-128"/>
              </a:defRPr>
            </a:lvl4pPr>
            <a:lvl5pPr marL="2057400" indent="-228600" defTabSz="912813">
              <a:defRPr>
                <a:solidFill>
                  <a:schemeClr val="tx1"/>
                </a:solidFill>
                <a:latin typeface="Arial" pitchFamily="34" charset="0"/>
                <a:ea typeface="ヒラギノ角ゴ Pro W3" charset="-128"/>
              </a:defRPr>
            </a:lvl5pPr>
            <a:lvl6pPr marL="2514600" indent="-228600" defTabSz="912813"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912813"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912813"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912813" eaLnBrk="0" fontAlgn="base" hangingPunct="0">
              <a:spcBef>
                <a:spcPct val="0"/>
              </a:spcBef>
              <a:spcAft>
                <a:spcPct val="0"/>
              </a:spcAft>
              <a:defRPr>
                <a:solidFill>
                  <a:schemeClr val="tx1"/>
                </a:solidFill>
                <a:latin typeface="Arial" pitchFamily="34" charset="0"/>
                <a:ea typeface="ヒラギノ角ゴ Pro W3" charset="-128"/>
              </a:defRPr>
            </a:lvl9pPr>
          </a:lstStyle>
          <a:p>
            <a:r>
              <a:rPr lang="en-GB" altLang="en-US" sz="2000">
                <a:solidFill>
                  <a:srgbClr val="FFFFFF"/>
                </a:solidFill>
                <a:ea typeface="ＭＳ Ｐゴシック" pitchFamily="34" charset="-128"/>
                <a:cs typeface="Arial" pitchFamily="34" charset="0"/>
                <a:sym typeface="Helvetica Light"/>
              </a:rPr>
              <a:t>Sclerotherapy</a:t>
            </a:r>
          </a:p>
        </p:txBody>
      </p:sp>
      <p:pic>
        <p:nvPicPr>
          <p:cNvPr id="277511" name="Picture 8" descr="C:\temp\Temporary Internet Files\Content.IE5\124WN624\MPj02893440000[1].jpg"/>
          <p:cNvPicPr>
            <a:picLocks noChangeAspect="1" noChangeArrowheads="1"/>
          </p:cNvPicPr>
          <p:nvPr/>
        </p:nvPicPr>
        <p:blipFill>
          <a:blip r:embed="rId4">
            <a:extLst>
              <a:ext uri="{28A0092B-C50C-407E-A947-70E740481C1C}">
                <a14:useLocalDpi xmlns:a14="http://schemas.microsoft.com/office/drawing/2010/main" val="0"/>
              </a:ext>
            </a:extLst>
          </a:blip>
          <a:srcRect b="1563"/>
          <a:stretch>
            <a:fillRect/>
          </a:stretch>
        </p:blipFill>
        <p:spPr bwMode="auto">
          <a:xfrm>
            <a:off x="785813" y="1143000"/>
            <a:ext cx="304323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2" name="Picture 3" descr="Sans titre -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938" y="1143000"/>
            <a:ext cx="31432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3" y="4000500"/>
            <a:ext cx="3071812"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14" name="TextBox 9"/>
          <p:cNvSpPr txBox="1">
            <a:spLocks noChangeArrowheads="1"/>
          </p:cNvSpPr>
          <p:nvPr/>
        </p:nvSpPr>
        <p:spPr bwMode="auto">
          <a:xfrm>
            <a:off x="6286500" y="3529013"/>
            <a:ext cx="1500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itchFamily="34" charset="0"/>
                <a:ea typeface="ヒラギノ角ゴ Pro W3" charset="-128"/>
              </a:defRPr>
            </a:lvl1pPr>
            <a:lvl2pPr marL="742950" indent="-285750" defTabSz="912813">
              <a:defRPr>
                <a:solidFill>
                  <a:schemeClr val="tx1"/>
                </a:solidFill>
                <a:latin typeface="Arial" pitchFamily="34" charset="0"/>
                <a:ea typeface="ヒラギノ角ゴ Pro W3" charset="-128"/>
              </a:defRPr>
            </a:lvl2pPr>
            <a:lvl3pPr marL="1143000" indent="-228600" defTabSz="912813">
              <a:defRPr>
                <a:solidFill>
                  <a:schemeClr val="tx1"/>
                </a:solidFill>
                <a:latin typeface="Arial" pitchFamily="34" charset="0"/>
                <a:ea typeface="ヒラギノ角ゴ Pro W3" charset="-128"/>
              </a:defRPr>
            </a:lvl3pPr>
            <a:lvl4pPr marL="1600200" indent="-228600" defTabSz="912813">
              <a:defRPr>
                <a:solidFill>
                  <a:schemeClr val="tx1"/>
                </a:solidFill>
                <a:latin typeface="Arial" pitchFamily="34" charset="0"/>
                <a:ea typeface="ヒラギノ角ゴ Pro W3" charset="-128"/>
              </a:defRPr>
            </a:lvl4pPr>
            <a:lvl5pPr marL="2057400" indent="-228600" defTabSz="912813">
              <a:defRPr>
                <a:solidFill>
                  <a:schemeClr val="tx1"/>
                </a:solidFill>
                <a:latin typeface="Arial" pitchFamily="34" charset="0"/>
                <a:ea typeface="ヒラギノ角ゴ Pro W3" charset="-128"/>
              </a:defRPr>
            </a:lvl5pPr>
            <a:lvl6pPr marL="2514600" indent="-228600" defTabSz="912813"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912813"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912813"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912813" eaLnBrk="0" fontAlgn="base" hangingPunct="0">
              <a:spcBef>
                <a:spcPct val="0"/>
              </a:spcBef>
              <a:spcAft>
                <a:spcPct val="0"/>
              </a:spcAft>
              <a:defRPr>
                <a:solidFill>
                  <a:schemeClr val="tx1"/>
                </a:solidFill>
                <a:latin typeface="Arial" pitchFamily="34" charset="0"/>
                <a:ea typeface="ヒラギノ角ゴ Pro W3" charset="-128"/>
              </a:defRPr>
            </a:lvl9pPr>
          </a:lstStyle>
          <a:p>
            <a:r>
              <a:rPr lang="en-GB" altLang="en-US" sz="2000">
                <a:solidFill>
                  <a:srgbClr val="FFFFFF"/>
                </a:solidFill>
                <a:ea typeface="ＭＳ Ｐゴシック" pitchFamily="34" charset="-128"/>
                <a:cs typeface="Arial" pitchFamily="34" charset="0"/>
                <a:sym typeface="Helvetica Light"/>
              </a:rPr>
              <a:t>Laser</a:t>
            </a:r>
          </a:p>
        </p:txBody>
      </p:sp>
      <p:sp>
        <p:nvSpPr>
          <p:cNvPr id="277515" name="TextBox 10"/>
          <p:cNvSpPr txBox="1">
            <a:spLocks noChangeArrowheads="1"/>
          </p:cNvSpPr>
          <p:nvPr/>
        </p:nvSpPr>
        <p:spPr bwMode="auto">
          <a:xfrm>
            <a:off x="1357313" y="6286500"/>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itchFamily="34" charset="0"/>
                <a:ea typeface="ヒラギノ角ゴ Pro W3" charset="-128"/>
              </a:defRPr>
            </a:lvl1pPr>
            <a:lvl2pPr marL="742950" indent="-285750" defTabSz="912813">
              <a:defRPr>
                <a:solidFill>
                  <a:schemeClr val="tx1"/>
                </a:solidFill>
                <a:latin typeface="Arial" pitchFamily="34" charset="0"/>
                <a:ea typeface="ヒラギノ角ゴ Pro W3" charset="-128"/>
              </a:defRPr>
            </a:lvl2pPr>
            <a:lvl3pPr marL="1143000" indent="-228600" defTabSz="912813">
              <a:defRPr>
                <a:solidFill>
                  <a:schemeClr val="tx1"/>
                </a:solidFill>
                <a:latin typeface="Arial" pitchFamily="34" charset="0"/>
                <a:ea typeface="ヒラギノ角ゴ Pro W3" charset="-128"/>
              </a:defRPr>
            </a:lvl3pPr>
            <a:lvl4pPr marL="1600200" indent="-228600" defTabSz="912813">
              <a:defRPr>
                <a:solidFill>
                  <a:schemeClr val="tx1"/>
                </a:solidFill>
                <a:latin typeface="Arial" pitchFamily="34" charset="0"/>
                <a:ea typeface="ヒラギノ角ゴ Pro W3" charset="-128"/>
              </a:defRPr>
            </a:lvl4pPr>
            <a:lvl5pPr marL="2057400" indent="-228600" defTabSz="912813">
              <a:defRPr>
                <a:solidFill>
                  <a:schemeClr val="tx1"/>
                </a:solidFill>
                <a:latin typeface="Arial" pitchFamily="34" charset="0"/>
                <a:ea typeface="ヒラギノ角ゴ Pro W3" charset="-128"/>
              </a:defRPr>
            </a:lvl5pPr>
            <a:lvl6pPr marL="2514600" indent="-228600" defTabSz="912813"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912813"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912813"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912813" eaLnBrk="0" fontAlgn="base" hangingPunct="0">
              <a:spcBef>
                <a:spcPct val="0"/>
              </a:spcBef>
              <a:spcAft>
                <a:spcPct val="0"/>
              </a:spcAft>
              <a:defRPr>
                <a:solidFill>
                  <a:schemeClr val="tx1"/>
                </a:solidFill>
                <a:latin typeface="Arial" pitchFamily="34" charset="0"/>
                <a:ea typeface="ヒラギノ角ゴ Pro W3" charset="-128"/>
              </a:defRPr>
            </a:lvl9pPr>
          </a:lstStyle>
          <a:p>
            <a:r>
              <a:rPr lang="en-GB" altLang="en-US" sz="2000">
                <a:solidFill>
                  <a:srgbClr val="FFFFFF"/>
                </a:solidFill>
                <a:ea typeface="ＭＳ Ｐゴシック" pitchFamily="34" charset="-128"/>
                <a:cs typeface="Arial" pitchFamily="34" charset="0"/>
                <a:sym typeface="Helvetica Light"/>
              </a:rPr>
              <a:t>Radiofrequency</a:t>
            </a:r>
          </a:p>
        </p:txBody>
      </p:sp>
      <p:pic>
        <p:nvPicPr>
          <p:cNvPr id="277516" name="Picture 8" descr="http://t3.gstatic.com/images?q=tbn:CsCb7xM0r6MsuM:http://www.homeandcook.co.uk/repository/product/breakfast/Kettles/krups_flf3/krups_kettle_flf3.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7625" y="1714500"/>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7" name="Picture 2" descr="http://www.assistireland.ie/uploadedfiles/Product_Images%2FHealthcare_Products%2FPositioning_Equipment/Altiform_compression_hosiery_class_1_light_support_(HCA)_989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4581525"/>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0500" y="3357563"/>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itle 2"/>
          <p:cNvSpPr>
            <a:spLocks noGrp="1"/>
          </p:cNvSpPr>
          <p:nvPr>
            <p:ph type="title" idx="4294967295"/>
          </p:nvPr>
        </p:nvSpPr>
        <p:spPr>
          <a:xfrm>
            <a:off x="0" y="609600"/>
            <a:ext cx="6773863" cy="1143000"/>
          </a:xfrm>
        </p:spPr>
        <p:txBody>
          <a:bodyPr/>
          <a:lstStyle/>
          <a:p>
            <a:pPr defTabSz="457177">
              <a:defRPr/>
            </a:pPr>
            <a:r>
              <a:rPr lang="en-GB" altLang="en-US" sz="4430" dirty="0" smtClean="0">
                <a:solidFill>
                  <a:srgbClr val="FFFF00"/>
                </a:solidFill>
                <a:ea typeface="ヒラギノ角ゴ Pro W3" pitchFamily="-84" charset="-128"/>
              </a:rPr>
              <a:t>SAME</a:t>
            </a:r>
            <a:r>
              <a:rPr lang="en-GB" altLang="en-US" sz="4430" dirty="0" smtClean="0">
                <a:ea typeface="ヒラギノ角ゴ Pro W3" pitchFamily="-84" charset="-128"/>
              </a:rPr>
              <a:t> </a:t>
            </a:r>
            <a:endParaRPr lang="en-US" altLang="en-US" sz="4430" dirty="0" smtClean="0">
              <a:ea typeface="ヒラギノ角ゴ Pro W3" pitchFamily="-84" charset="-128"/>
            </a:endParaRPr>
          </a:p>
        </p:txBody>
      </p:sp>
      <p:pic>
        <p:nvPicPr>
          <p:cNvPr id="278531"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5288" y="1844675"/>
            <a:ext cx="41116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5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1335088"/>
            <a:ext cx="142875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5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2588" y="4719638"/>
            <a:ext cx="1343025" cy="172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534" name="Picture 2"/>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68925" y="3492500"/>
            <a:ext cx="3779838"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53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7900" y="2057400"/>
            <a:ext cx="1493838" cy="87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853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3938" y="2541588"/>
            <a:ext cx="1143000"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8537" name="Picture 1"/>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827713" y="4759325"/>
            <a:ext cx="30924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8"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27088" y="4111625"/>
            <a:ext cx="28289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68313" y="6165850"/>
            <a:ext cx="3311525" cy="431800"/>
          </a:xfrm>
          <a:prstGeom prst="rect">
            <a:avLst/>
          </a:prstGeom>
          <a:solidFill>
            <a:srgbClr val="F137E4"/>
          </a:solidFill>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r>
              <a:rPr lang="en-GB" dirty="0">
                <a:solidFill>
                  <a:prstClr val="white"/>
                </a:solidFill>
              </a:rPr>
              <a:t>Poor evidence for compression</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79388" y="188913"/>
            <a:ext cx="5616575"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9555" name="Picture 3"/>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827088" y="2060575"/>
            <a:ext cx="6985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9556" name="Picture 4"/>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395288" y="3860800"/>
            <a:ext cx="583247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9557" name="Picture 5"/>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2700338" y="5229225"/>
            <a:ext cx="6192837"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9525" y="0"/>
            <a:ext cx="9134475" cy="721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16013" y="2997200"/>
            <a:ext cx="7416800" cy="2233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defRPr/>
            </a:pPr>
            <a:r>
              <a:rPr lang="en-GB" dirty="0">
                <a:solidFill>
                  <a:prstClr val="white"/>
                </a:solidFill>
              </a:rPr>
              <a:t>By 2021 at $2000 per treatment US cost</a:t>
            </a:r>
          </a:p>
          <a:p>
            <a:pPr algn="ctr" defTabSz="914400" eaLnBrk="1" hangingPunct="1">
              <a:defRPr/>
            </a:pPr>
            <a:r>
              <a:rPr lang="en-GB" dirty="0">
                <a:solidFill>
                  <a:prstClr val="white"/>
                </a:solidFill>
              </a:rPr>
              <a:t>=</a:t>
            </a:r>
          </a:p>
          <a:p>
            <a:pPr algn="ctr" defTabSz="914400" eaLnBrk="1" hangingPunct="1">
              <a:defRPr/>
            </a:pPr>
            <a:r>
              <a:rPr lang="en-GB" dirty="0">
                <a:solidFill>
                  <a:prstClr val="white"/>
                </a:solidFill>
              </a:rPr>
              <a:t>$8,000,000,000 per annum</a:t>
            </a:r>
          </a:p>
          <a:p>
            <a:pPr algn="ctr" defTabSz="914400" eaLnBrk="1" hangingPunct="1">
              <a:defRPr/>
            </a:pPr>
            <a:endParaRPr lang="en-GB" dirty="0">
              <a:solidFill>
                <a:prstClr val="white"/>
              </a:solidFill>
            </a:endParaRPr>
          </a:p>
          <a:p>
            <a:pPr algn="ctr" defTabSz="914400" eaLnBrk="1" hangingPunct="1">
              <a:defRPr/>
            </a:pPr>
            <a:r>
              <a:rPr lang="en-GB" dirty="0">
                <a:solidFill>
                  <a:prstClr val="white"/>
                </a:solidFill>
              </a:rPr>
              <a:t>Or</a:t>
            </a:r>
          </a:p>
          <a:p>
            <a:pPr algn="ctr" defTabSz="914400" eaLnBrk="1" hangingPunct="1">
              <a:defRPr/>
            </a:pPr>
            <a:endParaRPr lang="en-GB" dirty="0">
              <a:solidFill>
                <a:prstClr val="white"/>
              </a:solidFill>
            </a:endParaRPr>
          </a:p>
          <a:p>
            <a:pPr algn="ctr" defTabSz="914400" eaLnBrk="1" hangingPunct="1">
              <a:defRPr/>
            </a:pPr>
            <a:r>
              <a:rPr lang="en-GB" dirty="0">
                <a:solidFill>
                  <a:prstClr val="white"/>
                </a:solidFill>
              </a:rPr>
              <a:t>1 in 65 of the population will have a vein treatment pa.</a:t>
            </a:r>
          </a:p>
          <a:p>
            <a:pPr algn="ctr" defTabSz="914400" eaLnBrk="1" hangingPunct="1">
              <a:defRPr/>
            </a:pPr>
            <a:endParaRPr lang="en-GB" dirty="0">
              <a:solidFill>
                <a:prstClr val="white"/>
              </a:solidFill>
            </a:endParaRPr>
          </a:p>
        </p:txBody>
      </p:sp>
      <p:pic>
        <p:nvPicPr>
          <p:cNvPr id="28058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557338"/>
            <a:ext cx="36512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8638" y="36513"/>
            <a:ext cx="23018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56513" y="6381750"/>
            <a:ext cx="14922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0580"/>
                                        </p:tgtEl>
                                        <p:attrNameLst>
                                          <p:attrName>style.visibility</p:attrName>
                                        </p:attrNameLst>
                                      </p:cBhvr>
                                      <p:to>
                                        <p:strVal val="visible"/>
                                      </p:to>
                                    </p:set>
                                    <p:anim calcmode="lin" valueType="num">
                                      <p:cBhvr>
                                        <p:cTn id="7" dur="500" fill="hold"/>
                                        <p:tgtEl>
                                          <p:spTgt spid="280580"/>
                                        </p:tgtEl>
                                        <p:attrNameLst>
                                          <p:attrName>ppt_w</p:attrName>
                                        </p:attrNameLst>
                                      </p:cBhvr>
                                      <p:tavLst>
                                        <p:tav tm="0">
                                          <p:val>
                                            <p:fltVal val="0"/>
                                          </p:val>
                                        </p:tav>
                                        <p:tav tm="100000">
                                          <p:val>
                                            <p:strVal val="#ppt_w"/>
                                          </p:val>
                                        </p:tav>
                                      </p:tavLst>
                                    </p:anim>
                                    <p:anim calcmode="lin" valueType="num">
                                      <p:cBhvr>
                                        <p:cTn id="8" dur="500" fill="hold"/>
                                        <p:tgtEl>
                                          <p:spTgt spid="280580"/>
                                        </p:tgtEl>
                                        <p:attrNameLst>
                                          <p:attrName>ppt_h</p:attrName>
                                        </p:attrNameLst>
                                      </p:cBhvr>
                                      <p:tavLst>
                                        <p:tav tm="0">
                                          <p:val>
                                            <p:fltVal val="0"/>
                                          </p:val>
                                        </p:tav>
                                        <p:tav tm="100000">
                                          <p:val>
                                            <p:strVal val="#ppt_h"/>
                                          </p:val>
                                        </p:tav>
                                      </p:tavLst>
                                    </p:anim>
                                    <p:animEffect transition="in" filter="fade">
                                      <p:cBhvr>
                                        <p:cTn id="9" dur="500"/>
                                        <p:tgtEl>
                                          <p:spTgt spid="28058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 fill="hold"/>
                                        <p:tgtEl>
                                          <p:spTgt spid="2"/>
                                        </p:tgtEl>
                                        <p:attrNameLst>
                                          <p:attrName>ppt_w</p:attrName>
                                        </p:attrNameLst>
                                      </p:cBhvr>
                                      <p:tavLst>
                                        <p:tav tm="0">
                                          <p:val>
                                            <p:fltVal val="0"/>
                                          </p:val>
                                        </p:tav>
                                        <p:tav tm="100000">
                                          <p:val>
                                            <p:strVal val="#ppt_w"/>
                                          </p:val>
                                        </p:tav>
                                      </p:tavLst>
                                    </p:anim>
                                    <p:anim calcmode="lin" valueType="num">
                                      <p:cBhvr>
                                        <p:cTn id="13" dur="250" fill="hold"/>
                                        <p:tgtEl>
                                          <p:spTgt spid="2"/>
                                        </p:tgtEl>
                                        <p:attrNameLst>
                                          <p:attrName>ppt_h</p:attrName>
                                        </p:attrNameLst>
                                      </p:cBhvr>
                                      <p:tavLst>
                                        <p:tav tm="0">
                                          <p:val>
                                            <p:fltVal val="0"/>
                                          </p:val>
                                        </p:tav>
                                        <p:tav tm="100000">
                                          <p:val>
                                            <p:strVal val="#ppt_h"/>
                                          </p:val>
                                        </p:tav>
                                      </p:tavLst>
                                    </p:anim>
                                    <p:animEffect transition="in" filter="fade">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113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6" name="Rectangle 5"/>
          <p:cNvSpPr/>
          <p:nvPr/>
        </p:nvSpPr>
        <p:spPr>
          <a:xfrm>
            <a:off x="0" y="1443038"/>
            <a:ext cx="9144000" cy="136525"/>
          </a:xfrm>
          <a:prstGeom prst="rect">
            <a:avLst/>
          </a:prstGeom>
          <a:solidFill>
            <a:srgbClr val="0030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ACE56"/>
              </a:solidFill>
              <a:ea typeface="ヒラギノ角ゴ Pro W3" charset="-128"/>
            </a:endParaRPr>
          </a:p>
        </p:txBody>
      </p:sp>
      <p:sp>
        <p:nvSpPr>
          <p:cNvPr id="7" name="Rectangle 6"/>
          <p:cNvSpPr/>
          <p:nvPr/>
        </p:nvSpPr>
        <p:spPr>
          <a:xfrm>
            <a:off x="0" y="6711950"/>
            <a:ext cx="9144000" cy="1460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242693" name="ZoneTexte 10"/>
          <p:cNvSpPr txBox="1">
            <a:spLocks noChangeArrowheads="1"/>
          </p:cNvSpPr>
          <p:nvPr/>
        </p:nvSpPr>
        <p:spPr bwMode="auto">
          <a:xfrm>
            <a:off x="4078288" y="5618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endParaRPr lang="fr-FR" altLang="fr-FR">
              <a:latin typeface="Calibri" pitchFamily="34" charset="0"/>
            </a:endParaRPr>
          </a:p>
        </p:txBody>
      </p:sp>
      <p:sp>
        <p:nvSpPr>
          <p:cNvPr id="4" name="Rectangle 3"/>
          <p:cNvSpPr/>
          <p:nvPr/>
        </p:nvSpPr>
        <p:spPr>
          <a:xfrm>
            <a:off x="1500188" y="2673350"/>
            <a:ext cx="5848350" cy="1015663"/>
          </a:xfrm>
          <a:prstGeom prst="rect">
            <a:avLst/>
          </a:prstGeom>
        </p:spPr>
        <p:txBody>
          <a:bodyPr>
            <a:spAutoFit/>
          </a:bodyPr>
          <a:lstStyle/>
          <a:p>
            <a:pPr eaLnBrk="1" hangingPunct="1">
              <a:defRPr/>
            </a:pPr>
            <a:r>
              <a:rPr lang="fr-FR" sz="3200" b="1" noProof="1" smtClean="0">
                <a:solidFill>
                  <a:schemeClr val="tx2">
                    <a:lumMod val="50000"/>
                  </a:schemeClr>
                </a:solidFill>
                <a:latin typeface="Arial" charset="0"/>
              </a:rPr>
              <a:t>Questions</a:t>
            </a:r>
            <a:endParaRPr lang="fr-FR" sz="1600" noProof="1">
              <a:solidFill>
                <a:schemeClr val="bg1">
                  <a:lumMod val="50000"/>
                </a:schemeClr>
              </a:solidFill>
            </a:endParaRPr>
          </a:p>
          <a:p>
            <a:pPr eaLnBrk="1" hangingPunct="1">
              <a:defRPr/>
            </a:pPr>
            <a:endParaRPr lang="fr-FR" sz="2800" b="1" noProof="1">
              <a:solidFill>
                <a:schemeClr val="tx2">
                  <a:lumMod val="50000"/>
                </a:schemeClr>
              </a:solidFill>
              <a:latin typeface="Arial" charset="0"/>
              <a:cs typeface="ＭＳ Ｐゴシック" charset="0"/>
            </a:endParaRPr>
          </a:p>
        </p:txBody>
      </p:sp>
      <p:sp>
        <p:nvSpPr>
          <p:cNvPr id="242695" name="ZoneTexte 8"/>
          <p:cNvSpPr txBox="1">
            <a:spLocks noChangeArrowheads="1"/>
          </p:cNvSpPr>
          <p:nvPr/>
        </p:nvSpPr>
        <p:spPr bwMode="auto">
          <a:xfrm>
            <a:off x="419100" y="573088"/>
            <a:ext cx="590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endParaRPr lang="fr-FR" altLang="fr-FR" sz="1400" b="1">
              <a:solidFill>
                <a:schemeClr val="bg1"/>
              </a:solidFill>
            </a:endParaRPr>
          </a:p>
        </p:txBody>
      </p:sp>
      <p:sp>
        <p:nvSpPr>
          <p:cNvPr id="242696" name="ZoneTexte 8"/>
          <p:cNvSpPr txBox="1">
            <a:spLocks noChangeArrowheads="1"/>
          </p:cNvSpPr>
          <p:nvPr/>
        </p:nvSpPr>
        <p:spPr bwMode="auto">
          <a:xfrm>
            <a:off x="504825" y="377825"/>
            <a:ext cx="81756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r>
              <a:rPr lang="fr-FR" altLang="fr-FR" sz="1600" b="1">
                <a:solidFill>
                  <a:srgbClr val="FFFFFF"/>
                </a:solidFill>
              </a:rPr>
              <a:t>Satellite Symposium held during the 19th European Venous Forum (EVF)</a:t>
            </a:r>
          </a:p>
          <a:p>
            <a:endParaRPr lang="fr-FR" altLang="fr-FR" sz="1600" b="1" noProof="1">
              <a:solidFill>
                <a:srgbClr val="FFFFFF"/>
              </a:solidFill>
            </a:endParaRPr>
          </a:p>
          <a:p>
            <a:r>
              <a:rPr lang="fr-FR" altLang="fr-FR" sz="1600" b="1" noProof="1">
                <a:solidFill>
                  <a:srgbClr val="FFFFFF"/>
                </a:solidFill>
              </a:rPr>
              <a:t>Friday, June 29, 2018 (11:00-12:00)</a:t>
            </a:r>
            <a:endParaRPr lang="fr-FR" altLang="fr-FR" sz="1600" b="1">
              <a:solidFill>
                <a:srgbClr val="FFFFFF"/>
              </a:solidFill>
            </a:endParaRPr>
          </a:p>
          <a:p>
            <a:endParaRPr lang="fr-FR" altLang="fr-FR" sz="1600" b="1" noProof="1">
              <a:solidFill>
                <a:srgbClr val="10253F"/>
              </a:solidFill>
            </a:endParaRPr>
          </a:p>
          <a:p>
            <a:endParaRPr lang="fr-FR" altLang="fr-FR" sz="1200" noProof="1">
              <a:solidFill>
                <a:srgbClr val="FFFFFF"/>
              </a:solidFill>
            </a:endParaRPr>
          </a:p>
        </p:txBody>
      </p:sp>
      <p:sp>
        <p:nvSpPr>
          <p:cNvPr id="242697" name="ZoneTexte 15"/>
          <p:cNvSpPr txBox="1">
            <a:spLocks noChangeArrowheads="1"/>
          </p:cNvSpPr>
          <p:nvPr/>
        </p:nvSpPr>
        <p:spPr bwMode="auto">
          <a:xfrm>
            <a:off x="6084888" y="6153150"/>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fr-FR" altLang="fr-FR" sz="1400" i="1">
                <a:solidFill>
                  <a:srgbClr val="064165"/>
                </a:solidFill>
                <a:latin typeface="HelveticaNeueLT Std Med" charset="0"/>
              </a:rPr>
              <a:t>Organized by</a:t>
            </a:r>
          </a:p>
        </p:txBody>
      </p:sp>
      <p:pic>
        <p:nvPicPr>
          <p:cNvPr id="242698"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8538" y="5978525"/>
            <a:ext cx="13319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6859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1"/>
          <p:cNvPicPr>
            <a:picLocks noChangeAspect="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0" y="765175"/>
            <a:ext cx="914400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3" name="Rectangle 4"/>
          <p:cNvSpPr>
            <a:spLocks noChangeArrowheads="1"/>
          </p:cNvSpPr>
          <p:nvPr/>
        </p:nvSpPr>
        <p:spPr bwMode="auto">
          <a:xfrm>
            <a:off x="5940425" y="2060575"/>
            <a:ext cx="3024188" cy="1008063"/>
          </a:xfrm>
          <a:prstGeom prst="rect">
            <a:avLst/>
          </a:prstGeom>
          <a:solidFill>
            <a:srgbClr val="7030A0"/>
          </a:solidFill>
          <a:ln w="9525" algn="ctr">
            <a:solidFill>
              <a:schemeClr val="tx1"/>
            </a:solidFill>
            <a:round/>
            <a:headEnd/>
            <a:tailEnd/>
          </a:ln>
        </p:spPr>
        <p:txBody>
          <a:bodyPr/>
          <a:lstStyle/>
          <a:p>
            <a:pPr defTabSz="914400"/>
            <a:r>
              <a:rPr lang="en-GB" altLang="en-US" sz="2400">
                <a:solidFill>
                  <a:srgbClr val="FFFFFF"/>
                </a:solidFill>
                <a:latin typeface="Times New Roman" pitchFamily="18" charset="0"/>
                <a:ea typeface="ＭＳ Ｐゴシック" pitchFamily="34" charset="-128"/>
                <a:cs typeface="Arial" pitchFamily="34" charset="0"/>
              </a:rPr>
              <a:t>2% of health care budget</a:t>
            </a:r>
          </a:p>
        </p:txBody>
      </p:sp>
      <p:pic>
        <p:nvPicPr>
          <p:cNvPr id="28160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1963" y="2420938"/>
            <a:ext cx="7667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Process 1"/>
          <p:cNvSpPr/>
          <p:nvPr/>
        </p:nvSpPr>
        <p:spPr>
          <a:xfrm>
            <a:off x="6232525" y="3481388"/>
            <a:ext cx="2232025" cy="90487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prstClr val="white"/>
                </a:solidFill>
              </a:rPr>
              <a:t>Cost saving potential if prevent progression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after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9"/>
          <p:cNvSpPr>
            <a:spLocks noChangeArrowheads="1"/>
          </p:cNvSpPr>
          <p:nvPr/>
        </p:nvSpPr>
        <p:spPr bwMode="auto">
          <a:xfrm>
            <a:off x="611188" y="5300663"/>
            <a:ext cx="80645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hangingPunct="1">
              <a:spcBef>
                <a:spcPct val="0"/>
              </a:spcBef>
              <a:buFontTx/>
              <a:buNone/>
              <a:defRPr/>
            </a:pPr>
            <a:r>
              <a:rPr lang="en-GB" altLang="en-US" sz="2800" dirty="0" smtClean="0">
                <a:solidFill>
                  <a:srgbClr val="FFFFFF"/>
                </a:solidFill>
                <a:latin typeface="Arial" pitchFamily="34" charset="0"/>
                <a:ea typeface="+mn-ea"/>
                <a:cs typeface="Arial" pitchFamily="34" charset="0"/>
              </a:rPr>
              <a:t>Affects 1% of the adult population</a:t>
            </a:r>
          </a:p>
          <a:p>
            <a:pPr algn="ctr" defTabSz="914400" eaLnBrk="1" hangingPunct="1">
              <a:spcBef>
                <a:spcPct val="0"/>
              </a:spcBef>
              <a:buFontTx/>
              <a:buNone/>
              <a:defRPr/>
            </a:pPr>
            <a:endParaRPr lang="en-GB" altLang="en-US" sz="2800" dirty="0" smtClean="0">
              <a:solidFill>
                <a:srgbClr val="FFFFFF"/>
              </a:solidFill>
              <a:latin typeface="Arial" pitchFamily="34" charset="0"/>
              <a:ea typeface="+mn-ea"/>
              <a:cs typeface="Arial" pitchFamily="34" charset="0"/>
            </a:endParaRPr>
          </a:p>
          <a:p>
            <a:pPr algn="ctr" defTabSz="914400" eaLnBrk="1" hangingPunct="1">
              <a:spcBef>
                <a:spcPct val="0"/>
              </a:spcBef>
              <a:buFontTx/>
              <a:buNone/>
              <a:defRPr/>
            </a:pPr>
            <a:r>
              <a:rPr lang="en-GB" altLang="en-US" sz="3600" dirty="0" smtClean="0">
                <a:solidFill>
                  <a:srgbClr val="000066">
                    <a:lumMod val="20000"/>
                    <a:lumOff val="80000"/>
                  </a:srgbClr>
                </a:solidFill>
                <a:latin typeface="Arial" pitchFamily="34" charset="0"/>
                <a:ea typeface="+mn-ea"/>
                <a:cs typeface="Arial" pitchFamily="34" charset="0"/>
              </a:rPr>
              <a:t>2% of healthcare budget</a:t>
            </a:r>
            <a:endParaRPr lang="en-US" altLang="en-US" sz="3600" dirty="0" smtClean="0">
              <a:solidFill>
                <a:srgbClr val="000066">
                  <a:lumMod val="20000"/>
                  <a:lumOff val="80000"/>
                </a:srgbClr>
              </a:solidFill>
              <a:latin typeface="Arial" pitchFamily="34" charset="0"/>
              <a:ea typeface="+mn-ea"/>
              <a:cs typeface="Arial" pitchFamily="34" charset="0"/>
            </a:endParaRPr>
          </a:p>
        </p:txBody>
      </p:sp>
      <p:sp>
        <p:nvSpPr>
          <p:cNvPr id="184323" name="TextBox 10"/>
          <p:cNvSpPr txBox="1">
            <a:spLocks noChangeArrowheads="1"/>
          </p:cNvSpPr>
          <p:nvPr/>
        </p:nvSpPr>
        <p:spPr bwMode="auto">
          <a:xfrm>
            <a:off x="0" y="333375"/>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defTabSz="914400" eaLnBrk="1" hangingPunct="1">
              <a:defRPr/>
            </a:pPr>
            <a:r>
              <a:rPr lang="en-US" altLang="en-US" sz="4400" smtClean="0">
                <a:solidFill>
                  <a:srgbClr val="FFFF00"/>
                </a:solidFill>
                <a:latin typeface="Arial" pitchFamily="34" charset="0"/>
                <a:ea typeface="+mn-ea"/>
                <a:cs typeface="Arial" pitchFamily="34" charset="0"/>
              </a:rPr>
              <a:t>Chronic Venous Ulcers</a:t>
            </a:r>
          </a:p>
        </p:txBody>
      </p:sp>
      <p:pic>
        <p:nvPicPr>
          <p:cNvPr id="282628" name="Content Placeholder 4"/>
          <p:cNvPicPr>
            <a:picLocks noChangeAspect="1"/>
          </p:cNvPicPr>
          <p:nvPr/>
        </p:nvPicPr>
        <p:blipFill>
          <a:blip r:embed="rId2">
            <a:extLst>
              <a:ext uri="{28A0092B-C50C-407E-A947-70E740481C1C}">
                <a14:useLocalDpi xmlns:a14="http://schemas.microsoft.com/office/drawing/2010/main" val="0"/>
              </a:ext>
            </a:extLst>
          </a:blip>
          <a:srcRect t="-462" b="6273"/>
          <a:stretch>
            <a:fillRect/>
          </a:stretch>
        </p:blipFill>
        <p:spPr bwMode="auto">
          <a:xfrm>
            <a:off x="1979613" y="1341438"/>
            <a:ext cx="5327650"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25413" y="333375"/>
            <a:ext cx="8866187"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3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1814513"/>
            <a:ext cx="46386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3652" name="Picture 4"/>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368300" y="2349500"/>
            <a:ext cx="8588375"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3653" name="Rectangle 1"/>
          <p:cNvSpPr>
            <a:spLocks noChangeArrowheads="1"/>
          </p:cNvSpPr>
          <p:nvPr/>
        </p:nvSpPr>
        <p:spPr bwMode="auto">
          <a:xfrm>
            <a:off x="465138" y="5157788"/>
            <a:ext cx="7705725" cy="504825"/>
          </a:xfrm>
          <a:prstGeom prst="rect">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GB" altLang="en-US" sz="2400">
              <a:solidFill>
                <a:srgbClr val="000000"/>
              </a:solidFill>
              <a:latin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333375"/>
            <a:ext cx="8866187"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1814513"/>
            <a:ext cx="46386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2349500"/>
            <a:ext cx="8588375"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4680" name="Rectangle 2"/>
          <p:cNvSpPr>
            <a:spLocks noChangeArrowheads="1"/>
          </p:cNvSpPr>
          <p:nvPr/>
        </p:nvSpPr>
        <p:spPr bwMode="auto">
          <a:xfrm>
            <a:off x="6637338" y="2781300"/>
            <a:ext cx="1463675" cy="1619250"/>
          </a:xfrm>
          <a:prstGeom prst="rect">
            <a:avLst/>
          </a:prstGeom>
          <a:noFill/>
          <a:ln w="76200" algn="ctr">
            <a:solidFill>
              <a:srgbClr val="8A0A8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GB" altLang="en-US" sz="2400">
              <a:solidFill>
                <a:srgbClr val="FFFFFF"/>
              </a:solidFill>
              <a:latin typeface="Times New Roman" pitchFamily="18" charset="0"/>
              <a:cs typeface="Arial" pitchFamily="34" charset="0"/>
            </a:endParaRPr>
          </a:p>
        </p:txBody>
      </p:sp>
      <p:sp>
        <p:nvSpPr>
          <p:cNvPr id="2" name="Rounded Rectangular Callout 1"/>
          <p:cNvSpPr/>
          <p:nvPr/>
        </p:nvSpPr>
        <p:spPr>
          <a:xfrm>
            <a:off x="4932363" y="5084763"/>
            <a:ext cx="1993900" cy="612775"/>
          </a:xfrm>
          <a:prstGeom prst="wedgeRoundRectCallout">
            <a:avLst>
              <a:gd name="adj1" fmla="val 64716"/>
              <a:gd name="adj2" fmla="val -1954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prstClr val="white"/>
                </a:solidFill>
              </a:rPr>
              <a:t>15 billion $</a:t>
            </a:r>
          </a:p>
        </p:txBody>
      </p:sp>
      <p:pic>
        <p:nvPicPr>
          <p:cNvPr id="284677" name="Picture 2"/>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649288" y="2205038"/>
            <a:ext cx="8047037"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333375"/>
            <a:ext cx="8866187"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1814513"/>
            <a:ext cx="46386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2349500"/>
            <a:ext cx="8588375"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7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8" y="2205038"/>
            <a:ext cx="8047037"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4678" name="Rectangle 1"/>
          <p:cNvSpPr>
            <a:spLocks noChangeArrowheads="1"/>
          </p:cNvSpPr>
          <p:nvPr/>
        </p:nvSpPr>
        <p:spPr bwMode="auto">
          <a:xfrm>
            <a:off x="250825" y="2009775"/>
            <a:ext cx="8740775" cy="3940175"/>
          </a:xfrm>
          <a:prstGeom prst="rect">
            <a:avLst/>
          </a:prstGeom>
          <a:solidFill>
            <a:srgbClr val="8A0A81"/>
          </a:solidFill>
          <a:ln w="9525" algn="ctr">
            <a:solidFill>
              <a:schemeClr val="tx1"/>
            </a:solidFill>
            <a:round/>
            <a:headEnd/>
            <a:tailEnd/>
          </a:ln>
        </p:spPr>
        <p:txBody>
          <a:bodyPr/>
          <a:lstStyle/>
          <a:p>
            <a:pPr defTabSz="914400"/>
            <a:endParaRPr lang="en-GB" altLang="en-US" sz="2400">
              <a:solidFill>
                <a:srgbClr val="FFFFFF"/>
              </a:solidFill>
              <a:latin typeface="Times New Roman" pitchFamily="18" charset="0"/>
              <a:cs typeface="Arial" pitchFamily="34" charset="0"/>
            </a:endParaRPr>
          </a:p>
        </p:txBody>
      </p:sp>
      <p:pic>
        <p:nvPicPr>
          <p:cNvPr id="284679" name="Picture 3"/>
          <p:cNvPicPr>
            <a:picLocks noChangeAspect="1" noChangeArrowheads="1"/>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915988" y="2536825"/>
            <a:ext cx="7410450" cy="288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4680" name="Rectangle 2"/>
          <p:cNvSpPr>
            <a:spLocks noChangeArrowheads="1"/>
          </p:cNvSpPr>
          <p:nvPr/>
        </p:nvSpPr>
        <p:spPr bwMode="auto">
          <a:xfrm>
            <a:off x="6637338" y="2781300"/>
            <a:ext cx="1463675" cy="1619250"/>
          </a:xfrm>
          <a:prstGeom prst="rect">
            <a:avLst/>
          </a:prstGeom>
          <a:noFill/>
          <a:ln w="76200" algn="ctr">
            <a:solidFill>
              <a:srgbClr val="8A0A8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GB" altLang="en-US" sz="2400">
              <a:solidFill>
                <a:srgbClr val="FFFFFF"/>
              </a:solidFill>
              <a:latin typeface="Times New Roman" pitchFamily="18" charset="0"/>
              <a:cs typeface="Arial" pitchFamily="34" charset="0"/>
            </a:endParaRPr>
          </a:p>
        </p:txBody>
      </p:sp>
      <p:sp>
        <p:nvSpPr>
          <p:cNvPr id="2" name="Rounded Rectangular Callout 1"/>
          <p:cNvSpPr/>
          <p:nvPr/>
        </p:nvSpPr>
        <p:spPr>
          <a:xfrm>
            <a:off x="4932363" y="5084763"/>
            <a:ext cx="1993900" cy="612775"/>
          </a:xfrm>
          <a:prstGeom prst="wedgeRoundRectCallout">
            <a:avLst>
              <a:gd name="adj1" fmla="val 64716"/>
              <a:gd name="adj2" fmla="val -1954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prstClr val="white"/>
                </a:solidFill>
              </a:rPr>
              <a:t>15 billion $</a:t>
            </a:r>
          </a:p>
        </p:txBody>
      </p:sp>
    </p:spTree>
    <p:extLst>
      <p:ext uri="{BB962C8B-B14F-4D97-AF65-F5344CB8AC3E}">
        <p14:creationId xmlns:p14="http://schemas.microsoft.com/office/powerpoint/2010/main" val="24985889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88913"/>
            <a:ext cx="70199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6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3363" y="1484313"/>
            <a:ext cx="13366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0" name="Picture 3"/>
          <p:cNvPicPr>
            <a:picLocks noChangeAspect="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884238" y="2349500"/>
            <a:ext cx="6840537"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owchart: Process 4"/>
          <p:cNvSpPr/>
          <p:nvPr/>
        </p:nvSpPr>
        <p:spPr>
          <a:xfrm>
            <a:off x="900113" y="5300663"/>
            <a:ext cx="7019925" cy="100806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sz="1600" dirty="0">
                <a:solidFill>
                  <a:prstClr val="black"/>
                </a:solidFill>
                <a:latin typeface="Arial" pitchFamily="34" charset="0"/>
                <a:cs typeface="Arial" pitchFamily="34" charset="0"/>
              </a:rPr>
              <a:t>1.Likely that a pharmaceutical agent if improves healing and reduces recurrence will be cost effective</a:t>
            </a:r>
            <a:r>
              <a:rPr lang="en-GB" sz="1600" dirty="0">
                <a:solidFill>
                  <a:prstClr val="white"/>
                </a:solidFill>
                <a:latin typeface="Arial" pitchFamily="34" charset="0"/>
                <a:cs typeface="Arial" pitchFamily="34" charset="0"/>
              </a:rPr>
              <a:t>.</a:t>
            </a:r>
          </a:p>
          <a:p>
            <a:pPr algn="ctr" defTabSz="914400">
              <a:defRPr/>
            </a:pPr>
            <a:r>
              <a:rPr lang="en-GB" sz="1600" dirty="0">
                <a:solidFill>
                  <a:srgbClr val="038391"/>
                </a:solidFill>
                <a:latin typeface="Arial" pitchFamily="34" charset="0"/>
                <a:cs typeface="Arial" pitchFamily="34" charset="0"/>
              </a:rPr>
              <a:t>2.Further RCTs needed to confirm this and subsequent cost effectiveness analysis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p:nvPr>
        </p:nvSpPr>
        <p:spPr/>
        <p:txBody>
          <a:bodyPr/>
          <a:lstStyle/>
          <a:p>
            <a:r>
              <a:rPr lang="en-GB" altLang="en-US" dirty="0" smtClean="0">
                <a:solidFill>
                  <a:srgbClr val="FFFF00"/>
                </a:solidFill>
              </a:rPr>
              <a:t>Significant cost?</a:t>
            </a:r>
          </a:p>
        </p:txBody>
      </p:sp>
      <p:pic>
        <p:nvPicPr>
          <p:cNvPr id="286725" name="Picture 5" descr="Post-thrombotic syndrom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139" y="1548112"/>
            <a:ext cx="6034694" cy="4827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p:txBody>
          <a:bodyPr/>
          <a:lstStyle/>
          <a:p>
            <a:r>
              <a:rPr lang="en-GB" altLang="en-US" smtClean="0">
                <a:solidFill>
                  <a:srgbClr val="FFFF00"/>
                </a:solidFill>
              </a:rPr>
              <a:t>Deep vein disease?</a:t>
            </a:r>
          </a:p>
        </p:txBody>
      </p:sp>
      <p:pic>
        <p:nvPicPr>
          <p:cNvPr id="287747"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477838" y="1417638"/>
            <a:ext cx="4645025" cy="2590800"/>
          </a:xfrm>
        </p:spPr>
      </p:pic>
      <p:pic>
        <p:nvPicPr>
          <p:cNvPr id="287748"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7200" y="4221163"/>
            <a:ext cx="46656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49"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989138"/>
            <a:ext cx="3408363"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2205038"/>
            <a:ext cx="6300787"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6075" y="277813"/>
            <a:ext cx="5138738" cy="3422650"/>
          </a:xfrm>
        </p:spPr>
      </p:pic>
      <p:pic>
        <p:nvPicPr>
          <p:cNvPr id="28979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075" y="4149725"/>
            <a:ext cx="469741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80063" y="1989138"/>
            <a:ext cx="3168650" cy="3311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sz="2400" dirty="0">
                <a:solidFill>
                  <a:prstClr val="white"/>
                </a:solidFill>
                <a:latin typeface="Arial" pitchFamily="34" charset="0"/>
                <a:cs typeface="Arial" pitchFamily="34" charset="0"/>
              </a:rPr>
              <a:t>Treatment’s of non proven cost benefit will not be available</a:t>
            </a:r>
          </a:p>
          <a:p>
            <a:pPr algn="ctr" defTabSz="914400">
              <a:defRPr/>
            </a:pPr>
            <a:r>
              <a:rPr lang="en-GB" sz="2400" dirty="0">
                <a:solidFill>
                  <a:prstClr val="white"/>
                </a:solidFill>
                <a:latin typeface="Arial" pitchFamily="34" charset="0"/>
                <a:cs typeface="Arial" pitchFamily="34" charset="0"/>
              </a:rPr>
              <a:t>Other than to a self payer market!</a:t>
            </a:r>
          </a:p>
          <a:p>
            <a:pPr algn="ctr" defTabSz="914400">
              <a:defRPr/>
            </a:pPr>
            <a:r>
              <a:rPr lang="en-GB" sz="2400" dirty="0">
                <a:solidFill>
                  <a:prstClr val="white"/>
                </a:solidFill>
                <a:latin typeface="Arial" pitchFamily="34" charset="0"/>
                <a:cs typeface="Arial" pitchFamily="34" charset="0"/>
              </a:rPr>
              <a:t> </a:t>
            </a:r>
          </a:p>
          <a:p>
            <a:pPr algn="ctr" defTabSz="914400">
              <a:defRPr/>
            </a:pPr>
            <a:r>
              <a:rPr lang="en-GB" sz="2400" dirty="0">
                <a:solidFill>
                  <a:srgbClr val="FFFF00"/>
                </a:solidFill>
                <a:latin typeface="Arial" pitchFamily="34" charset="0"/>
                <a:cs typeface="Arial" pitchFamily="34" charset="0"/>
              </a:rPr>
              <a:t>Is that ethical?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113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6" name="Rectangle 5"/>
          <p:cNvSpPr/>
          <p:nvPr/>
        </p:nvSpPr>
        <p:spPr>
          <a:xfrm>
            <a:off x="0" y="1443038"/>
            <a:ext cx="9144000" cy="136525"/>
          </a:xfrm>
          <a:prstGeom prst="rect">
            <a:avLst/>
          </a:prstGeom>
          <a:solidFill>
            <a:srgbClr val="0030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ACE56"/>
              </a:solidFill>
              <a:ea typeface="ヒラギノ角ゴ Pro W3" charset="-128"/>
            </a:endParaRPr>
          </a:p>
        </p:txBody>
      </p:sp>
      <p:sp>
        <p:nvSpPr>
          <p:cNvPr id="7" name="Rectangle 6"/>
          <p:cNvSpPr/>
          <p:nvPr/>
        </p:nvSpPr>
        <p:spPr>
          <a:xfrm>
            <a:off x="0" y="6711950"/>
            <a:ext cx="9144000" cy="1460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243717" name="ZoneTexte 10"/>
          <p:cNvSpPr txBox="1">
            <a:spLocks noChangeArrowheads="1"/>
          </p:cNvSpPr>
          <p:nvPr/>
        </p:nvSpPr>
        <p:spPr bwMode="auto">
          <a:xfrm>
            <a:off x="4078288" y="5618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endParaRPr lang="fr-FR" altLang="fr-FR">
              <a:latin typeface="Calibri" pitchFamily="34" charset="0"/>
            </a:endParaRPr>
          </a:p>
        </p:txBody>
      </p:sp>
      <p:sp>
        <p:nvSpPr>
          <p:cNvPr id="4" name="Rectangle 3"/>
          <p:cNvSpPr/>
          <p:nvPr/>
        </p:nvSpPr>
        <p:spPr>
          <a:xfrm>
            <a:off x="1500188" y="2216150"/>
            <a:ext cx="5848350" cy="2770188"/>
          </a:xfrm>
          <a:prstGeom prst="rect">
            <a:avLst/>
          </a:prstGeom>
        </p:spPr>
        <p:txBody>
          <a:bodyPr>
            <a:spAutoFit/>
          </a:bodyPr>
          <a:lstStyle/>
          <a:p>
            <a:pPr eaLnBrk="1" hangingPunct="1">
              <a:defRPr/>
            </a:pPr>
            <a:r>
              <a:rPr lang="fr-FR" sz="3200" b="1" noProof="1">
                <a:solidFill>
                  <a:schemeClr val="tx2">
                    <a:lumMod val="50000"/>
                  </a:schemeClr>
                </a:solidFill>
                <a:latin typeface="Arial" charset="0"/>
                <a:cs typeface="ＭＳ Ｐゴシック" charset="0"/>
              </a:rPr>
              <a:t>Real-world evidence: </a:t>
            </a:r>
          </a:p>
          <a:p>
            <a:pPr eaLnBrk="1" hangingPunct="1">
              <a:defRPr/>
            </a:pPr>
            <a:r>
              <a:rPr lang="fr-FR" sz="3200" b="1" noProof="1">
                <a:solidFill>
                  <a:schemeClr val="tx2">
                    <a:lumMod val="50000"/>
                  </a:schemeClr>
                </a:solidFill>
                <a:latin typeface="Arial" charset="0"/>
                <a:cs typeface="ＭＳ Ｐゴシック" charset="0"/>
              </a:rPr>
              <a:t>the seriousness of chronic venous disease</a:t>
            </a:r>
          </a:p>
          <a:p>
            <a:pPr eaLnBrk="1" hangingPunct="1">
              <a:defRPr/>
            </a:pPr>
            <a:endParaRPr lang="fr-FR" sz="2800" b="1" noProof="1">
              <a:solidFill>
                <a:schemeClr val="tx2">
                  <a:lumMod val="50000"/>
                </a:schemeClr>
              </a:solidFill>
              <a:latin typeface="Arial" charset="0"/>
              <a:cs typeface="ＭＳ Ｐゴシック" charset="0"/>
            </a:endParaRPr>
          </a:p>
          <a:p>
            <a:pPr eaLnBrk="1" hangingPunct="1">
              <a:defRPr/>
            </a:pPr>
            <a:r>
              <a:rPr lang="fr-FR" sz="2200" noProof="1">
                <a:solidFill>
                  <a:schemeClr val="tx2">
                    <a:lumMod val="50000"/>
                  </a:schemeClr>
                </a:solidFill>
              </a:rPr>
              <a:t>A.H. Davies </a:t>
            </a:r>
            <a:r>
              <a:rPr lang="fr-FR" sz="1600" noProof="1">
                <a:solidFill>
                  <a:schemeClr val="tx2">
                    <a:lumMod val="50000"/>
                  </a:schemeClr>
                </a:solidFill>
              </a:rPr>
              <a:t>(UK)</a:t>
            </a:r>
            <a:endParaRPr lang="fr-FR" sz="1600" noProof="1">
              <a:solidFill>
                <a:schemeClr val="bg1">
                  <a:lumMod val="50000"/>
                </a:schemeClr>
              </a:solidFill>
            </a:endParaRPr>
          </a:p>
          <a:p>
            <a:pPr eaLnBrk="1" hangingPunct="1">
              <a:defRPr/>
            </a:pPr>
            <a:endParaRPr lang="fr-FR" sz="2800" b="1" noProof="1">
              <a:solidFill>
                <a:schemeClr val="tx2">
                  <a:lumMod val="50000"/>
                </a:schemeClr>
              </a:solidFill>
              <a:latin typeface="Arial" charset="0"/>
              <a:cs typeface="ＭＳ Ｐゴシック" charset="0"/>
            </a:endParaRPr>
          </a:p>
        </p:txBody>
      </p:sp>
      <p:sp>
        <p:nvSpPr>
          <p:cNvPr id="243719" name="ZoneTexte 8"/>
          <p:cNvSpPr txBox="1">
            <a:spLocks noChangeArrowheads="1"/>
          </p:cNvSpPr>
          <p:nvPr/>
        </p:nvSpPr>
        <p:spPr bwMode="auto">
          <a:xfrm>
            <a:off x="419100" y="573088"/>
            <a:ext cx="590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endParaRPr lang="fr-FR" altLang="fr-FR" sz="1400" b="1">
              <a:solidFill>
                <a:schemeClr val="bg1"/>
              </a:solidFill>
            </a:endParaRPr>
          </a:p>
        </p:txBody>
      </p:sp>
      <p:sp>
        <p:nvSpPr>
          <p:cNvPr id="243720" name="ZoneTexte 8"/>
          <p:cNvSpPr txBox="1">
            <a:spLocks noChangeArrowheads="1"/>
          </p:cNvSpPr>
          <p:nvPr/>
        </p:nvSpPr>
        <p:spPr bwMode="auto">
          <a:xfrm>
            <a:off x="504825" y="377825"/>
            <a:ext cx="81756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r>
              <a:rPr lang="fr-FR" altLang="fr-FR" sz="1600" b="1">
                <a:solidFill>
                  <a:srgbClr val="FFFFFF"/>
                </a:solidFill>
              </a:rPr>
              <a:t>Satellite Symposium held during the 19th European Venous Forum (EVF)</a:t>
            </a:r>
          </a:p>
          <a:p>
            <a:endParaRPr lang="fr-FR" altLang="fr-FR" sz="1600" b="1" noProof="1">
              <a:solidFill>
                <a:srgbClr val="FFFFFF"/>
              </a:solidFill>
            </a:endParaRPr>
          </a:p>
          <a:p>
            <a:r>
              <a:rPr lang="fr-FR" altLang="fr-FR" sz="1600" b="1" noProof="1">
                <a:solidFill>
                  <a:srgbClr val="FFFFFF"/>
                </a:solidFill>
              </a:rPr>
              <a:t>Friday, June 29, 2018 (11:00-12:00)</a:t>
            </a:r>
            <a:endParaRPr lang="fr-FR" altLang="fr-FR" sz="1600" b="1">
              <a:solidFill>
                <a:srgbClr val="FFFFFF"/>
              </a:solidFill>
            </a:endParaRPr>
          </a:p>
          <a:p>
            <a:endParaRPr lang="fr-FR" altLang="fr-FR" sz="1600" b="1" noProof="1">
              <a:solidFill>
                <a:srgbClr val="10253F"/>
              </a:solidFill>
            </a:endParaRPr>
          </a:p>
          <a:p>
            <a:endParaRPr lang="fr-FR" altLang="fr-FR" sz="1200" noProof="1">
              <a:solidFill>
                <a:srgbClr val="FFFFFF"/>
              </a:solidFill>
            </a:endParaRPr>
          </a:p>
        </p:txBody>
      </p:sp>
      <p:sp>
        <p:nvSpPr>
          <p:cNvPr id="243721" name="ZoneTexte 15"/>
          <p:cNvSpPr txBox="1">
            <a:spLocks noChangeArrowheads="1"/>
          </p:cNvSpPr>
          <p:nvPr/>
        </p:nvSpPr>
        <p:spPr bwMode="auto">
          <a:xfrm>
            <a:off x="6084888" y="6153150"/>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fr-FR" altLang="fr-FR" sz="1400" i="1">
                <a:solidFill>
                  <a:srgbClr val="064165"/>
                </a:solidFill>
                <a:latin typeface="HelveticaNeueLT Std Med" charset="0"/>
              </a:rPr>
              <a:t>Organized by</a:t>
            </a:r>
          </a:p>
        </p:txBody>
      </p:sp>
      <p:pic>
        <p:nvPicPr>
          <p:cNvPr id="243722"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8538" y="5978525"/>
            <a:ext cx="13319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3851" y="4784032"/>
            <a:ext cx="1328680" cy="167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157788"/>
            <a:ext cx="217011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88125" y="5771959"/>
            <a:ext cx="23590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1"/>
          <p:cNvSpPr>
            <a:spLocks noGrp="1"/>
          </p:cNvSpPr>
          <p:nvPr>
            <p:ph type="title"/>
          </p:nvPr>
        </p:nvSpPr>
        <p:spPr/>
        <p:txBody>
          <a:bodyPr/>
          <a:lstStyle/>
          <a:p>
            <a:r>
              <a:rPr lang="en-GB" altLang="en-US" smtClean="0">
                <a:solidFill>
                  <a:srgbClr val="FFFF00"/>
                </a:solidFill>
              </a:rPr>
              <a:t>How to cope?</a:t>
            </a:r>
          </a:p>
        </p:txBody>
      </p:sp>
      <p:pic>
        <p:nvPicPr>
          <p:cNvPr id="2908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730375"/>
            <a:ext cx="4265613"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113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6" name="Rectangle 5"/>
          <p:cNvSpPr/>
          <p:nvPr/>
        </p:nvSpPr>
        <p:spPr>
          <a:xfrm>
            <a:off x="0" y="1443038"/>
            <a:ext cx="9144000" cy="136525"/>
          </a:xfrm>
          <a:prstGeom prst="rect">
            <a:avLst/>
          </a:prstGeom>
          <a:solidFill>
            <a:srgbClr val="0030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ACE56"/>
              </a:solidFill>
              <a:ea typeface="ヒラギノ角ゴ Pro W3" charset="-128"/>
            </a:endParaRPr>
          </a:p>
        </p:txBody>
      </p:sp>
      <p:sp>
        <p:nvSpPr>
          <p:cNvPr id="7" name="Rectangle 6"/>
          <p:cNvSpPr/>
          <p:nvPr/>
        </p:nvSpPr>
        <p:spPr>
          <a:xfrm>
            <a:off x="0" y="6711950"/>
            <a:ext cx="9144000" cy="1460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293893" name="ZoneTexte 10"/>
          <p:cNvSpPr txBox="1">
            <a:spLocks noChangeArrowheads="1"/>
          </p:cNvSpPr>
          <p:nvPr/>
        </p:nvSpPr>
        <p:spPr bwMode="auto">
          <a:xfrm>
            <a:off x="4078288" y="5618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endParaRPr lang="fr-FR" altLang="fr-FR">
              <a:latin typeface="Calibri" pitchFamily="34" charset="0"/>
            </a:endParaRPr>
          </a:p>
        </p:txBody>
      </p:sp>
      <p:sp>
        <p:nvSpPr>
          <p:cNvPr id="4" name="Rectangle 3"/>
          <p:cNvSpPr/>
          <p:nvPr/>
        </p:nvSpPr>
        <p:spPr>
          <a:xfrm>
            <a:off x="1500188" y="2673350"/>
            <a:ext cx="5848350" cy="2770188"/>
          </a:xfrm>
          <a:prstGeom prst="rect">
            <a:avLst/>
          </a:prstGeom>
        </p:spPr>
        <p:txBody>
          <a:bodyPr>
            <a:spAutoFit/>
          </a:bodyPr>
          <a:lstStyle/>
          <a:p>
            <a:pPr eaLnBrk="1" hangingPunct="1">
              <a:defRPr/>
            </a:pPr>
            <a:r>
              <a:rPr lang="fr-FR" sz="3200" b="1" noProof="1">
                <a:solidFill>
                  <a:schemeClr val="tx2">
                    <a:lumMod val="50000"/>
                  </a:schemeClr>
                </a:solidFill>
                <a:latin typeface="Arial" charset="0"/>
                <a:cs typeface="ＭＳ Ｐゴシック" charset="0"/>
              </a:rPr>
              <a:t>How does CVD progress from the first symptoms to the advanced stages?</a:t>
            </a:r>
          </a:p>
          <a:p>
            <a:pPr eaLnBrk="1" hangingPunct="1">
              <a:defRPr/>
            </a:pPr>
            <a:endParaRPr lang="fr-FR" sz="2800" b="1" noProof="1">
              <a:solidFill>
                <a:schemeClr val="tx2">
                  <a:lumMod val="50000"/>
                </a:schemeClr>
              </a:solidFill>
              <a:latin typeface="Arial" charset="0"/>
              <a:cs typeface="ＭＳ Ｐゴシック" charset="0"/>
            </a:endParaRPr>
          </a:p>
          <a:p>
            <a:pPr eaLnBrk="1" hangingPunct="1">
              <a:defRPr/>
            </a:pPr>
            <a:r>
              <a:rPr lang="fr-FR" sz="2200" noProof="1">
                <a:solidFill>
                  <a:schemeClr val="tx2">
                    <a:lumMod val="50000"/>
                  </a:schemeClr>
                </a:solidFill>
              </a:rPr>
              <a:t>N. Labropoulos </a:t>
            </a:r>
            <a:r>
              <a:rPr lang="fr-FR" sz="1600" noProof="1">
                <a:solidFill>
                  <a:schemeClr val="tx2">
                    <a:lumMod val="50000"/>
                  </a:schemeClr>
                </a:solidFill>
              </a:rPr>
              <a:t>(USA)</a:t>
            </a:r>
            <a:endParaRPr lang="fr-FR" sz="1600" noProof="1">
              <a:solidFill>
                <a:schemeClr val="bg1">
                  <a:lumMod val="50000"/>
                </a:schemeClr>
              </a:solidFill>
            </a:endParaRPr>
          </a:p>
          <a:p>
            <a:pPr eaLnBrk="1" hangingPunct="1">
              <a:defRPr/>
            </a:pPr>
            <a:endParaRPr lang="fr-FR" sz="2800" b="1" noProof="1">
              <a:solidFill>
                <a:schemeClr val="tx2">
                  <a:lumMod val="50000"/>
                </a:schemeClr>
              </a:solidFill>
              <a:latin typeface="Arial" charset="0"/>
              <a:cs typeface="ＭＳ Ｐゴシック" charset="0"/>
            </a:endParaRPr>
          </a:p>
        </p:txBody>
      </p:sp>
      <p:sp>
        <p:nvSpPr>
          <p:cNvPr id="293895" name="ZoneTexte 8"/>
          <p:cNvSpPr txBox="1">
            <a:spLocks noChangeArrowheads="1"/>
          </p:cNvSpPr>
          <p:nvPr/>
        </p:nvSpPr>
        <p:spPr bwMode="auto">
          <a:xfrm>
            <a:off x="419100" y="573088"/>
            <a:ext cx="590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endParaRPr lang="fr-FR" altLang="fr-FR" sz="1400" b="1">
              <a:solidFill>
                <a:schemeClr val="bg1"/>
              </a:solidFill>
            </a:endParaRPr>
          </a:p>
        </p:txBody>
      </p:sp>
      <p:sp>
        <p:nvSpPr>
          <p:cNvPr id="293896" name="ZoneTexte 8"/>
          <p:cNvSpPr txBox="1">
            <a:spLocks noChangeArrowheads="1"/>
          </p:cNvSpPr>
          <p:nvPr/>
        </p:nvSpPr>
        <p:spPr bwMode="auto">
          <a:xfrm>
            <a:off x="504825" y="377825"/>
            <a:ext cx="81756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r>
              <a:rPr lang="fr-FR" altLang="fr-FR" sz="1600" b="1">
                <a:solidFill>
                  <a:srgbClr val="FFFFFF"/>
                </a:solidFill>
              </a:rPr>
              <a:t>Satellite Symposium held during the 19th European Venous Forum (EVF)</a:t>
            </a:r>
          </a:p>
          <a:p>
            <a:endParaRPr lang="fr-FR" altLang="fr-FR" sz="1600" b="1" noProof="1">
              <a:solidFill>
                <a:srgbClr val="FFFFFF"/>
              </a:solidFill>
            </a:endParaRPr>
          </a:p>
          <a:p>
            <a:r>
              <a:rPr lang="fr-FR" altLang="fr-FR" sz="1600" b="1" noProof="1">
                <a:solidFill>
                  <a:srgbClr val="FFFFFF"/>
                </a:solidFill>
              </a:rPr>
              <a:t>Friday, June 29, 2018 (11:00-12:00)</a:t>
            </a:r>
            <a:endParaRPr lang="fr-FR" altLang="fr-FR" sz="1600" b="1">
              <a:solidFill>
                <a:srgbClr val="FFFFFF"/>
              </a:solidFill>
            </a:endParaRPr>
          </a:p>
          <a:p>
            <a:endParaRPr lang="fr-FR" altLang="fr-FR" sz="1600" b="1" noProof="1">
              <a:solidFill>
                <a:srgbClr val="10253F"/>
              </a:solidFill>
            </a:endParaRPr>
          </a:p>
          <a:p>
            <a:endParaRPr lang="fr-FR" altLang="fr-FR" sz="1200" noProof="1">
              <a:solidFill>
                <a:srgbClr val="FFFFFF"/>
              </a:solidFill>
            </a:endParaRPr>
          </a:p>
        </p:txBody>
      </p:sp>
      <p:sp>
        <p:nvSpPr>
          <p:cNvPr id="293897" name="ZoneTexte 15"/>
          <p:cNvSpPr txBox="1">
            <a:spLocks noChangeArrowheads="1"/>
          </p:cNvSpPr>
          <p:nvPr/>
        </p:nvSpPr>
        <p:spPr bwMode="auto">
          <a:xfrm>
            <a:off x="6084888" y="6153150"/>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fr-FR" altLang="fr-FR" sz="1400" i="1">
                <a:solidFill>
                  <a:srgbClr val="064165"/>
                </a:solidFill>
                <a:latin typeface="HelveticaNeueLT Std Med" charset="0"/>
              </a:rPr>
              <a:t>Organized by</a:t>
            </a:r>
          </a:p>
        </p:txBody>
      </p:sp>
      <p:pic>
        <p:nvPicPr>
          <p:cNvPr id="293898"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8538" y="5978525"/>
            <a:ext cx="13319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47625" y="20638"/>
            <a:ext cx="6596063" cy="1754187"/>
          </a:xfrm>
          <a:prstGeom prst="rect">
            <a:avLst/>
          </a:prstGeom>
          <a:noFill/>
          <a:ln w="12700">
            <a:noFill/>
            <a:miter lim="800000"/>
            <a:headEnd type="none" w="sm" len="sm"/>
            <a:tailEnd type="none" w="sm" len="sm"/>
          </a:ln>
        </p:spPr>
        <p:txBody>
          <a:bodyPr>
            <a:spAutoFit/>
          </a:bodyPr>
          <a:lstStyle/>
          <a:p>
            <a:pPr defTabSz="914400">
              <a:defRPr/>
            </a:pPr>
            <a:r>
              <a:rPr lang="en-US" sz="3600" b="1" dirty="0">
                <a:solidFill>
                  <a:srgbClr val="0000CC"/>
                </a:solidFill>
                <a:latin typeface="Calibri" panose="020F0502020204030204" pitchFamily="34" charset="0"/>
                <a:ea typeface="+mn-ea"/>
                <a:cs typeface="Calibri" panose="020F0502020204030204" pitchFamily="34" charset="0"/>
              </a:rPr>
              <a:t>How does CVD progress from the first symptoms to the advanced stages?</a:t>
            </a:r>
          </a:p>
        </p:txBody>
      </p:sp>
      <p:sp>
        <p:nvSpPr>
          <p:cNvPr id="7" name="Rectangle 10"/>
          <p:cNvSpPr>
            <a:spLocks noChangeArrowheads="1"/>
          </p:cNvSpPr>
          <p:nvPr/>
        </p:nvSpPr>
        <p:spPr bwMode="auto">
          <a:xfrm>
            <a:off x="42863" y="1828800"/>
            <a:ext cx="4643437" cy="1201738"/>
          </a:xfrm>
          <a:prstGeom prst="rect">
            <a:avLst/>
          </a:prstGeom>
          <a:noFill/>
          <a:ln w="9525">
            <a:noFill/>
            <a:miter lim="800000"/>
            <a:headEnd/>
            <a:tailEnd/>
          </a:ln>
        </p:spPr>
        <p:txBody>
          <a:bodyPr wrap="none" lIns="92075" tIns="46038" rIns="92075" bIns="46038">
            <a:spAutoFit/>
          </a:bodyPr>
          <a:lstStyle/>
          <a:p>
            <a:pPr defTabSz="914400">
              <a:defRPr/>
            </a:pPr>
            <a:r>
              <a:rPr lang="en-US" sz="2400" b="1" dirty="0">
                <a:solidFill>
                  <a:srgbClr val="000000"/>
                </a:solidFill>
                <a:latin typeface="Calibri" panose="020F0502020204030204" pitchFamily="34" charset="0"/>
                <a:ea typeface="+mn-ea"/>
                <a:cs typeface="Calibri" panose="020F0502020204030204" pitchFamily="34" charset="0"/>
              </a:rPr>
              <a:t>Nicos Labropoulos</a:t>
            </a:r>
          </a:p>
          <a:p>
            <a:pPr defTabSz="914400">
              <a:defRPr/>
            </a:pPr>
            <a:r>
              <a:rPr lang="en-US" sz="2400" b="1" dirty="0">
                <a:solidFill>
                  <a:srgbClr val="000000"/>
                </a:solidFill>
                <a:latin typeface="Calibri" panose="020F0502020204030204" pitchFamily="34" charset="0"/>
                <a:ea typeface="+mn-ea"/>
                <a:cs typeface="Calibri" panose="020F0502020204030204" pitchFamily="34" charset="0"/>
              </a:rPr>
              <a:t>Professor of Surgery and Radiology</a:t>
            </a:r>
          </a:p>
          <a:p>
            <a:pPr defTabSz="914400">
              <a:defRPr/>
            </a:pPr>
            <a:r>
              <a:rPr lang="en-US" sz="2400" b="1" dirty="0">
                <a:solidFill>
                  <a:srgbClr val="000000"/>
                </a:solidFill>
                <a:latin typeface="Calibri" panose="020F0502020204030204" pitchFamily="34" charset="0"/>
                <a:ea typeface="+mn-ea"/>
                <a:cs typeface="Calibri" panose="020F0502020204030204" pitchFamily="34" charset="0"/>
              </a:rPr>
              <a:t>Director, Vascular Laboratory</a:t>
            </a:r>
          </a:p>
        </p:txBody>
      </p:sp>
      <p:sp>
        <p:nvSpPr>
          <p:cNvPr id="10" name="Rectangle 19"/>
          <p:cNvSpPr>
            <a:spLocks noChangeArrowheads="1"/>
          </p:cNvSpPr>
          <p:nvPr/>
        </p:nvSpPr>
        <p:spPr bwMode="auto">
          <a:xfrm>
            <a:off x="33338" y="3124200"/>
            <a:ext cx="3768725" cy="1200150"/>
          </a:xfrm>
          <a:prstGeom prst="rect">
            <a:avLst/>
          </a:prstGeom>
          <a:noFill/>
          <a:ln w="12700">
            <a:noFill/>
            <a:miter lim="800000"/>
            <a:headEnd/>
            <a:tailEnd/>
          </a:ln>
          <a:effectLst/>
        </p:spPr>
        <p:txBody>
          <a:bodyPr wrap="none">
            <a:spAutoFit/>
          </a:bodyPr>
          <a:lstStyle/>
          <a:p>
            <a:pPr defTabSz="914400">
              <a:defRPr/>
            </a:pPr>
            <a:r>
              <a:rPr lang="en-US" sz="2400" b="1" dirty="0">
                <a:solidFill>
                  <a:srgbClr val="FF0000"/>
                </a:solidFill>
                <a:latin typeface="Calibri" panose="020F0502020204030204" pitchFamily="34" charset="0"/>
                <a:ea typeface="+mn-ea"/>
                <a:cs typeface="Calibri" panose="020F0502020204030204" pitchFamily="34" charset="0"/>
              </a:rPr>
              <a:t>Division of Vascular Surgery</a:t>
            </a:r>
          </a:p>
          <a:p>
            <a:pPr defTabSz="914400">
              <a:defRPr/>
            </a:pPr>
            <a:r>
              <a:rPr lang="en-US" sz="2400" b="1" dirty="0">
                <a:solidFill>
                  <a:srgbClr val="000000"/>
                </a:solidFill>
                <a:latin typeface="Calibri" panose="020F0502020204030204" pitchFamily="34" charset="0"/>
                <a:ea typeface="+mn-ea"/>
                <a:cs typeface="Calibri" panose="020F0502020204030204" pitchFamily="34" charset="0"/>
              </a:rPr>
              <a:t>Stony Brook Medicine</a:t>
            </a:r>
          </a:p>
          <a:p>
            <a:pPr defTabSz="914400">
              <a:defRPr/>
            </a:pPr>
            <a:r>
              <a:rPr lang="en-US" sz="2400" b="1" dirty="0">
                <a:solidFill>
                  <a:srgbClr val="000000"/>
                </a:solidFill>
                <a:latin typeface="Calibri" panose="020F0502020204030204" pitchFamily="34" charset="0"/>
                <a:ea typeface="+mn-ea"/>
                <a:cs typeface="Calibri" panose="020F0502020204030204" pitchFamily="34" charset="0"/>
              </a:rPr>
              <a:t>Stony Brook, New York, USA</a:t>
            </a:r>
          </a:p>
        </p:txBody>
      </p:sp>
      <p:sp>
        <p:nvSpPr>
          <p:cNvPr id="3" name="TextBox 2"/>
          <p:cNvSpPr txBox="1"/>
          <p:nvPr/>
        </p:nvSpPr>
        <p:spPr>
          <a:xfrm>
            <a:off x="42863" y="4343400"/>
            <a:ext cx="3762375" cy="585788"/>
          </a:xfrm>
          <a:prstGeom prst="rect">
            <a:avLst/>
          </a:prstGeom>
          <a:noFill/>
        </p:spPr>
        <p:txBody>
          <a:bodyPr wrap="none">
            <a:spAutoFit/>
          </a:bodyPr>
          <a:lstStyle/>
          <a:p>
            <a:pPr defTabSz="914400">
              <a:defRPr/>
            </a:pPr>
            <a:r>
              <a:rPr lang="en-US" sz="3200" b="1" dirty="0">
                <a:solidFill>
                  <a:srgbClr val="0000CC"/>
                </a:solidFill>
                <a:latin typeface="Calibri" panose="020F0502020204030204" pitchFamily="34" charset="0"/>
                <a:ea typeface="+mn-ea"/>
              </a:rPr>
              <a:t>nlabrop@yahoo.com</a:t>
            </a:r>
          </a:p>
        </p:txBody>
      </p:sp>
      <p:pic>
        <p:nvPicPr>
          <p:cNvPr id="294918" name="Picture 4"/>
          <p:cNvPicPr>
            <a:picLocks noChangeAspect="1"/>
          </p:cNvPicPr>
          <p:nvPr/>
        </p:nvPicPr>
        <p:blipFill>
          <a:blip r:embed="rId2">
            <a:extLst>
              <a:ext uri="{28A0092B-C50C-407E-A947-70E740481C1C}">
                <a14:useLocalDpi xmlns:a14="http://schemas.microsoft.com/office/drawing/2010/main" val="0"/>
              </a:ext>
            </a:extLst>
          </a:blip>
          <a:srcRect l="2226" t="5688" r="59039" b="2634"/>
          <a:stretch>
            <a:fillRect/>
          </a:stretch>
        </p:blipFill>
        <p:spPr bwMode="auto">
          <a:xfrm>
            <a:off x="4344988" y="1568450"/>
            <a:ext cx="2351087"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9" name="Picture 5"/>
          <p:cNvPicPr>
            <a:picLocks noChangeAspect="1"/>
          </p:cNvPicPr>
          <p:nvPr/>
        </p:nvPicPr>
        <p:blipFill>
          <a:blip r:embed="rId3">
            <a:extLst>
              <a:ext uri="{28A0092B-C50C-407E-A947-70E740481C1C}">
                <a14:useLocalDpi xmlns:a14="http://schemas.microsoft.com/office/drawing/2010/main" val="0"/>
              </a:ext>
            </a:extLst>
          </a:blip>
          <a:srcRect l="2225" t="7217" r="60330" b="2632"/>
          <a:stretch>
            <a:fillRect/>
          </a:stretch>
        </p:blipFill>
        <p:spPr bwMode="auto">
          <a:xfrm>
            <a:off x="6870700" y="1612900"/>
            <a:ext cx="22733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910138" y="1290638"/>
            <a:ext cx="1492250" cy="461962"/>
          </a:xfrm>
          <a:prstGeom prst="rect">
            <a:avLst/>
          </a:prstGeom>
          <a:noFill/>
        </p:spPr>
        <p:txBody>
          <a:bodyPr wrap="none">
            <a:spAutoFit/>
          </a:bodyPr>
          <a:lstStyle/>
          <a:p>
            <a:pPr defTabSz="914400">
              <a:defRPr/>
            </a:pPr>
            <a:r>
              <a:rPr lang="en-US" sz="2400" b="1" dirty="0">
                <a:solidFill>
                  <a:srgbClr val="FF0000"/>
                </a:solidFill>
                <a:latin typeface="Calibri" panose="020F0502020204030204" pitchFamily="34" charset="0"/>
                <a:ea typeface="+mn-ea"/>
              </a:rPr>
              <a:t>First exam</a:t>
            </a:r>
          </a:p>
        </p:txBody>
      </p:sp>
      <p:sp>
        <p:nvSpPr>
          <p:cNvPr id="12" name="TextBox 11"/>
          <p:cNvSpPr txBox="1"/>
          <p:nvPr/>
        </p:nvSpPr>
        <p:spPr>
          <a:xfrm>
            <a:off x="7348538" y="1290638"/>
            <a:ext cx="1751012" cy="461962"/>
          </a:xfrm>
          <a:prstGeom prst="rect">
            <a:avLst/>
          </a:prstGeom>
          <a:noFill/>
        </p:spPr>
        <p:txBody>
          <a:bodyPr wrap="none">
            <a:spAutoFit/>
          </a:bodyPr>
          <a:lstStyle/>
          <a:p>
            <a:pPr defTabSz="914400">
              <a:defRPr/>
            </a:pPr>
            <a:r>
              <a:rPr lang="en-US" sz="2400" b="1" dirty="0">
                <a:solidFill>
                  <a:srgbClr val="FF0000"/>
                </a:solidFill>
                <a:latin typeface="Calibri" panose="020F0502020204030204" pitchFamily="34" charset="0"/>
                <a:ea typeface="+mn-ea"/>
              </a:rPr>
              <a:t>2 years later</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4938" y="533400"/>
            <a:ext cx="3929062" cy="609600"/>
          </a:xfrm>
        </p:spPr>
        <p:txBody>
          <a:bodyPr rtlCol="0">
            <a:noAutofit/>
          </a:bodyPr>
          <a:lstStyle/>
          <a:p>
            <a:pPr fontAlgn="auto">
              <a:spcAft>
                <a:spcPts val="0"/>
              </a:spcAft>
              <a:defRPr/>
            </a:pPr>
            <a:r>
              <a:rPr lang="de-DE" sz="4000" b="1" dirty="0" smtClean="0">
                <a:solidFill>
                  <a:srgbClr val="0000CC"/>
                </a:solidFill>
                <a:latin typeface="+mn-lt"/>
              </a:rPr>
              <a:t>Progression of CVD</a:t>
            </a:r>
            <a:endParaRPr lang="de-DE" sz="4000" b="1" dirty="0">
              <a:solidFill>
                <a:srgbClr val="0000CC"/>
              </a:solidFill>
              <a:latin typeface="+mn-lt"/>
            </a:endParaRPr>
          </a:p>
        </p:txBody>
      </p:sp>
      <p:sp>
        <p:nvSpPr>
          <p:cNvPr id="3" name="Inhaltsplatzhalter 2"/>
          <p:cNvSpPr>
            <a:spLocks noGrp="1"/>
          </p:cNvSpPr>
          <p:nvPr>
            <p:ph idx="1"/>
          </p:nvPr>
        </p:nvSpPr>
        <p:spPr>
          <a:xfrm>
            <a:off x="711200" y="1889652"/>
            <a:ext cx="7856538" cy="3581400"/>
          </a:xfrm>
        </p:spPr>
        <p:txBody>
          <a:bodyPr rtlCol="0">
            <a:normAutofit fontScale="85000" lnSpcReduction="10000"/>
          </a:bodyPr>
          <a:lstStyle/>
          <a:p>
            <a:pPr fontAlgn="auto">
              <a:spcAft>
                <a:spcPts val="0"/>
              </a:spcAft>
              <a:buClr>
                <a:srgbClr val="0000CC"/>
              </a:buClr>
              <a:buFont typeface="Wingdings" panose="05000000000000000000" pitchFamily="2" charset="2"/>
              <a:buChar char="v"/>
              <a:defRPr/>
            </a:pPr>
            <a:r>
              <a:rPr lang="de-DE" b="1" dirty="0" smtClean="0"/>
              <a:t>  The </a:t>
            </a:r>
            <a:r>
              <a:rPr lang="de-DE" b="1" dirty="0"/>
              <a:t>genetic disposition for VV cannot </a:t>
            </a:r>
            <a:r>
              <a:rPr lang="de-DE" b="1" dirty="0" err="1"/>
              <a:t>be</a:t>
            </a:r>
            <a:r>
              <a:rPr lang="de-DE" b="1" dirty="0"/>
              <a:t> </a:t>
            </a:r>
            <a:r>
              <a:rPr lang="de-DE" b="1" dirty="0" err="1" smtClean="0"/>
              <a:t>stopped</a:t>
            </a:r>
            <a:endParaRPr lang="de-DE" b="1" dirty="0" smtClean="0"/>
          </a:p>
          <a:p>
            <a:pPr marL="0" indent="0" fontAlgn="auto">
              <a:spcAft>
                <a:spcPts val="0"/>
              </a:spcAft>
              <a:buClr>
                <a:srgbClr val="0000CC"/>
              </a:buClr>
              <a:buFont typeface="Arial"/>
              <a:buNone/>
              <a:defRPr/>
            </a:pPr>
            <a:r>
              <a:rPr lang="de-DE" b="1" dirty="0"/>
              <a:t>	</a:t>
            </a:r>
            <a:r>
              <a:rPr lang="de-DE" b="1" dirty="0" smtClean="0"/>
              <a:t>	</a:t>
            </a:r>
            <a:r>
              <a:rPr lang="de-DE" sz="2800" b="1" dirty="0" smtClean="0">
                <a:solidFill>
                  <a:srgbClr val="FF0000"/>
                </a:solidFill>
              </a:rPr>
              <a:t>You cannot chose your parents!</a:t>
            </a:r>
            <a:endParaRPr lang="de-DE" sz="2800" b="1" dirty="0">
              <a:solidFill>
                <a:srgbClr val="FF0000"/>
              </a:solidFill>
            </a:endParaRPr>
          </a:p>
          <a:p>
            <a:pPr fontAlgn="auto">
              <a:spcAft>
                <a:spcPts val="0"/>
              </a:spcAft>
              <a:buClr>
                <a:srgbClr val="0000CC"/>
              </a:buClr>
              <a:buFont typeface="Wingdings" panose="05000000000000000000" pitchFamily="2" charset="2"/>
              <a:buChar char="v"/>
              <a:defRPr/>
            </a:pPr>
            <a:r>
              <a:rPr lang="de-DE" b="1" dirty="0" smtClean="0"/>
              <a:t>  Aging </a:t>
            </a:r>
            <a:r>
              <a:rPr lang="de-DE" b="1" dirty="0"/>
              <a:t>cannot </a:t>
            </a:r>
            <a:r>
              <a:rPr lang="de-DE" b="1" dirty="0" err="1"/>
              <a:t>be</a:t>
            </a:r>
            <a:r>
              <a:rPr lang="de-DE" b="1" dirty="0"/>
              <a:t> </a:t>
            </a:r>
            <a:r>
              <a:rPr lang="de-DE" b="1" dirty="0" err="1" smtClean="0"/>
              <a:t>stopped</a:t>
            </a:r>
            <a:endParaRPr lang="de-DE" b="1" dirty="0" smtClean="0"/>
          </a:p>
          <a:p>
            <a:pPr marL="0" indent="0" fontAlgn="auto">
              <a:spcAft>
                <a:spcPts val="0"/>
              </a:spcAft>
              <a:buClr>
                <a:srgbClr val="0000CC"/>
              </a:buClr>
              <a:buFont typeface="Arial"/>
              <a:buNone/>
              <a:defRPr/>
            </a:pPr>
            <a:r>
              <a:rPr lang="de-DE" b="1" dirty="0"/>
              <a:t>	</a:t>
            </a:r>
            <a:r>
              <a:rPr lang="de-DE" b="1" dirty="0" smtClean="0"/>
              <a:t>	</a:t>
            </a:r>
            <a:r>
              <a:rPr lang="de-DE" sz="2800" b="1" dirty="0" smtClean="0">
                <a:solidFill>
                  <a:srgbClr val="FF0000"/>
                </a:solidFill>
              </a:rPr>
              <a:t>You can look younger but still you get older!</a:t>
            </a:r>
            <a:endParaRPr lang="de-DE" b="1" dirty="0">
              <a:solidFill>
                <a:srgbClr val="FF0000"/>
              </a:solidFill>
            </a:endParaRPr>
          </a:p>
          <a:p>
            <a:pPr fontAlgn="auto">
              <a:spcAft>
                <a:spcPts val="0"/>
              </a:spcAft>
              <a:buClr>
                <a:srgbClr val="0000CC"/>
              </a:buClr>
              <a:buFont typeface="Wingdings" panose="05000000000000000000" pitchFamily="2" charset="2"/>
              <a:buChar char="v"/>
              <a:defRPr/>
            </a:pPr>
            <a:r>
              <a:rPr lang="de-DE" b="1" dirty="0" smtClean="0"/>
              <a:t>  </a:t>
            </a:r>
            <a:r>
              <a:rPr lang="de-DE" b="1" dirty="0" err="1" smtClean="0"/>
              <a:t>Obesity</a:t>
            </a:r>
            <a:r>
              <a:rPr lang="de-DE" b="1" dirty="0" smtClean="0"/>
              <a:t> </a:t>
            </a:r>
            <a:r>
              <a:rPr lang="de-DE" b="1" dirty="0" err="1" smtClean="0"/>
              <a:t>can</a:t>
            </a:r>
            <a:r>
              <a:rPr lang="de-DE" b="1" dirty="0" smtClean="0"/>
              <a:t> </a:t>
            </a:r>
            <a:r>
              <a:rPr lang="de-DE" b="1" dirty="0" err="1" smtClean="0"/>
              <a:t>be</a:t>
            </a:r>
            <a:r>
              <a:rPr lang="de-DE" b="1" dirty="0" smtClean="0"/>
              <a:t> </a:t>
            </a:r>
            <a:r>
              <a:rPr lang="de-DE" b="1" dirty="0" err="1" smtClean="0"/>
              <a:t>reduced</a:t>
            </a:r>
            <a:endParaRPr lang="de-DE" b="1" dirty="0" smtClean="0"/>
          </a:p>
          <a:p>
            <a:pPr marL="914400" lvl="2" indent="0" fontAlgn="auto">
              <a:spcAft>
                <a:spcPts val="0"/>
              </a:spcAft>
              <a:buClr>
                <a:srgbClr val="0000CC"/>
              </a:buClr>
              <a:buFont typeface="Arial"/>
              <a:buNone/>
              <a:defRPr/>
            </a:pPr>
            <a:r>
              <a:rPr lang="de-DE" sz="2800" b="1" dirty="0" err="1" smtClean="0">
                <a:solidFill>
                  <a:srgbClr val="FF0000"/>
                </a:solidFill>
              </a:rPr>
              <a:t>Only</a:t>
            </a:r>
            <a:r>
              <a:rPr lang="de-DE" sz="2800" b="1" dirty="0" smtClean="0">
                <a:solidFill>
                  <a:srgbClr val="FF0000"/>
                </a:solidFill>
              </a:rPr>
              <a:t> a </a:t>
            </a:r>
            <a:r>
              <a:rPr lang="de-DE" sz="2800" b="1" dirty="0" err="1" smtClean="0">
                <a:solidFill>
                  <a:srgbClr val="FF0000"/>
                </a:solidFill>
              </a:rPr>
              <a:t>few</a:t>
            </a:r>
            <a:r>
              <a:rPr lang="de-DE" sz="2800" b="1" dirty="0" smtClean="0">
                <a:solidFill>
                  <a:srgbClr val="FF0000"/>
                </a:solidFill>
              </a:rPr>
              <a:t> manage </a:t>
            </a:r>
            <a:r>
              <a:rPr lang="de-DE" sz="2800" b="1" dirty="0" err="1" smtClean="0">
                <a:solidFill>
                  <a:srgbClr val="FF0000"/>
                </a:solidFill>
              </a:rPr>
              <a:t>to</a:t>
            </a:r>
            <a:r>
              <a:rPr lang="de-DE" sz="2800" b="1" dirty="0" smtClean="0">
                <a:solidFill>
                  <a:srgbClr val="FF0000"/>
                </a:solidFill>
              </a:rPr>
              <a:t> lose </a:t>
            </a:r>
            <a:r>
              <a:rPr lang="de-DE" sz="2800" b="1" dirty="0" err="1" smtClean="0">
                <a:solidFill>
                  <a:srgbClr val="FF0000"/>
                </a:solidFill>
              </a:rPr>
              <a:t>weight</a:t>
            </a:r>
            <a:r>
              <a:rPr lang="de-DE" sz="2800" b="1" dirty="0" smtClean="0">
                <a:solidFill>
                  <a:srgbClr val="FF0000"/>
                </a:solidFill>
              </a:rPr>
              <a:t> </a:t>
            </a:r>
            <a:r>
              <a:rPr lang="de-DE" sz="2800" b="1" dirty="0" err="1" smtClean="0">
                <a:solidFill>
                  <a:srgbClr val="FF0000"/>
                </a:solidFill>
              </a:rPr>
              <a:t>and</a:t>
            </a:r>
            <a:r>
              <a:rPr lang="de-DE" sz="2800" b="1" dirty="0" smtClean="0">
                <a:solidFill>
                  <a:srgbClr val="FF0000"/>
                </a:solidFill>
              </a:rPr>
              <a:t> </a:t>
            </a:r>
            <a:r>
              <a:rPr lang="de-DE" sz="2800" b="1" dirty="0" err="1" smtClean="0">
                <a:solidFill>
                  <a:srgbClr val="FF0000"/>
                </a:solidFill>
              </a:rPr>
              <a:t>maintain</a:t>
            </a:r>
            <a:r>
              <a:rPr lang="de-DE" sz="2800" b="1" dirty="0" smtClean="0">
                <a:solidFill>
                  <a:srgbClr val="FF0000"/>
                </a:solidFill>
              </a:rPr>
              <a:t> </a:t>
            </a:r>
            <a:r>
              <a:rPr lang="de-DE" sz="2800" b="1" dirty="0" err="1" smtClean="0">
                <a:solidFill>
                  <a:srgbClr val="FF0000"/>
                </a:solidFill>
              </a:rPr>
              <a:t>it</a:t>
            </a:r>
            <a:endParaRPr lang="de-DE" sz="2800" b="1" dirty="0" smtClean="0">
              <a:solidFill>
                <a:srgbClr val="FF0000"/>
              </a:solidFill>
            </a:endParaRPr>
          </a:p>
          <a:p>
            <a:pPr fontAlgn="auto">
              <a:spcAft>
                <a:spcPts val="0"/>
              </a:spcAft>
              <a:buClr>
                <a:srgbClr val="0000CC"/>
              </a:buClr>
              <a:buFont typeface="Wingdings" panose="05000000000000000000" pitchFamily="2" charset="2"/>
              <a:buChar char="v"/>
              <a:defRPr/>
            </a:pPr>
            <a:r>
              <a:rPr lang="de-DE" b="1" dirty="0"/>
              <a:t> </a:t>
            </a:r>
            <a:r>
              <a:rPr lang="de-DE" b="1" dirty="0" smtClean="0"/>
              <a:t>SVI            VVs</a:t>
            </a:r>
            <a:endParaRPr lang="de-DE" sz="2800" b="1" dirty="0" smtClean="0">
              <a:solidFill>
                <a:srgbClr val="FF0000"/>
              </a:solidFill>
            </a:endParaRPr>
          </a:p>
        </p:txBody>
      </p:sp>
      <p:cxnSp>
        <p:nvCxnSpPr>
          <p:cNvPr id="5" name="Connecteur droit avec flèche 4"/>
          <p:cNvCxnSpPr/>
          <p:nvPr/>
        </p:nvCxnSpPr>
        <p:spPr>
          <a:xfrm>
            <a:off x="1801504" y="4790371"/>
            <a:ext cx="723332" cy="0"/>
          </a:xfrm>
          <a:prstGeom prst="straightConnector1">
            <a:avLst/>
          </a:prstGeom>
          <a:ln w="5715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06953" name="Text Box 41"/>
          <p:cNvSpPr txBox="1">
            <a:spLocks noChangeArrowheads="1"/>
          </p:cNvSpPr>
          <p:nvPr/>
        </p:nvSpPr>
        <p:spPr bwMode="auto">
          <a:xfrm>
            <a:off x="482990" y="1676400"/>
            <a:ext cx="8161337" cy="3046413"/>
          </a:xfrm>
          <a:prstGeom prst="rect">
            <a:avLst/>
          </a:prstGeom>
          <a:noFill/>
          <a:ln w="12700">
            <a:noFill/>
            <a:miter lim="800000"/>
            <a:headEnd type="none" w="sm" len="sm"/>
            <a:tailEnd type="none" w="sm" len="sm"/>
          </a:ln>
          <a:effectLst/>
        </p:spPr>
        <p:txBody>
          <a:bodyPr wrap="square">
            <a:spAutoFit/>
          </a:bodyPr>
          <a:lstStyle/>
          <a:p>
            <a:pPr defTabSz="914400">
              <a:defRPr/>
            </a:pPr>
            <a:r>
              <a:rPr lang="en-US" sz="3200" b="1" dirty="0">
                <a:solidFill>
                  <a:srgbClr val="000000"/>
                </a:solidFill>
                <a:latin typeface="Calibri" panose="020F0502020204030204" pitchFamily="34" charset="0"/>
                <a:ea typeface="+mn-ea"/>
                <a:cs typeface="Calibri" panose="020F0502020204030204" pitchFamily="34" charset="0"/>
              </a:rPr>
              <a:t>Change in clinical signs</a:t>
            </a:r>
          </a:p>
          <a:p>
            <a:pPr defTabSz="914400">
              <a:defRPr/>
            </a:pPr>
            <a:r>
              <a:rPr lang="en-US" sz="3200" b="1" dirty="0">
                <a:solidFill>
                  <a:srgbClr val="000000"/>
                </a:solidFill>
                <a:latin typeface="Calibri" panose="020F0502020204030204" pitchFamily="34" charset="0"/>
                <a:ea typeface="+mn-ea"/>
                <a:cs typeface="Calibri" panose="020F0502020204030204" pitchFamily="34" charset="0"/>
              </a:rPr>
              <a:t>	</a:t>
            </a:r>
            <a:r>
              <a:rPr lang="en-US" sz="3200" b="1" dirty="0">
                <a:solidFill>
                  <a:srgbClr val="FF0000"/>
                </a:solidFill>
                <a:latin typeface="Calibri" panose="020F0502020204030204" pitchFamily="34" charset="0"/>
                <a:ea typeface="+mn-ea"/>
                <a:cs typeface="Calibri" panose="020F0502020204030204" pitchFamily="34" charset="0"/>
              </a:rPr>
              <a:t>i.e. from one CEAP class to another</a:t>
            </a:r>
          </a:p>
          <a:p>
            <a:pPr defTabSz="914400">
              <a:defRPr/>
            </a:pPr>
            <a:r>
              <a:rPr lang="en-US" sz="3200" b="1" dirty="0">
                <a:solidFill>
                  <a:srgbClr val="000000"/>
                </a:solidFill>
                <a:latin typeface="Calibri" panose="020F0502020204030204" pitchFamily="34" charset="0"/>
                <a:ea typeface="+mn-ea"/>
                <a:cs typeface="Calibri" panose="020F0502020204030204" pitchFamily="34" charset="0"/>
              </a:rPr>
              <a:t>Change in symptoms</a:t>
            </a:r>
          </a:p>
          <a:p>
            <a:pPr defTabSz="914400">
              <a:defRPr/>
            </a:pPr>
            <a:r>
              <a:rPr lang="en-US" sz="3200" b="1" dirty="0">
                <a:solidFill>
                  <a:srgbClr val="000000"/>
                </a:solidFill>
                <a:latin typeface="Calibri" panose="020F0502020204030204" pitchFamily="34" charset="0"/>
                <a:ea typeface="+mn-ea"/>
                <a:cs typeface="Calibri" panose="020F0502020204030204" pitchFamily="34" charset="0"/>
              </a:rPr>
              <a:t>	</a:t>
            </a:r>
            <a:r>
              <a:rPr lang="en-US" sz="3200" b="1" dirty="0">
                <a:solidFill>
                  <a:srgbClr val="FF0000"/>
                </a:solidFill>
                <a:latin typeface="Calibri" panose="020F0502020204030204" pitchFamily="34" charset="0"/>
                <a:ea typeface="+mn-ea"/>
                <a:cs typeface="Calibri" panose="020F0502020204030204" pitchFamily="34" charset="0"/>
              </a:rPr>
              <a:t>i.e. asymptomatic patient developed pain </a:t>
            </a:r>
          </a:p>
          <a:p>
            <a:pPr defTabSz="914400">
              <a:defRPr/>
            </a:pPr>
            <a:endParaRPr lang="en-US" sz="3200" b="1" dirty="0">
              <a:solidFill>
                <a:srgbClr val="000000"/>
              </a:solidFill>
              <a:latin typeface="Calibri" panose="020F0502020204030204" pitchFamily="34" charset="0"/>
              <a:ea typeface="+mn-ea"/>
              <a:cs typeface="Calibri" panose="020F0502020204030204" pitchFamily="34" charset="0"/>
            </a:endParaRPr>
          </a:p>
          <a:p>
            <a:pPr defTabSz="914400">
              <a:defRPr/>
            </a:pPr>
            <a:r>
              <a:rPr lang="en-US" sz="3200" b="1" dirty="0">
                <a:solidFill>
                  <a:srgbClr val="000000"/>
                </a:solidFill>
                <a:latin typeface="Calibri" panose="020F0502020204030204" pitchFamily="34" charset="0"/>
                <a:ea typeface="+mn-ea"/>
                <a:cs typeface="Calibri" panose="020F0502020204030204" pitchFamily="34" charset="0"/>
              </a:rPr>
              <a:t>Change in both signs and symptoms</a:t>
            </a:r>
          </a:p>
        </p:txBody>
      </p:sp>
      <p:sp>
        <p:nvSpPr>
          <p:cNvPr id="46" name="Rectangle 4"/>
          <p:cNvSpPr>
            <a:spLocks noChangeArrowheads="1"/>
          </p:cNvSpPr>
          <p:nvPr/>
        </p:nvSpPr>
        <p:spPr bwMode="auto">
          <a:xfrm>
            <a:off x="2740166" y="643483"/>
            <a:ext cx="3646986" cy="646331"/>
          </a:xfrm>
          <a:prstGeom prst="rect">
            <a:avLst/>
          </a:prstGeom>
          <a:noFill/>
          <a:ln w="12700">
            <a:noFill/>
            <a:miter lim="800000"/>
            <a:headEnd/>
            <a:tailEnd/>
          </a:ln>
          <a:effectLst/>
        </p:spPr>
        <p:txBody>
          <a:bodyPr wrap="square">
            <a:spAutoFit/>
          </a:bodyPr>
          <a:lstStyle/>
          <a:p>
            <a:pPr defTabSz="914400">
              <a:spcBef>
                <a:spcPct val="50000"/>
              </a:spcBef>
              <a:defRPr/>
            </a:pPr>
            <a:r>
              <a:rPr lang="en-US" sz="3600" b="1" dirty="0">
                <a:solidFill>
                  <a:srgbClr val="0000CC"/>
                </a:solidFill>
                <a:latin typeface="Calibri" panose="020F0502020204030204" pitchFamily="34" charset="0"/>
                <a:ea typeface="+mn-ea"/>
                <a:cs typeface="Calibri" panose="020F0502020204030204" pitchFamily="34" charset="0"/>
              </a:rPr>
              <a:t>CVD progression</a:t>
            </a:r>
            <a:endParaRPr lang="en-US" sz="3200" b="1" dirty="0">
              <a:solidFill>
                <a:srgbClr val="0070C0"/>
              </a:solidFill>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Content Placeholder 2"/>
          <p:cNvSpPr>
            <a:spLocks noGrp="1"/>
          </p:cNvSpPr>
          <p:nvPr>
            <p:ph idx="1"/>
          </p:nvPr>
        </p:nvSpPr>
        <p:spPr>
          <a:xfrm>
            <a:off x="1100138" y="2159000"/>
            <a:ext cx="7045325" cy="1600200"/>
          </a:xfrm>
        </p:spPr>
        <p:txBody>
          <a:bodyPr/>
          <a:lstStyle/>
          <a:p>
            <a:pPr marL="0" indent="0" eaLnBrk="1" hangingPunct="1">
              <a:buFont typeface="Monotype Sorts" pitchFamily="2" charset="2"/>
              <a:buNone/>
            </a:pPr>
            <a:r>
              <a:rPr lang="en-US" altLang="en-US" sz="2800" b="1" smtClean="0">
                <a:solidFill>
                  <a:srgbClr val="0000CC"/>
                </a:solidFill>
                <a:latin typeface="Calibri" pitchFamily="34" charset="0"/>
              </a:rPr>
              <a:t>116</a:t>
            </a:r>
            <a:r>
              <a:rPr lang="en-US" altLang="en-US" sz="2800" b="1" smtClean="0">
                <a:solidFill>
                  <a:schemeClr val="bg2"/>
                </a:solidFill>
                <a:latin typeface="Calibri" pitchFamily="34" charset="0"/>
              </a:rPr>
              <a:t> limbs in </a:t>
            </a:r>
            <a:r>
              <a:rPr lang="en-US" altLang="en-US" sz="2800" b="1" smtClean="0">
                <a:solidFill>
                  <a:srgbClr val="0000CC"/>
                </a:solidFill>
                <a:latin typeface="Calibri" pitchFamily="34" charset="0"/>
              </a:rPr>
              <a:t>90</a:t>
            </a:r>
            <a:r>
              <a:rPr lang="en-US" altLang="en-US" sz="2800" b="1" smtClean="0">
                <a:solidFill>
                  <a:schemeClr val="bg2"/>
                </a:solidFill>
                <a:latin typeface="Calibri" pitchFamily="34" charset="0"/>
              </a:rPr>
              <a:t> patients</a:t>
            </a:r>
          </a:p>
          <a:p>
            <a:pPr marL="0" indent="0" eaLnBrk="1" hangingPunct="1">
              <a:buFont typeface="Monotype Sorts" pitchFamily="2" charset="2"/>
              <a:buNone/>
            </a:pPr>
            <a:r>
              <a:rPr lang="en-US" altLang="en-US" sz="2800" b="1" smtClean="0">
                <a:solidFill>
                  <a:schemeClr val="bg2"/>
                </a:solidFill>
                <a:latin typeface="Calibri" pitchFamily="34" charset="0"/>
              </a:rPr>
              <a:t>	Reflux (</a:t>
            </a:r>
            <a:r>
              <a:rPr lang="en-US" altLang="en-US" sz="2800" b="1" smtClean="0">
                <a:solidFill>
                  <a:srgbClr val="0000CC"/>
                </a:solidFill>
                <a:latin typeface="Calibri" pitchFamily="34" charset="0"/>
              </a:rPr>
              <a:t>97.4</a:t>
            </a:r>
            <a:r>
              <a:rPr lang="en-US" altLang="en-US" sz="2800" b="1" smtClean="0">
                <a:solidFill>
                  <a:schemeClr val="bg2"/>
                </a:solidFill>
                <a:latin typeface="Calibri" pitchFamily="34" charset="0"/>
              </a:rPr>
              <a:t>) was the predominant pathology</a:t>
            </a:r>
          </a:p>
          <a:p>
            <a:pPr marL="0" indent="0" eaLnBrk="1" hangingPunct="1">
              <a:buFont typeface="Monotype Sorts" pitchFamily="2" charset="2"/>
              <a:buNone/>
            </a:pPr>
            <a:r>
              <a:rPr lang="en-US" altLang="en-US" sz="2800" b="1" smtClean="0">
                <a:solidFill>
                  <a:srgbClr val="0000CC"/>
                </a:solidFill>
                <a:latin typeface="Calibri" pitchFamily="34" charset="0"/>
              </a:rPr>
              <a:t>	31</a:t>
            </a:r>
            <a:r>
              <a:rPr lang="en-US" altLang="en-US" sz="2800" b="1" smtClean="0">
                <a:solidFill>
                  <a:schemeClr val="bg2"/>
                </a:solidFill>
                <a:latin typeface="Calibri" pitchFamily="34" charset="0"/>
              </a:rPr>
              <a:t> limbs (</a:t>
            </a:r>
            <a:r>
              <a:rPr lang="en-US" altLang="en-US" sz="2800" b="1" smtClean="0">
                <a:solidFill>
                  <a:srgbClr val="0000CC"/>
                </a:solidFill>
                <a:latin typeface="Calibri" pitchFamily="34" charset="0"/>
              </a:rPr>
              <a:t>26.7%</a:t>
            </a:r>
            <a:r>
              <a:rPr lang="en-US" altLang="en-US" sz="2800" b="1" smtClean="0">
                <a:solidFill>
                  <a:schemeClr val="bg2"/>
                </a:solidFill>
                <a:latin typeface="Calibri" pitchFamily="34" charset="0"/>
              </a:rPr>
              <a:t>) progressed</a:t>
            </a:r>
          </a:p>
          <a:p>
            <a:pPr marL="0" indent="0" eaLnBrk="1" hangingPunct="1">
              <a:buFont typeface="Monotype Sorts" pitchFamily="2" charset="2"/>
              <a:buNone/>
            </a:pPr>
            <a:r>
              <a:rPr lang="en-US" altLang="en-US" sz="2800" b="1" smtClean="0">
                <a:solidFill>
                  <a:schemeClr val="bg2"/>
                </a:solidFill>
                <a:latin typeface="Calibri" pitchFamily="34" charset="0"/>
              </a:rPr>
              <a:t>	</a:t>
            </a:r>
          </a:p>
        </p:txBody>
      </p:sp>
      <p:sp>
        <p:nvSpPr>
          <p:cNvPr id="51204" name="TextBox 5"/>
          <p:cNvSpPr txBox="1">
            <a:spLocks noChangeArrowheads="1"/>
          </p:cNvSpPr>
          <p:nvPr/>
        </p:nvSpPr>
        <p:spPr bwMode="auto">
          <a:xfrm>
            <a:off x="711200" y="6010696"/>
            <a:ext cx="7856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914400" eaLnBrk="1" hangingPunct="1">
              <a:spcBef>
                <a:spcPct val="0"/>
              </a:spcBef>
              <a:buFontTx/>
              <a:buNone/>
              <a:defRPr/>
            </a:pPr>
            <a:r>
              <a:rPr lang="es-ES" altLang="en-US" sz="2000" b="1" dirty="0">
                <a:solidFill>
                  <a:srgbClr val="0070C0"/>
                </a:solidFill>
                <a:ea typeface="+mn-ea"/>
              </a:rPr>
              <a:t>Labropoulos N et </a:t>
            </a:r>
            <a:r>
              <a:rPr lang="es-ES" altLang="en-US" sz="2000" b="1" dirty="0" smtClean="0">
                <a:solidFill>
                  <a:srgbClr val="0070C0"/>
                </a:solidFill>
                <a:ea typeface="+mn-ea"/>
              </a:rPr>
              <a:t>al. </a:t>
            </a:r>
            <a:r>
              <a:rPr lang="es-ES" altLang="en-US" sz="2000" b="1" dirty="0" err="1" smtClean="0">
                <a:solidFill>
                  <a:srgbClr val="000000"/>
                </a:solidFill>
                <a:ea typeface="+mn-ea"/>
              </a:rPr>
              <a:t>Study</a:t>
            </a:r>
            <a:r>
              <a:rPr lang="es-ES" altLang="en-US" sz="2000" b="1" dirty="0" smtClean="0">
                <a:solidFill>
                  <a:srgbClr val="000000"/>
                </a:solidFill>
                <a:ea typeface="+mn-ea"/>
              </a:rPr>
              <a:t> of </a:t>
            </a:r>
            <a:r>
              <a:rPr lang="es-ES" altLang="en-US" sz="2000" b="1" dirty="0" err="1" smtClean="0">
                <a:solidFill>
                  <a:srgbClr val="000000"/>
                </a:solidFill>
                <a:ea typeface="+mn-ea"/>
              </a:rPr>
              <a:t>venous</a:t>
            </a:r>
            <a:r>
              <a:rPr lang="es-ES" altLang="en-US" sz="2000" b="1" dirty="0" smtClean="0">
                <a:solidFill>
                  <a:srgbClr val="000000"/>
                </a:solidFill>
                <a:ea typeface="+mn-ea"/>
              </a:rPr>
              <a:t> </a:t>
            </a:r>
            <a:r>
              <a:rPr lang="es-ES" altLang="en-US" sz="2000" b="1" dirty="0" err="1" smtClean="0">
                <a:solidFill>
                  <a:srgbClr val="000000"/>
                </a:solidFill>
                <a:ea typeface="+mn-ea"/>
              </a:rPr>
              <a:t>reflux</a:t>
            </a:r>
            <a:r>
              <a:rPr lang="es-ES" altLang="en-US" sz="2000" b="1" dirty="0" smtClean="0">
                <a:solidFill>
                  <a:srgbClr val="000000"/>
                </a:solidFill>
                <a:ea typeface="+mn-ea"/>
              </a:rPr>
              <a:t> </a:t>
            </a:r>
            <a:r>
              <a:rPr lang="es-ES" altLang="en-US" sz="2000" b="1" dirty="0" err="1" smtClean="0">
                <a:solidFill>
                  <a:srgbClr val="000000"/>
                </a:solidFill>
                <a:ea typeface="+mn-ea"/>
              </a:rPr>
              <a:t>progression</a:t>
            </a:r>
            <a:r>
              <a:rPr lang="es-ES" altLang="en-US" sz="2000" b="1" dirty="0" smtClean="0">
                <a:solidFill>
                  <a:srgbClr val="000000"/>
                </a:solidFill>
                <a:ea typeface="+mn-ea"/>
              </a:rPr>
              <a:t>. </a:t>
            </a:r>
            <a:r>
              <a:rPr lang="es-ES" altLang="en-US" sz="2000" b="1" dirty="0">
                <a:solidFill>
                  <a:srgbClr val="0070C0"/>
                </a:solidFill>
                <a:ea typeface="+mn-ea"/>
              </a:rPr>
              <a:t>J </a:t>
            </a:r>
            <a:r>
              <a:rPr lang="es-ES" altLang="en-US" sz="2000" b="1" dirty="0" err="1">
                <a:solidFill>
                  <a:srgbClr val="0070C0"/>
                </a:solidFill>
                <a:ea typeface="+mn-ea"/>
              </a:rPr>
              <a:t>Vasc</a:t>
            </a:r>
            <a:r>
              <a:rPr lang="es-ES" altLang="en-US" sz="2000" b="1" dirty="0">
                <a:solidFill>
                  <a:srgbClr val="0070C0"/>
                </a:solidFill>
                <a:ea typeface="+mn-ea"/>
              </a:rPr>
              <a:t> </a:t>
            </a:r>
            <a:r>
              <a:rPr lang="es-ES" altLang="en-US" sz="2000" b="1" dirty="0" err="1">
                <a:solidFill>
                  <a:srgbClr val="0070C0"/>
                </a:solidFill>
                <a:ea typeface="+mn-ea"/>
              </a:rPr>
              <a:t>Surg</a:t>
            </a:r>
            <a:r>
              <a:rPr lang="es-ES" altLang="en-US" sz="2000" b="1" dirty="0">
                <a:solidFill>
                  <a:srgbClr val="0070C0"/>
                </a:solidFill>
                <a:ea typeface="+mn-ea"/>
              </a:rPr>
              <a:t> 2005;41:291-5</a:t>
            </a:r>
            <a:endParaRPr lang="en-US" altLang="en-US" sz="2000" b="1" dirty="0">
              <a:solidFill>
                <a:srgbClr val="0070C0"/>
              </a:solidFill>
              <a:ea typeface="+mn-ea"/>
            </a:endParaRPr>
          </a:p>
        </p:txBody>
      </p:sp>
      <p:sp>
        <p:nvSpPr>
          <p:cNvPr id="2" name="Rectangle 1"/>
          <p:cNvSpPr/>
          <p:nvPr/>
        </p:nvSpPr>
        <p:spPr>
          <a:xfrm>
            <a:off x="779463" y="609600"/>
            <a:ext cx="8161337" cy="954088"/>
          </a:xfrm>
          <a:prstGeom prst="rect">
            <a:avLst/>
          </a:prstGeom>
        </p:spPr>
        <p:txBody>
          <a:bodyPr>
            <a:spAutoFit/>
          </a:bodyPr>
          <a:lstStyle/>
          <a:p>
            <a:pPr defTabSz="914400" eaLnBrk="1" hangingPunct="1">
              <a:defRPr/>
            </a:pPr>
            <a:r>
              <a:rPr lang="en-US" altLang="en-US" sz="2800" b="1" dirty="0">
                <a:solidFill>
                  <a:srgbClr val="FF0000"/>
                </a:solidFill>
                <a:latin typeface="Calibri" panose="020F0502020204030204" pitchFamily="34" charset="0"/>
                <a:ea typeface="+mn-ea"/>
              </a:rPr>
              <a:t>Original observations </a:t>
            </a:r>
            <a:r>
              <a:rPr lang="en-US" altLang="en-US" sz="2800" b="1" dirty="0">
                <a:solidFill>
                  <a:srgbClr val="0000CC"/>
                </a:solidFill>
                <a:latin typeface="Calibri" panose="020F0502020204030204" pitchFamily="34" charset="0"/>
                <a:ea typeface="+mn-ea"/>
              </a:rPr>
              <a:t>on CVD progression in patients waiting for surgery</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1"/>
          <p:cNvSpPr>
            <a:spLocks noGrp="1"/>
          </p:cNvSpPr>
          <p:nvPr>
            <p:ph type="title"/>
          </p:nvPr>
        </p:nvSpPr>
        <p:spPr>
          <a:xfrm>
            <a:off x="1519451" y="503238"/>
            <a:ext cx="6000466" cy="487362"/>
          </a:xfrm>
        </p:spPr>
        <p:txBody>
          <a:bodyPr/>
          <a:lstStyle/>
          <a:p>
            <a:pPr eaLnBrk="1" hangingPunct="1"/>
            <a:r>
              <a:rPr lang="en-US" altLang="en-US" sz="3600" b="1" dirty="0" smtClean="0">
                <a:solidFill>
                  <a:srgbClr val="0000CC"/>
                </a:solidFill>
                <a:effectLst/>
                <a:latin typeface="Calibri" pitchFamily="34" charset="0"/>
              </a:rPr>
              <a:t>Sites and extension of reflux</a:t>
            </a:r>
          </a:p>
        </p:txBody>
      </p:sp>
      <p:sp>
        <p:nvSpPr>
          <p:cNvPr id="6" name="TextBox 5"/>
          <p:cNvSpPr txBox="1">
            <a:spLocks noChangeArrowheads="1"/>
          </p:cNvSpPr>
          <p:nvPr/>
        </p:nvSpPr>
        <p:spPr bwMode="auto">
          <a:xfrm>
            <a:off x="711200" y="6037992"/>
            <a:ext cx="7856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914400" eaLnBrk="1" hangingPunct="1">
              <a:spcBef>
                <a:spcPct val="0"/>
              </a:spcBef>
              <a:buFontTx/>
              <a:buNone/>
              <a:defRPr/>
            </a:pPr>
            <a:r>
              <a:rPr lang="es-ES" altLang="en-US" sz="2000" b="1" dirty="0">
                <a:solidFill>
                  <a:srgbClr val="0070C0"/>
                </a:solidFill>
                <a:ea typeface="+mn-ea"/>
              </a:rPr>
              <a:t>Labropoulos N et </a:t>
            </a:r>
            <a:r>
              <a:rPr lang="es-ES" altLang="en-US" sz="2000" b="1" dirty="0" smtClean="0">
                <a:solidFill>
                  <a:srgbClr val="0070C0"/>
                </a:solidFill>
                <a:ea typeface="+mn-ea"/>
              </a:rPr>
              <a:t>al. </a:t>
            </a:r>
            <a:r>
              <a:rPr lang="es-ES" altLang="en-US" sz="2000" b="1" dirty="0" err="1" smtClean="0">
                <a:solidFill>
                  <a:srgbClr val="000000"/>
                </a:solidFill>
                <a:ea typeface="+mn-ea"/>
              </a:rPr>
              <a:t>Study</a:t>
            </a:r>
            <a:r>
              <a:rPr lang="es-ES" altLang="en-US" sz="2000" b="1" dirty="0" smtClean="0">
                <a:solidFill>
                  <a:srgbClr val="000000"/>
                </a:solidFill>
                <a:ea typeface="+mn-ea"/>
              </a:rPr>
              <a:t> of </a:t>
            </a:r>
            <a:r>
              <a:rPr lang="es-ES" altLang="en-US" sz="2000" b="1" dirty="0" err="1" smtClean="0">
                <a:solidFill>
                  <a:srgbClr val="000000"/>
                </a:solidFill>
                <a:ea typeface="+mn-ea"/>
              </a:rPr>
              <a:t>venous</a:t>
            </a:r>
            <a:r>
              <a:rPr lang="es-ES" altLang="en-US" sz="2000" b="1" dirty="0" smtClean="0">
                <a:solidFill>
                  <a:srgbClr val="000000"/>
                </a:solidFill>
                <a:ea typeface="+mn-ea"/>
              </a:rPr>
              <a:t> </a:t>
            </a:r>
            <a:r>
              <a:rPr lang="es-ES" altLang="en-US" sz="2000" b="1" dirty="0" err="1" smtClean="0">
                <a:solidFill>
                  <a:srgbClr val="000000"/>
                </a:solidFill>
                <a:ea typeface="+mn-ea"/>
              </a:rPr>
              <a:t>reflux</a:t>
            </a:r>
            <a:r>
              <a:rPr lang="es-ES" altLang="en-US" sz="2000" b="1" dirty="0" smtClean="0">
                <a:solidFill>
                  <a:srgbClr val="000000"/>
                </a:solidFill>
                <a:ea typeface="+mn-ea"/>
              </a:rPr>
              <a:t> </a:t>
            </a:r>
            <a:r>
              <a:rPr lang="es-ES" altLang="en-US" sz="2000" b="1" dirty="0" err="1" smtClean="0">
                <a:solidFill>
                  <a:srgbClr val="000000"/>
                </a:solidFill>
                <a:ea typeface="+mn-ea"/>
              </a:rPr>
              <a:t>progression</a:t>
            </a:r>
            <a:r>
              <a:rPr lang="es-ES" altLang="en-US" sz="2000" b="1" dirty="0" smtClean="0">
                <a:solidFill>
                  <a:srgbClr val="000000"/>
                </a:solidFill>
                <a:ea typeface="+mn-ea"/>
              </a:rPr>
              <a:t>. </a:t>
            </a:r>
            <a:r>
              <a:rPr lang="es-ES" altLang="en-US" sz="2000" b="1" dirty="0">
                <a:solidFill>
                  <a:srgbClr val="0070C0"/>
                </a:solidFill>
                <a:ea typeface="+mn-ea"/>
              </a:rPr>
              <a:t>J </a:t>
            </a:r>
            <a:r>
              <a:rPr lang="es-ES" altLang="en-US" sz="2000" b="1" dirty="0" err="1">
                <a:solidFill>
                  <a:srgbClr val="0070C0"/>
                </a:solidFill>
                <a:ea typeface="+mn-ea"/>
              </a:rPr>
              <a:t>Vasc</a:t>
            </a:r>
            <a:r>
              <a:rPr lang="es-ES" altLang="en-US" sz="2000" b="1" dirty="0">
                <a:solidFill>
                  <a:srgbClr val="0070C0"/>
                </a:solidFill>
                <a:ea typeface="+mn-ea"/>
              </a:rPr>
              <a:t> </a:t>
            </a:r>
            <a:r>
              <a:rPr lang="es-ES" altLang="en-US" sz="2000" b="1" dirty="0" err="1">
                <a:solidFill>
                  <a:srgbClr val="0070C0"/>
                </a:solidFill>
                <a:ea typeface="+mn-ea"/>
              </a:rPr>
              <a:t>Surg</a:t>
            </a:r>
            <a:r>
              <a:rPr lang="es-ES" altLang="en-US" sz="2000" b="1" dirty="0">
                <a:solidFill>
                  <a:srgbClr val="0070C0"/>
                </a:solidFill>
                <a:ea typeface="+mn-ea"/>
              </a:rPr>
              <a:t> 2005;41:291-5</a:t>
            </a:r>
            <a:endParaRPr lang="en-US" altLang="en-US" sz="2000" b="1" dirty="0">
              <a:solidFill>
                <a:srgbClr val="0070C0"/>
              </a:solidFill>
              <a:ea typeface="+mn-ea"/>
            </a:endParaRPr>
          </a:p>
        </p:txBody>
      </p:sp>
      <p:pic>
        <p:nvPicPr>
          <p:cNvPr id="29901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52600"/>
            <a:ext cx="8467725" cy="2057400"/>
          </a:xfrm>
          <a:prstGeom prst="rect">
            <a:avLst/>
          </a:prstGeom>
          <a:solidFill>
            <a:srgbClr val="8CF4EA"/>
          </a:solidFill>
          <a:ln w="57150">
            <a:solidFill>
              <a:srgbClr val="0000CC"/>
            </a:solid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itle 1"/>
          <p:cNvSpPr>
            <a:spLocks noGrp="1"/>
          </p:cNvSpPr>
          <p:nvPr>
            <p:ph type="title"/>
          </p:nvPr>
        </p:nvSpPr>
        <p:spPr>
          <a:xfrm>
            <a:off x="1978144" y="322997"/>
            <a:ext cx="5322650" cy="487363"/>
          </a:xfrm>
        </p:spPr>
        <p:txBody>
          <a:bodyPr/>
          <a:lstStyle/>
          <a:p>
            <a:pPr eaLnBrk="1" hangingPunct="1"/>
            <a:r>
              <a:rPr lang="en-US" altLang="en-US" sz="3600" b="1" dirty="0" smtClean="0">
                <a:solidFill>
                  <a:srgbClr val="0000CC"/>
                </a:solidFill>
                <a:effectLst/>
                <a:latin typeface="Calibri" pitchFamily="34" charset="0"/>
              </a:rPr>
              <a:t>Clinical Deterioration</a:t>
            </a:r>
          </a:p>
        </p:txBody>
      </p:sp>
      <p:graphicFrame>
        <p:nvGraphicFramePr>
          <p:cNvPr id="3" name="Table 2"/>
          <p:cNvGraphicFramePr>
            <a:graphicFrameLocks noGrp="1"/>
          </p:cNvGraphicFramePr>
          <p:nvPr/>
        </p:nvGraphicFramePr>
        <p:xfrm>
          <a:off x="1524000" y="1219200"/>
          <a:ext cx="6230938" cy="3327400"/>
        </p:xfrm>
        <a:graphic>
          <a:graphicData uri="http://schemas.openxmlformats.org/drawingml/2006/table">
            <a:tbl>
              <a:tblPr firstRow="1" bandRow="1">
                <a:tableStyleId>{5C22544A-7EE6-4342-B048-85BDC9FD1C3A}</a:tableStyleId>
              </a:tblPr>
              <a:tblGrid>
                <a:gridCol w="3115469">
                  <a:extLst>
                    <a:ext uri="{9D8B030D-6E8A-4147-A177-3AD203B41FA5}"/>
                  </a:extLst>
                </a:gridCol>
                <a:gridCol w="3115469">
                  <a:extLst>
                    <a:ext uri="{9D8B030D-6E8A-4147-A177-3AD203B41FA5}"/>
                  </a:extLst>
                </a:gridCol>
              </a:tblGrid>
              <a:tr h="831850">
                <a:tc>
                  <a:txBody>
                    <a:bodyPr/>
                    <a:lstStyle/>
                    <a:p>
                      <a:pPr algn="ctr"/>
                      <a:r>
                        <a:rPr lang="en-US" sz="3200" b="1" dirty="0">
                          <a:solidFill>
                            <a:srgbClr val="FFFF00"/>
                          </a:solidFill>
                          <a:latin typeface="Calibri" panose="020F0502020204030204" pitchFamily="34" charset="0"/>
                        </a:rPr>
                        <a:t>C</a:t>
                      </a:r>
                      <a:r>
                        <a:rPr lang="en-US" sz="3200" b="1" dirty="0">
                          <a:latin typeface="Calibri" panose="020F0502020204030204" pitchFamily="34" charset="0"/>
                        </a:rPr>
                        <a:t> Class Change</a:t>
                      </a:r>
                    </a:p>
                  </a:txBody>
                  <a:tcPr marL="81273" marR="81273">
                    <a:solidFill>
                      <a:srgbClr val="0000CC"/>
                    </a:solidFill>
                  </a:tcPr>
                </a:tc>
                <a:tc>
                  <a:txBody>
                    <a:bodyPr/>
                    <a:lstStyle/>
                    <a:p>
                      <a:pPr algn="ctr"/>
                      <a:r>
                        <a:rPr lang="en-US" sz="3200" b="1" dirty="0">
                          <a:latin typeface="Calibri" panose="020F0502020204030204" pitchFamily="34" charset="0"/>
                        </a:rPr>
                        <a:t>Limbs</a:t>
                      </a:r>
                    </a:p>
                  </a:txBody>
                  <a:tcPr marL="81273" marR="81273">
                    <a:solidFill>
                      <a:srgbClr val="0000CC"/>
                    </a:solidFill>
                  </a:tcPr>
                </a:tc>
                <a:extLst>
                  <a:ext uri="{0D108BD9-81ED-4DB2-BD59-A6C34878D82A}"/>
                </a:extLst>
              </a:tr>
              <a:tr h="831850">
                <a:tc>
                  <a:txBody>
                    <a:bodyPr/>
                    <a:lstStyle/>
                    <a:p>
                      <a:pPr algn="ctr"/>
                      <a:r>
                        <a:rPr lang="en-US" sz="3200" b="1" dirty="0">
                          <a:latin typeface="Calibri" panose="020F0502020204030204" pitchFamily="34" charset="0"/>
                        </a:rPr>
                        <a:t>C2 </a:t>
                      </a:r>
                      <a:r>
                        <a:rPr lang="en-US" sz="3200" b="1" dirty="0">
                          <a:latin typeface="Calibri" panose="020F0502020204030204" pitchFamily="34" charset="0"/>
                          <a:sym typeface="Symbol"/>
                        </a:rPr>
                        <a:t> C3</a:t>
                      </a:r>
                      <a:endParaRPr lang="en-US" sz="3200" b="1" dirty="0">
                        <a:latin typeface="Calibri" panose="020F0502020204030204" pitchFamily="34" charset="0"/>
                      </a:endParaRPr>
                    </a:p>
                  </a:txBody>
                  <a:tcPr marL="81273" marR="81273">
                    <a:solidFill>
                      <a:schemeClr val="tx1">
                        <a:lumMod val="85000"/>
                      </a:schemeClr>
                    </a:solidFill>
                  </a:tcPr>
                </a:tc>
                <a:tc>
                  <a:txBody>
                    <a:bodyPr/>
                    <a:lstStyle/>
                    <a:p>
                      <a:pPr algn="ctr"/>
                      <a:r>
                        <a:rPr lang="en-US" sz="3200" b="1" dirty="0">
                          <a:latin typeface="Calibri" panose="020F0502020204030204" pitchFamily="34" charset="0"/>
                        </a:rPr>
                        <a:t>7</a:t>
                      </a:r>
                    </a:p>
                  </a:txBody>
                  <a:tcPr marL="81273" marR="81273">
                    <a:solidFill>
                      <a:schemeClr val="tx1">
                        <a:lumMod val="85000"/>
                      </a:schemeClr>
                    </a:solidFill>
                  </a:tcPr>
                </a:tc>
                <a:extLst>
                  <a:ext uri="{0D108BD9-81ED-4DB2-BD59-A6C34878D82A}"/>
                </a:extLst>
              </a:tr>
              <a:tr h="8318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Calibri" panose="020F0502020204030204" pitchFamily="34" charset="0"/>
                        </a:rPr>
                        <a:t>C3 </a:t>
                      </a:r>
                      <a:r>
                        <a:rPr lang="en-US" sz="3200" b="1" dirty="0">
                          <a:latin typeface="Calibri" panose="020F0502020204030204" pitchFamily="34" charset="0"/>
                          <a:sym typeface="Symbol"/>
                        </a:rPr>
                        <a:t> C4</a:t>
                      </a:r>
                      <a:endParaRPr lang="en-US" sz="3200" b="1" dirty="0">
                        <a:latin typeface="Calibri" panose="020F0502020204030204" pitchFamily="34" charset="0"/>
                      </a:endParaRPr>
                    </a:p>
                  </a:txBody>
                  <a:tcPr marL="81273" marR="81273">
                    <a:solidFill>
                      <a:schemeClr val="tx1">
                        <a:lumMod val="85000"/>
                      </a:schemeClr>
                    </a:solidFill>
                  </a:tcPr>
                </a:tc>
                <a:tc>
                  <a:txBody>
                    <a:bodyPr/>
                    <a:lstStyle/>
                    <a:p>
                      <a:pPr algn="ctr"/>
                      <a:r>
                        <a:rPr lang="en-US" sz="3200" b="1" dirty="0">
                          <a:latin typeface="Calibri" panose="020F0502020204030204" pitchFamily="34" charset="0"/>
                        </a:rPr>
                        <a:t>4</a:t>
                      </a:r>
                    </a:p>
                  </a:txBody>
                  <a:tcPr marL="81273" marR="81273">
                    <a:solidFill>
                      <a:schemeClr val="tx1">
                        <a:lumMod val="85000"/>
                      </a:schemeClr>
                    </a:solidFill>
                  </a:tcPr>
                </a:tc>
                <a:extLst>
                  <a:ext uri="{0D108BD9-81ED-4DB2-BD59-A6C34878D82A}"/>
                </a:extLst>
              </a:tr>
              <a:tr h="8318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Calibri" panose="020F0502020204030204" pitchFamily="34" charset="0"/>
                        </a:rPr>
                        <a:t>C4 </a:t>
                      </a:r>
                      <a:r>
                        <a:rPr lang="en-US" sz="3200" b="1" dirty="0">
                          <a:latin typeface="Calibri" panose="020F0502020204030204" pitchFamily="34" charset="0"/>
                          <a:sym typeface="Symbol"/>
                        </a:rPr>
                        <a:t> C6</a:t>
                      </a:r>
                      <a:endParaRPr lang="en-US" sz="3200" b="1" dirty="0">
                        <a:latin typeface="Calibri" panose="020F0502020204030204" pitchFamily="34" charset="0"/>
                      </a:endParaRPr>
                    </a:p>
                  </a:txBody>
                  <a:tcPr marL="81273" marR="81273">
                    <a:solidFill>
                      <a:schemeClr val="tx1">
                        <a:lumMod val="85000"/>
                      </a:schemeClr>
                    </a:solidFill>
                  </a:tcPr>
                </a:tc>
                <a:tc>
                  <a:txBody>
                    <a:bodyPr/>
                    <a:lstStyle/>
                    <a:p>
                      <a:pPr algn="ctr"/>
                      <a:r>
                        <a:rPr lang="en-US" sz="3200" b="1" dirty="0">
                          <a:latin typeface="Calibri" panose="020F0502020204030204" pitchFamily="34" charset="0"/>
                        </a:rPr>
                        <a:t>2</a:t>
                      </a:r>
                    </a:p>
                  </a:txBody>
                  <a:tcPr marL="81273" marR="81273">
                    <a:solidFill>
                      <a:schemeClr val="tx1">
                        <a:lumMod val="85000"/>
                      </a:schemeClr>
                    </a:solidFill>
                  </a:tcPr>
                </a:tc>
                <a:extLst>
                  <a:ext uri="{0D108BD9-81ED-4DB2-BD59-A6C34878D82A}"/>
                </a:extLst>
              </a:tr>
            </a:tbl>
          </a:graphicData>
        </a:graphic>
      </p:graphicFrame>
      <p:sp>
        <p:nvSpPr>
          <p:cNvPr id="6" name="TextBox 5"/>
          <p:cNvSpPr txBox="1">
            <a:spLocks noChangeArrowheads="1"/>
          </p:cNvSpPr>
          <p:nvPr/>
        </p:nvSpPr>
        <p:spPr bwMode="auto">
          <a:xfrm>
            <a:off x="711200" y="5997048"/>
            <a:ext cx="7856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914400" eaLnBrk="1" hangingPunct="1">
              <a:spcBef>
                <a:spcPct val="0"/>
              </a:spcBef>
              <a:buFontTx/>
              <a:buNone/>
              <a:defRPr/>
            </a:pPr>
            <a:r>
              <a:rPr lang="es-ES" altLang="en-US" sz="2000" b="1" dirty="0">
                <a:solidFill>
                  <a:srgbClr val="0070C0"/>
                </a:solidFill>
                <a:ea typeface="+mn-ea"/>
              </a:rPr>
              <a:t>Labropoulos N et </a:t>
            </a:r>
            <a:r>
              <a:rPr lang="es-ES" altLang="en-US" sz="2000" b="1" dirty="0" smtClean="0">
                <a:solidFill>
                  <a:srgbClr val="0070C0"/>
                </a:solidFill>
                <a:ea typeface="+mn-ea"/>
              </a:rPr>
              <a:t>al. </a:t>
            </a:r>
            <a:r>
              <a:rPr lang="es-ES" altLang="en-US" sz="2000" b="1" dirty="0" err="1" smtClean="0">
                <a:solidFill>
                  <a:srgbClr val="000000"/>
                </a:solidFill>
                <a:ea typeface="+mn-ea"/>
              </a:rPr>
              <a:t>Study</a:t>
            </a:r>
            <a:r>
              <a:rPr lang="es-ES" altLang="en-US" sz="2000" b="1" dirty="0" smtClean="0">
                <a:solidFill>
                  <a:srgbClr val="000000"/>
                </a:solidFill>
                <a:ea typeface="+mn-ea"/>
              </a:rPr>
              <a:t> of </a:t>
            </a:r>
            <a:r>
              <a:rPr lang="es-ES" altLang="en-US" sz="2000" b="1" dirty="0" err="1" smtClean="0">
                <a:solidFill>
                  <a:srgbClr val="000000"/>
                </a:solidFill>
                <a:ea typeface="+mn-ea"/>
              </a:rPr>
              <a:t>venous</a:t>
            </a:r>
            <a:r>
              <a:rPr lang="es-ES" altLang="en-US" sz="2000" b="1" dirty="0" smtClean="0">
                <a:solidFill>
                  <a:srgbClr val="000000"/>
                </a:solidFill>
                <a:ea typeface="+mn-ea"/>
              </a:rPr>
              <a:t> </a:t>
            </a:r>
            <a:r>
              <a:rPr lang="es-ES" altLang="en-US" sz="2000" b="1" dirty="0" err="1" smtClean="0">
                <a:solidFill>
                  <a:srgbClr val="000000"/>
                </a:solidFill>
                <a:ea typeface="+mn-ea"/>
              </a:rPr>
              <a:t>reflux</a:t>
            </a:r>
            <a:r>
              <a:rPr lang="es-ES" altLang="en-US" sz="2000" b="1" dirty="0" smtClean="0">
                <a:solidFill>
                  <a:srgbClr val="000000"/>
                </a:solidFill>
                <a:ea typeface="+mn-ea"/>
              </a:rPr>
              <a:t> </a:t>
            </a:r>
            <a:r>
              <a:rPr lang="es-ES" altLang="en-US" sz="2000" b="1" dirty="0" err="1" smtClean="0">
                <a:solidFill>
                  <a:srgbClr val="000000"/>
                </a:solidFill>
                <a:ea typeface="+mn-ea"/>
              </a:rPr>
              <a:t>progression</a:t>
            </a:r>
            <a:r>
              <a:rPr lang="es-ES" altLang="en-US" sz="2000" b="1" dirty="0" smtClean="0">
                <a:solidFill>
                  <a:srgbClr val="000000"/>
                </a:solidFill>
                <a:ea typeface="+mn-ea"/>
              </a:rPr>
              <a:t>. </a:t>
            </a:r>
            <a:r>
              <a:rPr lang="es-ES" altLang="en-US" sz="2000" b="1" dirty="0">
                <a:solidFill>
                  <a:srgbClr val="0070C0"/>
                </a:solidFill>
                <a:ea typeface="+mn-ea"/>
              </a:rPr>
              <a:t>J </a:t>
            </a:r>
            <a:r>
              <a:rPr lang="es-ES" altLang="en-US" sz="2000" b="1" dirty="0" err="1">
                <a:solidFill>
                  <a:srgbClr val="0070C0"/>
                </a:solidFill>
                <a:ea typeface="+mn-ea"/>
              </a:rPr>
              <a:t>Vasc</a:t>
            </a:r>
            <a:r>
              <a:rPr lang="es-ES" altLang="en-US" sz="2000" b="1" dirty="0">
                <a:solidFill>
                  <a:srgbClr val="0070C0"/>
                </a:solidFill>
                <a:ea typeface="+mn-ea"/>
              </a:rPr>
              <a:t> </a:t>
            </a:r>
            <a:r>
              <a:rPr lang="es-ES" altLang="en-US" sz="2000" b="1" dirty="0" err="1">
                <a:solidFill>
                  <a:srgbClr val="0070C0"/>
                </a:solidFill>
                <a:ea typeface="+mn-ea"/>
              </a:rPr>
              <a:t>Surg</a:t>
            </a:r>
            <a:r>
              <a:rPr lang="es-ES" altLang="en-US" sz="2000" b="1" dirty="0">
                <a:solidFill>
                  <a:srgbClr val="0070C0"/>
                </a:solidFill>
                <a:ea typeface="+mn-ea"/>
              </a:rPr>
              <a:t> 2005;41:291-5</a:t>
            </a:r>
            <a:endParaRPr lang="en-US" altLang="en-US" sz="2000" b="1" dirty="0">
              <a:solidFill>
                <a:srgbClr val="0070C0"/>
              </a:solidFill>
              <a:ea typeface="+mn-ea"/>
            </a:endParaRPr>
          </a:p>
        </p:txBody>
      </p:sp>
      <p:sp>
        <p:nvSpPr>
          <p:cNvPr id="2" name="TextBox 1"/>
          <p:cNvSpPr txBox="1"/>
          <p:nvPr/>
        </p:nvSpPr>
        <p:spPr>
          <a:xfrm>
            <a:off x="932901" y="4973638"/>
            <a:ext cx="7756525" cy="523875"/>
          </a:xfrm>
          <a:prstGeom prst="rect">
            <a:avLst/>
          </a:prstGeom>
          <a:noFill/>
        </p:spPr>
        <p:txBody>
          <a:bodyPr wrap="none">
            <a:spAutoFit/>
          </a:bodyPr>
          <a:lstStyle/>
          <a:p>
            <a:pPr defTabSz="914400">
              <a:defRPr/>
            </a:pPr>
            <a:r>
              <a:rPr lang="en-US" sz="2800" b="1" dirty="0">
                <a:solidFill>
                  <a:srgbClr val="FF0000"/>
                </a:solidFill>
                <a:latin typeface="Calibri" panose="020F0502020204030204" pitchFamily="34" charset="0"/>
                <a:ea typeface="+mn-ea"/>
              </a:rPr>
              <a:t>New duplex findings were seen in 7 of the 13 limbs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563" y="1905000"/>
            <a:ext cx="5146675" cy="4876800"/>
          </a:xfrm>
          <a:prstGeom prst="rect">
            <a:avLst/>
          </a:prstGeom>
          <a:noFill/>
          <a:ln w="5715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806915" name="Freeform 3"/>
          <p:cNvSpPr>
            <a:spLocks/>
          </p:cNvSpPr>
          <p:nvPr/>
        </p:nvSpPr>
        <p:spPr bwMode="auto">
          <a:xfrm>
            <a:off x="2990850" y="4887913"/>
            <a:ext cx="142875" cy="1089025"/>
          </a:xfrm>
          <a:custGeom>
            <a:avLst/>
            <a:gdLst/>
            <a:ahLst/>
            <a:cxnLst>
              <a:cxn ang="0">
                <a:pos x="0" y="0"/>
              </a:cxn>
              <a:cxn ang="0">
                <a:pos x="86" y="105"/>
              </a:cxn>
              <a:cxn ang="0">
                <a:pos x="38" y="419"/>
              </a:cxn>
              <a:cxn ang="0">
                <a:pos x="48" y="600"/>
              </a:cxn>
              <a:cxn ang="0">
                <a:pos x="76" y="686"/>
              </a:cxn>
            </a:cxnLst>
            <a:rect l="0" t="0" r="r" b="b"/>
            <a:pathLst>
              <a:path w="102" h="686">
                <a:moveTo>
                  <a:pt x="0" y="0"/>
                </a:moveTo>
                <a:cubicBezTo>
                  <a:pt x="15" y="44"/>
                  <a:pt x="60" y="65"/>
                  <a:pt x="86" y="105"/>
                </a:cubicBezTo>
                <a:cubicBezTo>
                  <a:pt x="81" y="224"/>
                  <a:pt x="102" y="324"/>
                  <a:pt x="38" y="419"/>
                </a:cubicBezTo>
                <a:cubicBezTo>
                  <a:pt x="41" y="479"/>
                  <a:pt x="43" y="540"/>
                  <a:pt x="48" y="600"/>
                </a:cubicBezTo>
                <a:cubicBezTo>
                  <a:pt x="51" y="636"/>
                  <a:pt x="76" y="652"/>
                  <a:pt x="76" y="686"/>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806916" name="Freeform 4"/>
          <p:cNvSpPr>
            <a:spLocks/>
          </p:cNvSpPr>
          <p:nvPr/>
        </p:nvSpPr>
        <p:spPr bwMode="auto">
          <a:xfrm>
            <a:off x="2828925" y="5024438"/>
            <a:ext cx="107950" cy="679450"/>
          </a:xfrm>
          <a:custGeom>
            <a:avLst/>
            <a:gdLst/>
            <a:ahLst/>
            <a:cxnLst>
              <a:cxn ang="0">
                <a:pos x="76" y="0"/>
              </a:cxn>
              <a:cxn ang="0">
                <a:pos x="47" y="9"/>
              </a:cxn>
              <a:cxn ang="0">
                <a:pos x="19" y="114"/>
              </a:cxn>
              <a:cxn ang="0">
                <a:pos x="0" y="428"/>
              </a:cxn>
            </a:cxnLst>
            <a:rect l="0" t="0" r="r" b="b"/>
            <a:pathLst>
              <a:path w="76" h="428">
                <a:moveTo>
                  <a:pt x="76" y="0"/>
                </a:moveTo>
                <a:cubicBezTo>
                  <a:pt x="66" y="3"/>
                  <a:pt x="54" y="2"/>
                  <a:pt x="47" y="9"/>
                </a:cubicBezTo>
                <a:cubicBezTo>
                  <a:pt x="34" y="22"/>
                  <a:pt x="26" y="91"/>
                  <a:pt x="19" y="114"/>
                </a:cubicBezTo>
                <a:cubicBezTo>
                  <a:pt x="15" y="199"/>
                  <a:pt x="0" y="330"/>
                  <a:pt x="0" y="428"/>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806917" name="Freeform 5"/>
          <p:cNvSpPr>
            <a:spLocks/>
          </p:cNvSpPr>
          <p:nvPr/>
        </p:nvSpPr>
        <p:spPr bwMode="auto">
          <a:xfrm>
            <a:off x="3109913" y="5060950"/>
            <a:ext cx="111125" cy="225425"/>
          </a:xfrm>
          <a:custGeom>
            <a:avLst/>
            <a:gdLst/>
            <a:ahLst/>
            <a:cxnLst>
              <a:cxn ang="0">
                <a:pos x="10" y="15"/>
              </a:cxn>
              <a:cxn ang="0">
                <a:pos x="48" y="72"/>
              </a:cxn>
              <a:cxn ang="0">
                <a:pos x="58" y="101"/>
              </a:cxn>
              <a:cxn ang="0">
                <a:pos x="77" y="139"/>
              </a:cxn>
            </a:cxnLst>
            <a:rect l="0" t="0" r="r" b="b"/>
            <a:pathLst>
              <a:path w="79" h="142">
                <a:moveTo>
                  <a:pt x="10" y="15"/>
                </a:moveTo>
                <a:cubicBezTo>
                  <a:pt x="34" y="85"/>
                  <a:pt x="0" y="0"/>
                  <a:pt x="48" y="72"/>
                </a:cubicBezTo>
                <a:cubicBezTo>
                  <a:pt x="54" y="81"/>
                  <a:pt x="53" y="92"/>
                  <a:pt x="58" y="101"/>
                </a:cubicBezTo>
                <a:cubicBezTo>
                  <a:pt x="79" y="142"/>
                  <a:pt x="77" y="115"/>
                  <a:pt x="77" y="139"/>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806919" name="Freeform 7"/>
          <p:cNvSpPr>
            <a:spLocks/>
          </p:cNvSpPr>
          <p:nvPr/>
        </p:nvSpPr>
        <p:spPr bwMode="auto">
          <a:xfrm>
            <a:off x="6216650" y="5145088"/>
            <a:ext cx="214313" cy="90487"/>
          </a:xfrm>
          <a:custGeom>
            <a:avLst/>
            <a:gdLst/>
            <a:ahLst/>
            <a:cxnLst>
              <a:cxn ang="0">
                <a:pos x="0" y="0"/>
              </a:cxn>
              <a:cxn ang="0">
                <a:pos x="19" y="29"/>
              </a:cxn>
              <a:cxn ang="0">
                <a:pos x="152" y="57"/>
              </a:cxn>
            </a:cxnLst>
            <a:rect l="0" t="0" r="r" b="b"/>
            <a:pathLst>
              <a:path w="152" h="57">
                <a:moveTo>
                  <a:pt x="0" y="0"/>
                </a:moveTo>
                <a:cubicBezTo>
                  <a:pt x="6" y="10"/>
                  <a:pt x="10" y="22"/>
                  <a:pt x="19" y="29"/>
                </a:cubicBezTo>
                <a:cubicBezTo>
                  <a:pt x="37" y="43"/>
                  <a:pt x="126" y="57"/>
                  <a:pt x="152" y="57"/>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806920" name="Freeform 8"/>
          <p:cNvSpPr>
            <a:spLocks/>
          </p:cNvSpPr>
          <p:nvPr/>
        </p:nvSpPr>
        <p:spPr bwMode="auto">
          <a:xfrm>
            <a:off x="6256338" y="5216525"/>
            <a:ext cx="68262" cy="927100"/>
          </a:xfrm>
          <a:custGeom>
            <a:avLst/>
            <a:gdLst/>
            <a:ahLst/>
            <a:cxnLst>
              <a:cxn ang="0">
                <a:pos x="47" y="12"/>
              </a:cxn>
              <a:cxn ang="0">
                <a:pos x="28" y="174"/>
              </a:cxn>
              <a:cxn ang="0">
                <a:pos x="0" y="298"/>
              </a:cxn>
              <a:cxn ang="0">
                <a:pos x="9" y="412"/>
              </a:cxn>
              <a:cxn ang="0">
                <a:pos x="19" y="441"/>
              </a:cxn>
              <a:cxn ang="0">
                <a:pos x="9" y="584"/>
              </a:cxn>
            </a:cxnLst>
            <a:rect l="0" t="0" r="r" b="b"/>
            <a:pathLst>
              <a:path w="48" h="584">
                <a:moveTo>
                  <a:pt x="47" y="12"/>
                </a:moveTo>
                <a:cubicBezTo>
                  <a:pt x="23" y="91"/>
                  <a:pt x="48" y="0"/>
                  <a:pt x="28" y="174"/>
                </a:cubicBezTo>
                <a:cubicBezTo>
                  <a:pt x="23" y="214"/>
                  <a:pt x="6" y="257"/>
                  <a:pt x="0" y="298"/>
                </a:cubicBezTo>
                <a:cubicBezTo>
                  <a:pt x="3" y="336"/>
                  <a:pt x="4" y="374"/>
                  <a:pt x="9" y="412"/>
                </a:cubicBezTo>
                <a:cubicBezTo>
                  <a:pt x="10" y="422"/>
                  <a:pt x="19" y="431"/>
                  <a:pt x="19" y="441"/>
                </a:cubicBezTo>
                <a:cubicBezTo>
                  <a:pt x="19" y="489"/>
                  <a:pt x="9" y="536"/>
                  <a:pt x="9" y="584"/>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806921" name="Freeform 9"/>
          <p:cNvSpPr>
            <a:spLocks/>
          </p:cNvSpPr>
          <p:nvPr/>
        </p:nvSpPr>
        <p:spPr bwMode="auto">
          <a:xfrm>
            <a:off x="6148388" y="3316288"/>
            <a:ext cx="309562" cy="1300162"/>
          </a:xfrm>
          <a:custGeom>
            <a:avLst/>
            <a:gdLst/>
            <a:ahLst/>
            <a:cxnLst>
              <a:cxn ang="0">
                <a:pos x="19" y="819"/>
              </a:cxn>
              <a:cxn ang="0">
                <a:pos x="58" y="552"/>
              </a:cxn>
              <a:cxn ang="0">
                <a:pos x="105" y="314"/>
              </a:cxn>
              <a:cxn ang="0">
                <a:pos x="172" y="114"/>
              </a:cxn>
              <a:cxn ang="0">
                <a:pos x="219" y="0"/>
              </a:cxn>
            </a:cxnLst>
            <a:rect l="0" t="0" r="r" b="b"/>
            <a:pathLst>
              <a:path w="219" h="819">
                <a:moveTo>
                  <a:pt x="19" y="819"/>
                </a:moveTo>
                <a:cubicBezTo>
                  <a:pt x="25" y="693"/>
                  <a:pt x="0" y="637"/>
                  <a:pt x="58" y="552"/>
                </a:cubicBezTo>
                <a:cubicBezTo>
                  <a:pt x="78" y="472"/>
                  <a:pt x="90" y="395"/>
                  <a:pt x="105" y="314"/>
                </a:cubicBezTo>
                <a:cubicBezTo>
                  <a:pt x="117" y="248"/>
                  <a:pt x="151" y="178"/>
                  <a:pt x="172" y="114"/>
                </a:cubicBezTo>
                <a:cubicBezTo>
                  <a:pt x="178" y="95"/>
                  <a:pt x="203" y="0"/>
                  <a:pt x="219" y="0"/>
                </a:cubicBezTo>
              </a:path>
            </a:pathLst>
          </a:custGeom>
          <a:noFill/>
          <a:ln w="5715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806922" name="Freeform 10"/>
          <p:cNvSpPr>
            <a:spLocks/>
          </p:cNvSpPr>
          <p:nvPr/>
        </p:nvSpPr>
        <p:spPr bwMode="auto">
          <a:xfrm>
            <a:off x="6619875" y="2967038"/>
            <a:ext cx="217488" cy="288925"/>
          </a:xfrm>
          <a:custGeom>
            <a:avLst/>
            <a:gdLst/>
            <a:ahLst/>
            <a:cxnLst>
              <a:cxn ang="0">
                <a:pos x="133" y="0"/>
              </a:cxn>
              <a:cxn ang="0">
                <a:pos x="47" y="115"/>
              </a:cxn>
              <a:cxn ang="0">
                <a:pos x="28" y="143"/>
              </a:cxn>
              <a:cxn ang="0">
                <a:pos x="0" y="153"/>
              </a:cxn>
            </a:cxnLst>
            <a:rect l="0" t="0" r="r" b="b"/>
            <a:pathLst>
              <a:path w="133" h="153">
                <a:moveTo>
                  <a:pt x="133" y="0"/>
                </a:moveTo>
                <a:cubicBezTo>
                  <a:pt x="118" y="47"/>
                  <a:pt x="78" y="78"/>
                  <a:pt x="47" y="115"/>
                </a:cubicBezTo>
                <a:cubicBezTo>
                  <a:pt x="40" y="124"/>
                  <a:pt x="37" y="136"/>
                  <a:pt x="28" y="143"/>
                </a:cubicBezTo>
                <a:cubicBezTo>
                  <a:pt x="20" y="149"/>
                  <a:pt x="0" y="153"/>
                  <a:pt x="0" y="153"/>
                </a:cubicBezTo>
              </a:path>
            </a:pathLst>
          </a:custGeom>
          <a:noFill/>
          <a:ln w="5715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806953" name="Text Box 41"/>
          <p:cNvSpPr txBox="1">
            <a:spLocks noChangeArrowheads="1"/>
          </p:cNvSpPr>
          <p:nvPr/>
        </p:nvSpPr>
        <p:spPr bwMode="auto">
          <a:xfrm>
            <a:off x="276158" y="830240"/>
            <a:ext cx="7892866" cy="461665"/>
          </a:xfrm>
          <a:prstGeom prst="rect">
            <a:avLst/>
          </a:prstGeom>
          <a:noFill/>
          <a:ln w="12700">
            <a:noFill/>
            <a:miter lim="800000"/>
            <a:headEnd type="none" w="sm" len="sm"/>
            <a:tailEnd type="none" w="sm" len="sm"/>
          </a:ln>
          <a:effectLst/>
        </p:spPr>
        <p:txBody>
          <a:bodyPr wrap="none">
            <a:spAutoFit/>
          </a:bodyPr>
          <a:lstStyle/>
          <a:p>
            <a:pPr defTabSz="914400">
              <a:defRPr/>
            </a:pPr>
            <a:r>
              <a:rPr lang="en-US" sz="2400" b="1" dirty="0">
                <a:solidFill>
                  <a:srgbClr val="FF0000"/>
                </a:solidFill>
                <a:latin typeface="Calibri" panose="020F0502020204030204" pitchFamily="34" charset="0"/>
                <a:ea typeface="+mn-ea"/>
                <a:cs typeface="Calibri" panose="020F0502020204030204" pitchFamily="34" charset="0"/>
              </a:rPr>
              <a:t>Female 48y, 2 pregnancies, FH: +</a:t>
            </a:r>
            <a:r>
              <a:rPr lang="en-US" sz="2400" b="1" dirty="0" err="1">
                <a:solidFill>
                  <a:srgbClr val="FF0000"/>
                </a:solidFill>
                <a:latin typeface="Calibri" panose="020F0502020204030204" pitchFamily="34" charset="0"/>
                <a:ea typeface="+mn-ea"/>
                <a:cs typeface="Calibri" panose="020F0502020204030204" pitchFamily="34" charset="0"/>
              </a:rPr>
              <a:t>ve</a:t>
            </a:r>
            <a:r>
              <a:rPr lang="en-US" sz="2400" b="1" dirty="0">
                <a:solidFill>
                  <a:srgbClr val="FF0000"/>
                </a:solidFill>
                <a:latin typeface="Calibri" panose="020F0502020204030204" pitchFamily="34" charset="0"/>
                <a:ea typeface="+mn-ea"/>
                <a:cs typeface="Calibri" panose="020F0502020204030204" pitchFamily="34" charset="0"/>
              </a:rPr>
              <a:t>, </a:t>
            </a:r>
            <a:r>
              <a:rPr lang="en-US" sz="2400" b="1" dirty="0" smtClean="0">
                <a:solidFill>
                  <a:srgbClr val="FF0000"/>
                </a:solidFill>
                <a:latin typeface="Calibri" panose="020F0502020204030204" pitchFamily="34" charset="0"/>
                <a:ea typeface="+mn-ea"/>
                <a:cs typeface="Calibri" panose="020F0502020204030204" pitchFamily="34" charset="0"/>
              </a:rPr>
              <a:t>duration of disease: </a:t>
            </a:r>
            <a:r>
              <a:rPr lang="en-US" sz="2400" b="1" dirty="0">
                <a:solidFill>
                  <a:srgbClr val="FF0000"/>
                </a:solidFill>
                <a:latin typeface="Calibri" panose="020F0502020204030204" pitchFamily="34" charset="0"/>
                <a:ea typeface="+mn-ea"/>
                <a:cs typeface="Calibri" panose="020F0502020204030204" pitchFamily="34" charset="0"/>
              </a:rPr>
              <a:t>12y </a:t>
            </a:r>
          </a:p>
        </p:txBody>
      </p:sp>
      <p:sp>
        <p:nvSpPr>
          <p:cNvPr id="806954" name="Text Box 42"/>
          <p:cNvSpPr txBox="1">
            <a:spLocks noChangeArrowheads="1"/>
          </p:cNvSpPr>
          <p:nvPr/>
        </p:nvSpPr>
        <p:spPr bwMode="auto">
          <a:xfrm>
            <a:off x="1811338" y="1279525"/>
            <a:ext cx="2744787" cy="708025"/>
          </a:xfrm>
          <a:prstGeom prst="rect">
            <a:avLst/>
          </a:prstGeom>
          <a:noFill/>
          <a:ln w="12700">
            <a:noFill/>
            <a:miter lim="800000"/>
            <a:headEnd type="none" w="sm" len="sm"/>
            <a:tailEnd type="none" w="sm" len="sm"/>
          </a:ln>
          <a:effectLst/>
        </p:spPr>
        <p:txBody>
          <a:bodyPr wrap="none">
            <a:spAutoFit/>
          </a:bodyPr>
          <a:lstStyle/>
          <a:p>
            <a:pPr defTabSz="914400">
              <a:defRPr/>
            </a:pPr>
            <a:r>
              <a:rPr lang="en-US" sz="4000" b="1" dirty="0">
                <a:solidFill>
                  <a:srgbClr val="000000"/>
                </a:solidFill>
                <a:latin typeface="Calibri" panose="020F0502020204030204" pitchFamily="34" charset="0"/>
                <a:ea typeface="+mn-ea"/>
                <a:cs typeface="Calibri" panose="020F0502020204030204" pitchFamily="34" charset="0"/>
              </a:rPr>
              <a:t>C</a:t>
            </a:r>
            <a:r>
              <a:rPr lang="en-US" sz="2400" b="1" dirty="0">
                <a:solidFill>
                  <a:srgbClr val="FF0000"/>
                </a:solidFill>
                <a:latin typeface="Calibri" panose="020F0502020204030204" pitchFamily="34" charset="0"/>
                <a:ea typeface="+mn-ea"/>
                <a:cs typeface="Calibri" panose="020F0502020204030204" pitchFamily="34" charset="0"/>
              </a:rPr>
              <a:t>1-2</a:t>
            </a:r>
            <a:r>
              <a:rPr lang="en-US" b="1" dirty="0">
                <a:solidFill>
                  <a:srgbClr val="FF0000"/>
                </a:solidFill>
                <a:latin typeface="Calibri" panose="020F0502020204030204" pitchFamily="34" charset="0"/>
                <a:ea typeface="+mn-ea"/>
                <a:cs typeface="Calibri" panose="020F0502020204030204" pitchFamily="34" charset="0"/>
              </a:rPr>
              <a:t>A</a:t>
            </a:r>
            <a:r>
              <a:rPr lang="en-US" sz="2400" b="1" dirty="0">
                <a:solidFill>
                  <a:srgbClr val="000000"/>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E</a:t>
            </a:r>
            <a:r>
              <a:rPr lang="en-US" sz="2000" b="1" dirty="0">
                <a:solidFill>
                  <a:srgbClr val="FF0000"/>
                </a:solidFill>
                <a:latin typeface="Calibri" panose="020F0502020204030204" pitchFamily="34" charset="0"/>
                <a:ea typeface="+mn-ea"/>
                <a:cs typeface="Calibri" panose="020F0502020204030204" pitchFamily="34" charset="0"/>
              </a:rPr>
              <a:t>P</a:t>
            </a:r>
            <a:r>
              <a:rPr lang="en-US" sz="2800" b="1" dirty="0">
                <a:solidFill>
                  <a:srgbClr val="000000"/>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A</a:t>
            </a:r>
            <a:r>
              <a:rPr lang="en-US" sz="2000" b="1" dirty="0">
                <a:solidFill>
                  <a:srgbClr val="FF0000"/>
                </a:solidFill>
                <a:latin typeface="Calibri" panose="020F0502020204030204" pitchFamily="34" charset="0"/>
                <a:ea typeface="+mn-ea"/>
                <a:cs typeface="Calibri" panose="020F0502020204030204" pitchFamily="34" charset="0"/>
              </a:rPr>
              <a:t>S+P</a:t>
            </a:r>
            <a:r>
              <a:rPr lang="en-US" sz="3200" b="1" dirty="0">
                <a:solidFill>
                  <a:srgbClr val="000000"/>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P</a:t>
            </a:r>
            <a:r>
              <a:rPr lang="en-US" sz="2000" b="1" dirty="0">
                <a:solidFill>
                  <a:srgbClr val="000000"/>
                </a:solidFill>
                <a:latin typeface="Calibri" panose="020F0502020204030204" pitchFamily="34" charset="0"/>
                <a:ea typeface="+mn-ea"/>
                <a:cs typeface="Calibri" panose="020F0502020204030204" pitchFamily="34" charset="0"/>
              </a:rPr>
              <a:t>R</a:t>
            </a:r>
          </a:p>
        </p:txBody>
      </p:sp>
      <p:sp>
        <p:nvSpPr>
          <p:cNvPr id="806955" name="Text Box 43"/>
          <p:cNvSpPr txBox="1">
            <a:spLocks noChangeArrowheads="1"/>
          </p:cNvSpPr>
          <p:nvPr/>
        </p:nvSpPr>
        <p:spPr bwMode="auto">
          <a:xfrm>
            <a:off x="5062538" y="1279525"/>
            <a:ext cx="2481262" cy="708025"/>
          </a:xfrm>
          <a:prstGeom prst="rect">
            <a:avLst/>
          </a:prstGeom>
          <a:noFill/>
          <a:ln w="12700">
            <a:noFill/>
            <a:miter lim="800000"/>
            <a:headEnd type="none" w="sm" len="sm"/>
            <a:tailEnd type="none" w="sm" len="sm"/>
          </a:ln>
          <a:effectLst/>
        </p:spPr>
        <p:txBody>
          <a:bodyPr wrap="none">
            <a:spAutoFit/>
          </a:bodyPr>
          <a:lstStyle/>
          <a:p>
            <a:pPr defTabSz="914400">
              <a:defRPr/>
            </a:pPr>
            <a:r>
              <a:rPr lang="en-US" sz="4000" b="1" dirty="0">
                <a:solidFill>
                  <a:srgbClr val="000000"/>
                </a:solidFill>
                <a:latin typeface="Calibri" panose="020F0502020204030204" pitchFamily="34" charset="0"/>
                <a:ea typeface="+mn-ea"/>
                <a:cs typeface="Calibri" panose="020F0502020204030204" pitchFamily="34" charset="0"/>
              </a:rPr>
              <a:t>C</a:t>
            </a:r>
            <a:r>
              <a:rPr lang="en-US" sz="2400" b="1" dirty="0">
                <a:solidFill>
                  <a:srgbClr val="FF0000"/>
                </a:solidFill>
                <a:latin typeface="Calibri" panose="020F0502020204030204" pitchFamily="34" charset="0"/>
                <a:ea typeface="+mn-ea"/>
                <a:cs typeface="Calibri" panose="020F0502020204030204" pitchFamily="34" charset="0"/>
              </a:rPr>
              <a:t>1-3</a:t>
            </a:r>
            <a:r>
              <a:rPr lang="en-US" b="1" dirty="0">
                <a:solidFill>
                  <a:srgbClr val="FF0000"/>
                </a:solidFill>
                <a:latin typeface="Calibri" panose="020F0502020204030204" pitchFamily="34" charset="0"/>
                <a:ea typeface="+mn-ea"/>
                <a:cs typeface="Calibri" panose="020F0502020204030204" pitchFamily="34" charset="0"/>
              </a:rPr>
              <a:t>A</a:t>
            </a:r>
            <a:r>
              <a:rPr lang="en-US" sz="2400" b="1" dirty="0">
                <a:solidFill>
                  <a:srgbClr val="000000"/>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E</a:t>
            </a:r>
            <a:r>
              <a:rPr lang="en-US" sz="2000" b="1" dirty="0">
                <a:solidFill>
                  <a:srgbClr val="FF0000"/>
                </a:solidFill>
                <a:latin typeface="Calibri" panose="020F0502020204030204" pitchFamily="34" charset="0"/>
                <a:ea typeface="+mn-ea"/>
                <a:cs typeface="Calibri" panose="020F0502020204030204" pitchFamily="34" charset="0"/>
              </a:rPr>
              <a:t>P</a:t>
            </a:r>
            <a:r>
              <a:rPr lang="en-US" sz="2800" b="1" dirty="0">
                <a:solidFill>
                  <a:srgbClr val="000000"/>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A</a:t>
            </a:r>
            <a:r>
              <a:rPr lang="en-US" sz="2000" b="1" dirty="0">
                <a:solidFill>
                  <a:srgbClr val="FF0000"/>
                </a:solidFill>
                <a:latin typeface="Calibri" panose="020F0502020204030204" pitchFamily="34" charset="0"/>
                <a:ea typeface="+mn-ea"/>
                <a:cs typeface="Calibri" panose="020F0502020204030204" pitchFamily="34" charset="0"/>
              </a:rPr>
              <a:t>S</a:t>
            </a:r>
            <a:r>
              <a:rPr lang="en-US" sz="3200" b="1" dirty="0">
                <a:solidFill>
                  <a:srgbClr val="000000"/>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P</a:t>
            </a:r>
            <a:r>
              <a:rPr lang="en-US" sz="2000" b="1" dirty="0">
                <a:solidFill>
                  <a:srgbClr val="FF0000"/>
                </a:solidFill>
                <a:latin typeface="Calibri" panose="020F0502020204030204" pitchFamily="34" charset="0"/>
                <a:ea typeface="+mn-ea"/>
                <a:cs typeface="Calibri" panose="020F0502020204030204" pitchFamily="34" charset="0"/>
              </a:rPr>
              <a:t>R</a:t>
            </a:r>
          </a:p>
        </p:txBody>
      </p:sp>
      <p:sp>
        <p:nvSpPr>
          <p:cNvPr id="806956" name="Text Box 44"/>
          <p:cNvSpPr txBox="1">
            <a:spLocks noChangeArrowheads="1"/>
          </p:cNvSpPr>
          <p:nvPr/>
        </p:nvSpPr>
        <p:spPr bwMode="auto">
          <a:xfrm>
            <a:off x="15875" y="1858963"/>
            <a:ext cx="1928813" cy="584200"/>
          </a:xfrm>
          <a:prstGeom prst="rect">
            <a:avLst/>
          </a:prstGeom>
          <a:solidFill>
            <a:schemeClr val="bg2"/>
          </a:solidFill>
          <a:ln w="9525">
            <a:noFill/>
            <a:miter lim="800000"/>
            <a:headEnd/>
            <a:tailEnd/>
          </a:ln>
          <a:effectLst/>
        </p:spPr>
        <p:txBody>
          <a:bodyPr wrap="none">
            <a:spAutoFit/>
          </a:bodyPr>
          <a:lstStyle/>
          <a:p>
            <a:pPr defTabSz="914400" eaLnBrk="1" hangingPunct="1">
              <a:defRPr/>
            </a:pPr>
            <a:r>
              <a:rPr lang="en-US" sz="3200" b="1" dirty="0">
                <a:solidFill>
                  <a:srgbClr val="FAFD00"/>
                </a:solidFill>
                <a:latin typeface="Calibri" panose="020F0502020204030204" pitchFamily="34" charset="0"/>
                <a:ea typeface="+mn-ea"/>
                <a:cs typeface="Calibri" panose="020F0502020204030204" pitchFamily="34" charset="0"/>
              </a:rPr>
              <a:t>First exam</a:t>
            </a:r>
          </a:p>
        </p:txBody>
      </p:sp>
      <p:sp>
        <p:nvSpPr>
          <p:cNvPr id="46" name="Rectangle 4"/>
          <p:cNvSpPr>
            <a:spLocks noChangeArrowheads="1"/>
          </p:cNvSpPr>
          <p:nvPr/>
        </p:nvSpPr>
        <p:spPr bwMode="auto">
          <a:xfrm>
            <a:off x="169863" y="0"/>
            <a:ext cx="8905875" cy="892175"/>
          </a:xfrm>
          <a:prstGeom prst="rect">
            <a:avLst/>
          </a:prstGeom>
          <a:noFill/>
          <a:ln w="12700">
            <a:noFill/>
            <a:miter lim="800000"/>
            <a:headEnd/>
            <a:tailEnd/>
          </a:ln>
          <a:effectLst/>
        </p:spPr>
        <p:txBody>
          <a:bodyPr>
            <a:spAutoFit/>
          </a:bodyPr>
          <a:lstStyle/>
          <a:p>
            <a:pPr defTabSz="914400">
              <a:spcBef>
                <a:spcPct val="50000"/>
              </a:spcBef>
              <a:defRPr/>
            </a:pPr>
            <a:r>
              <a:rPr lang="en-US" sz="2800" b="1" dirty="0">
                <a:solidFill>
                  <a:srgbClr val="0000CC"/>
                </a:solidFill>
                <a:latin typeface="Calibri" panose="020F0502020204030204" pitchFamily="34" charset="0"/>
                <a:ea typeface="+mn-ea"/>
                <a:cs typeface="Calibri" panose="020F0502020204030204" pitchFamily="34" charset="0"/>
              </a:rPr>
              <a:t>Venous reflux progression - </a:t>
            </a:r>
            <a:r>
              <a:rPr lang="en-US" sz="2000" b="1" dirty="0">
                <a:solidFill>
                  <a:srgbClr val="0070C0"/>
                </a:solidFill>
                <a:latin typeface="Calibri" panose="020F0502020204030204" pitchFamily="34" charset="0"/>
                <a:ea typeface="+mn-ea"/>
                <a:cs typeface="Calibri" panose="020F0502020204030204" pitchFamily="34" charset="0"/>
              </a:rPr>
              <a:t>Labropoulos </a:t>
            </a:r>
            <a:r>
              <a:rPr lang="en-US" sz="2400" b="1" dirty="0">
                <a:solidFill>
                  <a:srgbClr val="0070C0"/>
                </a:solidFill>
                <a:latin typeface="Calibri" panose="020F0502020204030204" pitchFamily="34" charset="0"/>
                <a:ea typeface="+mn-ea"/>
                <a:cs typeface="Calibri" panose="020F0502020204030204" pitchFamily="34" charset="0"/>
              </a:rPr>
              <a:t>N et al. J </a:t>
            </a:r>
            <a:r>
              <a:rPr lang="en-US" sz="2400" b="1" dirty="0" err="1">
                <a:solidFill>
                  <a:srgbClr val="0070C0"/>
                </a:solidFill>
                <a:latin typeface="Calibri" panose="020F0502020204030204" pitchFamily="34" charset="0"/>
                <a:ea typeface="+mn-ea"/>
                <a:cs typeface="Calibri" panose="020F0502020204030204" pitchFamily="34" charset="0"/>
              </a:rPr>
              <a:t>Vasc</a:t>
            </a:r>
            <a:r>
              <a:rPr lang="en-US" sz="2400" b="1" dirty="0">
                <a:solidFill>
                  <a:srgbClr val="0070C0"/>
                </a:solidFill>
                <a:latin typeface="Calibri" panose="020F0502020204030204" pitchFamily="34" charset="0"/>
                <a:ea typeface="+mn-ea"/>
                <a:cs typeface="Calibri" panose="020F0502020204030204" pitchFamily="34" charset="0"/>
              </a:rPr>
              <a:t> </a:t>
            </a:r>
            <a:r>
              <a:rPr lang="en-US" sz="2400" b="1" dirty="0" err="1">
                <a:solidFill>
                  <a:srgbClr val="0070C0"/>
                </a:solidFill>
                <a:latin typeface="Calibri" panose="020F0502020204030204" pitchFamily="34" charset="0"/>
                <a:ea typeface="+mn-ea"/>
                <a:cs typeface="Calibri" panose="020F0502020204030204" pitchFamily="34" charset="0"/>
              </a:rPr>
              <a:t>Surg</a:t>
            </a:r>
            <a:r>
              <a:rPr lang="en-US" sz="2400" b="1" dirty="0">
                <a:solidFill>
                  <a:srgbClr val="0070C0"/>
                </a:solidFill>
                <a:latin typeface="Calibri" panose="020F0502020204030204" pitchFamily="34" charset="0"/>
                <a:ea typeface="+mn-ea"/>
                <a:cs typeface="Calibri" panose="020F0502020204030204" pitchFamily="34" charset="0"/>
              </a:rPr>
              <a:t> 2005;41:291-5</a:t>
            </a:r>
          </a:p>
        </p:txBody>
      </p:sp>
      <p:sp>
        <p:nvSpPr>
          <p:cNvPr id="2" name="Freeform 1"/>
          <p:cNvSpPr/>
          <p:nvPr/>
        </p:nvSpPr>
        <p:spPr bwMode="auto">
          <a:xfrm>
            <a:off x="3052763" y="2851150"/>
            <a:ext cx="285750" cy="1657350"/>
          </a:xfrm>
          <a:custGeom>
            <a:avLst/>
            <a:gdLst>
              <a:gd name="connsiteX0" fmla="*/ 322730 w 322730"/>
              <a:gd name="connsiteY0" fmla="*/ 0 h 1658471"/>
              <a:gd name="connsiteX1" fmla="*/ 295836 w 322730"/>
              <a:gd name="connsiteY1" fmla="*/ 89648 h 1658471"/>
              <a:gd name="connsiteX2" fmla="*/ 268942 w 322730"/>
              <a:gd name="connsiteY2" fmla="*/ 179295 h 1658471"/>
              <a:gd name="connsiteX3" fmla="*/ 242047 w 322730"/>
              <a:gd name="connsiteY3" fmla="*/ 286871 h 1658471"/>
              <a:gd name="connsiteX4" fmla="*/ 206189 w 322730"/>
              <a:gd name="connsiteY4" fmla="*/ 394448 h 1658471"/>
              <a:gd name="connsiteX5" fmla="*/ 197224 w 322730"/>
              <a:gd name="connsiteY5" fmla="*/ 421342 h 1658471"/>
              <a:gd name="connsiteX6" fmla="*/ 188259 w 322730"/>
              <a:gd name="connsiteY6" fmla="*/ 448236 h 1658471"/>
              <a:gd name="connsiteX7" fmla="*/ 179294 w 322730"/>
              <a:gd name="connsiteY7" fmla="*/ 546848 h 1658471"/>
              <a:gd name="connsiteX8" fmla="*/ 152400 w 322730"/>
              <a:gd name="connsiteY8" fmla="*/ 636495 h 1658471"/>
              <a:gd name="connsiteX9" fmla="*/ 125506 w 322730"/>
              <a:gd name="connsiteY9" fmla="*/ 717177 h 1658471"/>
              <a:gd name="connsiteX10" fmla="*/ 116542 w 322730"/>
              <a:gd name="connsiteY10" fmla="*/ 744071 h 1658471"/>
              <a:gd name="connsiteX11" fmla="*/ 89647 w 322730"/>
              <a:gd name="connsiteY11" fmla="*/ 869577 h 1658471"/>
              <a:gd name="connsiteX12" fmla="*/ 80683 w 322730"/>
              <a:gd name="connsiteY12" fmla="*/ 896471 h 1658471"/>
              <a:gd name="connsiteX13" fmla="*/ 71718 w 322730"/>
              <a:gd name="connsiteY13" fmla="*/ 1013012 h 1658471"/>
              <a:gd name="connsiteX14" fmla="*/ 62753 w 322730"/>
              <a:gd name="connsiteY14" fmla="*/ 1039906 h 1658471"/>
              <a:gd name="connsiteX15" fmla="*/ 53789 w 322730"/>
              <a:gd name="connsiteY15" fmla="*/ 1084730 h 1658471"/>
              <a:gd name="connsiteX16" fmla="*/ 44824 w 322730"/>
              <a:gd name="connsiteY16" fmla="*/ 1201271 h 1658471"/>
              <a:gd name="connsiteX17" fmla="*/ 35859 w 322730"/>
              <a:gd name="connsiteY17" fmla="*/ 1228165 h 1658471"/>
              <a:gd name="connsiteX18" fmla="*/ 26894 w 322730"/>
              <a:gd name="connsiteY18" fmla="*/ 1353671 h 1658471"/>
              <a:gd name="connsiteX19" fmla="*/ 17930 w 322730"/>
              <a:gd name="connsiteY19" fmla="*/ 1389530 h 1658471"/>
              <a:gd name="connsiteX20" fmla="*/ 0 w 322730"/>
              <a:gd name="connsiteY20" fmla="*/ 1461248 h 1658471"/>
              <a:gd name="connsiteX21" fmla="*/ 8965 w 322730"/>
              <a:gd name="connsiteY21" fmla="*/ 1658471 h 165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730" h="1658471">
                <a:moveTo>
                  <a:pt x="322730" y="0"/>
                </a:moveTo>
                <a:cubicBezTo>
                  <a:pt x="284509" y="95551"/>
                  <a:pt x="321810" y="-5591"/>
                  <a:pt x="295836" y="89648"/>
                </a:cubicBezTo>
                <a:cubicBezTo>
                  <a:pt x="278676" y="152568"/>
                  <a:pt x="279447" y="126767"/>
                  <a:pt x="268942" y="179295"/>
                </a:cubicBezTo>
                <a:cubicBezTo>
                  <a:pt x="250835" y="269833"/>
                  <a:pt x="272000" y="197012"/>
                  <a:pt x="242047" y="286871"/>
                </a:cubicBezTo>
                <a:lnTo>
                  <a:pt x="206189" y="394448"/>
                </a:lnTo>
                <a:lnTo>
                  <a:pt x="197224" y="421342"/>
                </a:lnTo>
                <a:lnTo>
                  <a:pt x="188259" y="448236"/>
                </a:lnTo>
                <a:cubicBezTo>
                  <a:pt x="185271" y="481107"/>
                  <a:pt x="183656" y="514131"/>
                  <a:pt x="179294" y="546848"/>
                </a:cubicBezTo>
                <a:cubicBezTo>
                  <a:pt x="176283" y="569434"/>
                  <a:pt x="158064" y="619504"/>
                  <a:pt x="152400" y="636495"/>
                </a:cubicBezTo>
                <a:lnTo>
                  <a:pt x="125506" y="717177"/>
                </a:lnTo>
                <a:lnTo>
                  <a:pt x="116542" y="744071"/>
                </a:lnTo>
                <a:cubicBezTo>
                  <a:pt x="105232" y="834548"/>
                  <a:pt x="115196" y="792929"/>
                  <a:pt x="89647" y="869577"/>
                </a:cubicBezTo>
                <a:lnTo>
                  <a:pt x="80683" y="896471"/>
                </a:lnTo>
                <a:cubicBezTo>
                  <a:pt x="77695" y="935318"/>
                  <a:pt x="76551" y="974351"/>
                  <a:pt x="71718" y="1013012"/>
                </a:cubicBezTo>
                <a:cubicBezTo>
                  <a:pt x="70546" y="1022389"/>
                  <a:pt x="65045" y="1030739"/>
                  <a:pt x="62753" y="1039906"/>
                </a:cubicBezTo>
                <a:cubicBezTo>
                  <a:pt x="59058" y="1054688"/>
                  <a:pt x="56777" y="1069789"/>
                  <a:pt x="53789" y="1084730"/>
                </a:cubicBezTo>
                <a:cubicBezTo>
                  <a:pt x="50801" y="1123577"/>
                  <a:pt x="49657" y="1162610"/>
                  <a:pt x="44824" y="1201271"/>
                </a:cubicBezTo>
                <a:cubicBezTo>
                  <a:pt x="43652" y="1210648"/>
                  <a:pt x="36963" y="1218780"/>
                  <a:pt x="35859" y="1228165"/>
                </a:cubicBezTo>
                <a:cubicBezTo>
                  <a:pt x="30958" y="1269820"/>
                  <a:pt x="31526" y="1311986"/>
                  <a:pt x="26894" y="1353671"/>
                </a:cubicBezTo>
                <a:cubicBezTo>
                  <a:pt x="25533" y="1365916"/>
                  <a:pt x="20603" y="1377503"/>
                  <a:pt x="17930" y="1389530"/>
                </a:cubicBezTo>
                <a:cubicBezTo>
                  <a:pt x="3508" y="1454431"/>
                  <a:pt x="16018" y="1413193"/>
                  <a:pt x="0" y="1461248"/>
                </a:cubicBezTo>
                <a:cubicBezTo>
                  <a:pt x="10356" y="1616589"/>
                  <a:pt x="8965" y="1550795"/>
                  <a:pt x="8965" y="1658471"/>
                </a:cubicBezTo>
              </a:path>
            </a:pathLst>
          </a:custGeom>
          <a:noFill/>
          <a:ln w="57150" cap="flat" cmpd="sng" algn="ctr">
            <a:solidFill>
              <a:srgbClr val="0000CC"/>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4" name="Freeform 3"/>
          <p:cNvSpPr/>
          <p:nvPr/>
        </p:nvSpPr>
        <p:spPr bwMode="auto">
          <a:xfrm>
            <a:off x="2955925" y="4491038"/>
            <a:ext cx="96838" cy="538162"/>
          </a:xfrm>
          <a:custGeom>
            <a:avLst/>
            <a:gdLst>
              <a:gd name="connsiteX0" fmla="*/ 107588 w 107588"/>
              <a:gd name="connsiteY0" fmla="*/ 0 h 537882"/>
              <a:gd name="connsiteX1" fmla="*/ 98624 w 107588"/>
              <a:gd name="connsiteY1" fmla="*/ 62753 h 537882"/>
              <a:gd name="connsiteX2" fmla="*/ 80694 w 107588"/>
              <a:gd name="connsiteY2" fmla="*/ 80682 h 537882"/>
              <a:gd name="connsiteX3" fmla="*/ 53800 w 107588"/>
              <a:gd name="connsiteY3" fmla="*/ 134470 h 537882"/>
              <a:gd name="connsiteX4" fmla="*/ 44835 w 107588"/>
              <a:gd name="connsiteY4" fmla="*/ 277906 h 537882"/>
              <a:gd name="connsiteX5" fmla="*/ 26906 w 107588"/>
              <a:gd name="connsiteY5" fmla="*/ 340658 h 537882"/>
              <a:gd name="connsiteX6" fmla="*/ 17941 w 107588"/>
              <a:gd name="connsiteY6" fmla="*/ 466164 h 537882"/>
              <a:gd name="connsiteX7" fmla="*/ 8977 w 107588"/>
              <a:gd name="connsiteY7" fmla="*/ 493058 h 537882"/>
              <a:gd name="connsiteX8" fmla="*/ 12 w 107588"/>
              <a:gd name="connsiteY8" fmla="*/ 537882 h 5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88" h="537882">
                <a:moveTo>
                  <a:pt x="107588" y="0"/>
                </a:moveTo>
                <a:cubicBezTo>
                  <a:pt x="104600" y="20918"/>
                  <a:pt x="105306" y="42707"/>
                  <a:pt x="98624" y="62753"/>
                </a:cubicBezTo>
                <a:cubicBezTo>
                  <a:pt x="95951" y="70771"/>
                  <a:pt x="85974" y="74082"/>
                  <a:pt x="80694" y="80682"/>
                </a:cubicBezTo>
                <a:cubicBezTo>
                  <a:pt x="60834" y="105506"/>
                  <a:pt x="63268" y="106066"/>
                  <a:pt x="53800" y="134470"/>
                </a:cubicBezTo>
                <a:cubicBezTo>
                  <a:pt x="50812" y="182282"/>
                  <a:pt x="49602" y="230238"/>
                  <a:pt x="44835" y="277906"/>
                </a:cubicBezTo>
                <a:cubicBezTo>
                  <a:pt x="43227" y="293991"/>
                  <a:pt x="32368" y="324273"/>
                  <a:pt x="26906" y="340658"/>
                </a:cubicBezTo>
                <a:cubicBezTo>
                  <a:pt x="23918" y="382493"/>
                  <a:pt x="22841" y="424509"/>
                  <a:pt x="17941" y="466164"/>
                </a:cubicBezTo>
                <a:cubicBezTo>
                  <a:pt x="16837" y="475549"/>
                  <a:pt x="11573" y="483972"/>
                  <a:pt x="8977" y="493058"/>
                </a:cubicBezTo>
                <a:cubicBezTo>
                  <a:pt x="-713" y="526973"/>
                  <a:pt x="12" y="517771"/>
                  <a:pt x="12" y="537882"/>
                </a:cubicBezTo>
              </a:path>
            </a:pathLst>
          </a:custGeom>
          <a:noFill/>
          <a:ln w="5715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5" name="Freeform 4"/>
          <p:cNvSpPr/>
          <p:nvPr/>
        </p:nvSpPr>
        <p:spPr bwMode="auto">
          <a:xfrm>
            <a:off x="2828925" y="5029200"/>
            <a:ext cx="166688" cy="1371600"/>
          </a:xfrm>
          <a:custGeom>
            <a:avLst/>
            <a:gdLst>
              <a:gd name="connsiteX0" fmla="*/ 161364 w 188258"/>
              <a:gd name="connsiteY0" fmla="*/ 0 h 1371600"/>
              <a:gd name="connsiteX1" fmla="*/ 170329 w 188258"/>
              <a:gd name="connsiteY1" fmla="*/ 44824 h 1371600"/>
              <a:gd name="connsiteX2" fmla="*/ 188258 w 188258"/>
              <a:gd name="connsiteY2" fmla="*/ 286871 h 1371600"/>
              <a:gd name="connsiteX3" fmla="*/ 179294 w 188258"/>
              <a:gd name="connsiteY3" fmla="*/ 457200 h 1371600"/>
              <a:gd name="connsiteX4" fmla="*/ 170329 w 188258"/>
              <a:gd name="connsiteY4" fmla="*/ 502024 h 1371600"/>
              <a:gd name="connsiteX5" fmla="*/ 161364 w 188258"/>
              <a:gd name="connsiteY5" fmla="*/ 573741 h 1371600"/>
              <a:gd name="connsiteX6" fmla="*/ 152400 w 188258"/>
              <a:gd name="connsiteY6" fmla="*/ 609600 h 1371600"/>
              <a:gd name="connsiteX7" fmla="*/ 143435 w 188258"/>
              <a:gd name="connsiteY7" fmla="*/ 663388 h 1371600"/>
              <a:gd name="connsiteX8" fmla="*/ 134470 w 188258"/>
              <a:gd name="connsiteY8" fmla="*/ 690282 h 1371600"/>
              <a:gd name="connsiteX9" fmla="*/ 125505 w 188258"/>
              <a:gd name="connsiteY9" fmla="*/ 735106 h 1371600"/>
              <a:gd name="connsiteX10" fmla="*/ 116541 w 188258"/>
              <a:gd name="connsiteY10" fmla="*/ 770965 h 1371600"/>
              <a:gd name="connsiteX11" fmla="*/ 125505 w 188258"/>
              <a:gd name="connsiteY11" fmla="*/ 878541 h 1371600"/>
              <a:gd name="connsiteX12" fmla="*/ 143435 w 188258"/>
              <a:gd name="connsiteY12" fmla="*/ 932329 h 1371600"/>
              <a:gd name="connsiteX13" fmla="*/ 152400 w 188258"/>
              <a:gd name="connsiteY13" fmla="*/ 1138518 h 1371600"/>
              <a:gd name="connsiteX14" fmla="*/ 161364 w 188258"/>
              <a:gd name="connsiteY14" fmla="*/ 1174376 h 1371600"/>
              <a:gd name="connsiteX15" fmla="*/ 134470 w 188258"/>
              <a:gd name="connsiteY15" fmla="*/ 1228165 h 1371600"/>
              <a:gd name="connsiteX16" fmla="*/ 116541 w 188258"/>
              <a:gd name="connsiteY16" fmla="*/ 1255059 h 1371600"/>
              <a:gd name="connsiteX17" fmla="*/ 107576 w 188258"/>
              <a:gd name="connsiteY17" fmla="*/ 1281953 h 1371600"/>
              <a:gd name="connsiteX18" fmla="*/ 80682 w 188258"/>
              <a:gd name="connsiteY18" fmla="*/ 1299882 h 1371600"/>
              <a:gd name="connsiteX19" fmla="*/ 17929 w 188258"/>
              <a:gd name="connsiteY19" fmla="*/ 1344706 h 1371600"/>
              <a:gd name="connsiteX20" fmla="*/ 0 w 188258"/>
              <a:gd name="connsiteY20"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258" h="1371600">
                <a:moveTo>
                  <a:pt x="161364" y="0"/>
                </a:moveTo>
                <a:cubicBezTo>
                  <a:pt x="164352" y="14941"/>
                  <a:pt x="169281" y="29623"/>
                  <a:pt x="170329" y="44824"/>
                </a:cubicBezTo>
                <a:cubicBezTo>
                  <a:pt x="187419" y="292614"/>
                  <a:pt x="155580" y="188825"/>
                  <a:pt x="188258" y="286871"/>
                </a:cubicBezTo>
                <a:cubicBezTo>
                  <a:pt x="185270" y="343647"/>
                  <a:pt x="184015" y="400541"/>
                  <a:pt x="179294" y="457200"/>
                </a:cubicBezTo>
                <a:cubicBezTo>
                  <a:pt x="178029" y="472385"/>
                  <a:pt x="172646" y="486964"/>
                  <a:pt x="170329" y="502024"/>
                </a:cubicBezTo>
                <a:cubicBezTo>
                  <a:pt x="166666" y="525836"/>
                  <a:pt x="165325" y="549977"/>
                  <a:pt x="161364" y="573741"/>
                </a:cubicBezTo>
                <a:cubicBezTo>
                  <a:pt x="159339" y="585894"/>
                  <a:pt x="154816" y="597518"/>
                  <a:pt x="152400" y="609600"/>
                </a:cubicBezTo>
                <a:cubicBezTo>
                  <a:pt x="148835" y="627424"/>
                  <a:pt x="147378" y="645644"/>
                  <a:pt x="143435" y="663388"/>
                </a:cubicBezTo>
                <a:cubicBezTo>
                  <a:pt x="141385" y="672613"/>
                  <a:pt x="136762" y="681115"/>
                  <a:pt x="134470" y="690282"/>
                </a:cubicBezTo>
                <a:cubicBezTo>
                  <a:pt x="130774" y="705064"/>
                  <a:pt x="128810" y="720232"/>
                  <a:pt x="125505" y="735106"/>
                </a:cubicBezTo>
                <a:cubicBezTo>
                  <a:pt x="122832" y="747133"/>
                  <a:pt x="119529" y="759012"/>
                  <a:pt x="116541" y="770965"/>
                </a:cubicBezTo>
                <a:cubicBezTo>
                  <a:pt x="119529" y="806824"/>
                  <a:pt x="119589" y="843048"/>
                  <a:pt x="125505" y="878541"/>
                </a:cubicBezTo>
                <a:cubicBezTo>
                  <a:pt x="128612" y="897183"/>
                  <a:pt x="143435" y="932329"/>
                  <a:pt x="143435" y="932329"/>
                </a:cubicBezTo>
                <a:cubicBezTo>
                  <a:pt x="146423" y="1001059"/>
                  <a:pt x="147318" y="1069911"/>
                  <a:pt x="152400" y="1138518"/>
                </a:cubicBezTo>
                <a:cubicBezTo>
                  <a:pt x="153310" y="1150805"/>
                  <a:pt x="161364" y="1162056"/>
                  <a:pt x="161364" y="1174376"/>
                </a:cubicBezTo>
                <a:cubicBezTo>
                  <a:pt x="161364" y="1214377"/>
                  <a:pt x="153556" y="1204307"/>
                  <a:pt x="134470" y="1228165"/>
                </a:cubicBezTo>
                <a:cubicBezTo>
                  <a:pt x="127739" y="1236578"/>
                  <a:pt x="121359" y="1245422"/>
                  <a:pt x="116541" y="1255059"/>
                </a:cubicBezTo>
                <a:cubicBezTo>
                  <a:pt x="112315" y="1263511"/>
                  <a:pt x="113479" y="1274574"/>
                  <a:pt x="107576" y="1281953"/>
                </a:cubicBezTo>
                <a:cubicBezTo>
                  <a:pt x="100845" y="1290366"/>
                  <a:pt x="88862" y="1292870"/>
                  <a:pt x="80682" y="1299882"/>
                </a:cubicBezTo>
                <a:cubicBezTo>
                  <a:pt x="26538" y="1346291"/>
                  <a:pt x="67346" y="1328233"/>
                  <a:pt x="17929" y="1344706"/>
                </a:cubicBezTo>
                <a:lnTo>
                  <a:pt x="0" y="1371600"/>
                </a:lnTo>
              </a:path>
            </a:pathLst>
          </a:custGeom>
          <a:noFill/>
          <a:ln w="57150" cap="flat" cmpd="sng" algn="ctr">
            <a:solidFill>
              <a:srgbClr val="0000CC"/>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6" name="Freeform 5"/>
          <p:cNvSpPr/>
          <p:nvPr/>
        </p:nvSpPr>
        <p:spPr bwMode="auto">
          <a:xfrm>
            <a:off x="3921125" y="4660900"/>
            <a:ext cx="206375" cy="1597025"/>
          </a:xfrm>
          <a:custGeom>
            <a:avLst/>
            <a:gdLst>
              <a:gd name="connsiteX0" fmla="*/ 62753 w 233083"/>
              <a:gd name="connsiteY0" fmla="*/ 0 h 1595718"/>
              <a:gd name="connsiteX1" fmla="*/ 53789 w 233083"/>
              <a:gd name="connsiteY1" fmla="*/ 44824 h 1595718"/>
              <a:gd name="connsiteX2" fmla="*/ 35859 w 233083"/>
              <a:gd name="connsiteY2" fmla="*/ 62753 h 1595718"/>
              <a:gd name="connsiteX3" fmla="*/ 26894 w 233083"/>
              <a:gd name="connsiteY3" fmla="*/ 89647 h 1595718"/>
              <a:gd name="connsiteX4" fmla="*/ 17930 w 233083"/>
              <a:gd name="connsiteY4" fmla="*/ 152400 h 1595718"/>
              <a:gd name="connsiteX5" fmla="*/ 8965 w 233083"/>
              <a:gd name="connsiteY5" fmla="*/ 179294 h 1595718"/>
              <a:gd name="connsiteX6" fmla="*/ 17930 w 233083"/>
              <a:gd name="connsiteY6" fmla="*/ 349624 h 1595718"/>
              <a:gd name="connsiteX7" fmla="*/ 8965 w 233083"/>
              <a:gd name="connsiteY7" fmla="*/ 717177 h 1595718"/>
              <a:gd name="connsiteX8" fmla="*/ 0 w 233083"/>
              <a:gd name="connsiteY8" fmla="*/ 977153 h 1595718"/>
              <a:gd name="connsiteX9" fmla="*/ 8965 w 233083"/>
              <a:gd name="connsiteY9" fmla="*/ 1129553 h 1595718"/>
              <a:gd name="connsiteX10" fmla="*/ 26894 w 233083"/>
              <a:gd name="connsiteY10" fmla="*/ 1183341 h 1595718"/>
              <a:gd name="connsiteX11" fmla="*/ 35859 w 233083"/>
              <a:gd name="connsiteY11" fmla="*/ 1281953 h 1595718"/>
              <a:gd name="connsiteX12" fmla="*/ 44824 w 233083"/>
              <a:gd name="connsiteY12" fmla="*/ 1308847 h 1595718"/>
              <a:gd name="connsiteX13" fmla="*/ 53789 w 233083"/>
              <a:gd name="connsiteY13" fmla="*/ 1416424 h 1595718"/>
              <a:gd name="connsiteX14" fmla="*/ 71718 w 233083"/>
              <a:gd name="connsiteY14" fmla="*/ 1470212 h 1595718"/>
              <a:gd name="connsiteX15" fmla="*/ 80683 w 233083"/>
              <a:gd name="connsiteY15" fmla="*/ 1497106 h 1595718"/>
              <a:gd name="connsiteX16" fmla="*/ 89647 w 233083"/>
              <a:gd name="connsiteY16" fmla="*/ 1559859 h 1595718"/>
              <a:gd name="connsiteX17" fmla="*/ 116541 w 233083"/>
              <a:gd name="connsiteY17" fmla="*/ 1568824 h 1595718"/>
              <a:gd name="connsiteX18" fmla="*/ 161365 w 233083"/>
              <a:gd name="connsiteY18" fmla="*/ 1595718 h 1595718"/>
              <a:gd name="connsiteX19" fmla="*/ 233083 w 233083"/>
              <a:gd name="connsiteY19" fmla="*/ 1577788 h 159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083" h="1595718">
                <a:moveTo>
                  <a:pt x="62753" y="0"/>
                </a:moveTo>
                <a:cubicBezTo>
                  <a:pt x="59765" y="14941"/>
                  <a:pt x="59791" y="30819"/>
                  <a:pt x="53789" y="44824"/>
                </a:cubicBezTo>
                <a:cubicBezTo>
                  <a:pt x="50460" y="52593"/>
                  <a:pt x="40208" y="55506"/>
                  <a:pt x="35859" y="62753"/>
                </a:cubicBezTo>
                <a:cubicBezTo>
                  <a:pt x="30997" y="70856"/>
                  <a:pt x="29882" y="80682"/>
                  <a:pt x="26894" y="89647"/>
                </a:cubicBezTo>
                <a:cubicBezTo>
                  <a:pt x="23906" y="110565"/>
                  <a:pt x="22074" y="131680"/>
                  <a:pt x="17930" y="152400"/>
                </a:cubicBezTo>
                <a:cubicBezTo>
                  <a:pt x="16077" y="161666"/>
                  <a:pt x="8965" y="169844"/>
                  <a:pt x="8965" y="179294"/>
                </a:cubicBezTo>
                <a:cubicBezTo>
                  <a:pt x="8965" y="236149"/>
                  <a:pt x="14942" y="292847"/>
                  <a:pt x="17930" y="349624"/>
                </a:cubicBezTo>
                <a:cubicBezTo>
                  <a:pt x="14942" y="472142"/>
                  <a:pt x="12465" y="594673"/>
                  <a:pt x="8965" y="717177"/>
                </a:cubicBezTo>
                <a:cubicBezTo>
                  <a:pt x="6488" y="803852"/>
                  <a:pt x="0" y="890443"/>
                  <a:pt x="0" y="977153"/>
                </a:cubicBezTo>
                <a:cubicBezTo>
                  <a:pt x="0" y="1028041"/>
                  <a:pt x="2383" y="1079093"/>
                  <a:pt x="8965" y="1129553"/>
                </a:cubicBezTo>
                <a:cubicBezTo>
                  <a:pt x="11409" y="1148293"/>
                  <a:pt x="26894" y="1183341"/>
                  <a:pt x="26894" y="1183341"/>
                </a:cubicBezTo>
                <a:cubicBezTo>
                  <a:pt x="29882" y="1216212"/>
                  <a:pt x="31191" y="1249279"/>
                  <a:pt x="35859" y="1281953"/>
                </a:cubicBezTo>
                <a:cubicBezTo>
                  <a:pt x="37195" y="1291308"/>
                  <a:pt x="43575" y="1299480"/>
                  <a:pt x="44824" y="1308847"/>
                </a:cubicBezTo>
                <a:cubicBezTo>
                  <a:pt x="49580" y="1344515"/>
                  <a:pt x="47873" y="1380930"/>
                  <a:pt x="53789" y="1416424"/>
                </a:cubicBezTo>
                <a:cubicBezTo>
                  <a:pt x="56896" y="1435066"/>
                  <a:pt x="65742" y="1452283"/>
                  <a:pt x="71718" y="1470212"/>
                </a:cubicBezTo>
                <a:lnTo>
                  <a:pt x="80683" y="1497106"/>
                </a:lnTo>
                <a:cubicBezTo>
                  <a:pt x="83671" y="1518024"/>
                  <a:pt x="80198" y="1540960"/>
                  <a:pt x="89647" y="1559859"/>
                </a:cubicBezTo>
                <a:cubicBezTo>
                  <a:pt x="93873" y="1568311"/>
                  <a:pt x="108438" y="1563962"/>
                  <a:pt x="116541" y="1568824"/>
                </a:cubicBezTo>
                <a:cubicBezTo>
                  <a:pt x="178070" y="1605741"/>
                  <a:pt x="85179" y="1570322"/>
                  <a:pt x="161365" y="1595718"/>
                </a:cubicBezTo>
                <a:cubicBezTo>
                  <a:pt x="220823" y="1575898"/>
                  <a:pt x="196254" y="1577788"/>
                  <a:pt x="233083" y="1577788"/>
                </a:cubicBezTo>
              </a:path>
            </a:pathLst>
          </a:custGeom>
          <a:noFill/>
          <a:ln w="57150" cap="flat" cmpd="sng" algn="ctr">
            <a:solidFill>
              <a:srgbClr val="0000CC"/>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806918" name="Freeform 6"/>
          <p:cNvSpPr>
            <a:spLocks/>
          </p:cNvSpPr>
          <p:nvPr/>
        </p:nvSpPr>
        <p:spPr bwMode="auto">
          <a:xfrm>
            <a:off x="3729038" y="5233988"/>
            <a:ext cx="277812" cy="785812"/>
          </a:xfrm>
          <a:custGeom>
            <a:avLst/>
            <a:gdLst/>
            <a:ahLst/>
            <a:cxnLst>
              <a:cxn ang="0">
                <a:pos x="0" y="0"/>
              </a:cxn>
              <a:cxn ang="0">
                <a:pos x="9" y="57"/>
              </a:cxn>
              <a:cxn ang="0">
                <a:pos x="38" y="67"/>
              </a:cxn>
              <a:cxn ang="0">
                <a:pos x="48" y="95"/>
              </a:cxn>
              <a:cxn ang="0">
                <a:pos x="86" y="153"/>
              </a:cxn>
              <a:cxn ang="0">
                <a:pos x="105" y="181"/>
              </a:cxn>
              <a:cxn ang="0">
                <a:pos x="171" y="305"/>
              </a:cxn>
              <a:cxn ang="0">
                <a:pos x="190" y="495"/>
              </a:cxn>
            </a:cxnLst>
            <a:rect l="0" t="0" r="r" b="b"/>
            <a:pathLst>
              <a:path w="197" h="495">
                <a:moveTo>
                  <a:pt x="0" y="0"/>
                </a:moveTo>
                <a:cubicBezTo>
                  <a:pt x="3" y="19"/>
                  <a:pt x="0" y="40"/>
                  <a:pt x="9" y="57"/>
                </a:cubicBezTo>
                <a:cubicBezTo>
                  <a:pt x="14" y="66"/>
                  <a:pt x="31" y="60"/>
                  <a:pt x="38" y="67"/>
                </a:cubicBezTo>
                <a:cubicBezTo>
                  <a:pt x="45" y="74"/>
                  <a:pt x="43" y="86"/>
                  <a:pt x="48" y="95"/>
                </a:cubicBezTo>
                <a:cubicBezTo>
                  <a:pt x="59" y="115"/>
                  <a:pt x="73" y="134"/>
                  <a:pt x="86" y="153"/>
                </a:cubicBezTo>
                <a:cubicBezTo>
                  <a:pt x="92" y="162"/>
                  <a:pt x="105" y="181"/>
                  <a:pt x="105" y="181"/>
                </a:cubicBezTo>
                <a:cubicBezTo>
                  <a:pt x="121" y="234"/>
                  <a:pt x="132" y="264"/>
                  <a:pt x="171" y="305"/>
                </a:cubicBezTo>
                <a:cubicBezTo>
                  <a:pt x="197" y="379"/>
                  <a:pt x="190" y="394"/>
                  <a:pt x="190" y="495"/>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7" name="Freeform 6"/>
          <p:cNvSpPr/>
          <p:nvPr/>
        </p:nvSpPr>
        <p:spPr bwMode="auto">
          <a:xfrm>
            <a:off x="6797675" y="2787650"/>
            <a:ext cx="39688" cy="179388"/>
          </a:xfrm>
          <a:custGeom>
            <a:avLst/>
            <a:gdLst>
              <a:gd name="connsiteX0" fmla="*/ 0 w 44831"/>
              <a:gd name="connsiteY0" fmla="*/ 0 h 179294"/>
              <a:gd name="connsiteX1" fmla="*/ 26894 w 44831"/>
              <a:gd name="connsiteY1" fmla="*/ 116541 h 179294"/>
              <a:gd name="connsiteX2" fmla="*/ 44824 w 44831"/>
              <a:gd name="connsiteY2" fmla="*/ 179294 h 179294"/>
            </a:gdLst>
            <a:ahLst/>
            <a:cxnLst>
              <a:cxn ang="0">
                <a:pos x="connsiteX0" y="connsiteY0"/>
              </a:cxn>
              <a:cxn ang="0">
                <a:pos x="connsiteX1" y="connsiteY1"/>
              </a:cxn>
              <a:cxn ang="0">
                <a:pos x="connsiteX2" y="connsiteY2"/>
              </a:cxn>
            </a:cxnLst>
            <a:rect l="l" t="t" r="r" b="b"/>
            <a:pathLst>
              <a:path w="44831" h="179294">
                <a:moveTo>
                  <a:pt x="0" y="0"/>
                </a:moveTo>
                <a:cubicBezTo>
                  <a:pt x="38142" y="95350"/>
                  <a:pt x="-929" y="-13302"/>
                  <a:pt x="26894" y="116541"/>
                </a:cubicBezTo>
                <a:cubicBezTo>
                  <a:pt x="45769" y="204625"/>
                  <a:pt x="44824" y="146455"/>
                  <a:pt x="44824" y="179294"/>
                </a:cubicBezTo>
              </a:path>
            </a:pathLst>
          </a:custGeom>
          <a:noFill/>
          <a:ln w="5715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8" name="Freeform 7"/>
          <p:cNvSpPr/>
          <p:nvPr/>
        </p:nvSpPr>
        <p:spPr bwMode="auto">
          <a:xfrm>
            <a:off x="6167438" y="4598988"/>
            <a:ext cx="41275" cy="555625"/>
          </a:xfrm>
          <a:custGeom>
            <a:avLst/>
            <a:gdLst>
              <a:gd name="connsiteX0" fmla="*/ 0 w 45816"/>
              <a:gd name="connsiteY0" fmla="*/ 0 h 555812"/>
              <a:gd name="connsiteX1" fmla="*/ 26894 w 45816"/>
              <a:gd name="connsiteY1" fmla="*/ 116541 h 555812"/>
              <a:gd name="connsiteX2" fmla="*/ 35859 w 45816"/>
              <a:gd name="connsiteY2" fmla="*/ 143435 h 555812"/>
              <a:gd name="connsiteX3" fmla="*/ 44824 w 45816"/>
              <a:gd name="connsiteY3" fmla="*/ 233082 h 555812"/>
              <a:gd name="connsiteX4" fmla="*/ 26894 w 45816"/>
              <a:gd name="connsiteY4" fmla="*/ 385482 h 555812"/>
              <a:gd name="connsiteX5" fmla="*/ 35859 w 45816"/>
              <a:gd name="connsiteY5" fmla="*/ 448235 h 555812"/>
              <a:gd name="connsiteX6" fmla="*/ 44824 w 45816"/>
              <a:gd name="connsiteY6" fmla="*/ 475130 h 555812"/>
              <a:gd name="connsiteX7" fmla="*/ 44824 w 45816"/>
              <a:gd name="connsiteY7" fmla="*/ 555812 h 5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6" h="555812">
                <a:moveTo>
                  <a:pt x="0" y="0"/>
                </a:moveTo>
                <a:cubicBezTo>
                  <a:pt x="11637" y="81459"/>
                  <a:pt x="2284" y="42710"/>
                  <a:pt x="26894" y="116541"/>
                </a:cubicBezTo>
                <a:lnTo>
                  <a:pt x="35859" y="143435"/>
                </a:lnTo>
                <a:cubicBezTo>
                  <a:pt x="38847" y="173317"/>
                  <a:pt x="44824" y="203051"/>
                  <a:pt x="44824" y="233082"/>
                </a:cubicBezTo>
                <a:cubicBezTo>
                  <a:pt x="44824" y="322271"/>
                  <a:pt x="42175" y="324360"/>
                  <a:pt x="26894" y="385482"/>
                </a:cubicBezTo>
                <a:cubicBezTo>
                  <a:pt x="29882" y="406400"/>
                  <a:pt x="31715" y="427515"/>
                  <a:pt x="35859" y="448235"/>
                </a:cubicBezTo>
                <a:cubicBezTo>
                  <a:pt x="37712" y="457501"/>
                  <a:pt x="44039" y="465713"/>
                  <a:pt x="44824" y="475130"/>
                </a:cubicBezTo>
                <a:cubicBezTo>
                  <a:pt x="47057" y="501931"/>
                  <a:pt x="44824" y="528918"/>
                  <a:pt x="44824" y="555812"/>
                </a:cubicBezTo>
              </a:path>
            </a:pathLst>
          </a:custGeom>
          <a:noFill/>
          <a:ln w="5715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9" name="Freeform 8"/>
          <p:cNvSpPr/>
          <p:nvPr/>
        </p:nvSpPr>
        <p:spPr bwMode="auto">
          <a:xfrm>
            <a:off x="6008688" y="5191125"/>
            <a:ext cx="206375" cy="1012825"/>
          </a:xfrm>
          <a:custGeom>
            <a:avLst/>
            <a:gdLst>
              <a:gd name="connsiteX0" fmla="*/ 224118 w 233094"/>
              <a:gd name="connsiteY0" fmla="*/ 0 h 1013622"/>
              <a:gd name="connsiteX1" fmla="*/ 224118 w 233094"/>
              <a:gd name="connsiteY1" fmla="*/ 197223 h 1013622"/>
              <a:gd name="connsiteX2" fmla="*/ 215153 w 233094"/>
              <a:gd name="connsiteY2" fmla="*/ 224117 h 1013622"/>
              <a:gd name="connsiteX3" fmla="*/ 197224 w 233094"/>
              <a:gd name="connsiteY3" fmla="*/ 600635 h 1013622"/>
              <a:gd name="connsiteX4" fmla="*/ 188259 w 233094"/>
              <a:gd name="connsiteY4" fmla="*/ 645459 h 1013622"/>
              <a:gd name="connsiteX5" fmla="*/ 179294 w 233094"/>
              <a:gd name="connsiteY5" fmla="*/ 726141 h 1013622"/>
              <a:gd name="connsiteX6" fmla="*/ 161365 w 233094"/>
              <a:gd name="connsiteY6" fmla="*/ 797859 h 1013622"/>
              <a:gd name="connsiteX7" fmla="*/ 152400 w 233094"/>
              <a:gd name="connsiteY7" fmla="*/ 968188 h 1013622"/>
              <a:gd name="connsiteX8" fmla="*/ 143436 w 233094"/>
              <a:gd name="connsiteY8" fmla="*/ 995082 h 1013622"/>
              <a:gd name="connsiteX9" fmla="*/ 116541 w 233094"/>
              <a:gd name="connsiteY9" fmla="*/ 1004047 h 1013622"/>
              <a:gd name="connsiteX10" fmla="*/ 53788 w 233094"/>
              <a:gd name="connsiteY10" fmla="*/ 1013011 h 1013622"/>
              <a:gd name="connsiteX11" fmla="*/ 0 w 233094"/>
              <a:gd name="connsiteY11" fmla="*/ 1013011 h 101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094" h="1013622">
                <a:moveTo>
                  <a:pt x="224118" y="0"/>
                </a:moveTo>
                <a:cubicBezTo>
                  <a:pt x="232142" y="104309"/>
                  <a:pt x="239481" y="105050"/>
                  <a:pt x="224118" y="197223"/>
                </a:cubicBezTo>
                <a:cubicBezTo>
                  <a:pt x="222564" y="206544"/>
                  <a:pt x="218141" y="215152"/>
                  <a:pt x="215153" y="224117"/>
                </a:cubicBezTo>
                <a:cubicBezTo>
                  <a:pt x="212104" y="306430"/>
                  <a:pt x="207341" y="499461"/>
                  <a:pt x="197224" y="600635"/>
                </a:cubicBezTo>
                <a:cubicBezTo>
                  <a:pt x="195708" y="615797"/>
                  <a:pt x="190414" y="630375"/>
                  <a:pt x="188259" y="645459"/>
                </a:cubicBezTo>
                <a:cubicBezTo>
                  <a:pt x="184432" y="672247"/>
                  <a:pt x="183121" y="699353"/>
                  <a:pt x="179294" y="726141"/>
                </a:cubicBezTo>
                <a:cubicBezTo>
                  <a:pt x="173885" y="764007"/>
                  <a:pt x="171794" y="766571"/>
                  <a:pt x="161365" y="797859"/>
                </a:cubicBezTo>
                <a:cubicBezTo>
                  <a:pt x="158377" y="854635"/>
                  <a:pt x="157547" y="911567"/>
                  <a:pt x="152400" y="968188"/>
                </a:cubicBezTo>
                <a:cubicBezTo>
                  <a:pt x="151544" y="977599"/>
                  <a:pt x="150118" y="988400"/>
                  <a:pt x="143436" y="995082"/>
                </a:cubicBezTo>
                <a:cubicBezTo>
                  <a:pt x="136754" y="1001764"/>
                  <a:pt x="125807" y="1002194"/>
                  <a:pt x="116541" y="1004047"/>
                </a:cubicBezTo>
                <a:cubicBezTo>
                  <a:pt x="95821" y="1008191"/>
                  <a:pt x="74856" y="1011391"/>
                  <a:pt x="53788" y="1013011"/>
                </a:cubicBezTo>
                <a:cubicBezTo>
                  <a:pt x="35911" y="1014386"/>
                  <a:pt x="17929" y="1013011"/>
                  <a:pt x="0" y="1013011"/>
                </a:cubicBezTo>
              </a:path>
            </a:pathLst>
          </a:custGeom>
          <a:noFill/>
          <a:ln w="57150" cap="flat" cmpd="sng" algn="ctr">
            <a:solidFill>
              <a:srgbClr val="0000CC"/>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10" name="Freeform 9"/>
          <p:cNvSpPr/>
          <p:nvPr/>
        </p:nvSpPr>
        <p:spPr bwMode="auto">
          <a:xfrm>
            <a:off x="6853238" y="3011488"/>
            <a:ext cx="477837" cy="3425825"/>
          </a:xfrm>
          <a:custGeom>
            <a:avLst/>
            <a:gdLst>
              <a:gd name="connsiteX0" fmla="*/ 0 w 537882"/>
              <a:gd name="connsiteY0" fmla="*/ 0 h 3397624"/>
              <a:gd name="connsiteX1" fmla="*/ 26894 w 537882"/>
              <a:gd name="connsiteY1" fmla="*/ 80683 h 3397624"/>
              <a:gd name="connsiteX2" fmla="*/ 44824 w 537882"/>
              <a:gd name="connsiteY2" fmla="*/ 170330 h 3397624"/>
              <a:gd name="connsiteX3" fmla="*/ 62753 w 537882"/>
              <a:gd name="connsiteY3" fmla="*/ 233083 h 3397624"/>
              <a:gd name="connsiteX4" fmla="*/ 71718 w 537882"/>
              <a:gd name="connsiteY4" fmla="*/ 277906 h 3397624"/>
              <a:gd name="connsiteX5" fmla="*/ 80682 w 537882"/>
              <a:gd name="connsiteY5" fmla="*/ 304800 h 3397624"/>
              <a:gd name="connsiteX6" fmla="*/ 89647 w 537882"/>
              <a:gd name="connsiteY6" fmla="*/ 349624 h 3397624"/>
              <a:gd name="connsiteX7" fmla="*/ 116541 w 537882"/>
              <a:gd name="connsiteY7" fmla="*/ 403412 h 3397624"/>
              <a:gd name="connsiteX8" fmla="*/ 125506 w 537882"/>
              <a:gd name="connsiteY8" fmla="*/ 430306 h 3397624"/>
              <a:gd name="connsiteX9" fmla="*/ 134471 w 537882"/>
              <a:gd name="connsiteY9" fmla="*/ 510989 h 3397624"/>
              <a:gd name="connsiteX10" fmla="*/ 152400 w 537882"/>
              <a:gd name="connsiteY10" fmla="*/ 564777 h 3397624"/>
              <a:gd name="connsiteX11" fmla="*/ 161365 w 537882"/>
              <a:gd name="connsiteY11" fmla="*/ 627530 h 3397624"/>
              <a:gd name="connsiteX12" fmla="*/ 170329 w 537882"/>
              <a:gd name="connsiteY12" fmla="*/ 708212 h 3397624"/>
              <a:gd name="connsiteX13" fmla="*/ 179294 w 537882"/>
              <a:gd name="connsiteY13" fmla="*/ 735106 h 3397624"/>
              <a:gd name="connsiteX14" fmla="*/ 188259 w 537882"/>
              <a:gd name="connsiteY14" fmla="*/ 779930 h 3397624"/>
              <a:gd name="connsiteX15" fmla="*/ 197224 w 537882"/>
              <a:gd name="connsiteY15" fmla="*/ 815789 h 3397624"/>
              <a:gd name="connsiteX16" fmla="*/ 215153 w 537882"/>
              <a:gd name="connsiteY16" fmla="*/ 923365 h 3397624"/>
              <a:gd name="connsiteX17" fmla="*/ 224118 w 537882"/>
              <a:gd name="connsiteY17" fmla="*/ 968189 h 3397624"/>
              <a:gd name="connsiteX18" fmla="*/ 242047 w 537882"/>
              <a:gd name="connsiteY18" fmla="*/ 1057836 h 3397624"/>
              <a:gd name="connsiteX19" fmla="*/ 251012 w 537882"/>
              <a:gd name="connsiteY19" fmla="*/ 1353671 h 3397624"/>
              <a:gd name="connsiteX20" fmla="*/ 259977 w 537882"/>
              <a:gd name="connsiteY20" fmla="*/ 1434353 h 3397624"/>
              <a:gd name="connsiteX21" fmla="*/ 277906 w 537882"/>
              <a:gd name="connsiteY21" fmla="*/ 1488141 h 3397624"/>
              <a:gd name="connsiteX22" fmla="*/ 286871 w 537882"/>
              <a:gd name="connsiteY22" fmla="*/ 1532965 h 3397624"/>
              <a:gd name="connsiteX23" fmla="*/ 295835 w 537882"/>
              <a:gd name="connsiteY23" fmla="*/ 1667436 h 3397624"/>
              <a:gd name="connsiteX24" fmla="*/ 313765 w 537882"/>
              <a:gd name="connsiteY24" fmla="*/ 1721224 h 3397624"/>
              <a:gd name="connsiteX25" fmla="*/ 322729 w 537882"/>
              <a:gd name="connsiteY25" fmla="*/ 1783977 h 3397624"/>
              <a:gd name="connsiteX26" fmla="*/ 331694 w 537882"/>
              <a:gd name="connsiteY26" fmla="*/ 1810871 h 3397624"/>
              <a:gd name="connsiteX27" fmla="*/ 340659 w 537882"/>
              <a:gd name="connsiteY27" fmla="*/ 1864659 h 3397624"/>
              <a:gd name="connsiteX28" fmla="*/ 349624 w 537882"/>
              <a:gd name="connsiteY28" fmla="*/ 1909483 h 3397624"/>
              <a:gd name="connsiteX29" fmla="*/ 331694 w 537882"/>
              <a:gd name="connsiteY29" fmla="*/ 2241177 h 3397624"/>
              <a:gd name="connsiteX30" fmla="*/ 322729 w 537882"/>
              <a:gd name="connsiteY30" fmla="*/ 2268071 h 3397624"/>
              <a:gd name="connsiteX31" fmla="*/ 331694 w 537882"/>
              <a:gd name="connsiteY31" fmla="*/ 2572871 h 3397624"/>
              <a:gd name="connsiteX32" fmla="*/ 349624 w 537882"/>
              <a:gd name="connsiteY32" fmla="*/ 2644589 h 3397624"/>
              <a:gd name="connsiteX33" fmla="*/ 367553 w 537882"/>
              <a:gd name="connsiteY33" fmla="*/ 2698377 h 3397624"/>
              <a:gd name="connsiteX34" fmla="*/ 367553 w 537882"/>
              <a:gd name="connsiteY34" fmla="*/ 2931459 h 3397624"/>
              <a:gd name="connsiteX35" fmla="*/ 349624 w 537882"/>
              <a:gd name="connsiteY35" fmla="*/ 2958353 h 3397624"/>
              <a:gd name="connsiteX36" fmla="*/ 340659 w 537882"/>
              <a:gd name="connsiteY36" fmla="*/ 2985247 h 3397624"/>
              <a:gd name="connsiteX37" fmla="*/ 340659 w 537882"/>
              <a:gd name="connsiteY37" fmla="*/ 3182471 h 3397624"/>
              <a:gd name="connsiteX38" fmla="*/ 367553 w 537882"/>
              <a:gd name="connsiteY38" fmla="*/ 3236259 h 3397624"/>
              <a:gd name="connsiteX39" fmla="*/ 385482 w 537882"/>
              <a:gd name="connsiteY39" fmla="*/ 3254189 h 3397624"/>
              <a:gd name="connsiteX40" fmla="*/ 403412 w 537882"/>
              <a:gd name="connsiteY40" fmla="*/ 3281083 h 3397624"/>
              <a:gd name="connsiteX41" fmla="*/ 412377 w 537882"/>
              <a:gd name="connsiteY41" fmla="*/ 3307977 h 3397624"/>
              <a:gd name="connsiteX42" fmla="*/ 439271 w 537882"/>
              <a:gd name="connsiteY42" fmla="*/ 3325906 h 3397624"/>
              <a:gd name="connsiteX43" fmla="*/ 457200 w 537882"/>
              <a:gd name="connsiteY43" fmla="*/ 3343836 h 3397624"/>
              <a:gd name="connsiteX44" fmla="*/ 510988 w 537882"/>
              <a:gd name="connsiteY44" fmla="*/ 3370730 h 3397624"/>
              <a:gd name="connsiteX45" fmla="*/ 537882 w 537882"/>
              <a:gd name="connsiteY45" fmla="*/ 3397624 h 339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7882" h="3397624">
                <a:moveTo>
                  <a:pt x="0" y="0"/>
                </a:moveTo>
                <a:cubicBezTo>
                  <a:pt x="17333" y="43334"/>
                  <a:pt x="17986" y="39112"/>
                  <a:pt x="26894" y="80683"/>
                </a:cubicBezTo>
                <a:cubicBezTo>
                  <a:pt x="33279" y="110481"/>
                  <a:pt x="35188" y="141419"/>
                  <a:pt x="44824" y="170330"/>
                </a:cubicBezTo>
                <a:cubicBezTo>
                  <a:pt x="54806" y="200277"/>
                  <a:pt x="55249" y="199316"/>
                  <a:pt x="62753" y="233083"/>
                </a:cubicBezTo>
                <a:cubicBezTo>
                  <a:pt x="66058" y="247957"/>
                  <a:pt x="68023" y="263124"/>
                  <a:pt x="71718" y="277906"/>
                </a:cubicBezTo>
                <a:cubicBezTo>
                  <a:pt x="74010" y="287073"/>
                  <a:pt x="78390" y="295633"/>
                  <a:pt x="80682" y="304800"/>
                </a:cubicBezTo>
                <a:cubicBezTo>
                  <a:pt x="84377" y="319582"/>
                  <a:pt x="85951" y="334842"/>
                  <a:pt x="89647" y="349624"/>
                </a:cubicBezTo>
                <a:cubicBezTo>
                  <a:pt x="100913" y="394688"/>
                  <a:pt x="94631" y="359593"/>
                  <a:pt x="116541" y="403412"/>
                </a:cubicBezTo>
                <a:cubicBezTo>
                  <a:pt x="120767" y="411864"/>
                  <a:pt x="122518" y="421341"/>
                  <a:pt x="125506" y="430306"/>
                </a:cubicBezTo>
                <a:cubicBezTo>
                  <a:pt x="128494" y="457200"/>
                  <a:pt x="129164" y="484455"/>
                  <a:pt x="134471" y="510989"/>
                </a:cubicBezTo>
                <a:cubicBezTo>
                  <a:pt x="138177" y="529521"/>
                  <a:pt x="152400" y="564777"/>
                  <a:pt x="152400" y="564777"/>
                </a:cubicBezTo>
                <a:cubicBezTo>
                  <a:pt x="155388" y="585695"/>
                  <a:pt x="158744" y="606563"/>
                  <a:pt x="161365" y="627530"/>
                </a:cubicBezTo>
                <a:cubicBezTo>
                  <a:pt x="164721" y="654381"/>
                  <a:pt x="165881" y="681521"/>
                  <a:pt x="170329" y="708212"/>
                </a:cubicBezTo>
                <a:cubicBezTo>
                  <a:pt x="171882" y="717533"/>
                  <a:pt x="177002" y="725939"/>
                  <a:pt x="179294" y="735106"/>
                </a:cubicBezTo>
                <a:cubicBezTo>
                  <a:pt x="182990" y="749888"/>
                  <a:pt x="184953" y="765056"/>
                  <a:pt x="188259" y="779930"/>
                </a:cubicBezTo>
                <a:cubicBezTo>
                  <a:pt x="190932" y="791957"/>
                  <a:pt x="194953" y="803679"/>
                  <a:pt x="197224" y="815789"/>
                </a:cubicBezTo>
                <a:cubicBezTo>
                  <a:pt x="203923" y="851520"/>
                  <a:pt x="208023" y="887718"/>
                  <a:pt x="215153" y="923365"/>
                </a:cubicBezTo>
                <a:cubicBezTo>
                  <a:pt x="218141" y="938306"/>
                  <a:pt x="221392" y="953198"/>
                  <a:pt x="224118" y="968189"/>
                </a:cubicBezTo>
                <a:cubicBezTo>
                  <a:pt x="238772" y="1048789"/>
                  <a:pt x="226189" y="994407"/>
                  <a:pt x="242047" y="1057836"/>
                </a:cubicBezTo>
                <a:cubicBezTo>
                  <a:pt x="245035" y="1156448"/>
                  <a:pt x="246319" y="1255126"/>
                  <a:pt x="251012" y="1353671"/>
                </a:cubicBezTo>
                <a:cubicBezTo>
                  <a:pt x="252299" y="1380700"/>
                  <a:pt x="254670" y="1407819"/>
                  <a:pt x="259977" y="1434353"/>
                </a:cubicBezTo>
                <a:cubicBezTo>
                  <a:pt x="263683" y="1452885"/>
                  <a:pt x="274199" y="1469609"/>
                  <a:pt x="277906" y="1488141"/>
                </a:cubicBezTo>
                <a:lnTo>
                  <a:pt x="286871" y="1532965"/>
                </a:lnTo>
                <a:cubicBezTo>
                  <a:pt x="289859" y="1577789"/>
                  <a:pt x="289482" y="1622964"/>
                  <a:pt x="295835" y="1667436"/>
                </a:cubicBezTo>
                <a:cubicBezTo>
                  <a:pt x="298508" y="1686145"/>
                  <a:pt x="313765" y="1721224"/>
                  <a:pt x="313765" y="1721224"/>
                </a:cubicBezTo>
                <a:cubicBezTo>
                  <a:pt x="316753" y="1742142"/>
                  <a:pt x="318585" y="1763257"/>
                  <a:pt x="322729" y="1783977"/>
                </a:cubicBezTo>
                <a:cubicBezTo>
                  <a:pt x="324582" y="1793243"/>
                  <a:pt x="329644" y="1801646"/>
                  <a:pt x="331694" y="1810871"/>
                </a:cubicBezTo>
                <a:cubicBezTo>
                  <a:pt x="335637" y="1828615"/>
                  <a:pt x="337407" y="1846776"/>
                  <a:pt x="340659" y="1864659"/>
                </a:cubicBezTo>
                <a:cubicBezTo>
                  <a:pt x="343385" y="1879650"/>
                  <a:pt x="346636" y="1894542"/>
                  <a:pt x="349624" y="1909483"/>
                </a:cubicBezTo>
                <a:cubicBezTo>
                  <a:pt x="344750" y="2070315"/>
                  <a:pt x="364030" y="2128005"/>
                  <a:pt x="331694" y="2241177"/>
                </a:cubicBezTo>
                <a:cubicBezTo>
                  <a:pt x="329098" y="2250263"/>
                  <a:pt x="325717" y="2259106"/>
                  <a:pt x="322729" y="2268071"/>
                </a:cubicBezTo>
                <a:cubicBezTo>
                  <a:pt x="325717" y="2369671"/>
                  <a:pt x="324452" y="2471485"/>
                  <a:pt x="331694" y="2572871"/>
                </a:cubicBezTo>
                <a:cubicBezTo>
                  <a:pt x="333450" y="2597450"/>
                  <a:pt x="341832" y="2621212"/>
                  <a:pt x="349624" y="2644589"/>
                </a:cubicBezTo>
                <a:lnTo>
                  <a:pt x="367553" y="2698377"/>
                </a:lnTo>
                <a:cubicBezTo>
                  <a:pt x="376244" y="2793978"/>
                  <a:pt x="384622" y="2829045"/>
                  <a:pt x="367553" y="2931459"/>
                </a:cubicBezTo>
                <a:cubicBezTo>
                  <a:pt x="365782" y="2942087"/>
                  <a:pt x="354442" y="2948716"/>
                  <a:pt x="349624" y="2958353"/>
                </a:cubicBezTo>
                <a:cubicBezTo>
                  <a:pt x="345398" y="2966805"/>
                  <a:pt x="343647" y="2976282"/>
                  <a:pt x="340659" y="2985247"/>
                </a:cubicBezTo>
                <a:cubicBezTo>
                  <a:pt x="328537" y="3082222"/>
                  <a:pt x="326417" y="3061417"/>
                  <a:pt x="340659" y="3182471"/>
                </a:cubicBezTo>
                <a:cubicBezTo>
                  <a:pt x="342945" y="3201897"/>
                  <a:pt x="355883" y="3221671"/>
                  <a:pt x="367553" y="3236259"/>
                </a:cubicBezTo>
                <a:cubicBezTo>
                  <a:pt x="372833" y="3242859"/>
                  <a:pt x="380202" y="3247589"/>
                  <a:pt x="385482" y="3254189"/>
                </a:cubicBezTo>
                <a:cubicBezTo>
                  <a:pt x="392213" y="3262602"/>
                  <a:pt x="398593" y="3271446"/>
                  <a:pt x="403412" y="3281083"/>
                </a:cubicBezTo>
                <a:cubicBezTo>
                  <a:pt x="407638" y="3289535"/>
                  <a:pt x="406474" y="3300598"/>
                  <a:pt x="412377" y="3307977"/>
                </a:cubicBezTo>
                <a:cubicBezTo>
                  <a:pt x="419108" y="3316390"/>
                  <a:pt x="430858" y="3319175"/>
                  <a:pt x="439271" y="3325906"/>
                </a:cubicBezTo>
                <a:cubicBezTo>
                  <a:pt x="445871" y="3331186"/>
                  <a:pt x="450600" y="3338556"/>
                  <a:pt x="457200" y="3343836"/>
                </a:cubicBezTo>
                <a:cubicBezTo>
                  <a:pt x="482024" y="3363696"/>
                  <a:pt x="482584" y="3361262"/>
                  <a:pt x="510988" y="3370730"/>
                </a:cubicBezTo>
                <a:lnTo>
                  <a:pt x="537882" y="3397624"/>
                </a:lnTo>
              </a:path>
            </a:pathLst>
          </a:custGeom>
          <a:noFill/>
          <a:ln w="57150" cap="flat" cmpd="sng" algn="ctr">
            <a:solidFill>
              <a:srgbClr val="0000CC"/>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11" name="Freeform 10"/>
          <p:cNvSpPr/>
          <p:nvPr/>
        </p:nvSpPr>
        <p:spPr bwMode="auto">
          <a:xfrm>
            <a:off x="6996113" y="4894263"/>
            <a:ext cx="136525" cy="1219200"/>
          </a:xfrm>
          <a:custGeom>
            <a:avLst/>
            <a:gdLst>
              <a:gd name="connsiteX0" fmla="*/ 153079 w 153079"/>
              <a:gd name="connsiteY0" fmla="*/ 0 h 1219200"/>
              <a:gd name="connsiteX1" fmla="*/ 144114 w 153079"/>
              <a:gd name="connsiteY1" fmla="*/ 44824 h 1219200"/>
              <a:gd name="connsiteX2" fmla="*/ 81361 w 153079"/>
              <a:gd name="connsiteY2" fmla="*/ 71718 h 1219200"/>
              <a:gd name="connsiteX3" fmla="*/ 45502 w 153079"/>
              <a:gd name="connsiteY3" fmla="*/ 116542 h 1219200"/>
              <a:gd name="connsiteX4" fmla="*/ 18608 w 153079"/>
              <a:gd name="connsiteY4" fmla="*/ 125506 h 1219200"/>
              <a:gd name="connsiteX5" fmla="*/ 679 w 153079"/>
              <a:gd name="connsiteY5" fmla="*/ 143436 h 1219200"/>
              <a:gd name="connsiteX6" fmla="*/ 27573 w 153079"/>
              <a:gd name="connsiteY6" fmla="*/ 197224 h 1219200"/>
              <a:gd name="connsiteX7" fmla="*/ 54467 w 153079"/>
              <a:gd name="connsiteY7" fmla="*/ 215153 h 1219200"/>
              <a:gd name="connsiteX8" fmla="*/ 90326 w 153079"/>
              <a:gd name="connsiteY8" fmla="*/ 224118 h 1219200"/>
              <a:gd name="connsiteX9" fmla="*/ 99291 w 153079"/>
              <a:gd name="connsiteY9" fmla="*/ 251012 h 1219200"/>
              <a:gd name="connsiteX10" fmla="*/ 45502 w 153079"/>
              <a:gd name="connsiteY10" fmla="*/ 268942 h 1219200"/>
              <a:gd name="connsiteX11" fmla="*/ 18608 w 153079"/>
              <a:gd name="connsiteY11" fmla="*/ 286871 h 1219200"/>
              <a:gd name="connsiteX12" fmla="*/ 9643 w 153079"/>
              <a:gd name="connsiteY12" fmla="*/ 313765 h 1219200"/>
              <a:gd name="connsiteX13" fmla="*/ 54467 w 153079"/>
              <a:gd name="connsiteY13" fmla="*/ 340659 h 1219200"/>
              <a:gd name="connsiteX14" fmla="*/ 54467 w 153079"/>
              <a:gd name="connsiteY14" fmla="*/ 394447 h 1219200"/>
              <a:gd name="connsiteX15" fmla="*/ 27573 w 153079"/>
              <a:gd name="connsiteY15" fmla="*/ 403412 h 1219200"/>
              <a:gd name="connsiteX16" fmla="*/ 9643 w 153079"/>
              <a:gd name="connsiteY16" fmla="*/ 430306 h 1219200"/>
              <a:gd name="connsiteX17" fmla="*/ 36538 w 153079"/>
              <a:gd name="connsiteY17" fmla="*/ 502024 h 1219200"/>
              <a:gd name="connsiteX18" fmla="*/ 63432 w 153079"/>
              <a:gd name="connsiteY18" fmla="*/ 510989 h 1219200"/>
              <a:gd name="connsiteX19" fmla="*/ 72396 w 153079"/>
              <a:gd name="connsiteY19" fmla="*/ 537883 h 1219200"/>
              <a:gd name="connsiteX20" fmla="*/ 54467 w 153079"/>
              <a:gd name="connsiteY20" fmla="*/ 645459 h 1219200"/>
              <a:gd name="connsiteX21" fmla="*/ 63432 w 153079"/>
              <a:gd name="connsiteY21" fmla="*/ 672353 h 1219200"/>
              <a:gd name="connsiteX22" fmla="*/ 99291 w 153079"/>
              <a:gd name="connsiteY22" fmla="*/ 726142 h 1219200"/>
              <a:gd name="connsiteX23" fmla="*/ 90326 w 153079"/>
              <a:gd name="connsiteY23" fmla="*/ 869577 h 1219200"/>
              <a:gd name="connsiteX24" fmla="*/ 54467 w 153079"/>
              <a:gd name="connsiteY24" fmla="*/ 905436 h 1219200"/>
              <a:gd name="connsiteX25" fmla="*/ 72396 w 153079"/>
              <a:gd name="connsiteY25" fmla="*/ 1030942 h 1219200"/>
              <a:gd name="connsiteX26" fmla="*/ 90326 w 153079"/>
              <a:gd name="connsiteY26" fmla="*/ 1048871 h 1219200"/>
              <a:gd name="connsiteX27" fmla="*/ 108255 w 153079"/>
              <a:gd name="connsiteY27" fmla="*/ 1075765 h 1219200"/>
              <a:gd name="connsiteX28" fmla="*/ 81361 w 153079"/>
              <a:gd name="connsiteY28" fmla="*/ 1120589 h 1219200"/>
              <a:gd name="connsiteX29" fmla="*/ 54467 w 153079"/>
              <a:gd name="connsiteY29" fmla="*/ 1138518 h 1219200"/>
              <a:gd name="connsiteX30" fmla="*/ 54467 w 153079"/>
              <a:gd name="connsiteY30"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3079" h="1219200">
                <a:moveTo>
                  <a:pt x="153079" y="0"/>
                </a:moveTo>
                <a:cubicBezTo>
                  <a:pt x="150091" y="14941"/>
                  <a:pt x="151674" y="31594"/>
                  <a:pt x="144114" y="44824"/>
                </a:cubicBezTo>
                <a:cubicBezTo>
                  <a:pt x="133796" y="62880"/>
                  <a:pt x="96993" y="67810"/>
                  <a:pt x="81361" y="71718"/>
                </a:cubicBezTo>
                <a:cubicBezTo>
                  <a:pt x="73217" y="83934"/>
                  <a:pt x="59696" y="108026"/>
                  <a:pt x="45502" y="116542"/>
                </a:cubicBezTo>
                <a:cubicBezTo>
                  <a:pt x="37399" y="121404"/>
                  <a:pt x="27573" y="122518"/>
                  <a:pt x="18608" y="125506"/>
                </a:cubicBezTo>
                <a:cubicBezTo>
                  <a:pt x="12632" y="131483"/>
                  <a:pt x="2069" y="135099"/>
                  <a:pt x="679" y="143436"/>
                </a:cubicBezTo>
                <a:cubicBezTo>
                  <a:pt x="-3363" y="167685"/>
                  <a:pt x="11259" y="184173"/>
                  <a:pt x="27573" y="197224"/>
                </a:cubicBezTo>
                <a:cubicBezTo>
                  <a:pt x="35986" y="203954"/>
                  <a:pt x="44564" y="210909"/>
                  <a:pt x="54467" y="215153"/>
                </a:cubicBezTo>
                <a:cubicBezTo>
                  <a:pt x="65792" y="220006"/>
                  <a:pt x="78373" y="221130"/>
                  <a:pt x="90326" y="224118"/>
                </a:cubicBezTo>
                <a:cubicBezTo>
                  <a:pt x="93314" y="233083"/>
                  <a:pt x="105973" y="244330"/>
                  <a:pt x="99291" y="251012"/>
                </a:cubicBezTo>
                <a:cubicBezTo>
                  <a:pt x="85927" y="264376"/>
                  <a:pt x="61227" y="258459"/>
                  <a:pt x="45502" y="268942"/>
                </a:cubicBezTo>
                <a:lnTo>
                  <a:pt x="18608" y="286871"/>
                </a:lnTo>
                <a:cubicBezTo>
                  <a:pt x="15620" y="295836"/>
                  <a:pt x="7790" y="304499"/>
                  <a:pt x="9643" y="313765"/>
                </a:cubicBezTo>
                <a:cubicBezTo>
                  <a:pt x="13159" y="331345"/>
                  <a:pt x="43139" y="336883"/>
                  <a:pt x="54467" y="340659"/>
                </a:cubicBezTo>
                <a:cubicBezTo>
                  <a:pt x="60444" y="358589"/>
                  <a:pt x="72397" y="376517"/>
                  <a:pt x="54467" y="394447"/>
                </a:cubicBezTo>
                <a:cubicBezTo>
                  <a:pt x="47785" y="401129"/>
                  <a:pt x="36538" y="400424"/>
                  <a:pt x="27573" y="403412"/>
                </a:cubicBezTo>
                <a:cubicBezTo>
                  <a:pt x="21596" y="412377"/>
                  <a:pt x="10833" y="419598"/>
                  <a:pt x="9643" y="430306"/>
                </a:cubicBezTo>
                <a:cubicBezTo>
                  <a:pt x="6577" y="457902"/>
                  <a:pt x="11995" y="487298"/>
                  <a:pt x="36538" y="502024"/>
                </a:cubicBezTo>
                <a:cubicBezTo>
                  <a:pt x="44641" y="506886"/>
                  <a:pt x="54467" y="508001"/>
                  <a:pt x="63432" y="510989"/>
                </a:cubicBezTo>
                <a:cubicBezTo>
                  <a:pt x="66420" y="519954"/>
                  <a:pt x="72396" y="528433"/>
                  <a:pt x="72396" y="537883"/>
                </a:cubicBezTo>
                <a:cubicBezTo>
                  <a:pt x="72396" y="597936"/>
                  <a:pt x="68494" y="603378"/>
                  <a:pt x="54467" y="645459"/>
                </a:cubicBezTo>
                <a:cubicBezTo>
                  <a:pt x="57455" y="654424"/>
                  <a:pt x="58843" y="664093"/>
                  <a:pt x="63432" y="672353"/>
                </a:cubicBezTo>
                <a:cubicBezTo>
                  <a:pt x="73897" y="691190"/>
                  <a:pt x="99291" y="726142"/>
                  <a:pt x="99291" y="726142"/>
                </a:cubicBezTo>
                <a:cubicBezTo>
                  <a:pt x="96303" y="773954"/>
                  <a:pt x="101945" y="823102"/>
                  <a:pt x="90326" y="869577"/>
                </a:cubicBezTo>
                <a:cubicBezTo>
                  <a:pt x="86226" y="885976"/>
                  <a:pt x="54467" y="905436"/>
                  <a:pt x="54467" y="905436"/>
                </a:cubicBezTo>
                <a:cubicBezTo>
                  <a:pt x="54605" y="906951"/>
                  <a:pt x="55768" y="1003228"/>
                  <a:pt x="72396" y="1030942"/>
                </a:cubicBezTo>
                <a:cubicBezTo>
                  <a:pt x="76744" y="1038190"/>
                  <a:pt x="85046" y="1042271"/>
                  <a:pt x="90326" y="1048871"/>
                </a:cubicBezTo>
                <a:cubicBezTo>
                  <a:pt x="97057" y="1057284"/>
                  <a:pt x="102279" y="1066800"/>
                  <a:pt x="108255" y="1075765"/>
                </a:cubicBezTo>
                <a:cubicBezTo>
                  <a:pt x="99120" y="1103173"/>
                  <a:pt x="103736" y="1102689"/>
                  <a:pt x="81361" y="1120589"/>
                </a:cubicBezTo>
                <a:cubicBezTo>
                  <a:pt x="72948" y="1127320"/>
                  <a:pt x="57302" y="1128124"/>
                  <a:pt x="54467" y="1138518"/>
                </a:cubicBezTo>
                <a:cubicBezTo>
                  <a:pt x="47391" y="1164464"/>
                  <a:pt x="54467" y="1192306"/>
                  <a:pt x="54467" y="1219200"/>
                </a:cubicBezTo>
              </a:path>
            </a:pathLst>
          </a:custGeom>
          <a:noFill/>
          <a:ln w="3810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07984" name="Text Box 48"/>
          <p:cNvSpPr txBox="1">
            <a:spLocks noChangeArrowheads="1"/>
          </p:cNvSpPr>
          <p:nvPr/>
        </p:nvSpPr>
        <p:spPr bwMode="auto">
          <a:xfrm>
            <a:off x="344488" y="228600"/>
            <a:ext cx="8574207" cy="492443"/>
          </a:xfrm>
          <a:prstGeom prst="rect">
            <a:avLst/>
          </a:prstGeom>
          <a:noFill/>
          <a:ln w="12700">
            <a:noFill/>
            <a:miter lim="800000"/>
            <a:headEnd type="none" w="sm" len="sm"/>
            <a:tailEnd type="none" w="sm" len="sm"/>
          </a:ln>
          <a:effectLst/>
        </p:spPr>
        <p:txBody>
          <a:bodyPr wrap="none">
            <a:spAutoFit/>
          </a:bodyPr>
          <a:lstStyle/>
          <a:p>
            <a:pPr defTabSz="914400">
              <a:defRPr/>
            </a:pPr>
            <a:r>
              <a:rPr lang="en-US" sz="2600" b="1" dirty="0">
                <a:solidFill>
                  <a:srgbClr val="FF0000"/>
                </a:solidFill>
                <a:latin typeface="Calibri" panose="020F0502020204030204" pitchFamily="34" charset="0"/>
                <a:ea typeface="+mn-ea"/>
                <a:cs typeface="Calibri" panose="020F0502020204030204" pitchFamily="34" charset="0"/>
              </a:rPr>
              <a:t>Female 48y, 2 pregnancies, FH: +</a:t>
            </a:r>
            <a:r>
              <a:rPr lang="en-US" sz="2600" b="1" dirty="0" err="1">
                <a:solidFill>
                  <a:srgbClr val="FF0000"/>
                </a:solidFill>
                <a:latin typeface="Calibri" panose="020F0502020204030204" pitchFamily="34" charset="0"/>
                <a:ea typeface="+mn-ea"/>
                <a:cs typeface="Calibri" panose="020F0502020204030204" pitchFamily="34" charset="0"/>
              </a:rPr>
              <a:t>ve</a:t>
            </a:r>
            <a:r>
              <a:rPr lang="en-US" sz="2600" b="1" dirty="0">
                <a:solidFill>
                  <a:srgbClr val="FF0000"/>
                </a:solidFill>
                <a:latin typeface="Calibri" panose="020F0502020204030204" pitchFamily="34" charset="0"/>
                <a:ea typeface="+mn-ea"/>
                <a:cs typeface="Calibri" panose="020F0502020204030204" pitchFamily="34" charset="0"/>
              </a:rPr>
              <a:t>, </a:t>
            </a:r>
            <a:r>
              <a:rPr lang="en-US" sz="2600" b="1" dirty="0" smtClean="0">
                <a:solidFill>
                  <a:srgbClr val="FF0000"/>
                </a:solidFill>
                <a:latin typeface="Calibri" panose="020F0502020204030204" pitchFamily="34" charset="0"/>
                <a:ea typeface="+mn-ea"/>
                <a:cs typeface="Calibri" panose="020F0502020204030204" pitchFamily="34" charset="0"/>
              </a:rPr>
              <a:t>Duration of disease: </a:t>
            </a:r>
            <a:r>
              <a:rPr lang="en-US" sz="2600" b="1" dirty="0">
                <a:solidFill>
                  <a:srgbClr val="FF0000"/>
                </a:solidFill>
                <a:latin typeface="Calibri" panose="020F0502020204030204" pitchFamily="34" charset="0"/>
                <a:ea typeface="+mn-ea"/>
                <a:cs typeface="Calibri" panose="020F0502020204030204" pitchFamily="34" charset="0"/>
              </a:rPr>
              <a:t>14y </a:t>
            </a:r>
          </a:p>
        </p:txBody>
      </p:sp>
      <p:sp>
        <p:nvSpPr>
          <p:cNvPr id="807985" name="Text Box 49"/>
          <p:cNvSpPr txBox="1">
            <a:spLocks noChangeArrowheads="1"/>
          </p:cNvSpPr>
          <p:nvPr/>
        </p:nvSpPr>
        <p:spPr bwMode="auto">
          <a:xfrm>
            <a:off x="2039938" y="822325"/>
            <a:ext cx="2733675" cy="708025"/>
          </a:xfrm>
          <a:prstGeom prst="rect">
            <a:avLst/>
          </a:prstGeom>
          <a:noFill/>
          <a:ln w="12700">
            <a:noFill/>
            <a:miter lim="800000"/>
            <a:headEnd type="none" w="sm" len="sm"/>
            <a:tailEnd type="none" w="sm" len="sm"/>
          </a:ln>
          <a:effectLst/>
        </p:spPr>
        <p:txBody>
          <a:bodyPr wrap="none">
            <a:spAutoFit/>
          </a:bodyPr>
          <a:lstStyle/>
          <a:p>
            <a:pPr defTabSz="914400">
              <a:defRPr/>
            </a:pPr>
            <a:r>
              <a:rPr lang="en-US" sz="4000" b="1" dirty="0">
                <a:solidFill>
                  <a:srgbClr val="000000"/>
                </a:solidFill>
                <a:latin typeface="Calibri" panose="020F0502020204030204" pitchFamily="34" charset="0"/>
                <a:ea typeface="+mn-ea"/>
                <a:cs typeface="Calibri" panose="020F0502020204030204" pitchFamily="34" charset="0"/>
              </a:rPr>
              <a:t>C</a:t>
            </a:r>
            <a:r>
              <a:rPr lang="en-US" sz="2400" b="1" dirty="0">
                <a:solidFill>
                  <a:srgbClr val="FF0000"/>
                </a:solidFill>
                <a:latin typeface="Calibri" panose="020F0502020204030204" pitchFamily="34" charset="0"/>
                <a:ea typeface="+mn-ea"/>
                <a:cs typeface="Calibri" panose="020F0502020204030204" pitchFamily="34" charset="0"/>
              </a:rPr>
              <a:t>1-</a:t>
            </a:r>
            <a:r>
              <a:rPr lang="en-US" sz="2400" b="1" dirty="0">
                <a:solidFill>
                  <a:srgbClr val="0070C0"/>
                </a:solidFill>
                <a:latin typeface="Calibri" panose="020F0502020204030204" pitchFamily="34" charset="0"/>
                <a:ea typeface="+mn-ea"/>
                <a:cs typeface="Calibri" panose="020F0502020204030204" pitchFamily="34" charset="0"/>
              </a:rPr>
              <a:t>3</a:t>
            </a:r>
            <a:r>
              <a:rPr lang="en-US" b="1" dirty="0">
                <a:solidFill>
                  <a:srgbClr val="FF0000"/>
                </a:solidFill>
                <a:latin typeface="Calibri" panose="020F0502020204030204" pitchFamily="34" charset="0"/>
                <a:ea typeface="+mn-ea"/>
                <a:cs typeface="Calibri" panose="020F0502020204030204" pitchFamily="34" charset="0"/>
              </a:rPr>
              <a:t>A</a:t>
            </a:r>
            <a:r>
              <a:rPr lang="en-US" sz="2400" b="1" dirty="0">
                <a:solidFill>
                  <a:srgbClr val="FB9E02"/>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E</a:t>
            </a:r>
            <a:r>
              <a:rPr lang="en-US" sz="2000" b="1" dirty="0">
                <a:solidFill>
                  <a:srgbClr val="FF0000"/>
                </a:solidFill>
                <a:latin typeface="Calibri" panose="020F0502020204030204" pitchFamily="34" charset="0"/>
                <a:ea typeface="+mn-ea"/>
                <a:cs typeface="Calibri" panose="020F0502020204030204" pitchFamily="34" charset="0"/>
              </a:rPr>
              <a:t>P</a:t>
            </a:r>
            <a:r>
              <a:rPr lang="en-US" sz="2800" b="1" dirty="0">
                <a:solidFill>
                  <a:srgbClr val="FB9E02"/>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A</a:t>
            </a:r>
            <a:r>
              <a:rPr lang="en-US" sz="2000" b="1" dirty="0">
                <a:solidFill>
                  <a:srgbClr val="FF0000"/>
                </a:solidFill>
                <a:latin typeface="Calibri" panose="020F0502020204030204" pitchFamily="34" charset="0"/>
                <a:ea typeface="+mn-ea"/>
                <a:cs typeface="Calibri" panose="020F0502020204030204" pitchFamily="34" charset="0"/>
              </a:rPr>
              <a:t>S+P</a:t>
            </a:r>
            <a:r>
              <a:rPr lang="en-US" sz="2800" b="1" dirty="0">
                <a:solidFill>
                  <a:srgbClr val="FB9E02"/>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P</a:t>
            </a:r>
            <a:r>
              <a:rPr lang="en-US" sz="2000" b="1" dirty="0">
                <a:solidFill>
                  <a:srgbClr val="FF0000"/>
                </a:solidFill>
                <a:latin typeface="Calibri" panose="020F0502020204030204" pitchFamily="34" charset="0"/>
                <a:ea typeface="+mn-ea"/>
                <a:cs typeface="Calibri" panose="020F0502020204030204" pitchFamily="34" charset="0"/>
              </a:rPr>
              <a:t>R</a:t>
            </a:r>
          </a:p>
        </p:txBody>
      </p:sp>
      <p:sp>
        <p:nvSpPr>
          <p:cNvPr id="807986" name="Text Box 50"/>
          <p:cNvSpPr txBox="1">
            <a:spLocks noChangeArrowheads="1"/>
          </p:cNvSpPr>
          <p:nvPr/>
        </p:nvSpPr>
        <p:spPr bwMode="auto">
          <a:xfrm>
            <a:off x="5291138" y="822325"/>
            <a:ext cx="2703512" cy="708025"/>
          </a:xfrm>
          <a:prstGeom prst="rect">
            <a:avLst/>
          </a:prstGeom>
          <a:noFill/>
          <a:ln w="12700">
            <a:noFill/>
            <a:miter lim="800000"/>
            <a:headEnd type="none" w="sm" len="sm"/>
            <a:tailEnd type="none" w="sm" len="sm"/>
          </a:ln>
          <a:effectLst/>
        </p:spPr>
        <p:txBody>
          <a:bodyPr wrap="none">
            <a:spAutoFit/>
          </a:bodyPr>
          <a:lstStyle/>
          <a:p>
            <a:pPr defTabSz="914400">
              <a:defRPr/>
            </a:pPr>
            <a:r>
              <a:rPr lang="en-US" sz="4000" b="1" dirty="0">
                <a:solidFill>
                  <a:srgbClr val="000000"/>
                </a:solidFill>
                <a:latin typeface="Calibri" panose="020F0502020204030204" pitchFamily="34" charset="0"/>
                <a:ea typeface="+mn-ea"/>
                <a:cs typeface="Calibri" panose="020F0502020204030204" pitchFamily="34" charset="0"/>
              </a:rPr>
              <a:t>C</a:t>
            </a:r>
            <a:r>
              <a:rPr lang="en-US" sz="2400" b="1" dirty="0">
                <a:solidFill>
                  <a:srgbClr val="FF0000"/>
                </a:solidFill>
                <a:latin typeface="Calibri" panose="020F0502020204030204" pitchFamily="34" charset="0"/>
                <a:ea typeface="+mn-ea"/>
                <a:cs typeface="Calibri" panose="020F0502020204030204" pitchFamily="34" charset="0"/>
              </a:rPr>
              <a:t>1-</a:t>
            </a:r>
            <a:r>
              <a:rPr lang="en-US" sz="2400" b="1" dirty="0">
                <a:solidFill>
                  <a:srgbClr val="0070C0"/>
                </a:solidFill>
                <a:latin typeface="Calibri" panose="020F0502020204030204" pitchFamily="34" charset="0"/>
                <a:ea typeface="+mn-ea"/>
                <a:cs typeface="Calibri" panose="020F0502020204030204" pitchFamily="34" charset="0"/>
              </a:rPr>
              <a:t>4</a:t>
            </a:r>
            <a:r>
              <a:rPr lang="en-US" b="1" dirty="0">
                <a:solidFill>
                  <a:srgbClr val="0070C0"/>
                </a:solidFill>
                <a:latin typeface="Calibri" panose="020F0502020204030204" pitchFamily="34" charset="0"/>
                <a:ea typeface="+mn-ea"/>
                <a:cs typeface="Calibri" panose="020F0502020204030204" pitchFamily="34" charset="0"/>
              </a:rPr>
              <a:t>S</a:t>
            </a:r>
            <a:r>
              <a:rPr lang="en-US" sz="2400" b="1" dirty="0">
                <a:solidFill>
                  <a:srgbClr val="FB9E02"/>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E</a:t>
            </a:r>
            <a:r>
              <a:rPr lang="en-US" sz="2000" b="1" dirty="0">
                <a:solidFill>
                  <a:srgbClr val="FF0000"/>
                </a:solidFill>
                <a:latin typeface="Calibri" panose="020F0502020204030204" pitchFamily="34" charset="0"/>
                <a:ea typeface="+mn-ea"/>
                <a:cs typeface="Calibri" panose="020F0502020204030204" pitchFamily="34" charset="0"/>
              </a:rPr>
              <a:t>P</a:t>
            </a:r>
            <a:r>
              <a:rPr lang="en-US" sz="2800" b="1" dirty="0">
                <a:solidFill>
                  <a:srgbClr val="FB9E02"/>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A</a:t>
            </a:r>
            <a:r>
              <a:rPr lang="en-US" sz="2000" b="1" dirty="0">
                <a:solidFill>
                  <a:srgbClr val="FF0000"/>
                </a:solidFill>
                <a:latin typeface="Calibri" panose="020F0502020204030204" pitchFamily="34" charset="0"/>
                <a:ea typeface="+mn-ea"/>
                <a:cs typeface="Calibri" panose="020F0502020204030204" pitchFamily="34" charset="0"/>
              </a:rPr>
              <a:t>S+P</a:t>
            </a:r>
            <a:r>
              <a:rPr lang="en-US" sz="2800" b="1" dirty="0">
                <a:solidFill>
                  <a:srgbClr val="FB9E02"/>
                </a:solidFill>
                <a:latin typeface="Calibri" panose="020F0502020204030204" pitchFamily="34" charset="0"/>
                <a:ea typeface="+mn-ea"/>
                <a:cs typeface="Calibri" panose="020F0502020204030204" pitchFamily="34" charset="0"/>
              </a:rPr>
              <a:t> </a:t>
            </a:r>
            <a:r>
              <a:rPr lang="en-US" sz="4000" b="1" dirty="0">
                <a:solidFill>
                  <a:srgbClr val="000000"/>
                </a:solidFill>
                <a:latin typeface="Calibri" panose="020F0502020204030204" pitchFamily="34" charset="0"/>
                <a:ea typeface="+mn-ea"/>
                <a:cs typeface="Calibri" panose="020F0502020204030204" pitchFamily="34" charset="0"/>
              </a:rPr>
              <a:t>P</a:t>
            </a:r>
            <a:r>
              <a:rPr lang="en-US" sz="2000" b="1" dirty="0">
                <a:solidFill>
                  <a:srgbClr val="FF0000"/>
                </a:solidFill>
                <a:latin typeface="Calibri" panose="020F0502020204030204" pitchFamily="34" charset="0"/>
                <a:ea typeface="+mn-ea"/>
                <a:cs typeface="Calibri" panose="020F0502020204030204" pitchFamily="34" charset="0"/>
              </a:rPr>
              <a:t>R</a:t>
            </a:r>
          </a:p>
        </p:txBody>
      </p:sp>
      <p:sp>
        <p:nvSpPr>
          <p:cNvPr id="807989" name="Text Box 53"/>
          <p:cNvSpPr txBox="1">
            <a:spLocks noChangeArrowheads="1"/>
          </p:cNvSpPr>
          <p:nvPr/>
        </p:nvSpPr>
        <p:spPr bwMode="auto">
          <a:xfrm>
            <a:off x="0" y="1371600"/>
            <a:ext cx="2057400" cy="946150"/>
          </a:xfrm>
          <a:prstGeom prst="rect">
            <a:avLst/>
          </a:prstGeom>
          <a:solidFill>
            <a:schemeClr val="bg2"/>
          </a:solidFill>
          <a:ln w="9525">
            <a:noFill/>
            <a:miter lim="800000"/>
            <a:headEnd/>
            <a:tailEnd/>
          </a:ln>
          <a:effectLst/>
        </p:spPr>
        <p:txBody>
          <a:bodyPr>
            <a:spAutoFit/>
          </a:bodyPr>
          <a:lstStyle/>
          <a:p>
            <a:pPr defTabSz="914400" eaLnBrk="1" hangingPunct="1">
              <a:defRPr/>
            </a:pPr>
            <a:r>
              <a:rPr lang="en-US" sz="2800" b="1" dirty="0">
                <a:solidFill>
                  <a:srgbClr val="FAFD00"/>
                </a:solidFill>
                <a:latin typeface="Calibri" panose="020F0502020204030204" pitchFamily="34" charset="0"/>
                <a:ea typeface="+mn-ea"/>
                <a:cs typeface="Calibri" panose="020F0502020204030204" pitchFamily="34" charset="0"/>
              </a:rPr>
              <a:t>2nd exam at 26 months </a:t>
            </a:r>
          </a:p>
        </p:txBody>
      </p:sp>
      <p:pic>
        <p:nvPicPr>
          <p:cNvPr id="3020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563" y="1905000"/>
            <a:ext cx="5146675" cy="4876800"/>
          </a:xfrm>
          <a:prstGeom prst="rect">
            <a:avLst/>
          </a:prstGeom>
          <a:noFill/>
          <a:ln w="5715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55" name="Freeform 3"/>
          <p:cNvSpPr>
            <a:spLocks/>
          </p:cNvSpPr>
          <p:nvPr/>
        </p:nvSpPr>
        <p:spPr bwMode="auto">
          <a:xfrm>
            <a:off x="2990850" y="4887913"/>
            <a:ext cx="142875" cy="1089025"/>
          </a:xfrm>
          <a:custGeom>
            <a:avLst/>
            <a:gdLst/>
            <a:ahLst/>
            <a:cxnLst>
              <a:cxn ang="0">
                <a:pos x="0" y="0"/>
              </a:cxn>
              <a:cxn ang="0">
                <a:pos x="86" y="105"/>
              </a:cxn>
              <a:cxn ang="0">
                <a:pos x="38" y="419"/>
              </a:cxn>
              <a:cxn ang="0">
                <a:pos x="48" y="600"/>
              </a:cxn>
              <a:cxn ang="0">
                <a:pos x="76" y="686"/>
              </a:cxn>
            </a:cxnLst>
            <a:rect l="0" t="0" r="r" b="b"/>
            <a:pathLst>
              <a:path w="102" h="686">
                <a:moveTo>
                  <a:pt x="0" y="0"/>
                </a:moveTo>
                <a:cubicBezTo>
                  <a:pt x="15" y="44"/>
                  <a:pt x="60" y="65"/>
                  <a:pt x="86" y="105"/>
                </a:cubicBezTo>
                <a:cubicBezTo>
                  <a:pt x="81" y="224"/>
                  <a:pt x="102" y="324"/>
                  <a:pt x="38" y="419"/>
                </a:cubicBezTo>
                <a:cubicBezTo>
                  <a:pt x="41" y="479"/>
                  <a:pt x="43" y="540"/>
                  <a:pt x="48" y="600"/>
                </a:cubicBezTo>
                <a:cubicBezTo>
                  <a:pt x="51" y="636"/>
                  <a:pt x="76" y="652"/>
                  <a:pt x="76" y="686"/>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56" name="Freeform 4"/>
          <p:cNvSpPr>
            <a:spLocks/>
          </p:cNvSpPr>
          <p:nvPr/>
        </p:nvSpPr>
        <p:spPr bwMode="auto">
          <a:xfrm>
            <a:off x="2828925" y="5024438"/>
            <a:ext cx="107950" cy="679450"/>
          </a:xfrm>
          <a:custGeom>
            <a:avLst/>
            <a:gdLst/>
            <a:ahLst/>
            <a:cxnLst>
              <a:cxn ang="0">
                <a:pos x="76" y="0"/>
              </a:cxn>
              <a:cxn ang="0">
                <a:pos x="47" y="9"/>
              </a:cxn>
              <a:cxn ang="0">
                <a:pos x="19" y="114"/>
              </a:cxn>
              <a:cxn ang="0">
                <a:pos x="0" y="428"/>
              </a:cxn>
            </a:cxnLst>
            <a:rect l="0" t="0" r="r" b="b"/>
            <a:pathLst>
              <a:path w="76" h="428">
                <a:moveTo>
                  <a:pt x="76" y="0"/>
                </a:moveTo>
                <a:cubicBezTo>
                  <a:pt x="66" y="3"/>
                  <a:pt x="54" y="2"/>
                  <a:pt x="47" y="9"/>
                </a:cubicBezTo>
                <a:cubicBezTo>
                  <a:pt x="34" y="22"/>
                  <a:pt x="26" y="91"/>
                  <a:pt x="19" y="114"/>
                </a:cubicBezTo>
                <a:cubicBezTo>
                  <a:pt x="15" y="199"/>
                  <a:pt x="0" y="330"/>
                  <a:pt x="0" y="428"/>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57" name="Freeform 5"/>
          <p:cNvSpPr>
            <a:spLocks/>
          </p:cNvSpPr>
          <p:nvPr/>
        </p:nvSpPr>
        <p:spPr bwMode="auto">
          <a:xfrm>
            <a:off x="3109913" y="5060950"/>
            <a:ext cx="111125" cy="225425"/>
          </a:xfrm>
          <a:custGeom>
            <a:avLst/>
            <a:gdLst/>
            <a:ahLst/>
            <a:cxnLst>
              <a:cxn ang="0">
                <a:pos x="10" y="15"/>
              </a:cxn>
              <a:cxn ang="0">
                <a:pos x="48" y="72"/>
              </a:cxn>
              <a:cxn ang="0">
                <a:pos x="58" y="101"/>
              </a:cxn>
              <a:cxn ang="0">
                <a:pos x="77" y="139"/>
              </a:cxn>
            </a:cxnLst>
            <a:rect l="0" t="0" r="r" b="b"/>
            <a:pathLst>
              <a:path w="79" h="142">
                <a:moveTo>
                  <a:pt x="10" y="15"/>
                </a:moveTo>
                <a:cubicBezTo>
                  <a:pt x="34" y="85"/>
                  <a:pt x="0" y="0"/>
                  <a:pt x="48" y="72"/>
                </a:cubicBezTo>
                <a:cubicBezTo>
                  <a:pt x="54" y="81"/>
                  <a:pt x="53" y="92"/>
                  <a:pt x="58" y="101"/>
                </a:cubicBezTo>
                <a:cubicBezTo>
                  <a:pt x="79" y="142"/>
                  <a:pt x="77" y="115"/>
                  <a:pt x="77" y="139"/>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58" name="Freeform 7"/>
          <p:cNvSpPr>
            <a:spLocks/>
          </p:cNvSpPr>
          <p:nvPr/>
        </p:nvSpPr>
        <p:spPr bwMode="auto">
          <a:xfrm>
            <a:off x="6216650" y="5145088"/>
            <a:ext cx="214313" cy="90487"/>
          </a:xfrm>
          <a:custGeom>
            <a:avLst/>
            <a:gdLst/>
            <a:ahLst/>
            <a:cxnLst>
              <a:cxn ang="0">
                <a:pos x="0" y="0"/>
              </a:cxn>
              <a:cxn ang="0">
                <a:pos x="19" y="29"/>
              </a:cxn>
              <a:cxn ang="0">
                <a:pos x="152" y="57"/>
              </a:cxn>
            </a:cxnLst>
            <a:rect l="0" t="0" r="r" b="b"/>
            <a:pathLst>
              <a:path w="152" h="57">
                <a:moveTo>
                  <a:pt x="0" y="0"/>
                </a:moveTo>
                <a:cubicBezTo>
                  <a:pt x="6" y="10"/>
                  <a:pt x="10" y="22"/>
                  <a:pt x="19" y="29"/>
                </a:cubicBezTo>
                <a:cubicBezTo>
                  <a:pt x="37" y="43"/>
                  <a:pt x="126" y="57"/>
                  <a:pt x="152" y="57"/>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59" name="Freeform 8"/>
          <p:cNvSpPr>
            <a:spLocks/>
          </p:cNvSpPr>
          <p:nvPr/>
        </p:nvSpPr>
        <p:spPr bwMode="auto">
          <a:xfrm>
            <a:off x="6256338" y="5216525"/>
            <a:ext cx="68262" cy="927100"/>
          </a:xfrm>
          <a:custGeom>
            <a:avLst/>
            <a:gdLst/>
            <a:ahLst/>
            <a:cxnLst>
              <a:cxn ang="0">
                <a:pos x="47" y="12"/>
              </a:cxn>
              <a:cxn ang="0">
                <a:pos x="28" y="174"/>
              </a:cxn>
              <a:cxn ang="0">
                <a:pos x="0" y="298"/>
              </a:cxn>
              <a:cxn ang="0">
                <a:pos x="9" y="412"/>
              </a:cxn>
              <a:cxn ang="0">
                <a:pos x="19" y="441"/>
              </a:cxn>
              <a:cxn ang="0">
                <a:pos x="9" y="584"/>
              </a:cxn>
            </a:cxnLst>
            <a:rect l="0" t="0" r="r" b="b"/>
            <a:pathLst>
              <a:path w="48" h="584">
                <a:moveTo>
                  <a:pt x="47" y="12"/>
                </a:moveTo>
                <a:cubicBezTo>
                  <a:pt x="23" y="91"/>
                  <a:pt x="48" y="0"/>
                  <a:pt x="28" y="174"/>
                </a:cubicBezTo>
                <a:cubicBezTo>
                  <a:pt x="23" y="214"/>
                  <a:pt x="6" y="257"/>
                  <a:pt x="0" y="298"/>
                </a:cubicBezTo>
                <a:cubicBezTo>
                  <a:pt x="3" y="336"/>
                  <a:pt x="4" y="374"/>
                  <a:pt x="9" y="412"/>
                </a:cubicBezTo>
                <a:cubicBezTo>
                  <a:pt x="10" y="422"/>
                  <a:pt x="19" y="431"/>
                  <a:pt x="19" y="441"/>
                </a:cubicBezTo>
                <a:cubicBezTo>
                  <a:pt x="19" y="489"/>
                  <a:pt x="9" y="536"/>
                  <a:pt x="9" y="584"/>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60" name="Freeform 9"/>
          <p:cNvSpPr>
            <a:spLocks/>
          </p:cNvSpPr>
          <p:nvPr/>
        </p:nvSpPr>
        <p:spPr bwMode="auto">
          <a:xfrm>
            <a:off x="6148388" y="3316288"/>
            <a:ext cx="309562" cy="1300162"/>
          </a:xfrm>
          <a:custGeom>
            <a:avLst/>
            <a:gdLst/>
            <a:ahLst/>
            <a:cxnLst>
              <a:cxn ang="0">
                <a:pos x="19" y="819"/>
              </a:cxn>
              <a:cxn ang="0">
                <a:pos x="58" y="552"/>
              </a:cxn>
              <a:cxn ang="0">
                <a:pos x="105" y="314"/>
              </a:cxn>
              <a:cxn ang="0">
                <a:pos x="172" y="114"/>
              </a:cxn>
              <a:cxn ang="0">
                <a:pos x="219" y="0"/>
              </a:cxn>
            </a:cxnLst>
            <a:rect l="0" t="0" r="r" b="b"/>
            <a:pathLst>
              <a:path w="219" h="819">
                <a:moveTo>
                  <a:pt x="19" y="819"/>
                </a:moveTo>
                <a:cubicBezTo>
                  <a:pt x="25" y="693"/>
                  <a:pt x="0" y="637"/>
                  <a:pt x="58" y="552"/>
                </a:cubicBezTo>
                <a:cubicBezTo>
                  <a:pt x="78" y="472"/>
                  <a:pt x="90" y="395"/>
                  <a:pt x="105" y="314"/>
                </a:cubicBezTo>
                <a:cubicBezTo>
                  <a:pt x="117" y="248"/>
                  <a:pt x="151" y="178"/>
                  <a:pt x="172" y="114"/>
                </a:cubicBezTo>
                <a:cubicBezTo>
                  <a:pt x="178" y="95"/>
                  <a:pt x="203" y="0"/>
                  <a:pt x="219" y="0"/>
                </a:cubicBezTo>
              </a:path>
            </a:pathLst>
          </a:custGeom>
          <a:noFill/>
          <a:ln w="5715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61" name="Freeform 10"/>
          <p:cNvSpPr>
            <a:spLocks/>
          </p:cNvSpPr>
          <p:nvPr/>
        </p:nvSpPr>
        <p:spPr bwMode="auto">
          <a:xfrm>
            <a:off x="6619875" y="2967038"/>
            <a:ext cx="217488" cy="288925"/>
          </a:xfrm>
          <a:custGeom>
            <a:avLst/>
            <a:gdLst/>
            <a:ahLst/>
            <a:cxnLst>
              <a:cxn ang="0">
                <a:pos x="133" y="0"/>
              </a:cxn>
              <a:cxn ang="0">
                <a:pos x="47" y="115"/>
              </a:cxn>
              <a:cxn ang="0">
                <a:pos x="28" y="143"/>
              </a:cxn>
              <a:cxn ang="0">
                <a:pos x="0" y="153"/>
              </a:cxn>
            </a:cxnLst>
            <a:rect l="0" t="0" r="r" b="b"/>
            <a:pathLst>
              <a:path w="133" h="153">
                <a:moveTo>
                  <a:pt x="133" y="0"/>
                </a:moveTo>
                <a:cubicBezTo>
                  <a:pt x="118" y="47"/>
                  <a:pt x="78" y="78"/>
                  <a:pt x="47" y="115"/>
                </a:cubicBezTo>
                <a:cubicBezTo>
                  <a:pt x="40" y="124"/>
                  <a:pt x="37" y="136"/>
                  <a:pt x="28" y="143"/>
                </a:cubicBezTo>
                <a:cubicBezTo>
                  <a:pt x="20" y="149"/>
                  <a:pt x="0" y="153"/>
                  <a:pt x="0" y="153"/>
                </a:cubicBezTo>
              </a:path>
            </a:pathLst>
          </a:custGeom>
          <a:noFill/>
          <a:ln w="5715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62" name="Freeform 61"/>
          <p:cNvSpPr/>
          <p:nvPr/>
        </p:nvSpPr>
        <p:spPr bwMode="auto">
          <a:xfrm>
            <a:off x="3052763" y="2851150"/>
            <a:ext cx="285750" cy="1657350"/>
          </a:xfrm>
          <a:custGeom>
            <a:avLst/>
            <a:gdLst>
              <a:gd name="connsiteX0" fmla="*/ 322730 w 322730"/>
              <a:gd name="connsiteY0" fmla="*/ 0 h 1658471"/>
              <a:gd name="connsiteX1" fmla="*/ 295836 w 322730"/>
              <a:gd name="connsiteY1" fmla="*/ 89648 h 1658471"/>
              <a:gd name="connsiteX2" fmla="*/ 268942 w 322730"/>
              <a:gd name="connsiteY2" fmla="*/ 179295 h 1658471"/>
              <a:gd name="connsiteX3" fmla="*/ 242047 w 322730"/>
              <a:gd name="connsiteY3" fmla="*/ 286871 h 1658471"/>
              <a:gd name="connsiteX4" fmla="*/ 206189 w 322730"/>
              <a:gd name="connsiteY4" fmla="*/ 394448 h 1658471"/>
              <a:gd name="connsiteX5" fmla="*/ 197224 w 322730"/>
              <a:gd name="connsiteY5" fmla="*/ 421342 h 1658471"/>
              <a:gd name="connsiteX6" fmla="*/ 188259 w 322730"/>
              <a:gd name="connsiteY6" fmla="*/ 448236 h 1658471"/>
              <a:gd name="connsiteX7" fmla="*/ 179294 w 322730"/>
              <a:gd name="connsiteY7" fmla="*/ 546848 h 1658471"/>
              <a:gd name="connsiteX8" fmla="*/ 152400 w 322730"/>
              <a:gd name="connsiteY8" fmla="*/ 636495 h 1658471"/>
              <a:gd name="connsiteX9" fmla="*/ 125506 w 322730"/>
              <a:gd name="connsiteY9" fmla="*/ 717177 h 1658471"/>
              <a:gd name="connsiteX10" fmla="*/ 116542 w 322730"/>
              <a:gd name="connsiteY10" fmla="*/ 744071 h 1658471"/>
              <a:gd name="connsiteX11" fmla="*/ 89647 w 322730"/>
              <a:gd name="connsiteY11" fmla="*/ 869577 h 1658471"/>
              <a:gd name="connsiteX12" fmla="*/ 80683 w 322730"/>
              <a:gd name="connsiteY12" fmla="*/ 896471 h 1658471"/>
              <a:gd name="connsiteX13" fmla="*/ 71718 w 322730"/>
              <a:gd name="connsiteY13" fmla="*/ 1013012 h 1658471"/>
              <a:gd name="connsiteX14" fmla="*/ 62753 w 322730"/>
              <a:gd name="connsiteY14" fmla="*/ 1039906 h 1658471"/>
              <a:gd name="connsiteX15" fmla="*/ 53789 w 322730"/>
              <a:gd name="connsiteY15" fmla="*/ 1084730 h 1658471"/>
              <a:gd name="connsiteX16" fmla="*/ 44824 w 322730"/>
              <a:gd name="connsiteY16" fmla="*/ 1201271 h 1658471"/>
              <a:gd name="connsiteX17" fmla="*/ 35859 w 322730"/>
              <a:gd name="connsiteY17" fmla="*/ 1228165 h 1658471"/>
              <a:gd name="connsiteX18" fmla="*/ 26894 w 322730"/>
              <a:gd name="connsiteY18" fmla="*/ 1353671 h 1658471"/>
              <a:gd name="connsiteX19" fmla="*/ 17930 w 322730"/>
              <a:gd name="connsiteY19" fmla="*/ 1389530 h 1658471"/>
              <a:gd name="connsiteX20" fmla="*/ 0 w 322730"/>
              <a:gd name="connsiteY20" fmla="*/ 1461248 h 1658471"/>
              <a:gd name="connsiteX21" fmla="*/ 8965 w 322730"/>
              <a:gd name="connsiteY21" fmla="*/ 1658471 h 165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730" h="1658471">
                <a:moveTo>
                  <a:pt x="322730" y="0"/>
                </a:moveTo>
                <a:cubicBezTo>
                  <a:pt x="284509" y="95551"/>
                  <a:pt x="321810" y="-5591"/>
                  <a:pt x="295836" y="89648"/>
                </a:cubicBezTo>
                <a:cubicBezTo>
                  <a:pt x="278676" y="152568"/>
                  <a:pt x="279447" y="126767"/>
                  <a:pt x="268942" y="179295"/>
                </a:cubicBezTo>
                <a:cubicBezTo>
                  <a:pt x="250835" y="269833"/>
                  <a:pt x="272000" y="197012"/>
                  <a:pt x="242047" y="286871"/>
                </a:cubicBezTo>
                <a:lnTo>
                  <a:pt x="206189" y="394448"/>
                </a:lnTo>
                <a:lnTo>
                  <a:pt x="197224" y="421342"/>
                </a:lnTo>
                <a:lnTo>
                  <a:pt x="188259" y="448236"/>
                </a:lnTo>
                <a:cubicBezTo>
                  <a:pt x="185271" y="481107"/>
                  <a:pt x="183656" y="514131"/>
                  <a:pt x="179294" y="546848"/>
                </a:cubicBezTo>
                <a:cubicBezTo>
                  <a:pt x="176283" y="569434"/>
                  <a:pt x="158064" y="619504"/>
                  <a:pt x="152400" y="636495"/>
                </a:cubicBezTo>
                <a:lnTo>
                  <a:pt x="125506" y="717177"/>
                </a:lnTo>
                <a:lnTo>
                  <a:pt x="116542" y="744071"/>
                </a:lnTo>
                <a:cubicBezTo>
                  <a:pt x="105232" y="834548"/>
                  <a:pt x="115196" y="792929"/>
                  <a:pt x="89647" y="869577"/>
                </a:cubicBezTo>
                <a:lnTo>
                  <a:pt x="80683" y="896471"/>
                </a:lnTo>
                <a:cubicBezTo>
                  <a:pt x="77695" y="935318"/>
                  <a:pt x="76551" y="974351"/>
                  <a:pt x="71718" y="1013012"/>
                </a:cubicBezTo>
                <a:cubicBezTo>
                  <a:pt x="70546" y="1022389"/>
                  <a:pt x="65045" y="1030739"/>
                  <a:pt x="62753" y="1039906"/>
                </a:cubicBezTo>
                <a:cubicBezTo>
                  <a:pt x="59058" y="1054688"/>
                  <a:pt x="56777" y="1069789"/>
                  <a:pt x="53789" y="1084730"/>
                </a:cubicBezTo>
                <a:cubicBezTo>
                  <a:pt x="50801" y="1123577"/>
                  <a:pt x="49657" y="1162610"/>
                  <a:pt x="44824" y="1201271"/>
                </a:cubicBezTo>
                <a:cubicBezTo>
                  <a:pt x="43652" y="1210648"/>
                  <a:pt x="36963" y="1218780"/>
                  <a:pt x="35859" y="1228165"/>
                </a:cubicBezTo>
                <a:cubicBezTo>
                  <a:pt x="30958" y="1269820"/>
                  <a:pt x="31526" y="1311986"/>
                  <a:pt x="26894" y="1353671"/>
                </a:cubicBezTo>
                <a:cubicBezTo>
                  <a:pt x="25533" y="1365916"/>
                  <a:pt x="20603" y="1377503"/>
                  <a:pt x="17930" y="1389530"/>
                </a:cubicBezTo>
                <a:cubicBezTo>
                  <a:pt x="3508" y="1454431"/>
                  <a:pt x="16018" y="1413193"/>
                  <a:pt x="0" y="1461248"/>
                </a:cubicBezTo>
                <a:cubicBezTo>
                  <a:pt x="10356" y="1616589"/>
                  <a:pt x="8965" y="1550795"/>
                  <a:pt x="8965" y="1658471"/>
                </a:cubicBezTo>
              </a:path>
            </a:pathLst>
          </a:custGeom>
          <a:noFill/>
          <a:ln w="5715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63" name="Freeform 62"/>
          <p:cNvSpPr/>
          <p:nvPr/>
        </p:nvSpPr>
        <p:spPr bwMode="auto">
          <a:xfrm>
            <a:off x="2955925" y="4491038"/>
            <a:ext cx="96838" cy="538162"/>
          </a:xfrm>
          <a:custGeom>
            <a:avLst/>
            <a:gdLst>
              <a:gd name="connsiteX0" fmla="*/ 107588 w 107588"/>
              <a:gd name="connsiteY0" fmla="*/ 0 h 537882"/>
              <a:gd name="connsiteX1" fmla="*/ 98624 w 107588"/>
              <a:gd name="connsiteY1" fmla="*/ 62753 h 537882"/>
              <a:gd name="connsiteX2" fmla="*/ 80694 w 107588"/>
              <a:gd name="connsiteY2" fmla="*/ 80682 h 537882"/>
              <a:gd name="connsiteX3" fmla="*/ 53800 w 107588"/>
              <a:gd name="connsiteY3" fmla="*/ 134470 h 537882"/>
              <a:gd name="connsiteX4" fmla="*/ 44835 w 107588"/>
              <a:gd name="connsiteY4" fmla="*/ 277906 h 537882"/>
              <a:gd name="connsiteX5" fmla="*/ 26906 w 107588"/>
              <a:gd name="connsiteY5" fmla="*/ 340658 h 537882"/>
              <a:gd name="connsiteX6" fmla="*/ 17941 w 107588"/>
              <a:gd name="connsiteY6" fmla="*/ 466164 h 537882"/>
              <a:gd name="connsiteX7" fmla="*/ 8977 w 107588"/>
              <a:gd name="connsiteY7" fmla="*/ 493058 h 537882"/>
              <a:gd name="connsiteX8" fmla="*/ 12 w 107588"/>
              <a:gd name="connsiteY8" fmla="*/ 537882 h 5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88" h="537882">
                <a:moveTo>
                  <a:pt x="107588" y="0"/>
                </a:moveTo>
                <a:cubicBezTo>
                  <a:pt x="104600" y="20918"/>
                  <a:pt x="105306" y="42707"/>
                  <a:pt x="98624" y="62753"/>
                </a:cubicBezTo>
                <a:cubicBezTo>
                  <a:pt x="95951" y="70771"/>
                  <a:pt x="85974" y="74082"/>
                  <a:pt x="80694" y="80682"/>
                </a:cubicBezTo>
                <a:cubicBezTo>
                  <a:pt x="60834" y="105506"/>
                  <a:pt x="63268" y="106066"/>
                  <a:pt x="53800" y="134470"/>
                </a:cubicBezTo>
                <a:cubicBezTo>
                  <a:pt x="50812" y="182282"/>
                  <a:pt x="49602" y="230238"/>
                  <a:pt x="44835" y="277906"/>
                </a:cubicBezTo>
                <a:cubicBezTo>
                  <a:pt x="43227" y="293991"/>
                  <a:pt x="32368" y="324273"/>
                  <a:pt x="26906" y="340658"/>
                </a:cubicBezTo>
                <a:cubicBezTo>
                  <a:pt x="23918" y="382493"/>
                  <a:pt x="22841" y="424509"/>
                  <a:pt x="17941" y="466164"/>
                </a:cubicBezTo>
                <a:cubicBezTo>
                  <a:pt x="16837" y="475549"/>
                  <a:pt x="11573" y="483972"/>
                  <a:pt x="8977" y="493058"/>
                </a:cubicBezTo>
                <a:cubicBezTo>
                  <a:pt x="-713" y="526973"/>
                  <a:pt x="12" y="517771"/>
                  <a:pt x="12" y="537882"/>
                </a:cubicBezTo>
              </a:path>
            </a:pathLst>
          </a:custGeom>
          <a:noFill/>
          <a:ln w="5715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64" name="Freeform 63"/>
          <p:cNvSpPr/>
          <p:nvPr/>
        </p:nvSpPr>
        <p:spPr bwMode="auto">
          <a:xfrm>
            <a:off x="2828925" y="5029200"/>
            <a:ext cx="166688" cy="1371600"/>
          </a:xfrm>
          <a:custGeom>
            <a:avLst/>
            <a:gdLst>
              <a:gd name="connsiteX0" fmla="*/ 161364 w 188258"/>
              <a:gd name="connsiteY0" fmla="*/ 0 h 1371600"/>
              <a:gd name="connsiteX1" fmla="*/ 170329 w 188258"/>
              <a:gd name="connsiteY1" fmla="*/ 44824 h 1371600"/>
              <a:gd name="connsiteX2" fmla="*/ 188258 w 188258"/>
              <a:gd name="connsiteY2" fmla="*/ 286871 h 1371600"/>
              <a:gd name="connsiteX3" fmla="*/ 179294 w 188258"/>
              <a:gd name="connsiteY3" fmla="*/ 457200 h 1371600"/>
              <a:gd name="connsiteX4" fmla="*/ 170329 w 188258"/>
              <a:gd name="connsiteY4" fmla="*/ 502024 h 1371600"/>
              <a:gd name="connsiteX5" fmla="*/ 161364 w 188258"/>
              <a:gd name="connsiteY5" fmla="*/ 573741 h 1371600"/>
              <a:gd name="connsiteX6" fmla="*/ 152400 w 188258"/>
              <a:gd name="connsiteY6" fmla="*/ 609600 h 1371600"/>
              <a:gd name="connsiteX7" fmla="*/ 143435 w 188258"/>
              <a:gd name="connsiteY7" fmla="*/ 663388 h 1371600"/>
              <a:gd name="connsiteX8" fmla="*/ 134470 w 188258"/>
              <a:gd name="connsiteY8" fmla="*/ 690282 h 1371600"/>
              <a:gd name="connsiteX9" fmla="*/ 125505 w 188258"/>
              <a:gd name="connsiteY9" fmla="*/ 735106 h 1371600"/>
              <a:gd name="connsiteX10" fmla="*/ 116541 w 188258"/>
              <a:gd name="connsiteY10" fmla="*/ 770965 h 1371600"/>
              <a:gd name="connsiteX11" fmla="*/ 125505 w 188258"/>
              <a:gd name="connsiteY11" fmla="*/ 878541 h 1371600"/>
              <a:gd name="connsiteX12" fmla="*/ 143435 w 188258"/>
              <a:gd name="connsiteY12" fmla="*/ 932329 h 1371600"/>
              <a:gd name="connsiteX13" fmla="*/ 152400 w 188258"/>
              <a:gd name="connsiteY13" fmla="*/ 1138518 h 1371600"/>
              <a:gd name="connsiteX14" fmla="*/ 161364 w 188258"/>
              <a:gd name="connsiteY14" fmla="*/ 1174376 h 1371600"/>
              <a:gd name="connsiteX15" fmla="*/ 134470 w 188258"/>
              <a:gd name="connsiteY15" fmla="*/ 1228165 h 1371600"/>
              <a:gd name="connsiteX16" fmla="*/ 116541 w 188258"/>
              <a:gd name="connsiteY16" fmla="*/ 1255059 h 1371600"/>
              <a:gd name="connsiteX17" fmla="*/ 107576 w 188258"/>
              <a:gd name="connsiteY17" fmla="*/ 1281953 h 1371600"/>
              <a:gd name="connsiteX18" fmla="*/ 80682 w 188258"/>
              <a:gd name="connsiteY18" fmla="*/ 1299882 h 1371600"/>
              <a:gd name="connsiteX19" fmla="*/ 17929 w 188258"/>
              <a:gd name="connsiteY19" fmla="*/ 1344706 h 1371600"/>
              <a:gd name="connsiteX20" fmla="*/ 0 w 188258"/>
              <a:gd name="connsiteY20"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258" h="1371600">
                <a:moveTo>
                  <a:pt x="161364" y="0"/>
                </a:moveTo>
                <a:cubicBezTo>
                  <a:pt x="164352" y="14941"/>
                  <a:pt x="169281" y="29623"/>
                  <a:pt x="170329" y="44824"/>
                </a:cubicBezTo>
                <a:cubicBezTo>
                  <a:pt x="187419" y="292614"/>
                  <a:pt x="155580" y="188825"/>
                  <a:pt x="188258" y="286871"/>
                </a:cubicBezTo>
                <a:cubicBezTo>
                  <a:pt x="185270" y="343647"/>
                  <a:pt x="184015" y="400541"/>
                  <a:pt x="179294" y="457200"/>
                </a:cubicBezTo>
                <a:cubicBezTo>
                  <a:pt x="178029" y="472385"/>
                  <a:pt x="172646" y="486964"/>
                  <a:pt x="170329" y="502024"/>
                </a:cubicBezTo>
                <a:cubicBezTo>
                  <a:pt x="166666" y="525836"/>
                  <a:pt x="165325" y="549977"/>
                  <a:pt x="161364" y="573741"/>
                </a:cubicBezTo>
                <a:cubicBezTo>
                  <a:pt x="159339" y="585894"/>
                  <a:pt x="154816" y="597518"/>
                  <a:pt x="152400" y="609600"/>
                </a:cubicBezTo>
                <a:cubicBezTo>
                  <a:pt x="148835" y="627424"/>
                  <a:pt x="147378" y="645644"/>
                  <a:pt x="143435" y="663388"/>
                </a:cubicBezTo>
                <a:cubicBezTo>
                  <a:pt x="141385" y="672613"/>
                  <a:pt x="136762" y="681115"/>
                  <a:pt x="134470" y="690282"/>
                </a:cubicBezTo>
                <a:cubicBezTo>
                  <a:pt x="130774" y="705064"/>
                  <a:pt x="128810" y="720232"/>
                  <a:pt x="125505" y="735106"/>
                </a:cubicBezTo>
                <a:cubicBezTo>
                  <a:pt x="122832" y="747133"/>
                  <a:pt x="119529" y="759012"/>
                  <a:pt x="116541" y="770965"/>
                </a:cubicBezTo>
                <a:cubicBezTo>
                  <a:pt x="119529" y="806824"/>
                  <a:pt x="119589" y="843048"/>
                  <a:pt x="125505" y="878541"/>
                </a:cubicBezTo>
                <a:cubicBezTo>
                  <a:pt x="128612" y="897183"/>
                  <a:pt x="143435" y="932329"/>
                  <a:pt x="143435" y="932329"/>
                </a:cubicBezTo>
                <a:cubicBezTo>
                  <a:pt x="146423" y="1001059"/>
                  <a:pt x="147318" y="1069911"/>
                  <a:pt x="152400" y="1138518"/>
                </a:cubicBezTo>
                <a:cubicBezTo>
                  <a:pt x="153310" y="1150805"/>
                  <a:pt x="161364" y="1162056"/>
                  <a:pt x="161364" y="1174376"/>
                </a:cubicBezTo>
                <a:cubicBezTo>
                  <a:pt x="161364" y="1214377"/>
                  <a:pt x="153556" y="1204307"/>
                  <a:pt x="134470" y="1228165"/>
                </a:cubicBezTo>
                <a:cubicBezTo>
                  <a:pt x="127739" y="1236578"/>
                  <a:pt x="121359" y="1245422"/>
                  <a:pt x="116541" y="1255059"/>
                </a:cubicBezTo>
                <a:cubicBezTo>
                  <a:pt x="112315" y="1263511"/>
                  <a:pt x="113479" y="1274574"/>
                  <a:pt x="107576" y="1281953"/>
                </a:cubicBezTo>
                <a:cubicBezTo>
                  <a:pt x="100845" y="1290366"/>
                  <a:pt x="88862" y="1292870"/>
                  <a:pt x="80682" y="1299882"/>
                </a:cubicBezTo>
                <a:cubicBezTo>
                  <a:pt x="26538" y="1346291"/>
                  <a:pt x="67346" y="1328233"/>
                  <a:pt x="17929" y="1344706"/>
                </a:cubicBezTo>
                <a:lnTo>
                  <a:pt x="0" y="1371600"/>
                </a:lnTo>
              </a:path>
            </a:pathLst>
          </a:custGeom>
          <a:noFill/>
          <a:ln w="57150" cap="flat" cmpd="sng" algn="ctr">
            <a:solidFill>
              <a:srgbClr val="0000CC"/>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65" name="Freeform 64"/>
          <p:cNvSpPr/>
          <p:nvPr/>
        </p:nvSpPr>
        <p:spPr bwMode="auto">
          <a:xfrm>
            <a:off x="3921125" y="4660900"/>
            <a:ext cx="206375" cy="1597025"/>
          </a:xfrm>
          <a:custGeom>
            <a:avLst/>
            <a:gdLst>
              <a:gd name="connsiteX0" fmla="*/ 62753 w 233083"/>
              <a:gd name="connsiteY0" fmla="*/ 0 h 1595718"/>
              <a:gd name="connsiteX1" fmla="*/ 53789 w 233083"/>
              <a:gd name="connsiteY1" fmla="*/ 44824 h 1595718"/>
              <a:gd name="connsiteX2" fmla="*/ 35859 w 233083"/>
              <a:gd name="connsiteY2" fmla="*/ 62753 h 1595718"/>
              <a:gd name="connsiteX3" fmla="*/ 26894 w 233083"/>
              <a:gd name="connsiteY3" fmla="*/ 89647 h 1595718"/>
              <a:gd name="connsiteX4" fmla="*/ 17930 w 233083"/>
              <a:gd name="connsiteY4" fmla="*/ 152400 h 1595718"/>
              <a:gd name="connsiteX5" fmla="*/ 8965 w 233083"/>
              <a:gd name="connsiteY5" fmla="*/ 179294 h 1595718"/>
              <a:gd name="connsiteX6" fmla="*/ 17930 w 233083"/>
              <a:gd name="connsiteY6" fmla="*/ 349624 h 1595718"/>
              <a:gd name="connsiteX7" fmla="*/ 8965 w 233083"/>
              <a:gd name="connsiteY7" fmla="*/ 717177 h 1595718"/>
              <a:gd name="connsiteX8" fmla="*/ 0 w 233083"/>
              <a:gd name="connsiteY8" fmla="*/ 977153 h 1595718"/>
              <a:gd name="connsiteX9" fmla="*/ 8965 w 233083"/>
              <a:gd name="connsiteY9" fmla="*/ 1129553 h 1595718"/>
              <a:gd name="connsiteX10" fmla="*/ 26894 w 233083"/>
              <a:gd name="connsiteY10" fmla="*/ 1183341 h 1595718"/>
              <a:gd name="connsiteX11" fmla="*/ 35859 w 233083"/>
              <a:gd name="connsiteY11" fmla="*/ 1281953 h 1595718"/>
              <a:gd name="connsiteX12" fmla="*/ 44824 w 233083"/>
              <a:gd name="connsiteY12" fmla="*/ 1308847 h 1595718"/>
              <a:gd name="connsiteX13" fmla="*/ 53789 w 233083"/>
              <a:gd name="connsiteY13" fmla="*/ 1416424 h 1595718"/>
              <a:gd name="connsiteX14" fmla="*/ 71718 w 233083"/>
              <a:gd name="connsiteY14" fmla="*/ 1470212 h 1595718"/>
              <a:gd name="connsiteX15" fmla="*/ 80683 w 233083"/>
              <a:gd name="connsiteY15" fmla="*/ 1497106 h 1595718"/>
              <a:gd name="connsiteX16" fmla="*/ 89647 w 233083"/>
              <a:gd name="connsiteY16" fmla="*/ 1559859 h 1595718"/>
              <a:gd name="connsiteX17" fmla="*/ 116541 w 233083"/>
              <a:gd name="connsiteY17" fmla="*/ 1568824 h 1595718"/>
              <a:gd name="connsiteX18" fmla="*/ 161365 w 233083"/>
              <a:gd name="connsiteY18" fmla="*/ 1595718 h 1595718"/>
              <a:gd name="connsiteX19" fmla="*/ 233083 w 233083"/>
              <a:gd name="connsiteY19" fmla="*/ 1577788 h 159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083" h="1595718">
                <a:moveTo>
                  <a:pt x="62753" y="0"/>
                </a:moveTo>
                <a:cubicBezTo>
                  <a:pt x="59765" y="14941"/>
                  <a:pt x="59791" y="30819"/>
                  <a:pt x="53789" y="44824"/>
                </a:cubicBezTo>
                <a:cubicBezTo>
                  <a:pt x="50460" y="52593"/>
                  <a:pt x="40208" y="55506"/>
                  <a:pt x="35859" y="62753"/>
                </a:cubicBezTo>
                <a:cubicBezTo>
                  <a:pt x="30997" y="70856"/>
                  <a:pt x="29882" y="80682"/>
                  <a:pt x="26894" y="89647"/>
                </a:cubicBezTo>
                <a:cubicBezTo>
                  <a:pt x="23906" y="110565"/>
                  <a:pt x="22074" y="131680"/>
                  <a:pt x="17930" y="152400"/>
                </a:cubicBezTo>
                <a:cubicBezTo>
                  <a:pt x="16077" y="161666"/>
                  <a:pt x="8965" y="169844"/>
                  <a:pt x="8965" y="179294"/>
                </a:cubicBezTo>
                <a:cubicBezTo>
                  <a:pt x="8965" y="236149"/>
                  <a:pt x="14942" y="292847"/>
                  <a:pt x="17930" y="349624"/>
                </a:cubicBezTo>
                <a:cubicBezTo>
                  <a:pt x="14942" y="472142"/>
                  <a:pt x="12465" y="594673"/>
                  <a:pt x="8965" y="717177"/>
                </a:cubicBezTo>
                <a:cubicBezTo>
                  <a:pt x="6488" y="803852"/>
                  <a:pt x="0" y="890443"/>
                  <a:pt x="0" y="977153"/>
                </a:cubicBezTo>
                <a:cubicBezTo>
                  <a:pt x="0" y="1028041"/>
                  <a:pt x="2383" y="1079093"/>
                  <a:pt x="8965" y="1129553"/>
                </a:cubicBezTo>
                <a:cubicBezTo>
                  <a:pt x="11409" y="1148293"/>
                  <a:pt x="26894" y="1183341"/>
                  <a:pt x="26894" y="1183341"/>
                </a:cubicBezTo>
                <a:cubicBezTo>
                  <a:pt x="29882" y="1216212"/>
                  <a:pt x="31191" y="1249279"/>
                  <a:pt x="35859" y="1281953"/>
                </a:cubicBezTo>
                <a:cubicBezTo>
                  <a:pt x="37195" y="1291308"/>
                  <a:pt x="43575" y="1299480"/>
                  <a:pt x="44824" y="1308847"/>
                </a:cubicBezTo>
                <a:cubicBezTo>
                  <a:pt x="49580" y="1344515"/>
                  <a:pt x="47873" y="1380930"/>
                  <a:pt x="53789" y="1416424"/>
                </a:cubicBezTo>
                <a:cubicBezTo>
                  <a:pt x="56896" y="1435066"/>
                  <a:pt x="65742" y="1452283"/>
                  <a:pt x="71718" y="1470212"/>
                </a:cubicBezTo>
                <a:lnTo>
                  <a:pt x="80683" y="1497106"/>
                </a:lnTo>
                <a:cubicBezTo>
                  <a:pt x="83671" y="1518024"/>
                  <a:pt x="80198" y="1540960"/>
                  <a:pt x="89647" y="1559859"/>
                </a:cubicBezTo>
                <a:cubicBezTo>
                  <a:pt x="93873" y="1568311"/>
                  <a:pt x="108438" y="1563962"/>
                  <a:pt x="116541" y="1568824"/>
                </a:cubicBezTo>
                <a:cubicBezTo>
                  <a:pt x="178070" y="1605741"/>
                  <a:pt x="85179" y="1570322"/>
                  <a:pt x="161365" y="1595718"/>
                </a:cubicBezTo>
                <a:cubicBezTo>
                  <a:pt x="220823" y="1575898"/>
                  <a:pt x="196254" y="1577788"/>
                  <a:pt x="233083" y="1577788"/>
                </a:cubicBezTo>
              </a:path>
            </a:pathLst>
          </a:custGeom>
          <a:noFill/>
          <a:ln w="57150" cap="flat" cmpd="sng" algn="ctr">
            <a:solidFill>
              <a:srgbClr val="0000CC"/>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66" name="Freeform 6"/>
          <p:cNvSpPr>
            <a:spLocks/>
          </p:cNvSpPr>
          <p:nvPr/>
        </p:nvSpPr>
        <p:spPr bwMode="auto">
          <a:xfrm>
            <a:off x="3729038" y="5233988"/>
            <a:ext cx="277812" cy="785812"/>
          </a:xfrm>
          <a:custGeom>
            <a:avLst/>
            <a:gdLst/>
            <a:ahLst/>
            <a:cxnLst>
              <a:cxn ang="0">
                <a:pos x="0" y="0"/>
              </a:cxn>
              <a:cxn ang="0">
                <a:pos x="9" y="57"/>
              </a:cxn>
              <a:cxn ang="0">
                <a:pos x="38" y="67"/>
              </a:cxn>
              <a:cxn ang="0">
                <a:pos x="48" y="95"/>
              </a:cxn>
              <a:cxn ang="0">
                <a:pos x="86" y="153"/>
              </a:cxn>
              <a:cxn ang="0">
                <a:pos x="105" y="181"/>
              </a:cxn>
              <a:cxn ang="0">
                <a:pos x="171" y="305"/>
              </a:cxn>
              <a:cxn ang="0">
                <a:pos x="190" y="495"/>
              </a:cxn>
            </a:cxnLst>
            <a:rect l="0" t="0" r="r" b="b"/>
            <a:pathLst>
              <a:path w="197" h="495">
                <a:moveTo>
                  <a:pt x="0" y="0"/>
                </a:moveTo>
                <a:cubicBezTo>
                  <a:pt x="3" y="19"/>
                  <a:pt x="0" y="40"/>
                  <a:pt x="9" y="57"/>
                </a:cubicBezTo>
                <a:cubicBezTo>
                  <a:pt x="14" y="66"/>
                  <a:pt x="31" y="60"/>
                  <a:pt x="38" y="67"/>
                </a:cubicBezTo>
                <a:cubicBezTo>
                  <a:pt x="45" y="74"/>
                  <a:pt x="43" y="86"/>
                  <a:pt x="48" y="95"/>
                </a:cubicBezTo>
                <a:cubicBezTo>
                  <a:pt x="59" y="115"/>
                  <a:pt x="73" y="134"/>
                  <a:pt x="86" y="153"/>
                </a:cubicBezTo>
                <a:cubicBezTo>
                  <a:pt x="92" y="162"/>
                  <a:pt x="105" y="181"/>
                  <a:pt x="105" y="181"/>
                </a:cubicBezTo>
                <a:cubicBezTo>
                  <a:pt x="121" y="234"/>
                  <a:pt x="132" y="264"/>
                  <a:pt x="171" y="305"/>
                </a:cubicBezTo>
                <a:cubicBezTo>
                  <a:pt x="197" y="379"/>
                  <a:pt x="190" y="394"/>
                  <a:pt x="190" y="495"/>
                </a:cubicBezTo>
              </a:path>
            </a:pathLst>
          </a:custGeom>
          <a:noFill/>
          <a:ln w="38100" cap="flat" cmpd="sng">
            <a:solidFill>
              <a:srgbClr val="FF0000"/>
            </a:solidFill>
            <a:prstDash val="solid"/>
            <a:round/>
            <a:headEnd type="none" w="sm" len="sm"/>
            <a:tailEnd type="none" w="sm" len="sm"/>
          </a:ln>
          <a:effectLst/>
        </p:spPr>
        <p:txBody>
          <a:bodyPr wrap="none" anchor="ctr"/>
          <a:lstStyle/>
          <a:p>
            <a:pPr defTabSz="914400">
              <a:defRPr/>
            </a:pPr>
            <a:endParaRPr lang="en-US" sz="2400">
              <a:solidFill>
                <a:srgbClr val="FF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67" name="Freeform 66"/>
          <p:cNvSpPr/>
          <p:nvPr/>
        </p:nvSpPr>
        <p:spPr bwMode="auto">
          <a:xfrm>
            <a:off x="6797675" y="2787650"/>
            <a:ext cx="39688" cy="179388"/>
          </a:xfrm>
          <a:custGeom>
            <a:avLst/>
            <a:gdLst>
              <a:gd name="connsiteX0" fmla="*/ 0 w 44831"/>
              <a:gd name="connsiteY0" fmla="*/ 0 h 179294"/>
              <a:gd name="connsiteX1" fmla="*/ 26894 w 44831"/>
              <a:gd name="connsiteY1" fmla="*/ 116541 h 179294"/>
              <a:gd name="connsiteX2" fmla="*/ 44824 w 44831"/>
              <a:gd name="connsiteY2" fmla="*/ 179294 h 179294"/>
            </a:gdLst>
            <a:ahLst/>
            <a:cxnLst>
              <a:cxn ang="0">
                <a:pos x="connsiteX0" y="connsiteY0"/>
              </a:cxn>
              <a:cxn ang="0">
                <a:pos x="connsiteX1" y="connsiteY1"/>
              </a:cxn>
              <a:cxn ang="0">
                <a:pos x="connsiteX2" y="connsiteY2"/>
              </a:cxn>
            </a:cxnLst>
            <a:rect l="l" t="t" r="r" b="b"/>
            <a:pathLst>
              <a:path w="44831" h="179294">
                <a:moveTo>
                  <a:pt x="0" y="0"/>
                </a:moveTo>
                <a:cubicBezTo>
                  <a:pt x="38142" y="95350"/>
                  <a:pt x="-929" y="-13302"/>
                  <a:pt x="26894" y="116541"/>
                </a:cubicBezTo>
                <a:cubicBezTo>
                  <a:pt x="45769" y="204625"/>
                  <a:pt x="44824" y="146455"/>
                  <a:pt x="44824" y="179294"/>
                </a:cubicBezTo>
              </a:path>
            </a:pathLst>
          </a:custGeom>
          <a:noFill/>
          <a:ln w="5715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68" name="Freeform 67"/>
          <p:cNvSpPr/>
          <p:nvPr/>
        </p:nvSpPr>
        <p:spPr bwMode="auto">
          <a:xfrm>
            <a:off x="6167438" y="4598988"/>
            <a:ext cx="41275" cy="555625"/>
          </a:xfrm>
          <a:custGeom>
            <a:avLst/>
            <a:gdLst>
              <a:gd name="connsiteX0" fmla="*/ 0 w 45816"/>
              <a:gd name="connsiteY0" fmla="*/ 0 h 555812"/>
              <a:gd name="connsiteX1" fmla="*/ 26894 w 45816"/>
              <a:gd name="connsiteY1" fmla="*/ 116541 h 555812"/>
              <a:gd name="connsiteX2" fmla="*/ 35859 w 45816"/>
              <a:gd name="connsiteY2" fmla="*/ 143435 h 555812"/>
              <a:gd name="connsiteX3" fmla="*/ 44824 w 45816"/>
              <a:gd name="connsiteY3" fmla="*/ 233082 h 555812"/>
              <a:gd name="connsiteX4" fmla="*/ 26894 w 45816"/>
              <a:gd name="connsiteY4" fmla="*/ 385482 h 555812"/>
              <a:gd name="connsiteX5" fmla="*/ 35859 w 45816"/>
              <a:gd name="connsiteY5" fmla="*/ 448235 h 555812"/>
              <a:gd name="connsiteX6" fmla="*/ 44824 w 45816"/>
              <a:gd name="connsiteY6" fmla="*/ 475130 h 555812"/>
              <a:gd name="connsiteX7" fmla="*/ 44824 w 45816"/>
              <a:gd name="connsiteY7" fmla="*/ 555812 h 5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6" h="555812">
                <a:moveTo>
                  <a:pt x="0" y="0"/>
                </a:moveTo>
                <a:cubicBezTo>
                  <a:pt x="11637" y="81459"/>
                  <a:pt x="2284" y="42710"/>
                  <a:pt x="26894" y="116541"/>
                </a:cubicBezTo>
                <a:lnTo>
                  <a:pt x="35859" y="143435"/>
                </a:lnTo>
                <a:cubicBezTo>
                  <a:pt x="38847" y="173317"/>
                  <a:pt x="44824" y="203051"/>
                  <a:pt x="44824" y="233082"/>
                </a:cubicBezTo>
                <a:cubicBezTo>
                  <a:pt x="44824" y="322271"/>
                  <a:pt x="42175" y="324360"/>
                  <a:pt x="26894" y="385482"/>
                </a:cubicBezTo>
                <a:cubicBezTo>
                  <a:pt x="29882" y="406400"/>
                  <a:pt x="31715" y="427515"/>
                  <a:pt x="35859" y="448235"/>
                </a:cubicBezTo>
                <a:cubicBezTo>
                  <a:pt x="37712" y="457501"/>
                  <a:pt x="44039" y="465713"/>
                  <a:pt x="44824" y="475130"/>
                </a:cubicBezTo>
                <a:cubicBezTo>
                  <a:pt x="47057" y="501931"/>
                  <a:pt x="44824" y="528918"/>
                  <a:pt x="44824" y="555812"/>
                </a:cubicBezTo>
              </a:path>
            </a:pathLst>
          </a:custGeom>
          <a:noFill/>
          <a:ln w="5715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69" name="Freeform 68"/>
          <p:cNvSpPr/>
          <p:nvPr/>
        </p:nvSpPr>
        <p:spPr bwMode="auto">
          <a:xfrm>
            <a:off x="6008688" y="5191125"/>
            <a:ext cx="206375" cy="1012825"/>
          </a:xfrm>
          <a:custGeom>
            <a:avLst/>
            <a:gdLst>
              <a:gd name="connsiteX0" fmla="*/ 224118 w 233094"/>
              <a:gd name="connsiteY0" fmla="*/ 0 h 1013622"/>
              <a:gd name="connsiteX1" fmla="*/ 224118 w 233094"/>
              <a:gd name="connsiteY1" fmla="*/ 197223 h 1013622"/>
              <a:gd name="connsiteX2" fmla="*/ 215153 w 233094"/>
              <a:gd name="connsiteY2" fmla="*/ 224117 h 1013622"/>
              <a:gd name="connsiteX3" fmla="*/ 197224 w 233094"/>
              <a:gd name="connsiteY3" fmla="*/ 600635 h 1013622"/>
              <a:gd name="connsiteX4" fmla="*/ 188259 w 233094"/>
              <a:gd name="connsiteY4" fmla="*/ 645459 h 1013622"/>
              <a:gd name="connsiteX5" fmla="*/ 179294 w 233094"/>
              <a:gd name="connsiteY5" fmla="*/ 726141 h 1013622"/>
              <a:gd name="connsiteX6" fmla="*/ 161365 w 233094"/>
              <a:gd name="connsiteY6" fmla="*/ 797859 h 1013622"/>
              <a:gd name="connsiteX7" fmla="*/ 152400 w 233094"/>
              <a:gd name="connsiteY7" fmla="*/ 968188 h 1013622"/>
              <a:gd name="connsiteX8" fmla="*/ 143436 w 233094"/>
              <a:gd name="connsiteY8" fmla="*/ 995082 h 1013622"/>
              <a:gd name="connsiteX9" fmla="*/ 116541 w 233094"/>
              <a:gd name="connsiteY9" fmla="*/ 1004047 h 1013622"/>
              <a:gd name="connsiteX10" fmla="*/ 53788 w 233094"/>
              <a:gd name="connsiteY10" fmla="*/ 1013011 h 1013622"/>
              <a:gd name="connsiteX11" fmla="*/ 0 w 233094"/>
              <a:gd name="connsiteY11" fmla="*/ 1013011 h 101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094" h="1013622">
                <a:moveTo>
                  <a:pt x="224118" y="0"/>
                </a:moveTo>
                <a:cubicBezTo>
                  <a:pt x="232142" y="104309"/>
                  <a:pt x="239481" y="105050"/>
                  <a:pt x="224118" y="197223"/>
                </a:cubicBezTo>
                <a:cubicBezTo>
                  <a:pt x="222564" y="206544"/>
                  <a:pt x="218141" y="215152"/>
                  <a:pt x="215153" y="224117"/>
                </a:cubicBezTo>
                <a:cubicBezTo>
                  <a:pt x="212104" y="306430"/>
                  <a:pt x="207341" y="499461"/>
                  <a:pt x="197224" y="600635"/>
                </a:cubicBezTo>
                <a:cubicBezTo>
                  <a:pt x="195708" y="615797"/>
                  <a:pt x="190414" y="630375"/>
                  <a:pt x="188259" y="645459"/>
                </a:cubicBezTo>
                <a:cubicBezTo>
                  <a:pt x="184432" y="672247"/>
                  <a:pt x="183121" y="699353"/>
                  <a:pt x="179294" y="726141"/>
                </a:cubicBezTo>
                <a:cubicBezTo>
                  <a:pt x="173885" y="764007"/>
                  <a:pt x="171794" y="766571"/>
                  <a:pt x="161365" y="797859"/>
                </a:cubicBezTo>
                <a:cubicBezTo>
                  <a:pt x="158377" y="854635"/>
                  <a:pt x="157547" y="911567"/>
                  <a:pt x="152400" y="968188"/>
                </a:cubicBezTo>
                <a:cubicBezTo>
                  <a:pt x="151544" y="977599"/>
                  <a:pt x="150118" y="988400"/>
                  <a:pt x="143436" y="995082"/>
                </a:cubicBezTo>
                <a:cubicBezTo>
                  <a:pt x="136754" y="1001764"/>
                  <a:pt x="125807" y="1002194"/>
                  <a:pt x="116541" y="1004047"/>
                </a:cubicBezTo>
                <a:cubicBezTo>
                  <a:pt x="95821" y="1008191"/>
                  <a:pt x="74856" y="1011391"/>
                  <a:pt x="53788" y="1013011"/>
                </a:cubicBezTo>
                <a:cubicBezTo>
                  <a:pt x="35911" y="1014386"/>
                  <a:pt x="17929" y="1013011"/>
                  <a:pt x="0" y="1013011"/>
                </a:cubicBezTo>
              </a:path>
            </a:pathLst>
          </a:custGeom>
          <a:noFill/>
          <a:ln w="5715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70" name="Freeform 69"/>
          <p:cNvSpPr/>
          <p:nvPr/>
        </p:nvSpPr>
        <p:spPr bwMode="auto">
          <a:xfrm>
            <a:off x="6853238" y="3011488"/>
            <a:ext cx="477837" cy="3425825"/>
          </a:xfrm>
          <a:custGeom>
            <a:avLst/>
            <a:gdLst>
              <a:gd name="connsiteX0" fmla="*/ 0 w 537882"/>
              <a:gd name="connsiteY0" fmla="*/ 0 h 3397624"/>
              <a:gd name="connsiteX1" fmla="*/ 26894 w 537882"/>
              <a:gd name="connsiteY1" fmla="*/ 80683 h 3397624"/>
              <a:gd name="connsiteX2" fmla="*/ 44824 w 537882"/>
              <a:gd name="connsiteY2" fmla="*/ 170330 h 3397624"/>
              <a:gd name="connsiteX3" fmla="*/ 62753 w 537882"/>
              <a:gd name="connsiteY3" fmla="*/ 233083 h 3397624"/>
              <a:gd name="connsiteX4" fmla="*/ 71718 w 537882"/>
              <a:gd name="connsiteY4" fmla="*/ 277906 h 3397624"/>
              <a:gd name="connsiteX5" fmla="*/ 80682 w 537882"/>
              <a:gd name="connsiteY5" fmla="*/ 304800 h 3397624"/>
              <a:gd name="connsiteX6" fmla="*/ 89647 w 537882"/>
              <a:gd name="connsiteY6" fmla="*/ 349624 h 3397624"/>
              <a:gd name="connsiteX7" fmla="*/ 116541 w 537882"/>
              <a:gd name="connsiteY7" fmla="*/ 403412 h 3397624"/>
              <a:gd name="connsiteX8" fmla="*/ 125506 w 537882"/>
              <a:gd name="connsiteY8" fmla="*/ 430306 h 3397624"/>
              <a:gd name="connsiteX9" fmla="*/ 134471 w 537882"/>
              <a:gd name="connsiteY9" fmla="*/ 510989 h 3397624"/>
              <a:gd name="connsiteX10" fmla="*/ 152400 w 537882"/>
              <a:gd name="connsiteY10" fmla="*/ 564777 h 3397624"/>
              <a:gd name="connsiteX11" fmla="*/ 161365 w 537882"/>
              <a:gd name="connsiteY11" fmla="*/ 627530 h 3397624"/>
              <a:gd name="connsiteX12" fmla="*/ 170329 w 537882"/>
              <a:gd name="connsiteY12" fmla="*/ 708212 h 3397624"/>
              <a:gd name="connsiteX13" fmla="*/ 179294 w 537882"/>
              <a:gd name="connsiteY13" fmla="*/ 735106 h 3397624"/>
              <a:gd name="connsiteX14" fmla="*/ 188259 w 537882"/>
              <a:gd name="connsiteY14" fmla="*/ 779930 h 3397624"/>
              <a:gd name="connsiteX15" fmla="*/ 197224 w 537882"/>
              <a:gd name="connsiteY15" fmla="*/ 815789 h 3397624"/>
              <a:gd name="connsiteX16" fmla="*/ 215153 w 537882"/>
              <a:gd name="connsiteY16" fmla="*/ 923365 h 3397624"/>
              <a:gd name="connsiteX17" fmla="*/ 224118 w 537882"/>
              <a:gd name="connsiteY17" fmla="*/ 968189 h 3397624"/>
              <a:gd name="connsiteX18" fmla="*/ 242047 w 537882"/>
              <a:gd name="connsiteY18" fmla="*/ 1057836 h 3397624"/>
              <a:gd name="connsiteX19" fmla="*/ 251012 w 537882"/>
              <a:gd name="connsiteY19" fmla="*/ 1353671 h 3397624"/>
              <a:gd name="connsiteX20" fmla="*/ 259977 w 537882"/>
              <a:gd name="connsiteY20" fmla="*/ 1434353 h 3397624"/>
              <a:gd name="connsiteX21" fmla="*/ 277906 w 537882"/>
              <a:gd name="connsiteY21" fmla="*/ 1488141 h 3397624"/>
              <a:gd name="connsiteX22" fmla="*/ 286871 w 537882"/>
              <a:gd name="connsiteY22" fmla="*/ 1532965 h 3397624"/>
              <a:gd name="connsiteX23" fmla="*/ 295835 w 537882"/>
              <a:gd name="connsiteY23" fmla="*/ 1667436 h 3397624"/>
              <a:gd name="connsiteX24" fmla="*/ 313765 w 537882"/>
              <a:gd name="connsiteY24" fmla="*/ 1721224 h 3397624"/>
              <a:gd name="connsiteX25" fmla="*/ 322729 w 537882"/>
              <a:gd name="connsiteY25" fmla="*/ 1783977 h 3397624"/>
              <a:gd name="connsiteX26" fmla="*/ 331694 w 537882"/>
              <a:gd name="connsiteY26" fmla="*/ 1810871 h 3397624"/>
              <a:gd name="connsiteX27" fmla="*/ 340659 w 537882"/>
              <a:gd name="connsiteY27" fmla="*/ 1864659 h 3397624"/>
              <a:gd name="connsiteX28" fmla="*/ 349624 w 537882"/>
              <a:gd name="connsiteY28" fmla="*/ 1909483 h 3397624"/>
              <a:gd name="connsiteX29" fmla="*/ 331694 w 537882"/>
              <a:gd name="connsiteY29" fmla="*/ 2241177 h 3397624"/>
              <a:gd name="connsiteX30" fmla="*/ 322729 w 537882"/>
              <a:gd name="connsiteY30" fmla="*/ 2268071 h 3397624"/>
              <a:gd name="connsiteX31" fmla="*/ 331694 w 537882"/>
              <a:gd name="connsiteY31" fmla="*/ 2572871 h 3397624"/>
              <a:gd name="connsiteX32" fmla="*/ 349624 w 537882"/>
              <a:gd name="connsiteY32" fmla="*/ 2644589 h 3397624"/>
              <a:gd name="connsiteX33" fmla="*/ 367553 w 537882"/>
              <a:gd name="connsiteY33" fmla="*/ 2698377 h 3397624"/>
              <a:gd name="connsiteX34" fmla="*/ 367553 w 537882"/>
              <a:gd name="connsiteY34" fmla="*/ 2931459 h 3397624"/>
              <a:gd name="connsiteX35" fmla="*/ 349624 w 537882"/>
              <a:gd name="connsiteY35" fmla="*/ 2958353 h 3397624"/>
              <a:gd name="connsiteX36" fmla="*/ 340659 w 537882"/>
              <a:gd name="connsiteY36" fmla="*/ 2985247 h 3397624"/>
              <a:gd name="connsiteX37" fmla="*/ 340659 w 537882"/>
              <a:gd name="connsiteY37" fmla="*/ 3182471 h 3397624"/>
              <a:gd name="connsiteX38" fmla="*/ 367553 w 537882"/>
              <a:gd name="connsiteY38" fmla="*/ 3236259 h 3397624"/>
              <a:gd name="connsiteX39" fmla="*/ 385482 w 537882"/>
              <a:gd name="connsiteY39" fmla="*/ 3254189 h 3397624"/>
              <a:gd name="connsiteX40" fmla="*/ 403412 w 537882"/>
              <a:gd name="connsiteY40" fmla="*/ 3281083 h 3397624"/>
              <a:gd name="connsiteX41" fmla="*/ 412377 w 537882"/>
              <a:gd name="connsiteY41" fmla="*/ 3307977 h 3397624"/>
              <a:gd name="connsiteX42" fmla="*/ 439271 w 537882"/>
              <a:gd name="connsiteY42" fmla="*/ 3325906 h 3397624"/>
              <a:gd name="connsiteX43" fmla="*/ 457200 w 537882"/>
              <a:gd name="connsiteY43" fmla="*/ 3343836 h 3397624"/>
              <a:gd name="connsiteX44" fmla="*/ 510988 w 537882"/>
              <a:gd name="connsiteY44" fmla="*/ 3370730 h 3397624"/>
              <a:gd name="connsiteX45" fmla="*/ 537882 w 537882"/>
              <a:gd name="connsiteY45" fmla="*/ 3397624 h 339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7882" h="3397624">
                <a:moveTo>
                  <a:pt x="0" y="0"/>
                </a:moveTo>
                <a:cubicBezTo>
                  <a:pt x="17333" y="43334"/>
                  <a:pt x="17986" y="39112"/>
                  <a:pt x="26894" y="80683"/>
                </a:cubicBezTo>
                <a:cubicBezTo>
                  <a:pt x="33279" y="110481"/>
                  <a:pt x="35188" y="141419"/>
                  <a:pt x="44824" y="170330"/>
                </a:cubicBezTo>
                <a:cubicBezTo>
                  <a:pt x="54806" y="200277"/>
                  <a:pt x="55249" y="199316"/>
                  <a:pt x="62753" y="233083"/>
                </a:cubicBezTo>
                <a:cubicBezTo>
                  <a:pt x="66058" y="247957"/>
                  <a:pt x="68023" y="263124"/>
                  <a:pt x="71718" y="277906"/>
                </a:cubicBezTo>
                <a:cubicBezTo>
                  <a:pt x="74010" y="287073"/>
                  <a:pt x="78390" y="295633"/>
                  <a:pt x="80682" y="304800"/>
                </a:cubicBezTo>
                <a:cubicBezTo>
                  <a:pt x="84377" y="319582"/>
                  <a:pt x="85951" y="334842"/>
                  <a:pt x="89647" y="349624"/>
                </a:cubicBezTo>
                <a:cubicBezTo>
                  <a:pt x="100913" y="394688"/>
                  <a:pt x="94631" y="359593"/>
                  <a:pt x="116541" y="403412"/>
                </a:cubicBezTo>
                <a:cubicBezTo>
                  <a:pt x="120767" y="411864"/>
                  <a:pt x="122518" y="421341"/>
                  <a:pt x="125506" y="430306"/>
                </a:cubicBezTo>
                <a:cubicBezTo>
                  <a:pt x="128494" y="457200"/>
                  <a:pt x="129164" y="484455"/>
                  <a:pt x="134471" y="510989"/>
                </a:cubicBezTo>
                <a:cubicBezTo>
                  <a:pt x="138177" y="529521"/>
                  <a:pt x="152400" y="564777"/>
                  <a:pt x="152400" y="564777"/>
                </a:cubicBezTo>
                <a:cubicBezTo>
                  <a:pt x="155388" y="585695"/>
                  <a:pt x="158744" y="606563"/>
                  <a:pt x="161365" y="627530"/>
                </a:cubicBezTo>
                <a:cubicBezTo>
                  <a:pt x="164721" y="654381"/>
                  <a:pt x="165881" y="681521"/>
                  <a:pt x="170329" y="708212"/>
                </a:cubicBezTo>
                <a:cubicBezTo>
                  <a:pt x="171882" y="717533"/>
                  <a:pt x="177002" y="725939"/>
                  <a:pt x="179294" y="735106"/>
                </a:cubicBezTo>
                <a:cubicBezTo>
                  <a:pt x="182990" y="749888"/>
                  <a:pt x="184953" y="765056"/>
                  <a:pt x="188259" y="779930"/>
                </a:cubicBezTo>
                <a:cubicBezTo>
                  <a:pt x="190932" y="791957"/>
                  <a:pt x="194953" y="803679"/>
                  <a:pt x="197224" y="815789"/>
                </a:cubicBezTo>
                <a:cubicBezTo>
                  <a:pt x="203923" y="851520"/>
                  <a:pt x="208023" y="887718"/>
                  <a:pt x="215153" y="923365"/>
                </a:cubicBezTo>
                <a:cubicBezTo>
                  <a:pt x="218141" y="938306"/>
                  <a:pt x="221392" y="953198"/>
                  <a:pt x="224118" y="968189"/>
                </a:cubicBezTo>
                <a:cubicBezTo>
                  <a:pt x="238772" y="1048789"/>
                  <a:pt x="226189" y="994407"/>
                  <a:pt x="242047" y="1057836"/>
                </a:cubicBezTo>
                <a:cubicBezTo>
                  <a:pt x="245035" y="1156448"/>
                  <a:pt x="246319" y="1255126"/>
                  <a:pt x="251012" y="1353671"/>
                </a:cubicBezTo>
                <a:cubicBezTo>
                  <a:pt x="252299" y="1380700"/>
                  <a:pt x="254670" y="1407819"/>
                  <a:pt x="259977" y="1434353"/>
                </a:cubicBezTo>
                <a:cubicBezTo>
                  <a:pt x="263683" y="1452885"/>
                  <a:pt x="274199" y="1469609"/>
                  <a:pt x="277906" y="1488141"/>
                </a:cubicBezTo>
                <a:lnTo>
                  <a:pt x="286871" y="1532965"/>
                </a:lnTo>
                <a:cubicBezTo>
                  <a:pt x="289859" y="1577789"/>
                  <a:pt x="289482" y="1622964"/>
                  <a:pt x="295835" y="1667436"/>
                </a:cubicBezTo>
                <a:cubicBezTo>
                  <a:pt x="298508" y="1686145"/>
                  <a:pt x="313765" y="1721224"/>
                  <a:pt x="313765" y="1721224"/>
                </a:cubicBezTo>
                <a:cubicBezTo>
                  <a:pt x="316753" y="1742142"/>
                  <a:pt x="318585" y="1763257"/>
                  <a:pt x="322729" y="1783977"/>
                </a:cubicBezTo>
                <a:cubicBezTo>
                  <a:pt x="324582" y="1793243"/>
                  <a:pt x="329644" y="1801646"/>
                  <a:pt x="331694" y="1810871"/>
                </a:cubicBezTo>
                <a:cubicBezTo>
                  <a:pt x="335637" y="1828615"/>
                  <a:pt x="337407" y="1846776"/>
                  <a:pt x="340659" y="1864659"/>
                </a:cubicBezTo>
                <a:cubicBezTo>
                  <a:pt x="343385" y="1879650"/>
                  <a:pt x="346636" y="1894542"/>
                  <a:pt x="349624" y="1909483"/>
                </a:cubicBezTo>
                <a:cubicBezTo>
                  <a:pt x="344750" y="2070315"/>
                  <a:pt x="364030" y="2128005"/>
                  <a:pt x="331694" y="2241177"/>
                </a:cubicBezTo>
                <a:cubicBezTo>
                  <a:pt x="329098" y="2250263"/>
                  <a:pt x="325717" y="2259106"/>
                  <a:pt x="322729" y="2268071"/>
                </a:cubicBezTo>
                <a:cubicBezTo>
                  <a:pt x="325717" y="2369671"/>
                  <a:pt x="324452" y="2471485"/>
                  <a:pt x="331694" y="2572871"/>
                </a:cubicBezTo>
                <a:cubicBezTo>
                  <a:pt x="333450" y="2597450"/>
                  <a:pt x="341832" y="2621212"/>
                  <a:pt x="349624" y="2644589"/>
                </a:cubicBezTo>
                <a:lnTo>
                  <a:pt x="367553" y="2698377"/>
                </a:lnTo>
                <a:cubicBezTo>
                  <a:pt x="376244" y="2793978"/>
                  <a:pt x="384622" y="2829045"/>
                  <a:pt x="367553" y="2931459"/>
                </a:cubicBezTo>
                <a:cubicBezTo>
                  <a:pt x="365782" y="2942087"/>
                  <a:pt x="354442" y="2948716"/>
                  <a:pt x="349624" y="2958353"/>
                </a:cubicBezTo>
                <a:cubicBezTo>
                  <a:pt x="345398" y="2966805"/>
                  <a:pt x="343647" y="2976282"/>
                  <a:pt x="340659" y="2985247"/>
                </a:cubicBezTo>
                <a:cubicBezTo>
                  <a:pt x="328537" y="3082222"/>
                  <a:pt x="326417" y="3061417"/>
                  <a:pt x="340659" y="3182471"/>
                </a:cubicBezTo>
                <a:cubicBezTo>
                  <a:pt x="342945" y="3201897"/>
                  <a:pt x="355883" y="3221671"/>
                  <a:pt x="367553" y="3236259"/>
                </a:cubicBezTo>
                <a:cubicBezTo>
                  <a:pt x="372833" y="3242859"/>
                  <a:pt x="380202" y="3247589"/>
                  <a:pt x="385482" y="3254189"/>
                </a:cubicBezTo>
                <a:cubicBezTo>
                  <a:pt x="392213" y="3262602"/>
                  <a:pt x="398593" y="3271446"/>
                  <a:pt x="403412" y="3281083"/>
                </a:cubicBezTo>
                <a:cubicBezTo>
                  <a:pt x="407638" y="3289535"/>
                  <a:pt x="406474" y="3300598"/>
                  <a:pt x="412377" y="3307977"/>
                </a:cubicBezTo>
                <a:cubicBezTo>
                  <a:pt x="419108" y="3316390"/>
                  <a:pt x="430858" y="3319175"/>
                  <a:pt x="439271" y="3325906"/>
                </a:cubicBezTo>
                <a:cubicBezTo>
                  <a:pt x="445871" y="3331186"/>
                  <a:pt x="450600" y="3338556"/>
                  <a:pt x="457200" y="3343836"/>
                </a:cubicBezTo>
                <a:cubicBezTo>
                  <a:pt x="482024" y="3363696"/>
                  <a:pt x="482584" y="3361262"/>
                  <a:pt x="510988" y="3370730"/>
                </a:cubicBezTo>
                <a:lnTo>
                  <a:pt x="537882" y="3397624"/>
                </a:lnTo>
              </a:path>
            </a:pathLst>
          </a:custGeom>
          <a:noFill/>
          <a:ln w="57150" cap="flat" cmpd="sng" algn="ctr">
            <a:solidFill>
              <a:srgbClr val="0000CC"/>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71" name="Freeform 70"/>
          <p:cNvSpPr/>
          <p:nvPr/>
        </p:nvSpPr>
        <p:spPr bwMode="auto">
          <a:xfrm>
            <a:off x="6996113" y="4894263"/>
            <a:ext cx="136525" cy="1219200"/>
          </a:xfrm>
          <a:custGeom>
            <a:avLst/>
            <a:gdLst>
              <a:gd name="connsiteX0" fmla="*/ 153079 w 153079"/>
              <a:gd name="connsiteY0" fmla="*/ 0 h 1219200"/>
              <a:gd name="connsiteX1" fmla="*/ 144114 w 153079"/>
              <a:gd name="connsiteY1" fmla="*/ 44824 h 1219200"/>
              <a:gd name="connsiteX2" fmla="*/ 81361 w 153079"/>
              <a:gd name="connsiteY2" fmla="*/ 71718 h 1219200"/>
              <a:gd name="connsiteX3" fmla="*/ 45502 w 153079"/>
              <a:gd name="connsiteY3" fmla="*/ 116542 h 1219200"/>
              <a:gd name="connsiteX4" fmla="*/ 18608 w 153079"/>
              <a:gd name="connsiteY4" fmla="*/ 125506 h 1219200"/>
              <a:gd name="connsiteX5" fmla="*/ 679 w 153079"/>
              <a:gd name="connsiteY5" fmla="*/ 143436 h 1219200"/>
              <a:gd name="connsiteX6" fmla="*/ 27573 w 153079"/>
              <a:gd name="connsiteY6" fmla="*/ 197224 h 1219200"/>
              <a:gd name="connsiteX7" fmla="*/ 54467 w 153079"/>
              <a:gd name="connsiteY7" fmla="*/ 215153 h 1219200"/>
              <a:gd name="connsiteX8" fmla="*/ 90326 w 153079"/>
              <a:gd name="connsiteY8" fmla="*/ 224118 h 1219200"/>
              <a:gd name="connsiteX9" fmla="*/ 99291 w 153079"/>
              <a:gd name="connsiteY9" fmla="*/ 251012 h 1219200"/>
              <a:gd name="connsiteX10" fmla="*/ 45502 w 153079"/>
              <a:gd name="connsiteY10" fmla="*/ 268942 h 1219200"/>
              <a:gd name="connsiteX11" fmla="*/ 18608 w 153079"/>
              <a:gd name="connsiteY11" fmla="*/ 286871 h 1219200"/>
              <a:gd name="connsiteX12" fmla="*/ 9643 w 153079"/>
              <a:gd name="connsiteY12" fmla="*/ 313765 h 1219200"/>
              <a:gd name="connsiteX13" fmla="*/ 54467 w 153079"/>
              <a:gd name="connsiteY13" fmla="*/ 340659 h 1219200"/>
              <a:gd name="connsiteX14" fmla="*/ 54467 w 153079"/>
              <a:gd name="connsiteY14" fmla="*/ 394447 h 1219200"/>
              <a:gd name="connsiteX15" fmla="*/ 27573 w 153079"/>
              <a:gd name="connsiteY15" fmla="*/ 403412 h 1219200"/>
              <a:gd name="connsiteX16" fmla="*/ 9643 w 153079"/>
              <a:gd name="connsiteY16" fmla="*/ 430306 h 1219200"/>
              <a:gd name="connsiteX17" fmla="*/ 36538 w 153079"/>
              <a:gd name="connsiteY17" fmla="*/ 502024 h 1219200"/>
              <a:gd name="connsiteX18" fmla="*/ 63432 w 153079"/>
              <a:gd name="connsiteY18" fmla="*/ 510989 h 1219200"/>
              <a:gd name="connsiteX19" fmla="*/ 72396 w 153079"/>
              <a:gd name="connsiteY19" fmla="*/ 537883 h 1219200"/>
              <a:gd name="connsiteX20" fmla="*/ 54467 w 153079"/>
              <a:gd name="connsiteY20" fmla="*/ 645459 h 1219200"/>
              <a:gd name="connsiteX21" fmla="*/ 63432 w 153079"/>
              <a:gd name="connsiteY21" fmla="*/ 672353 h 1219200"/>
              <a:gd name="connsiteX22" fmla="*/ 99291 w 153079"/>
              <a:gd name="connsiteY22" fmla="*/ 726142 h 1219200"/>
              <a:gd name="connsiteX23" fmla="*/ 90326 w 153079"/>
              <a:gd name="connsiteY23" fmla="*/ 869577 h 1219200"/>
              <a:gd name="connsiteX24" fmla="*/ 54467 w 153079"/>
              <a:gd name="connsiteY24" fmla="*/ 905436 h 1219200"/>
              <a:gd name="connsiteX25" fmla="*/ 72396 w 153079"/>
              <a:gd name="connsiteY25" fmla="*/ 1030942 h 1219200"/>
              <a:gd name="connsiteX26" fmla="*/ 90326 w 153079"/>
              <a:gd name="connsiteY26" fmla="*/ 1048871 h 1219200"/>
              <a:gd name="connsiteX27" fmla="*/ 108255 w 153079"/>
              <a:gd name="connsiteY27" fmla="*/ 1075765 h 1219200"/>
              <a:gd name="connsiteX28" fmla="*/ 81361 w 153079"/>
              <a:gd name="connsiteY28" fmla="*/ 1120589 h 1219200"/>
              <a:gd name="connsiteX29" fmla="*/ 54467 w 153079"/>
              <a:gd name="connsiteY29" fmla="*/ 1138518 h 1219200"/>
              <a:gd name="connsiteX30" fmla="*/ 54467 w 153079"/>
              <a:gd name="connsiteY30"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3079" h="1219200">
                <a:moveTo>
                  <a:pt x="153079" y="0"/>
                </a:moveTo>
                <a:cubicBezTo>
                  <a:pt x="150091" y="14941"/>
                  <a:pt x="151674" y="31594"/>
                  <a:pt x="144114" y="44824"/>
                </a:cubicBezTo>
                <a:cubicBezTo>
                  <a:pt x="133796" y="62880"/>
                  <a:pt x="96993" y="67810"/>
                  <a:pt x="81361" y="71718"/>
                </a:cubicBezTo>
                <a:cubicBezTo>
                  <a:pt x="73217" y="83934"/>
                  <a:pt x="59696" y="108026"/>
                  <a:pt x="45502" y="116542"/>
                </a:cubicBezTo>
                <a:cubicBezTo>
                  <a:pt x="37399" y="121404"/>
                  <a:pt x="27573" y="122518"/>
                  <a:pt x="18608" y="125506"/>
                </a:cubicBezTo>
                <a:cubicBezTo>
                  <a:pt x="12632" y="131483"/>
                  <a:pt x="2069" y="135099"/>
                  <a:pt x="679" y="143436"/>
                </a:cubicBezTo>
                <a:cubicBezTo>
                  <a:pt x="-3363" y="167685"/>
                  <a:pt x="11259" y="184173"/>
                  <a:pt x="27573" y="197224"/>
                </a:cubicBezTo>
                <a:cubicBezTo>
                  <a:pt x="35986" y="203954"/>
                  <a:pt x="44564" y="210909"/>
                  <a:pt x="54467" y="215153"/>
                </a:cubicBezTo>
                <a:cubicBezTo>
                  <a:pt x="65792" y="220006"/>
                  <a:pt x="78373" y="221130"/>
                  <a:pt x="90326" y="224118"/>
                </a:cubicBezTo>
                <a:cubicBezTo>
                  <a:pt x="93314" y="233083"/>
                  <a:pt x="105973" y="244330"/>
                  <a:pt x="99291" y="251012"/>
                </a:cubicBezTo>
                <a:cubicBezTo>
                  <a:pt x="85927" y="264376"/>
                  <a:pt x="61227" y="258459"/>
                  <a:pt x="45502" y="268942"/>
                </a:cubicBezTo>
                <a:lnTo>
                  <a:pt x="18608" y="286871"/>
                </a:lnTo>
                <a:cubicBezTo>
                  <a:pt x="15620" y="295836"/>
                  <a:pt x="7790" y="304499"/>
                  <a:pt x="9643" y="313765"/>
                </a:cubicBezTo>
                <a:cubicBezTo>
                  <a:pt x="13159" y="331345"/>
                  <a:pt x="43139" y="336883"/>
                  <a:pt x="54467" y="340659"/>
                </a:cubicBezTo>
                <a:cubicBezTo>
                  <a:pt x="60444" y="358589"/>
                  <a:pt x="72397" y="376517"/>
                  <a:pt x="54467" y="394447"/>
                </a:cubicBezTo>
                <a:cubicBezTo>
                  <a:pt x="47785" y="401129"/>
                  <a:pt x="36538" y="400424"/>
                  <a:pt x="27573" y="403412"/>
                </a:cubicBezTo>
                <a:cubicBezTo>
                  <a:pt x="21596" y="412377"/>
                  <a:pt x="10833" y="419598"/>
                  <a:pt x="9643" y="430306"/>
                </a:cubicBezTo>
                <a:cubicBezTo>
                  <a:pt x="6577" y="457902"/>
                  <a:pt x="11995" y="487298"/>
                  <a:pt x="36538" y="502024"/>
                </a:cubicBezTo>
                <a:cubicBezTo>
                  <a:pt x="44641" y="506886"/>
                  <a:pt x="54467" y="508001"/>
                  <a:pt x="63432" y="510989"/>
                </a:cubicBezTo>
                <a:cubicBezTo>
                  <a:pt x="66420" y="519954"/>
                  <a:pt x="72396" y="528433"/>
                  <a:pt x="72396" y="537883"/>
                </a:cubicBezTo>
                <a:cubicBezTo>
                  <a:pt x="72396" y="597936"/>
                  <a:pt x="68494" y="603378"/>
                  <a:pt x="54467" y="645459"/>
                </a:cubicBezTo>
                <a:cubicBezTo>
                  <a:pt x="57455" y="654424"/>
                  <a:pt x="58843" y="664093"/>
                  <a:pt x="63432" y="672353"/>
                </a:cubicBezTo>
                <a:cubicBezTo>
                  <a:pt x="73897" y="691190"/>
                  <a:pt x="99291" y="726142"/>
                  <a:pt x="99291" y="726142"/>
                </a:cubicBezTo>
                <a:cubicBezTo>
                  <a:pt x="96303" y="773954"/>
                  <a:pt x="101945" y="823102"/>
                  <a:pt x="90326" y="869577"/>
                </a:cubicBezTo>
                <a:cubicBezTo>
                  <a:pt x="86226" y="885976"/>
                  <a:pt x="54467" y="905436"/>
                  <a:pt x="54467" y="905436"/>
                </a:cubicBezTo>
                <a:cubicBezTo>
                  <a:pt x="54605" y="906951"/>
                  <a:pt x="55768" y="1003228"/>
                  <a:pt x="72396" y="1030942"/>
                </a:cubicBezTo>
                <a:cubicBezTo>
                  <a:pt x="76744" y="1038190"/>
                  <a:pt x="85046" y="1042271"/>
                  <a:pt x="90326" y="1048871"/>
                </a:cubicBezTo>
                <a:cubicBezTo>
                  <a:pt x="97057" y="1057284"/>
                  <a:pt x="102279" y="1066800"/>
                  <a:pt x="108255" y="1075765"/>
                </a:cubicBezTo>
                <a:cubicBezTo>
                  <a:pt x="99120" y="1103173"/>
                  <a:pt x="103736" y="1102689"/>
                  <a:pt x="81361" y="1120589"/>
                </a:cubicBezTo>
                <a:cubicBezTo>
                  <a:pt x="72948" y="1127320"/>
                  <a:pt x="57302" y="1128124"/>
                  <a:pt x="54467" y="1138518"/>
                </a:cubicBezTo>
                <a:cubicBezTo>
                  <a:pt x="47391" y="1164464"/>
                  <a:pt x="54467" y="1192306"/>
                  <a:pt x="54467" y="1219200"/>
                </a:cubicBezTo>
              </a:path>
            </a:pathLst>
          </a:custGeom>
          <a:noFill/>
          <a:ln w="3810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2" name="Freeform 1"/>
          <p:cNvSpPr/>
          <p:nvPr/>
        </p:nvSpPr>
        <p:spPr bwMode="auto">
          <a:xfrm>
            <a:off x="6048375" y="4992688"/>
            <a:ext cx="127000" cy="484187"/>
          </a:xfrm>
          <a:custGeom>
            <a:avLst/>
            <a:gdLst>
              <a:gd name="connsiteX0" fmla="*/ 143435 w 143435"/>
              <a:gd name="connsiteY0" fmla="*/ 0 h 484094"/>
              <a:gd name="connsiteX1" fmla="*/ 98612 w 143435"/>
              <a:gd name="connsiteY1" fmla="*/ 8965 h 484094"/>
              <a:gd name="connsiteX2" fmla="*/ 80682 w 143435"/>
              <a:gd name="connsiteY2" fmla="*/ 26894 h 484094"/>
              <a:gd name="connsiteX3" fmla="*/ 53788 w 143435"/>
              <a:gd name="connsiteY3" fmla="*/ 35859 h 484094"/>
              <a:gd name="connsiteX4" fmla="*/ 35859 w 143435"/>
              <a:gd name="connsiteY4" fmla="*/ 62753 h 484094"/>
              <a:gd name="connsiteX5" fmla="*/ 53788 w 143435"/>
              <a:gd name="connsiteY5" fmla="*/ 206188 h 484094"/>
              <a:gd name="connsiteX6" fmla="*/ 44823 w 143435"/>
              <a:gd name="connsiteY6" fmla="*/ 259977 h 484094"/>
              <a:gd name="connsiteX7" fmla="*/ 26894 w 143435"/>
              <a:gd name="connsiteY7" fmla="*/ 313765 h 484094"/>
              <a:gd name="connsiteX8" fmla="*/ 8964 w 143435"/>
              <a:gd name="connsiteY8" fmla="*/ 466165 h 484094"/>
              <a:gd name="connsiteX9" fmla="*/ 0 w 143435"/>
              <a:gd name="connsiteY9" fmla="*/ 484094 h 48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435" h="484094">
                <a:moveTo>
                  <a:pt x="143435" y="0"/>
                </a:moveTo>
                <a:cubicBezTo>
                  <a:pt x="128494" y="2988"/>
                  <a:pt x="112617" y="2963"/>
                  <a:pt x="98612" y="8965"/>
                </a:cubicBezTo>
                <a:cubicBezTo>
                  <a:pt x="90843" y="12294"/>
                  <a:pt x="87930" y="22546"/>
                  <a:pt x="80682" y="26894"/>
                </a:cubicBezTo>
                <a:cubicBezTo>
                  <a:pt x="72579" y="31756"/>
                  <a:pt x="62753" y="32871"/>
                  <a:pt x="53788" y="35859"/>
                </a:cubicBezTo>
                <a:cubicBezTo>
                  <a:pt x="47812" y="44824"/>
                  <a:pt x="36576" y="52003"/>
                  <a:pt x="35859" y="62753"/>
                </a:cubicBezTo>
                <a:cubicBezTo>
                  <a:pt x="31653" y="125839"/>
                  <a:pt x="40955" y="154859"/>
                  <a:pt x="53788" y="206188"/>
                </a:cubicBezTo>
                <a:cubicBezTo>
                  <a:pt x="50800" y="224118"/>
                  <a:pt x="49232" y="242343"/>
                  <a:pt x="44823" y="259977"/>
                </a:cubicBezTo>
                <a:cubicBezTo>
                  <a:pt x="40239" y="278312"/>
                  <a:pt x="26894" y="313765"/>
                  <a:pt x="26894" y="313765"/>
                </a:cubicBezTo>
                <a:cubicBezTo>
                  <a:pt x="21544" y="388658"/>
                  <a:pt x="30226" y="413008"/>
                  <a:pt x="8964" y="466165"/>
                </a:cubicBezTo>
                <a:cubicBezTo>
                  <a:pt x="6483" y="472369"/>
                  <a:pt x="2988" y="478118"/>
                  <a:pt x="0" y="484094"/>
                </a:cubicBezTo>
              </a:path>
            </a:pathLst>
          </a:custGeom>
          <a:noFill/>
          <a:ln w="38100" cap="flat" cmpd="sng" algn="ctr">
            <a:solidFill>
              <a:srgbClr val="FF0000"/>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
        <p:nvSpPr>
          <p:cNvPr id="3" name="Oval 2"/>
          <p:cNvSpPr/>
          <p:nvPr/>
        </p:nvSpPr>
        <p:spPr bwMode="auto">
          <a:xfrm>
            <a:off x="7010400" y="5703888"/>
            <a:ext cx="69850" cy="87312"/>
          </a:xfrm>
          <a:prstGeom prst="ellipse">
            <a:avLst/>
          </a:prstGeom>
          <a:solidFill>
            <a:schemeClr val="bg2"/>
          </a:solidFill>
          <a:ln w="12700" cap="flat" cmpd="sng" algn="ctr">
            <a:solidFill>
              <a:schemeClr val="tx1"/>
            </a:solidFill>
            <a:prstDash val="solid"/>
            <a:round/>
            <a:headEnd type="none" w="sm" len="sm"/>
            <a:tailEnd type="none" w="sm" len="sm"/>
          </a:ln>
          <a:effectLst/>
        </p:spPr>
        <p:txBody>
          <a:bodyPr/>
          <a:lstStyle/>
          <a:p>
            <a:pPr defTabSz="914400">
              <a:defRPr/>
            </a:pPr>
            <a:endParaRPr lang="en-US" sz="2400">
              <a:solidFill>
                <a:srgbClr val="FFFFFF"/>
              </a:solidFill>
              <a:effectLst>
                <a:outerShdw blurRad="38100" dist="38100" dir="2700000" algn="tl">
                  <a:srgbClr val="000000">
                    <a:alpha val="43137"/>
                  </a:srgbClr>
                </a:outerShdw>
              </a:effectLst>
              <a:latin typeface="Times New Roman" charset="0"/>
              <a:ea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n-US" altLang="en-US" sz="3600" b="1" dirty="0" smtClean="0">
                <a:latin typeface="Arial" pitchFamily="34" charset="0"/>
                <a:cs typeface="Arial" pitchFamily="34" charset="0"/>
              </a:rPr>
              <a:t>Primary chronic venous disorder</a:t>
            </a:r>
          </a:p>
        </p:txBody>
      </p:sp>
      <p:sp>
        <p:nvSpPr>
          <p:cNvPr id="245763" name="Rectangle 3"/>
          <p:cNvSpPr>
            <a:spLocks noGrp="1" noChangeArrowheads="1"/>
          </p:cNvSpPr>
          <p:nvPr>
            <p:ph type="body" sz="half" idx="1"/>
          </p:nvPr>
        </p:nvSpPr>
        <p:spPr>
          <a:xfrm>
            <a:off x="457200" y="1600200"/>
            <a:ext cx="4038600" cy="4525963"/>
          </a:xfrm>
        </p:spPr>
        <p:txBody>
          <a:bodyPr/>
          <a:lstStyle/>
          <a:p>
            <a:r>
              <a:rPr lang="en-US" altLang="en-US" sz="2800" dirty="0" smtClean="0">
                <a:latin typeface="Arial" pitchFamily="34" charset="0"/>
                <a:cs typeface="Arial" pitchFamily="34" charset="0"/>
              </a:rPr>
              <a:t>Symptoms and signs</a:t>
            </a:r>
          </a:p>
          <a:p>
            <a:pPr lvl="1"/>
            <a:r>
              <a:rPr lang="en-US" altLang="en-US" sz="2400" dirty="0" smtClean="0">
                <a:latin typeface="Arial" pitchFamily="34" charset="0"/>
                <a:cs typeface="Arial" pitchFamily="34" charset="0"/>
              </a:rPr>
              <a:t>Pain</a:t>
            </a:r>
          </a:p>
          <a:p>
            <a:pPr lvl="1"/>
            <a:r>
              <a:rPr lang="en-US" altLang="en-US" sz="2400" dirty="0" smtClean="0">
                <a:latin typeface="Arial" pitchFamily="34" charset="0"/>
                <a:cs typeface="Arial" pitchFamily="34" charset="0"/>
              </a:rPr>
              <a:t>Discomfort</a:t>
            </a:r>
          </a:p>
          <a:p>
            <a:pPr lvl="1"/>
            <a:r>
              <a:rPr lang="en-US" altLang="en-US" sz="2400" dirty="0" smtClean="0">
                <a:latin typeface="Arial" pitchFamily="34" charset="0"/>
                <a:cs typeface="Arial" pitchFamily="34" charset="0"/>
              </a:rPr>
              <a:t>Heaviness</a:t>
            </a:r>
          </a:p>
          <a:p>
            <a:pPr lvl="1"/>
            <a:r>
              <a:rPr lang="en-US" altLang="en-US" sz="2400" dirty="0" smtClean="0">
                <a:latin typeface="Arial" pitchFamily="34" charset="0"/>
                <a:cs typeface="Arial" pitchFamily="34" charset="0"/>
              </a:rPr>
              <a:t>Varicose veins</a:t>
            </a:r>
          </a:p>
          <a:p>
            <a:pPr lvl="1"/>
            <a:r>
              <a:rPr lang="en-US" altLang="en-US" sz="2400" dirty="0" err="1" smtClean="0">
                <a:latin typeface="Arial" pitchFamily="34" charset="0"/>
                <a:cs typeface="Arial" pitchFamily="34" charset="0"/>
              </a:rPr>
              <a:t>Oedema</a:t>
            </a:r>
            <a:endParaRPr lang="en-US" altLang="en-US" sz="2400" dirty="0" smtClean="0">
              <a:latin typeface="Arial" pitchFamily="34" charset="0"/>
              <a:cs typeface="Arial" pitchFamily="34" charset="0"/>
            </a:endParaRPr>
          </a:p>
          <a:p>
            <a:pPr lvl="1"/>
            <a:r>
              <a:rPr lang="en-US" altLang="en-US" sz="2400" dirty="0" smtClean="0">
                <a:latin typeface="Arial" pitchFamily="34" charset="0"/>
                <a:cs typeface="Arial" pitchFamily="34" charset="0"/>
              </a:rPr>
              <a:t>Skin </a:t>
            </a:r>
            <a:r>
              <a:rPr lang="en-US" altLang="en-US" sz="2400" dirty="0" err="1" smtClean="0">
                <a:latin typeface="Arial" pitchFamily="34" charset="0"/>
                <a:cs typeface="Arial" pitchFamily="34" charset="0"/>
              </a:rPr>
              <a:t>discolouration</a:t>
            </a:r>
            <a:endParaRPr lang="en-US" altLang="en-US" sz="2400" dirty="0" smtClean="0">
              <a:latin typeface="Arial" pitchFamily="34" charset="0"/>
              <a:cs typeface="Arial" pitchFamily="34" charset="0"/>
            </a:endParaRPr>
          </a:p>
          <a:p>
            <a:pPr lvl="1"/>
            <a:r>
              <a:rPr lang="en-US" altLang="en-US" sz="2400" dirty="0" err="1" smtClean="0">
                <a:latin typeface="Arial" pitchFamily="34" charset="0"/>
                <a:cs typeface="Arial" pitchFamily="34" charset="0"/>
              </a:rPr>
              <a:t>Lipodermatosclerosis</a:t>
            </a:r>
            <a:endParaRPr lang="en-US" altLang="en-US" sz="2400" dirty="0" smtClean="0">
              <a:latin typeface="Arial" pitchFamily="34" charset="0"/>
              <a:cs typeface="Arial" pitchFamily="34" charset="0"/>
            </a:endParaRPr>
          </a:p>
          <a:p>
            <a:pPr lvl="1"/>
            <a:r>
              <a:rPr lang="en-US" altLang="en-US" sz="2400" dirty="0" smtClean="0">
                <a:latin typeface="Arial" pitchFamily="34" charset="0"/>
                <a:cs typeface="Arial" pitchFamily="34" charset="0"/>
              </a:rPr>
              <a:t>Ulceration</a:t>
            </a:r>
          </a:p>
        </p:txBody>
      </p:sp>
      <p:pic>
        <p:nvPicPr>
          <p:cNvPr id="245764" name="Picture 8"/>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148263" y="1603375"/>
            <a:ext cx="1239837" cy="2689225"/>
          </a:xfrm>
          <a:noFill/>
        </p:spPr>
      </p:pic>
      <p:pic>
        <p:nvPicPr>
          <p:cNvPr id="245765" name="Picture 6" descr="See full size image">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948488" y="1627188"/>
            <a:ext cx="1476375" cy="1873250"/>
          </a:xfrm>
        </p:spPr>
      </p:pic>
      <p:pic>
        <p:nvPicPr>
          <p:cNvPr id="245766" name="Picture 9" descr="See full size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13066" r="7840"/>
          <a:stretch>
            <a:fillRect/>
          </a:stretch>
        </p:blipFill>
        <p:spPr bwMode="auto">
          <a:xfrm>
            <a:off x="7234238" y="3933825"/>
            <a:ext cx="11874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7" name="Picture 11" descr="LegUlcer2"/>
          <p:cNvPicPr>
            <a:picLocks noChangeAspect="1" noChangeArrowheads="1"/>
          </p:cNvPicPr>
          <p:nvPr/>
        </p:nvPicPr>
        <p:blipFill>
          <a:blip r:embed="rId7">
            <a:extLst>
              <a:ext uri="{28A0092B-C50C-407E-A947-70E740481C1C}">
                <a14:useLocalDpi xmlns:a14="http://schemas.microsoft.com/office/drawing/2010/main" val="0"/>
              </a:ext>
            </a:extLst>
          </a:blip>
          <a:srcRect l="25905" t="34000" r="9334"/>
          <a:stretch>
            <a:fillRect/>
          </a:stretch>
        </p:blipFill>
        <p:spPr bwMode="auto">
          <a:xfrm>
            <a:off x="5094288" y="4724400"/>
            <a:ext cx="14224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303106" name="Group 2"/>
          <p:cNvGrpSpPr>
            <a:grpSpLocks/>
          </p:cNvGrpSpPr>
          <p:nvPr/>
        </p:nvGrpSpPr>
        <p:grpSpPr bwMode="auto">
          <a:xfrm>
            <a:off x="609600" y="304800"/>
            <a:ext cx="7993063" cy="5370513"/>
            <a:chOff x="0" y="4"/>
            <a:chExt cx="5760" cy="4403"/>
          </a:xfrm>
        </p:grpSpPr>
        <p:sp>
          <p:nvSpPr>
            <p:cNvPr id="23577" name="Freeform 3"/>
            <p:cNvSpPr>
              <a:spLocks/>
            </p:cNvSpPr>
            <p:nvPr/>
          </p:nvSpPr>
          <p:spPr bwMode="auto">
            <a:xfrm>
              <a:off x="988" y="575"/>
              <a:ext cx="538" cy="1045"/>
            </a:xfrm>
            <a:custGeom>
              <a:avLst/>
              <a:gdLst>
                <a:gd name="T0" fmla="*/ 34 w 609"/>
                <a:gd name="T1" fmla="*/ 288 h 1045"/>
                <a:gd name="T2" fmla="*/ 47 w 609"/>
                <a:gd name="T3" fmla="*/ 342 h 1045"/>
                <a:gd name="T4" fmla="*/ 52 w 609"/>
                <a:gd name="T5" fmla="*/ 396 h 1045"/>
                <a:gd name="T6" fmla="*/ 52 w 609"/>
                <a:gd name="T7" fmla="*/ 450 h 1045"/>
                <a:gd name="T8" fmla="*/ 52 w 609"/>
                <a:gd name="T9" fmla="*/ 504 h 1045"/>
                <a:gd name="T10" fmla="*/ 47 w 609"/>
                <a:gd name="T11" fmla="*/ 558 h 1045"/>
                <a:gd name="T12" fmla="*/ 34 w 609"/>
                <a:gd name="T13" fmla="*/ 612 h 1045"/>
                <a:gd name="T14" fmla="*/ 30 w 609"/>
                <a:gd name="T15" fmla="*/ 666 h 1045"/>
                <a:gd name="T16" fmla="*/ 24 w 609"/>
                <a:gd name="T17" fmla="*/ 720 h 1045"/>
                <a:gd name="T18" fmla="*/ 18 w 609"/>
                <a:gd name="T19" fmla="*/ 774 h 1045"/>
                <a:gd name="T20" fmla="*/ 11 w 609"/>
                <a:gd name="T21" fmla="*/ 828 h 1045"/>
                <a:gd name="T22" fmla="*/ 11 w 609"/>
                <a:gd name="T23" fmla="*/ 882 h 1045"/>
                <a:gd name="T24" fmla="*/ 18 w 609"/>
                <a:gd name="T25" fmla="*/ 936 h 1045"/>
                <a:gd name="T26" fmla="*/ 34 w 609"/>
                <a:gd name="T27" fmla="*/ 972 h 1045"/>
                <a:gd name="T28" fmla="*/ 52 w 609"/>
                <a:gd name="T29" fmla="*/ 1008 h 1045"/>
                <a:gd name="T30" fmla="*/ 71 w 609"/>
                <a:gd name="T31" fmla="*/ 1008 h 1045"/>
                <a:gd name="T32" fmla="*/ 88 w 609"/>
                <a:gd name="T33" fmla="*/ 1026 h 1045"/>
                <a:gd name="T34" fmla="*/ 111 w 609"/>
                <a:gd name="T35" fmla="*/ 1044 h 1045"/>
                <a:gd name="T36" fmla="*/ 128 w 609"/>
                <a:gd name="T37" fmla="*/ 1044 h 1045"/>
                <a:gd name="T38" fmla="*/ 147 w 609"/>
                <a:gd name="T39" fmla="*/ 1044 h 1045"/>
                <a:gd name="T40" fmla="*/ 164 w 609"/>
                <a:gd name="T41" fmla="*/ 1044 h 1045"/>
                <a:gd name="T42" fmla="*/ 176 w 609"/>
                <a:gd name="T43" fmla="*/ 990 h 1045"/>
                <a:gd name="T44" fmla="*/ 176 w 609"/>
                <a:gd name="T45" fmla="*/ 936 h 1045"/>
                <a:gd name="T46" fmla="*/ 176 w 609"/>
                <a:gd name="T47" fmla="*/ 882 h 1045"/>
                <a:gd name="T48" fmla="*/ 176 w 609"/>
                <a:gd name="T49" fmla="*/ 828 h 1045"/>
                <a:gd name="T50" fmla="*/ 164 w 609"/>
                <a:gd name="T51" fmla="*/ 774 h 1045"/>
                <a:gd name="T52" fmla="*/ 153 w 609"/>
                <a:gd name="T53" fmla="*/ 720 h 1045"/>
                <a:gd name="T54" fmla="*/ 147 w 609"/>
                <a:gd name="T55" fmla="*/ 666 h 1045"/>
                <a:gd name="T56" fmla="*/ 140 w 609"/>
                <a:gd name="T57" fmla="*/ 612 h 1045"/>
                <a:gd name="T58" fmla="*/ 140 w 609"/>
                <a:gd name="T59" fmla="*/ 558 h 1045"/>
                <a:gd name="T60" fmla="*/ 147 w 609"/>
                <a:gd name="T61" fmla="*/ 504 h 1045"/>
                <a:gd name="T62" fmla="*/ 153 w 609"/>
                <a:gd name="T63" fmla="*/ 450 h 1045"/>
                <a:gd name="T64" fmla="*/ 164 w 609"/>
                <a:gd name="T65" fmla="*/ 396 h 1045"/>
                <a:gd name="T66" fmla="*/ 170 w 609"/>
                <a:gd name="T67" fmla="*/ 342 h 1045"/>
                <a:gd name="T68" fmla="*/ 170 w 609"/>
                <a:gd name="T69" fmla="*/ 288 h 1045"/>
                <a:gd name="T70" fmla="*/ 170 w 609"/>
                <a:gd name="T71" fmla="*/ 234 h 1045"/>
                <a:gd name="T72" fmla="*/ 170 w 609"/>
                <a:gd name="T73" fmla="*/ 180 h 1045"/>
                <a:gd name="T74" fmla="*/ 170 w 609"/>
                <a:gd name="T75" fmla="*/ 126 h 1045"/>
                <a:gd name="T76" fmla="*/ 158 w 609"/>
                <a:gd name="T77" fmla="*/ 72 h 1045"/>
                <a:gd name="T78" fmla="*/ 140 w 609"/>
                <a:gd name="T79" fmla="*/ 36 h 1045"/>
                <a:gd name="T80" fmla="*/ 123 w 609"/>
                <a:gd name="T81" fmla="*/ 18 h 1045"/>
                <a:gd name="T82" fmla="*/ 105 w 609"/>
                <a:gd name="T83" fmla="*/ 18 h 1045"/>
                <a:gd name="T84" fmla="*/ 88 w 609"/>
                <a:gd name="T85" fmla="*/ 0 h 1045"/>
                <a:gd name="T86" fmla="*/ 71 w 609"/>
                <a:gd name="T87" fmla="*/ 0 h 1045"/>
                <a:gd name="T88" fmla="*/ 52 w 609"/>
                <a:gd name="T89" fmla="*/ 0 h 1045"/>
                <a:gd name="T90" fmla="*/ 34 w 609"/>
                <a:gd name="T91" fmla="*/ 0 h 1045"/>
                <a:gd name="T92" fmla="*/ 18 w 609"/>
                <a:gd name="T93" fmla="*/ 36 h 1045"/>
                <a:gd name="T94" fmla="*/ 6 w 609"/>
                <a:gd name="T95" fmla="*/ 90 h 1045"/>
                <a:gd name="T96" fmla="*/ 0 w 609"/>
                <a:gd name="T97" fmla="*/ 144 h 1045"/>
                <a:gd name="T98" fmla="*/ 0 w 609"/>
                <a:gd name="T99" fmla="*/ 198 h 1045"/>
                <a:gd name="T100" fmla="*/ 11 w 609"/>
                <a:gd name="T101" fmla="*/ 252 h 1045"/>
                <a:gd name="T102" fmla="*/ 30 w 609"/>
                <a:gd name="T103" fmla="*/ 288 h 1045"/>
                <a:gd name="T104" fmla="*/ 34 w 609"/>
                <a:gd name="T105" fmla="*/ 288 h 10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9"/>
                <a:gd name="T160" fmla="*/ 0 h 1045"/>
                <a:gd name="T161" fmla="*/ 609 w 609"/>
                <a:gd name="T162" fmla="*/ 1045 h 10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9" h="1045">
                  <a:moveTo>
                    <a:pt x="115" y="288"/>
                  </a:moveTo>
                  <a:lnTo>
                    <a:pt x="162" y="342"/>
                  </a:lnTo>
                  <a:lnTo>
                    <a:pt x="182" y="396"/>
                  </a:lnTo>
                  <a:lnTo>
                    <a:pt x="182" y="450"/>
                  </a:lnTo>
                  <a:lnTo>
                    <a:pt x="182" y="504"/>
                  </a:lnTo>
                  <a:lnTo>
                    <a:pt x="162" y="558"/>
                  </a:lnTo>
                  <a:lnTo>
                    <a:pt x="122" y="612"/>
                  </a:lnTo>
                  <a:lnTo>
                    <a:pt x="101" y="666"/>
                  </a:lnTo>
                  <a:lnTo>
                    <a:pt x="81" y="720"/>
                  </a:lnTo>
                  <a:lnTo>
                    <a:pt x="61" y="774"/>
                  </a:lnTo>
                  <a:lnTo>
                    <a:pt x="41" y="828"/>
                  </a:lnTo>
                  <a:lnTo>
                    <a:pt x="41" y="882"/>
                  </a:lnTo>
                  <a:lnTo>
                    <a:pt x="61" y="936"/>
                  </a:lnTo>
                  <a:lnTo>
                    <a:pt x="122" y="972"/>
                  </a:lnTo>
                  <a:lnTo>
                    <a:pt x="182" y="1008"/>
                  </a:lnTo>
                  <a:lnTo>
                    <a:pt x="243" y="1008"/>
                  </a:lnTo>
                  <a:lnTo>
                    <a:pt x="304" y="1026"/>
                  </a:lnTo>
                  <a:lnTo>
                    <a:pt x="385" y="1044"/>
                  </a:lnTo>
                  <a:lnTo>
                    <a:pt x="446" y="1044"/>
                  </a:lnTo>
                  <a:lnTo>
                    <a:pt x="507" y="1044"/>
                  </a:lnTo>
                  <a:lnTo>
                    <a:pt x="567" y="1044"/>
                  </a:lnTo>
                  <a:lnTo>
                    <a:pt x="608" y="990"/>
                  </a:lnTo>
                  <a:lnTo>
                    <a:pt x="608" y="936"/>
                  </a:lnTo>
                  <a:lnTo>
                    <a:pt x="608" y="882"/>
                  </a:lnTo>
                  <a:lnTo>
                    <a:pt x="608" y="828"/>
                  </a:lnTo>
                  <a:lnTo>
                    <a:pt x="567" y="774"/>
                  </a:lnTo>
                  <a:lnTo>
                    <a:pt x="527" y="720"/>
                  </a:lnTo>
                  <a:lnTo>
                    <a:pt x="507" y="666"/>
                  </a:lnTo>
                  <a:lnTo>
                    <a:pt x="486" y="612"/>
                  </a:lnTo>
                  <a:lnTo>
                    <a:pt x="486" y="558"/>
                  </a:lnTo>
                  <a:lnTo>
                    <a:pt x="507" y="504"/>
                  </a:lnTo>
                  <a:lnTo>
                    <a:pt x="527" y="450"/>
                  </a:lnTo>
                  <a:lnTo>
                    <a:pt x="567" y="396"/>
                  </a:lnTo>
                  <a:lnTo>
                    <a:pt x="588" y="342"/>
                  </a:lnTo>
                  <a:lnTo>
                    <a:pt x="588" y="288"/>
                  </a:lnTo>
                  <a:lnTo>
                    <a:pt x="588" y="234"/>
                  </a:lnTo>
                  <a:lnTo>
                    <a:pt x="588" y="180"/>
                  </a:lnTo>
                  <a:lnTo>
                    <a:pt x="588" y="126"/>
                  </a:lnTo>
                  <a:lnTo>
                    <a:pt x="547" y="72"/>
                  </a:lnTo>
                  <a:lnTo>
                    <a:pt x="486" y="36"/>
                  </a:lnTo>
                  <a:lnTo>
                    <a:pt x="426" y="18"/>
                  </a:lnTo>
                  <a:lnTo>
                    <a:pt x="365" y="18"/>
                  </a:lnTo>
                  <a:lnTo>
                    <a:pt x="304" y="0"/>
                  </a:lnTo>
                  <a:lnTo>
                    <a:pt x="243" y="0"/>
                  </a:lnTo>
                  <a:lnTo>
                    <a:pt x="182" y="0"/>
                  </a:lnTo>
                  <a:lnTo>
                    <a:pt x="122" y="0"/>
                  </a:lnTo>
                  <a:lnTo>
                    <a:pt x="61" y="36"/>
                  </a:lnTo>
                  <a:lnTo>
                    <a:pt x="20" y="90"/>
                  </a:lnTo>
                  <a:lnTo>
                    <a:pt x="0" y="144"/>
                  </a:lnTo>
                  <a:lnTo>
                    <a:pt x="0" y="198"/>
                  </a:lnTo>
                  <a:lnTo>
                    <a:pt x="41" y="252"/>
                  </a:lnTo>
                  <a:lnTo>
                    <a:pt x="101" y="288"/>
                  </a:lnTo>
                  <a:lnTo>
                    <a:pt x="115" y="288"/>
                  </a:lnTo>
                </a:path>
              </a:pathLst>
            </a:custGeom>
            <a:solidFill>
              <a:srgbClr val="FF0000"/>
            </a:solidFill>
            <a:ln w="12700" cap="rnd">
              <a:solidFill>
                <a:schemeClr val="accent2">
                  <a:lumMod val="60000"/>
                  <a:lumOff val="40000"/>
                </a:schemeClr>
              </a:solidFill>
              <a:round/>
              <a:headEnd/>
              <a:tailEnd/>
            </a:ln>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78" name="Line 4"/>
            <p:cNvSpPr>
              <a:spLocks noChangeShapeType="1"/>
            </p:cNvSpPr>
            <p:nvPr/>
          </p:nvSpPr>
          <p:spPr bwMode="auto">
            <a:xfrm flipH="1">
              <a:off x="982" y="1648"/>
              <a:ext cx="360" cy="832"/>
            </a:xfrm>
            <a:prstGeom prst="line">
              <a:avLst/>
            </a:prstGeom>
            <a:noFill/>
            <a:ln w="508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79" name="Freeform 5"/>
            <p:cNvSpPr>
              <a:spLocks/>
            </p:cNvSpPr>
            <p:nvPr/>
          </p:nvSpPr>
          <p:spPr bwMode="auto">
            <a:xfrm>
              <a:off x="256" y="2328"/>
              <a:ext cx="1073" cy="522"/>
            </a:xfrm>
            <a:custGeom>
              <a:avLst/>
              <a:gdLst>
                <a:gd name="T0" fmla="*/ 23 w 1216"/>
                <a:gd name="T1" fmla="*/ 72 h 523"/>
                <a:gd name="T2" fmla="*/ 34 w 1216"/>
                <a:gd name="T3" fmla="*/ 18 h 523"/>
                <a:gd name="T4" fmla="*/ 52 w 1216"/>
                <a:gd name="T5" fmla="*/ 0 h 523"/>
                <a:gd name="T6" fmla="*/ 70 w 1216"/>
                <a:gd name="T7" fmla="*/ 0 h 523"/>
                <a:gd name="T8" fmla="*/ 86 w 1216"/>
                <a:gd name="T9" fmla="*/ 0 h 523"/>
                <a:gd name="T10" fmla="*/ 104 w 1216"/>
                <a:gd name="T11" fmla="*/ 36 h 523"/>
                <a:gd name="T12" fmla="*/ 122 w 1216"/>
                <a:gd name="T13" fmla="*/ 72 h 523"/>
                <a:gd name="T14" fmla="*/ 133 w 1216"/>
                <a:gd name="T15" fmla="*/ 126 h 523"/>
                <a:gd name="T16" fmla="*/ 150 w 1216"/>
                <a:gd name="T17" fmla="*/ 144 h 523"/>
                <a:gd name="T18" fmla="*/ 168 w 1216"/>
                <a:gd name="T19" fmla="*/ 162 h 523"/>
                <a:gd name="T20" fmla="*/ 186 w 1216"/>
                <a:gd name="T21" fmla="*/ 162 h 523"/>
                <a:gd name="T22" fmla="*/ 202 w 1216"/>
                <a:gd name="T23" fmla="*/ 144 h 523"/>
                <a:gd name="T24" fmla="*/ 221 w 1216"/>
                <a:gd name="T25" fmla="*/ 126 h 523"/>
                <a:gd name="T26" fmla="*/ 237 w 1216"/>
                <a:gd name="T27" fmla="*/ 126 h 523"/>
                <a:gd name="T28" fmla="*/ 255 w 1216"/>
                <a:gd name="T29" fmla="*/ 108 h 523"/>
                <a:gd name="T30" fmla="*/ 272 w 1216"/>
                <a:gd name="T31" fmla="*/ 90 h 523"/>
                <a:gd name="T32" fmla="*/ 289 w 1216"/>
                <a:gd name="T33" fmla="*/ 72 h 523"/>
                <a:gd name="T34" fmla="*/ 307 w 1216"/>
                <a:gd name="T35" fmla="*/ 54 h 523"/>
                <a:gd name="T36" fmla="*/ 324 w 1216"/>
                <a:gd name="T37" fmla="*/ 54 h 523"/>
                <a:gd name="T38" fmla="*/ 341 w 1216"/>
                <a:gd name="T39" fmla="*/ 90 h 523"/>
                <a:gd name="T40" fmla="*/ 341 w 1216"/>
                <a:gd name="T41" fmla="*/ 144 h 523"/>
                <a:gd name="T42" fmla="*/ 348 w 1216"/>
                <a:gd name="T43" fmla="*/ 198 h 523"/>
                <a:gd name="T44" fmla="*/ 348 w 1216"/>
                <a:gd name="T45" fmla="*/ 252 h 523"/>
                <a:gd name="T46" fmla="*/ 348 w 1216"/>
                <a:gd name="T47" fmla="*/ 306 h 523"/>
                <a:gd name="T48" fmla="*/ 348 w 1216"/>
                <a:gd name="T49" fmla="*/ 360 h 523"/>
                <a:gd name="T50" fmla="*/ 335 w 1216"/>
                <a:gd name="T51" fmla="*/ 414 h 523"/>
                <a:gd name="T52" fmla="*/ 319 w 1216"/>
                <a:gd name="T53" fmla="*/ 450 h 523"/>
                <a:gd name="T54" fmla="*/ 301 w 1216"/>
                <a:gd name="T55" fmla="*/ 486 h 523"/>
                <a:gd name="T56" fmla="*/ 283 w 1216"/>
                <a:gd name="T57" fmla="*/ 522 h 523"/>
                <a:gd name="T58" fmla="*/ 266 w 1216"/>
                <a:gd name="T59" fmla="*/ 522 h 523"/>
                <a:gd name="T60" fmla="*/ 250 w 1216"/>
                <a:gd name="T61" fmla="*/ 522 h 523"/>
                <a:gd name="T62" fmla="*/ 231 w 1216"/>
                <a:gd name="T63" fmla="*/ 486 h 523"/>
                <a:gd name="T64" fmla="*/ 214 w 1216"/>
                <a:gd name="T65" fmla="*/ 450 h 523"/>
                <a:gd name="T66" fmla="*/ 198 w 1216"/>
                <a:gd name="T67" fmla="*/ 450 h 523"/>
                <a:gd name="T68" fmla="*/ 179 w 1216"/>
                <a:gd name="T69" fmla="*/ 450 h 523"/>
                <a:gd name="T70" fmla="*/ 162 w 1216"/>
                <a:gd name="T71" fmla="*/ 450 h 523"/>
                <a:gd name="T72" fmla="*/ 145 w 1216"/>
                <a:gd name="T73" fmla="*/ 450 h 523"/>
                <a:gd name="T74" fmla="*/ 128 w 1216"/>
                <a:gd name="T75" fmla="*/ 468 h 523"/>
                <a:gd name="T76" fmla="*/ 110 w 1216"/>
                <a:gd name="T77" fmla="*/ 486 h 523"/>
                <a:gd name="T78" fmla="*/ 93 w 1216"/>
                <a:gd name="T79" fmla="*/ 486 h 523"/>
                <a:gd name="T80" fmla="*/ 75 w 1216"/>
                <a:gd name="T81" fmla="*/ 522 h 523"/>
                <a:gd name="T82" fmla="*/ 58 w 1216"/>
                <a:gd name="T83" fmla="*/ 522 h 523"/>
                <a:gd name="T84" fmla="*/ 41 w 1216"/>
                <a:gd name="T85" fmla="*/ 522 h 523"/>
                <a:gd name="T86" fmla="*/ 23 w 1216"/>
                <a:gd name="T87" fmla="*/ 522 h 523"/>
                <a:gd name="T88" fmla="*/ 11 w 1216"/>
                <a:gd name="T89" fmla="*/ 468 h 523"/>
                <a:gd name="T90" fmla="*/ 6 w 1216"/>
                <a:gd name="T91" fmla="*/ 414 h 523"/>
                <a:gd name="T92" fmla="*/ 0 w 1216"/>
                <a:gd name="T93" fmla="*/ 360 h 523"/>
                <a:gd name="T94" fmla="*/ 0 w 1216"/>
                <a:gd name="T95" fmla="*/ 306 h 523"/>
                <a:gd name="T96" fmla="*/ 0 w 1216"/>
                <a:gd name="T97" fmla="*/ 252 h 523"/>
                <a:gd name="T98" fmla="*/ 0 w 1216"/>
                <a:gd name="T99" fmla="*/ 198 h 523"/>
                <a:gd name="T100" fmla="*/ 0 w 1216"/>
                <a:gd name="T101" fmla="*/ 144 h 523"/>
                <a:gd name="T102" fmla="*/ 18 w 1216"/>
                <a:gd name="T103" fmla="*/ 126 h 523"/>
                <a:gd name="T104" fmla="*/ 23 w 1216"/>
                <a:gd name="T105" fmla="*/ 72 h 5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6"/>
                <a:gd name="T160" fmla="*/ 0 h 523"/>
                <a:gd name="T161" fmla="*/ 1216 w 1216"/>
                <a:gd name="T162" fmla="*/ 523 h 5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6" h="523">
                  <a:moveTo>
                    <a:pt x="81" y="72"/>
                  </a:moveTo>
                  <a:lnTo>
                    <a:pt x="122" y="18"/>
                  </a:lnTo>
                  <a:lnTo>
                    <a:pt x="182" y="0"/>
                  </a:lnTo>
                  <a:lnTo>
                    <a:pt x="243" y="0"/>
                  </a:lnTo>
                  <a:lnTo>
                    <a:pt x="304" y="0"/>
                  </a:lnTo>
                  <a:lnTo>
                    <a:pt x="365" y="36"/>
                  </a:lnTo>
                  <a:lnTo>
                    <a:pt x="425" y="72"/>
                  </a:lnTo>
                  <a:lnTo>
                    <a:pt x="466" y="126"/>
                  </a:lnTo>
                  <a:lnTo>
                    <a:pt x="527" y="144"/>
                  </a:lnTo>
                  <a:lnTo>
                    <a:pt x="587" y="162"/>
                  </a:lnTo>
                  <a:lnTo>
                    <a:pt x="648" y="162"/>
                  </a:lnTo>
                  <a:lnTo>
                    <a:pt x="709" y="144"/>
                  </a:lnTo>
                  <a:lnTo>
                    <a:pt x="770" y="126"/>
                  </a:lnTo>
                  <a:lnTo>
                    <a:pt x="830" y="126"/>
                  </a:lnTo>
                  <a:lnTo>
                    <a:pt x="891" y="108"/>
                  </a:lnTo>
                  <a:lnTo>
                    <a:pt x="952" y="90"/>
                  </a:lnTo>
                  <a:lnTo>
                    <a:pt x="1013" y="72"/>
                  </a:lnTo>
                  <a:lnTo>
                    <a:pt x="1073" y="54"/>
                  </a:lnTo>
                  <a:lnTo>
                    <a:pt x="1134" y="54"/>
                  </a:lnTo>
                  <a:lnTo>
                    <a:pt x="1195" y="90"/>
                  </a:lnTo>
                  <a:lnTo>
                    <a:pt x="1195" y="144"/>
                  </a:lnTo>
                  <a:lnTo>
                    <a:pt x="1215" y="198"/>
                  </a:lnTo>
                  <a:lnTo>
                    <a:pt x="1215" y="252"/>
                  </a:lnTo>
                  <a:lnTo>
                    <a:pt x="1215" y="306"/>
                  </a:lnTo>
                  <a:lnTo>
                    <a:pt x="1215" y="360"/>
                  </a:lnTo>
                  <a:lnTo>
                    <a:pt x="1175" y="414"/>
                  </a:lnTo>
                  <a:lnTo>
                    <a:pt x="1114" y="450"/>
                  </a:lnTo>
                  <a:lnTo>
                    <a:pt x="1053" y="486"/>
                  </a:lnTo>
                  <a:lnTo>
                    <a:pt x="992" y="522"/>
                  </a:lnTo>
                  <a:lnTo>
                    <a:pt x="932" y="522"/>
                  </a:lnTo>
                  <a:lnTo>
                    <a:pt x="871" y="522"/>
                  </a:lnTo>
                  <a:lnTo>
                    <a:pt x="810" y="486"/>
                  </a:lnTo>
                  <a:lnTo>
                    <a:pt x="749" y="450"/>
                  </a:lnTo>
                  <a:lnTo>
                    <a:pt x="689" y="450"/>
                  </a:lnTo>
                  <a:lnTo>
                    <a:pt x="628" y="450"/>
                  </a:lnTo>
                  <a:lnTo>
                    <a:pt x="567" y="450"/>
                  </a:lnTo>
                  <a:lnTo>
                    <a:pt x="506" y="450"/>
                  </a:lnTo>
                  <a:lnTo>
                    <a:pt x="446" y="468"/>
                  </a:lnTo>
                  <a:lnTo>
                    <a:pt x="385" y="486"/>
                  </a:lnTo>
                  <a:lnTo>
                    <a:pt x="324" y="486"/>
                  </a:lnTo>
                  <a:lnTo>
                    <a:pt x="263" y="522"/>
                  </a:lnTo>
                  <a:lnTo>
                    <a:pt x="203" y="522"/>
                  </a:lnTo>
                  <a:lnTo>
                    <a:pt x="142" y="522"/>
                  </a:lnTo>
                  <a:lnTo>
                    <a:pt x="81" y="522"/>
                  </a:lnTo>
                  <a:lnTo>
                    <a:pt x="41" y="468"/>
                  </a:lnTo>
                  <a:lnTo>
                    <a:pt x="20" y="414"/>
                  </a:lnTo>
                  <a:lnTo>
                    <a:pt x="0" y="360"/>
                  </a:lnTo>
                  <a:lnTo>
                    <a:pt x="0" y="306"/>
                  </a:lnTo>
                  <a:lnTo>
                    <a:pt x="0" y="252"/>
                  </a:lnTo>
                  <a:lnTo>
                    <a:pt x="0" y="198"/>
                  </a:lnTo>
                  <a:lnTo>
                    <a:pt x="0" y="144"/>
                  </a:lnTo>
                  <a:lnTo>
                    <a:pt x="61" y="126"/>
                  </a:lnTo>
                  <a:lnTo>
                    <a:pt x="81" y="72"/>
                  </a:lnTo>
                </a:path>
              </a:pathLst>
            </a:custGeom>
            <a:solidFill>
              <a:srgbClr val="FF0000"/>
            </a:solidFill>
            <a:ln w="12700" cap="rnd">
              <a:solidFill>
                <a:schemeClr val="accent2">
                  <a:lumMod val="60000"/>
                  <a:lumOff val="40000"/>
                </a:schemeClr>
              </a:solidFill>
              <a:round/>
              <a:headEnd/>
              <a:tailEnd/>
            </a:ln>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80" name="Oval 6"/>
            <p:cNvSpPr>
              <a:spLocks noChangeArrowheads="1"/>
            </p:cNvSpPr>
            <p:nvPr/>
          </p:nvSpPr>
          <p:spPr bwMode="auto">
            <a:xfrm>
              <a:off x="331" y="4084"/>
              <a:ext cx="88" cy="87"/>
            </a:xfrm>
            <a:prstGeom prst="ellipse">
              <a:avLst/>
            </a:prstGeom>
            <a:solidFill>
              <a:schemeClr val="accent1"/>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81" name="Oval 7"/>
            <p:cNvSpPr>
              <a:spLocks noChangeArrowheads="1"/>
            </p:cNvSpPr>
            <p:nvPr/>
          </p:nvSpPr>
          <p:spPr bwMode="auto">
            <a:xfrm>
              <a:off x="808" y="4181"/>
              <a:ext cx="88" cy="87"/>
            </a:xfrm>
            <a:prstGeom prst="ellipse">
              <a:avLst/>
            </a:prstGeom>
            <a:solidFill>
              <a:schemeClr val="accent1"/>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82" name="Oval 8"/>
            <p:cNvSpPr>
              <a:spLocks noChangeArrowheads="1"/>
            </p:cNvSpPr>
            <p:nvPr/>
          </p:nvSpPr>
          <p:spPr bwMode="auto">
            <a:xfrm>
              <a:off x="1093" y="4036"/>
              <a:ext cx="89" cy="89"/>
            </a:xfrm>
            <a:prstGeom prst="ellipse">
              <a:avLst/>
            </a:prstGeom>
            <a:solidFill>
              <a:schemeClr val="accent1"/>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83" name="Oval 9"/>
            <p:cNvSpPr>
              <a:spLocks noChangeArrowheads="1"/>
            </p:cNvSpPr>
            <p:nvPr/>
          </p:nvSpPr>
          <p:spPr bwMode="auto">
            <a:xfrm>
              <a:off x="522" y="3652"/>
              <a:ext cx="88" cy="89"/>
            </a:xfrm>
            <a:prstGeom prst="ellipse">
              <a:avLst/>
            </a:prstGeom>
            <a:solidFill>
              <a:schemeClr val="accent1"/>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84" name="Oval 10"/>
            <p:cNvSpPr>
              <a:spLocks noChangeArrowheads="1"/>
            </p:cNvSpPr>
            <p:nvPr/>
          </p:nvSpPr>
          <p:spPr bwMode="auto">
            <a:xfrm>
              <a:off x="1475" y="4036"/>
              <a:ext cx="88" cy="89"/>
            </a:xfrm>
            <a:prstGeom prst="ellipse">
              <a:avLst/>
            </a:prstGeom>
            <a:solidFill>
              <a:schemeClr val="accent1"/>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85" name="Oval 11"/>
            <p:cNvSpPr>
              <a:spLocks noChangeArrowheads="1"/>
            </p:cNvSpPr>
            <p:nvPr/>
          </p:nvSpPr>
          <p:spPr bwMode="auto">
            <a:xfrm>
              <a:off x="1570" y="3797"/>
              <a:ext cx="88" cy="87"/>
            </a:xfrm>
            <a:prstGeom prst="ellipse">
              <a:avLst/>
            </a:prstGeom>
            <a:solidFill>
              <a:schemeClr val="accent1"/>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86" name="Oval 12"/>
            <p:cNvSpPr>
              <a:spLocks noChangeArrowheads="1"/>
            </p:cNvSpPr>
            <p:nvPr/>
          </p:nvSpPr>
          <p:spPr bwMode="auto">
            <a:xfrm>
              <a:off x="188" y="3748"/>
              <a:ext cx="184" cy="184"/>
            </a:xfrm>
            <a:prstGeom prst="ellipse">
              <a:avLst/>
            </a:prstGeom>
            <a:solidFill>
              <a:srgbClr val="000000"/>
            </a:solidFill>
            <a:ln w="12700">
              <a:solidFill>
                <a:schemeClr val="hlink"/>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87" name="Oval 13"/>
            <p:cNvSpPr>
              <a:spLocks noChangeArrowheads="1"/>
            </p:cNvSpPr>
            <p:nvPr/>
          </p:nvSpPr>
          <p:spPr bwMode="auto">
            <a:xfrm>
              <a:off x="998" y="3700"/>
              <a:ext cx="136" cy="184"/>
            </a:xfrm>
            <a:prstGeom prst="ellipse">
              <a:avLst/>
            </a:prstGeom>
            <a:solidFill>
              <a:srgbClr val="000000"/>
            </a:solidFill>
            <a:ln w="12700">
              <a:solidFill>
                <a:schemeClr val="hlink"/>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88" name="Oval 14"/>
            <p:cNvSpPr>
              <a:spLocks noChangeArrowheads="1"/>
            </p:cNvSpPr>
            <p:nvPr/>
          </p:nvSpPr>
          <p:spPr bwMode="auto">
            <a:xfrm>
              <a:off x="665" y="3843"/>
              <a:ext cx="136" cy="233"/>
            </a:xfrm>
            <a:prstGeom prst="ellipse">
              <a:avLst/>
            </a:prstGeom>
            <a:solidFill>
              <a:srgbClr val="000000"/>
            </a:solidFill>
            <a:ln w="12700">
              <a:solidFill>
                <a:schemeClr val="hlink"/>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89" name="Oval 15"/>
            <p:cNvSpPr>
              <a:spLocks noChangeArrowheads="1"/>
            </p:cNvSpPr>
            <p:nvPr/>
          </p:nvSpPr>
          <p:spPr bwMode="auto">
            <a:xfrm>
              <a:off x="1236" y="4084"/>
              <a:ext cx="89" cy="184"/>
            </a:xfrm>
            <a:prstGeom prst="ellipse">
              <a:avLst/>
            </a:prstGeom>
            <a:solidFill>
              <a:srgbClr val="000000"/>
            </a:solidFill>
            <a:ln w="12700">
              <a:solidFill>
                <a:schemeClr val="hlink"/>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90" name="Oval 16"/>
            <p:cNvSpPr>
              <a:spLocks noChangeArrowheads="1"/>
            </p:cNvSpPr>
            <p:nvPr/>
          </p:nvSpPr>
          <p:spPr bwMode="auto">
            <a:xfrm>
              <a:off x="1379" y="3748"/>
              <a:ext cx="89" cy="135"/>
            </a:xfrm>
            <a:prstGeom prst="ellipse">
              <a:avLst/>
            </a:prstGeom>
            <a:solidFill>
              <a:srgbClr val="000000"/>
            </a:solidFill>
            <a:ln w="12700">
              <a:solidFill>
                <a:schemeClr val="hlink"/>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91" name="Rectangle 17"/>
            <p:cNvSpPr>
              <a:spLocks noChangeArrowheads="1"/>
            </p:cNvSpPr>
            <p:nvPr/>
          </p:nvSpPr>
          <p:spPr bwMode="auto">
            <a:xfrm>
              <a:off x="1040" y="3014"/>
              <a:ext cx="1896"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a:solidFill>
                    <a:srgbClr val="FFFFFF"/>
                  </a:solidFill>
                  <a:latin typeface="Calibri" panose="020F0502020204030204" pitchFamily="34" charset="0"/>
                  <a:ea typeface="+mn-ea"/>
                  <a:cs typeface="Calibri" panose="020F0502020204030204" pitchFamily="34" charset="0"/>
                </a:rPr>
                <a:t>RBC degradation</a:t>
              </a:r>
            </a:p>
            <a:p>
              <a:pPr defTabSz="914400">
                <a:defRPr/>
              </a:pPr>
              <a:r>
                <a:rPr lang="en-US" altLang="en-US">
                  <a:solidFill>
                    <a:srgbClr val="FFFFFF"/>
                  </a:solidFill>
                  <a:latin typeface="Calibri" panose="020F0502020204030204" pitchFamily="34" charset="0"/>
                  <a:ea typeface="+mn-ea"/>
                  <a:cs typeface="Calibri" panose="020F0502020204030204" pitchFamily="34" charset="0"/>
                </a:rPr>
                <a:t>fibrin+hemosiderin</a:t>
              </a:r>
              <a:endParaRPr lang="en-US" altLang="en-US" b="0">
                <a:solidFill>
                  <a:srgbClr val="FFFFFF"/>
                </a:solidFill>
                <a:latin typeface="Calibri" panose="020F0502020204030204" pitchFamily="34" charset="0"/>
                <a:ea typeface="+mn-ea"/>
                <a:cs typeface="Calibri" panose="020F0502020204030204" pitchFamily="34" charset="0"/>
              </a:endParaRPr>
            </a:p>
          </p:txBody>
        </p:sp>
        <p:sp>
          <p:nvSpPr>
            <p:cNvPr id="23592" name="Line 18"/>
            <p:cNvSpPr>
              <a:spLocks noChangeShapeType="1"/>
            </p:cNvSpPr>
            <p:nvPr/>
          </p:nvSpPr>
          <p:spPr bwMode="auto">
            <a:xfrm>
              <a:off x="675" y="2896"/>
              <a:ext cx="259" cy="640"/>
            </a:xfrm>
            <a:prstGeom prst="line">
              <a:avLst/>
            </a:prstGeom>
            <a:noFill/>
            <a:ln w="508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93" name="Rectangle 19"/>
            <p:cNvSpPr>
              <a:spLocks noChangeArrowheads="1"/>
            </p:cNvSpPr>
            <p:nvPr/>
          </p:nvSpPr>
          <p:spPr bwMode="auto">
            <a:xfrm>
              <a:off x="240" y="1490"/>
              <a:ext cx="1418"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defTabSz="914400">
                <a:defRPr/>
              </a:pPr>
              <a:r>
                <a:rPr lang="en-US" altLang="en-US" dirty="0">
                  <a:solidFill>
                    <a:srgbClr val="FFFFFF"/>
                  </a:solidFill>
                  <a:latin typeface="Calibri" panose="020F0502020204030204" pitchFamily="34" charset="0"/>
                  <a:ea typeface="+mn-ea"/>
                  <a:cs typeface="Calibri" panose="020F0502020204030204" pitchFamily="34" charset="0"/>
                </a:rPr>
                <a:t>RBC </a:t>
              </a:r>
            </a:p>
            <a:p>
              <a:pPr algn="ctr" defTabSz="914400">
                <a:defRPr/>
              </a:pPr>
              <a:r>
                <a:rPr lang="en-US" altLang="en-US" dirty="0">
                  <a:solidFill>
                    <a:srgbClr val="FFFFFF"/>
                  </a:solidFill>
                  <a:latin typeface="Calibri" panose="020F0502020204030204" pitchFamily="34" charset="0"/>
                  <a:ea typeface="+mn-ea"/>
                  <a:cs typeface="Calibri" panose="020F0502020204030204" pitchFamily="34" charset="0"/>
                </a:rPr>
                <a:t>extravasation</a:t>
              </a:r>
              <a:endParaRPr lang="en-US" altLang="en-US" b="0" dirty="0">
                <a:solidFill>
                  <a:srgbClr val="FFFFFF"/>
                </a:solidFill>
                <a:latin typeface="Calibri" panose="020F0502020204030204" pitchFamily="34" charset="0"/>
                <a:ea typeface="+mn-ea"/>
                <a:cs typeface="Calibri" panose="020F0502020204030204" pitchFamily="34" charset="0"/>
              </a:endParaRPr>
            </a:p>
          </p:txBody>
        </p:sp>
        <p:sp>
          <p:nvSpPr>
            <p:cNvPr id="23594" name="Line 20"/>
            <p:cNvSpPr>
              <a:spLocks noChangeShapeType="1"/>
            </p:cNvSpPr>
            <p:nvPr/>
          </p:nvSpPr>
          <p:spPr bwMode="auto">
            <a:xfrm flipV="1">
              <a:off x="1805" y="1424"/>
              <a:ext cx="0" cy="1520"/>
            </a:xfrm>
            <a:prstGeom prst="line">
              <a:avLst/>
            </a:prstGeom>
            <a:noFill/>
            <a:ln w="508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95" name="Rectangle 21"/>
            <p:cNvSpPr>
              <a:spLocks noChangeArrowheads="1"/>
            </p:cNvSpPr>
            <p:nvPr/>
          </p:nvSpPr>
          <p:spPr bwMode="auto">
            <a:xfrm>
              <a:off x="1846" y="2219"/>
              <a:ext cx="155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defTabSz="914400">
                <a:defRPr/>
              </a:pPr>
              <a:r>
                <a:rPr lang="en-US" altLang="en-US">
                  <a:solidFill>
                    <a:srgbClr val="FFFFFF"/>
                  </a:solidFill>
                  <a:latin typeface="Calibri" panose="020F0502020204030204" pitchFamily="34" charset="0"/>
                  <a:ea typeface="+mn-ea"/>
                  <a:cs typeface="Calibri" panose="020F0502020204030204" pitchFamily="34" charset="0"/>
                </a:rPr>
                <a:t>Endothelial</a:t>
              </a:r>
              <a:r>
                <a:rPr lang="en-US" altLang="en-US" sz="2800">
                  <a:solidFill>
                    <a:srgbClr val="FFFFFF"/>
                  </a:solidFill>
                  <a:latin typeface="Calibri" panose="020F0502020204030204" pitchFamily="34" charset="0"/>
                  <a:ea typeface="+mn-ea"/>
                  <a:cs typeface="Calibri" panose="020F0502020204030204" pitchFamily="34" charset="0"/>
                </a:rPr>
                <a:t> </a:t>
              </a:r>
              <a:r>
                <a:rPr lang="en-US" altLang="en-US">
                  <a:solidFill>
                    <a:srgbClr val="FFFFFF"/>
                  </a:solidFill>
                  <a:latin typeface="Calibri" panose="020F0502020204030204" pitchFamily="34" charset="0"/>
                  <a:ea typeface="+mn-ea"/>
                  <a:cs typeface="Calibri" panose="020F0502020204030204" pitchFamily="34" charset="0"/>
                </a:rPr>
                <a:t>cell</a:t>
              </a:r>
            </a:p>
            <a:p>
              <a:pPr algn="ctr" defTabSz="914400">
                <a:defRPr/>
              </a:pPr>
              <a:r>
                <a:rPr lang="en-US" altLang="en-US">
                  <a:solidFill>
                    <a:srgbClr val="FFFFFF"/>
                  </a:solidFill>
                  <a:latin typeface="Calibri" panose="020F0502020204030204" pitchFamily="34" charset="0"/>
                  <a:ea typeface="+mn-ea"/>
                  <a:cs typeface="Calibri" panose="020F0502020204030204" pitchFamily="34" charset="0"/>
                </a:rPr>
                <a:t>activation</a:t>
              </a:r>
              <a:endParaRPr lang="en-US" altLang="en-US" sz="2800" b="0">
                <a:solidFill>
                  <a:srgbClr val="FFFFFF"/>
                </a:solidFill>
                <a:latin typeface="Calibri" panose="020F0502020204030204" pitchFamily="34" charset="0"/>
                <a:ea typeface="+mn-ea"/>
                <a:cs typeface="Calibri" panose="020F0502020204030204" pitchFamily="34" charset="0"/>
              </a:endParaRPr>
            </a:p>
          </p:txBody>
        </p:sp>
        <p:sp>
          <p:nvSpPr>
            <p:cNvPr id="23596" name="Freeform 22"/>
            <p:cNvSpPr>
              <a:spLocks/>
            </p:cNvSpPr>
            <p:nvPr/>
          </p:nvSpPr>
          <p:spPr bwMode="auto">
            <a:xfrm>
              <a:off x="2954" y="469"/>
              <a:ext cx="984" cy="1566"/>
            </a:xfrm>
            <a:custGeom>
              <a:avLst/>
              <a:gdLst>
                <a:gd name="T0" fmla="*/ 82 w 1115"/>
                <a:gd name="T1" fmla="*/ 270 h 1567"/>
                <a:gd name="T2" fmla="*/ 105 w 1115"/>
                <a:gd name="T3" fmla="*/ 360 h 1567"/>
                <a:gd name="T4" fmla="*/ 110 w 1115"/>
                <a:gd name="T5" fmla="*/ 468 h 1567"/>
                <a:gd name="T6" fmla="*/ 122 w 1115"/>
                <a:gd name="T7" fmla="*/ 576 h 1567"/>
                <a:gd name="T8" fmla="*/ 122 w 1115"/>
                <a:gd name="T9" fmla="*/ 684 h 1567"/>
                <a:gd name="T10" fmla="*/ 93 w 1115"/>
                <a:gd name="T11" fmla="*/ 792 h 1567"/>
                <a:gd name="T12" fmla="*/ 75 w 1115"/>
                <a:gd name="T13" fmla="*/ 900 h 1567"/>
                <a:gd name="T14" fmla="*/ 52 w 1115"/>
                <a:gd name="T15" fmla="*/ 1008 h 1567"/>
                <a:gd name="T16" fmla="*/ 34 w 1115"/>
                <a:gd name="T17" fmla="*/ 1116 h 1567"/>
                <a:gd name="T18" fmla="*/ 64 w 1115"/>
                <a:gd name="T19" fmla="*/ 1206 h 1567"/>
                <a:gd name="T20" fmla="*/ 30 w 1115"/>
                <a:gd name="T21" fmla="*/ 1278 h 1567"/>
                <a:gd name="T22" fmla="*/ 18 w 1115"/>
                <a:gd name="T23" fmla="*/ 1368 h 1567"/>
                <a:gd name="T24" fmla="*/ 52 w 1115"/>
                <a:gd name="T25" fmla="*/ 1404 h 1567"/>
                <a:gd name="T26" fmla="*/ 86 w 1115"/>
                <a:gd name="T27" fmla="*/ 1368 h 1567"/>
                <a:gd name="T28" fmla="*/ 110 w 1115"/>
                <a:gd name="T29" fmla="*/ 1368 h 1567"/>
                <a:gd name="T30" fmla="*/ 133 w 1115"/>
                <a:gd name="T31" fmla="*/ 1476 h 1567"/>
                <a:gd name="T32" fmla="*/ 157 w 1115"/>
                <a:gd name="T33" fmla="*/ 1566 h 1567"/>
                <a:gd name="T34" fmla="*/ 175 w 1115"/>
                <a:gd name="T35" fmla="*/ 1458 h 1567"/>
                <a:gd name="T36" fmla="*/ 175 w 1115"/>
                <a:gd name="T37" fmla="*/ 1350 h 1567"/>
                <a:gd name="T38" fmla="*/ 186 w 1115"/>
                <a:gd name="T39" fmla="*/ 1332 h 1567"/>
                <a:gd name="T40" fmla="*/ 221 w 1115"/>
                <a:gd name="T41" fmla="*/ 1368 h 1567"/>
                <a:gd name="T42" fmla="*/ 237 w 1115"/>
                <a:gd name="T43" fmla="*/ 1476 h 1567"/>
                <a:gd name="T44" fmla="*/ 272 w 1115"/>
                <a:gd name="T45" fmla="*/ 1548 h 1567"/>
                <a:gd name="T46" fmla="*/ 307 w 1115"/>
                <a:gd name="T47" fmla="*/ 1494 h 1567"/>
                <a:gd name="T48" fmla="*/ 307 w 1115"/>
                <a:gd name="T49" fmla="*/ 1386 h 1567"/>
                <a:gd name="T50" fmla="*/ 272 w 1115"/>
                <a:gd name="T51" fmla="*/ 1350 h 1567"/>
                <a:gd name="T52" fmla="*/ 237 w 1115"/>
                <a:gd name="T53" fmla="*/ 1296 h 1567"/>
                <a:gd name="T54" fmla="*/ 226 w 1115"/>
                <a:gd name="T55" fmla="*/ 1188 h 1567"/>
                <a:gd name="T56" fmla="*/ 221 w 1115"/>
                <a:gd name="T57" fmla="*/ 1080 h 1567"/>
                <a:gd name="T58" fmla="*/ 208 w 1115"/>
                <a:gd name="T59" fmla="*/ 972 h 1567"/>
                <a:gd name="T60" fmla="*/ 202 w 1115"/>
                <a:gd name="T61" fmla="*/ 864 h 1567"/>
                <a:gd name="T62" fmla="*/ 198 w 1115"/>
                <a:gd name="T63" fmla="*/ 756 h 1567"/>
                <a:gd name="T64" fmla="*/ 198 w 1115"/>
                <a:gd name="T65" fmla="*/ 648 h 1567"/>
                <a:gd name="T66" fmla="*/ 192 w 1115"/>
                <a:gd name="T67" fmla="*/ 540 h 1567"/>
                <a:gd name="T68" fmla="*/ 208 w 1115"/>
                <a:gd name="T69" fmla="*/ 450 h 1567"/>
                <a:gd name="T70" fmla="*/ 244 w 1115"/>
                <a:gd name="T71" fmla="*/ 414 h 1567"/>
                <a:gd name="T72" fmla="*/ 272 w 1115"/>
                <a:gd name="T73" fmla="*/ 324 h 1567"/>
                <a:gd name="T74" fmla="*/ 272 w 1115"/>
                <a:gd name="T75" fmla="*/ 216 h 1567"/>
                <a:gd name="T76" fmla="*/ 232 w 1115"/>
                <a:gd name="T77" fmla="*/ 162 h 1567"/>
                <a:gd name="T78" fmla="*/ 192 w 1115"/>
                <a:gd name="T79" fmla="*/ 144 h 1567"/>
                <a:gd name="T80" fmla="*/ 157 w 1115"/>
                <a:gd name="T81" fmla="*/ 126 h 1567"/>
                <a:gd name="T82" fmla="*/ 122 w 1115"/>
                <a:gd name="T83" fmla="*/ 54 h 1567"/>
                <a:gd name="T84" fmla="*/ 82 w 1115"/>
                <a:gd name="T85" fmla="*/ 0 h 1567"/>
                <a:gd name="T86" fmla="*/ 11 w 1115"/>
                <a:gd name="T87" fmla="*/ 54 h 1567"/>
                <a:gd name="T88" fmla="*/ 0 w 1115"/>
                <a:gd name="T89" fmla="*/ 162 h 1567"/>
                <a:gd name="T90" fmla="*/ 34 w 1115"/>
                <a:gd name="T91" fmla="*/ 270 h 1567"/>
                <a:gd name="T92" fmla="*/ 59 w 1115"/>
                <a:gd name="T93" fmla="*/ 252 h 15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5"/>
                <a:gd name="T142" fmla="*/ 0 h 1567"/>
                <a:gd name="T143" fmla="*/ 1115 w 1115"/>
                <a:gd name="T144" fmla="*/ 1567 h 15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5" h="1567">
                  <a:moveTo>
                    <a:pt x="209" y="252"/>
                  </a:moveTo>
                  <a:lnTo>
                    <a:pt x="284" y="270"/>
                  </a:lnTo>
                  <a:lnTo>
                    <a:pt x="344" y="306"/>
                  </a:lnTo>
                  <a:lnTo>
                    <a:pt x="365" y="360"/>
                  </a:lnTo>
                  <a:lnTo>
                    <a:pt x="385" y="414"/>
                  </a:lnTo>
                  <a:lnTo>
                    <a:pt x="385" y="468"/>
                  </a:lnTo>
                  <a:lnTo>
                    <a:pt x="405" y="522"/>
                  </a:lnTo>
                  <a:lnTo>
                    <a:pt x="425" y="576"/>
                  </a:lnTo>
                  <a:lnTo>
                    <a:pt x="425" y="630"/>
                  </a:lnTo>
                  <a:lnTo>
                    <a:pt x="425" y="684"/>
                  </a:lnTo>
                  <a:lnTo>
                    <a:pt x="385" y="738"/>
                  </a:lnTo>
                  <a:lnTo>
                    <a:pt x="324" y="792"/>
                  </a:lnTo>
                  <a:lnTo>
                    <a:pt x="304" y="846"/>
                  </a:lnTo>
                  <a:lnTo>
                    <a:pt x="263" y="900"/>
                  </a:lnTo>
                  <a:lnTo>
                    <a:pt x="223" y="954"/>
                  </a:lnTo>
                  <a:lnTo>
                    <a:pt x="182" y="1008"/>
                  </a:lnTo>
                  <a:lnTo>
                    <a:pt x="142" y="1062"/>
                  </a:lnTo>
                  <a:lnTo>
                    <a:pt x="122" y="1116"/>
                  </a:lnTo>
                  <a:lnTo>
                    <a:pt x="182" y="1152"/>
                  </a:lnTo>
                  <a:lnTo>
                    <a:pt x="223" y="1206"/>
                  </a:lnTo>
                  <a:lnTo>
                    <a:pt x="162" y="1242"/>
                  </a:lnTo>
                  <a:lnTo>
                    <a:pt x="101" y="1278"/>
                  </a:lnTo>
                  <a:lnTo>
                    <a:pt x="41" y="1314"/>
                  </a:lnTo>
                  <a:lnTo>
                    <a:pt x="61" y="1368"/>
                  </a:lnTo>
                  <a:lnTo>
                    <a:pt x="122" y="1404"/>
                  </a:lnTo>
                  <a:lnTo>
                    <a:pt x="182" y="1404"/>
                  </a:lnTo>
                  <a:lnTo>
                    <a:pt x="243" y="1404"/>
                  </a:lnTo>
                  <a:lnTo>
                    <a:pt x="304" y="1368"/>
                  </a:lnTo>
                  <a:lnTo>
                    <a:pt x="344" y="1314"/>
                  </a:lnTo>
                  <a:lnTo>
                    <a:pt x="385" y="1368"/>
                  </a:lnTo>
                  <a:lnTo>
                    <a:pt x="405" y="1422"/>
                  </a:lnTo>
                  <a:lnTo>
                    <a:pt x="466" y="1476"/>
                  </a:lnTo>
                  <a:lnTo>
                    <a:pt x="486" y="1530"/>
                  </a:lnTo>
                  <a:lnTo>
                    <a:pt x="547" y="1566"/>
                  </a:lnTo>
                  <a:lnTo>
                    <a:pt x="587" y="1512"/>
                  </a:lnTo>
                  <a:lnTo>
                    <a:pt x="608" y="1458"/>
                  </a:lnTo>
                  <a:lnTo>
                    <a:pt x="608" y="1404"/>
                  </a:lnTo>
                  <a:lnTo>
                    <a:pt x="608" y="1350"/>
                  </a:lnTo>
                  <a:lnTo>
                    <a:pt x="587" y="1296"/>
                  </a:lnTo>
                  <a:lnTo>
                    <a:pt x="648" y="1332"/>
                  </a:lnTo>
                  <a:lnTo>
                    <a:pt x="709" y="1332"/>
                  </a:lnTo>
                  <a:lnTo>
                    <a:pt x="770" y="1368"/>
                  </a:lnTo>
                  <a:lnTo>
                    <a:pt x="790" y="1422"/>
                  </a:lnTo>
                  <a:lnTo>
                    <a:pt x="830" y="1476"/>
                  </a:lnTo>
                  <a:lnTo>
                    <a:pt x="871" y="1530"/>
                  </a:lnTo>
                  <a:lnTo>
                    <a:pt x="952" y="1548"/>
                  </a:lnTo>
                  <a:lnTo>
                    <a:pt x="1013" y="1512"/>
                  </a:lnTo>
                  <a:lnTo>
                    <a:pt x="1073" y="1494"/>
                  </a:lnTo>
                  <a:lnTo>
                    <a:pt x="1114" y="1440"/>
                  </a:lnTo>
                  <a:lnTo>
                    <a:pt x="1073" y="1386"/>
                  </a:lnTo>
                  <a:lnTo>
                    <a:pt x="1013" y="1350"/>
                  </a:lnTo>
                  <a:lnTo>
                    <a:pt x="952" y="1350"/>
                  </a:lnTo>
                  <a:lnTo>
                    <a:pt x="891" y="1332"/>
                  </a:lnTo>
                  <a:lnTo>
                    <a:pt x="830" y="1296"/>
                  </a:lnTo>
                  <a:lnTo>
                    <a:pt x="790" y="1242"/>
                  </a:lnTo>
                  <a:lnTo>
                    <a:pt x="790" y="1188"/>
                  </a:lnTo>
                  <a:lnTo>
                    <a:pt x="770" y="1134"/>
                  </a:lnTo>
                  <a:lnTo>
                    <a:pt x="770" y="1080"/>
                  </a:lnTo>
                  <a:lnTo>
                    <a:pt x="729" y="1026"/>
                  </a:lnTo>
                  <a:lnTo>
                    <a:pt x="729" y="972"/>
                  </a:lnTo>
                  <a:lnTo>
                    <a:pt x="729" y="918"/>
                  </a:lnTo>
                  <a:lnTo>
                    <a:pt x="709" y="864"/>
                  </a:lnTo>
                  <a:lnTo>
                    <a:pt x="689" y="810"/>
                  </a:lnTo>
                  <a:lnTo>
                    <a:pt x="689" y="756"/>
                  </a:lnTo>
                  <a:lnTo>
                    <a:pt x="689" y="702"/>
                  </a:lnTo>
                  <a:lnTo>
                    <a:pt x="689" y="648"/>
                  </a:lnTo>
                  <a:lnTo>
                    <a:pt x="668" y="594"/>
                  </a:lnTo>
                  <a:lnTo>
                    <a:pt x="668" y="540"/>
                  </a:lnTo>
                  <a:lnTo>
                    <a:pt x="668" y="486"/>
                  </a:lnTo>
                  <a:lnTo>
                    <a:pt x="729" y="450"/>
                  </a:lnTo>
                  <a:lnTo>
                    <a:pt x="790" y="432"/>
                  </a:lnTo>
                  <a:lnTo>
                    <a:pt x="851" y="414"/>
                  </a:lnTo>
                  <a:lnTo>
                    <a:pt x="911" y="378"/>
                  </a:lnTo>
                  <a:lnTo>
                    <a:pt x="952" y="324"/>
                  </a:lnTo>
                  <a:lnTo>
                    <a:pt x="952" y="270"/>
                  </a:lnTo>
                  <a:lnTo>
                    <a:pt x="952" y="216"/>
                  </a:lnTo>
                  <a:lnTo>
                    <a:pt x="871" y="198"/>
                  </a:lnTo>
                  <a:lnTo>
                    <a:pt x="810" y="162"/>
                  </a:lnTo>
                  <a:lnTo>
                    <a:pt x="729" y="162"/>
                  </a:lnTo>
                  <a:lnTo>
                    <a:pt x="668" y="144"/>
                  </a:lnTo>
                  <a:lnTo>
                    <a:pt x="608" y="144"/>
                  </a:lnTo>
                  <a:lnTo>
                    <a:pt x="547" y="126"/>
                  </a:lnTo>
                  <a:lnTo>
                    <a:pt x="486" y="90"/>
                  </a:lnTo>
                  <a:lnTo>
                    <a:pt x="425" y="54"/>
                  </a:lnTo>
                  <a:lnTo>
                    <a:pt x="365" y="18"/>
                  </a:lnTo>
                  <a:lnTo>
                    <a:pt x="284" y="0"/>
                  </a:lnTo>
                  <a:lnTo>
                    <a:pt x="203" y="0"/>
                  </a:lnTo>
                  <a:lnTo>
                    <a:pt x="41" y="54"/>
                  </a:lnTo>
                  <a:lnTo>
                    <a:pt x="0" y="108"/>
                  </a:lnTo>
                  <a:lnTo>
                    <a:pt x="0" y="162"/>
                  </a:lnTo>
                  <a:lnTo>
                    <a:pt x="61" y="216"/>
                  </a:lnTo>
                  <a:lnTo>
                    <a:pt x="122" y="270"/>
                  </a:lnTo>
                  <a:lnTo>
                    <a:pt x="182" y="288"/>
                  </a:lnTo>
                  <a:lnTo>
                    <a:pt x="209" y="252"/>
                  </a:lnTo>
                </a:path>
              </a:pathLst>
            </a:custGeom>
            <a:solidFill>
              <a:schemeClr val="folHlink"/>
            </a:solidFill>
            <a:ln w="12700" cap="rnd">
              <a:solidFill>
                <a:schemeClr val="tx1"/>
              </a:solidFill>
              <a:round/>
              <a:headEnd/>
              <a:tailEnd/>
            </a:ln>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97" name="Line 23"/>
            <p:cNvSpPr>
              <a:spLocks noChangeShapeType="1"/>
            </p:cNvSpPr>
            <p:nvPr/>
          </p:nvSpPr>
          <p:spPr bwMode="auto">
            <a:xfrm>
              <a:off x="3840" y="2064"/>
              <a:ext cx="0" cy="768"/>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grpSp>
          <p:nvGrpSpPr>
            <p:cNvPr id="303150" name="Group 24"/>
            <p:cNvGrpSpPr>
              <a:grpSpLocks/>
            </p:cNvGrpSpPr>
            <p:nvPr/>
          </p:nvGrpSpPr>
          <p:grpSpPr bwMode="auto">
            <a:xfrm>
              <a:off x="3793" y="1391"/>
              <a:ext cx="931" cy="525"/>
              <a:chOff x="4587" y="2217"/>
              <a:chExt cx="1055" cy="525"/>
            </a:xfrm>
          </p:grpSpPr>
          <p:sp>
            <p:nvSpPr>
              <p:cNvPr id="23688" name="Rectangle 25"/>
              <p:cNvSpPr>
                <a:spLocks noChangeArrowheads="1"/>
              </p:cNvSpPr>
              <p:nvPr/>
            </p:nvSpPr>
            <p:spPr bwMode="auto">
              <a:xfrm>
                <a:off x="5181" y="2240"/>
                <a:ext cx="333"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sz="3200" dirty="0" smtClean="0">
                    <a:solidFill>
                      <a:srgbClr val="FFFFFF"/>
                    </a:solidFill>
                    <a:latin typeface="Symbol" panose="05050102010706020507" pitchFamily="18" charset="2"/>
                    <a:ea typeface="+mn-ea"/>
                    <a:cs typeface="Calibri" panose="020F0502020204030204" pitchFamily="34" charset="0"/>
                  </a:rPr>
                  <a:t></a:t>
                </a:r>
                <a:endParaRPr lang="en-US" altLang="en-US" sz="3200" dirty="0">
                  <a:solidFill>
                    <a:srgbClr val="FFFFFF"/>
                  </a:solidFill>
                  <a:latin typeface="Symbol" panose="05050102010706020507" pitchFamily="18" charset="2"/>
                  <a:ea typeface="+mn-ea"/>
                  <a:cs typeface="Calibri" panose="020F0502020204030204" pitchFamily="34" charset="0"/>
                </a:endParaRPr>
              </a:p>
            </p:txBody>
          </p:sp>
          <p:sp>
            <p:nvSpPr>
              <p:cNvPr id="23689" name="Rectangle 26"/>
              <p:cNvSpPr>
                <a:spLocks noChangeArrowheads="1"/>
              </p:cNvSpPr>
              <p:nvPr/>
            </p:nvSpPr>
            <p:spPr bwMode="auto">
              <a:xfrm>
                <a:off x="4588" y="2217"/>
                <a:ext cx="699"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sz="2800">
                    <a:solidFill>
                      <a:srgbClr val="FFFFFF"/>
                    </a:solidFill>
                    <a:latin typeface="Calibri" panose="020F0502020204030204" pitchFamily="34" charset="0"/>
                    <a:ea typeface="+mn-ea"/>
                    <a:cs typeface="Calibri" panose="020F0502020204030204" pitchFamily="34" charset="0"/>
                  </a:rPr>
                  <a:t>TGF-</a:t>
                </a:r>
              </a:p>
            </p:txBody>
          </p:sp>
          <p:sp>
            <p:nvSpPr>
              <p:cNvPr id="23690" name="Rectangle 27"/>
              <p:cNvSpPr>
                <a:spLocks noChangeArrowheads="1"/>
              </p:cNvSpPr>
              <p:nvPr/>
            </p:nvSpPr>
            <p:spPr bwMode="auto">
              <a:xfrm>
                <a:off x="5343" y="2315"/>
                <a:ext cx="29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sz="2800">
                    <a:solidFill>
                      <a:srgbClr val="FFFFFF"/>
                    </a:solidFill>
                    <a:latin typeface="Calibri" panose="020F0502020204030204" pitchFamily="34" charset="0"/>
                    <a:ea typeface="+mn-ea"/>
                    <a:cs typeface="Calibri" panose="020F0502020204030204" pitchFamily="34" charset="0"/>
                  </a:rPr>
                  <a:t>1</a:t>
                </a:r>
              </a:p>
            </p:txBody>
          </p:sp>
        </p:grpSp>
        <p:grpSp>
          <p:nvGrpSpPr>
            <p:cNvPr id="303151" name="Group 28"/>
            <p:cNvGrpSpPr>
              <a:grpSpLocks/>
            </p:cNvGrpSpPr>
            <p:nvPr/>
          </p:nvGrpSpPr>
          <p:grpSpPr bwMode="auto">
            <a:xfrm>
              <a:off x="236" y="4"/>
              <a:ext cx="5472" cy="1336"/>
              <a:chOff x="236" y="4"/>
              <a:chExt cx="5472" cy="1336"/>
            </a:xfrm>
          </p:grpSpPr>
          <p:sp>
            <p:nvSpPr>
              <p:cNvPr id="23650" name="Rectangle 29"/>
              <p:cNvSpPr>
                <a:spLocks noChangeArrowheads="1"/>
              </p:cNvSpPr>
              <p:nvPr/>
            </p:nvSpPr>
            <p:spPr bwMode="auto">
              <a:xfrm>
                <a:off x="236" y="965"/>
                <a:ext cx="851"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51" name="Oval 30"/>
              <p:cNvSpPr>
                <a:spLocks noChangeArrowheads="1"/>
              </p:cNvSpPr>
              <p:nvPr/>
            </p:nvSpPr>
            <p:spPr bwMode="auto">
              <a:xfrm>
                <a:off x="570" y="965"/>
                <a:ext cx="183"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52" name="Rectangle 31"/>
              <p:cNvSpPr>
                <a:spLocks noChangeArrowheads="1"/>
              </p:cNvSpPr>
              <p:nvPr/>
            </p:nvSpPr>
            <p:spPr bwMode="auto">
              <a:xfrm>
                <a:off x="1475" y="965"/>
                <a:ext cx="850"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53" name="Oval 32"/>
              <p:cNvSpPr>
                <a:spLocks noChangeArrowheads="1"/>
              </p:cNvSpPr>
              <p:nvPr/>
            </p:nvSpPr>
            <p:spPr bwMode="auto">
              <a:xfrm>
                <a:off x="1808" y="965"/>
                <a:ext cx="184"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54" name="Rectangle 33"/>
              <p:cNvSpPr>
                <a:spLocks noChangeArrowheads="1"/>
              </p:cNvSpPr>
              <p:nvPr/>
            </p:nvSpPr>
            <p:spPr bwMode="auto">
              <a:xfrm>
                <a:off x="2428" y="965"/>
                <a:ext cx="851"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55" name="Oval 34"/>
              <p:cNvSpPr>
                <a:spLocks noChangeArrowheads="1"/>
              </p:cNvSpPr>
              <p:nvPr/>
            </p:nvSpPr>
            <p:spPr bwMode="auto">
              <a:xfrm>
                <a:off x="2762" y="965"/>
                <a:ext cx="183"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56" name="Rectangle 35"/>
              <p:cNvSpPr>
                <a:spLocks noChangeArrowheads="1"/>
              </p:cNvSpPr>
              <p:nvPr/>
            </p:nvSpPr>
            <p:spPr bwMode="auto">
              <a:xfrm>
                <a:off x="3572" y="965"/>
                <a:ext cx="851"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57" name="Oval 36"/>
              <p:cNvSpPr>
                <a:spLocks noChangeArrowheads="1"/>
              </p:cNvSpPr>
              <p:nvPr/>
            </p:nvSpPr>
            <p:spPr bwMode="auto">
              <a:xfrm>
                <a:off x="3906" y="965"/>
                <a:ext cx="183"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58" name="Rectangle 37"/>
              <p:cNvSpPr>
                <a:spLocks noChangeArrowheads="1"/>
              </p:cNvSpPr>
              <p:nvPr/>
            </p:nvSpPr>
            <p:spPr bwMode="auto">
              <a:xfrm>
                <a:off x="4476" y="965"/>
                <a:ext cx="851"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59" name="Oval 38"/>
              <p:cNvSpPr>
                <a:spLocks noChangeArrowheads="1"/>
              </p:cNvSpPr>
              <p:nvPr/>
            </p:nvSpPr>
            <p:spPr bwMode="auto">
              <a:xfrm>
                <a:off x="4810" y="965"/>
                <a:ext cx="183"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60" name="Rectangle 39"/>
              <p:cNvSpPr>
                <a:spLocks noChangeArrowheads="1"/>
              </p:cNvSpPr>
              <p:nvPr/>
            </p:nvSpPr>
            <p:spPr bwMode="auto">
              <a:xfrm>
                <a:off x="236" y="4"/>
                <a:ext cx="851"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61" name="Oval 40"/>
              <p:cNvSpPr>
                <a:spLocks noChangeArrowheads="1"/>
              </p:cNvSpPr>
              <p:nvPr/>
            </p:nvSpPr>
            <p:spPr bwMode="auto">
              <a:xfrm>
                <a:off x="570" y="4"/>
                <a:ext cx="183"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62" name="Rectangle 41"/>
              <p:cNvSpPr>
                <a:spLocks noChangeArrowheads="1"/>
              </p:cNvSpPr>
              <p:nvPr/>
            </p:nvSpPr>
            <p:spPr bwMode="auto">
              <a:xfrm>
                <a:off x="1141" y="4"/>
                <a:ext cx="851"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63" name="Oval 42"/>
              <p:cNvSpPr>
                <a:spLocks noChangeArrowheads="1"/>
              </p:cNvSpPr>
              <p:nvPr/>
            </p:nvSpPr>
            <p:spPr bwMode="auto">
              <a:xfrm>
                <a:off x="1665" y="4"/>
                <a:ext cx="184"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64" name="Rectangle 43"/>
              <p:cNvSpPr>
                <a:spLocks noChangeArrowheads="1"/>
              </p:cNvSpPr>
              <p:nvPr/>
            </p:nvSpPr>
            <p:spPr bwMode="auto">
              <a:xfrm>
                <a:off x="2094" y="4"/>
                <a:ext cx="851"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65" name="Oval 44"/>
              <p:cNvSpPr>
                <a:spLocks noChangeArrowheads="1"/>
              </p:cNvSpPr>
              <p:nvPr/>
            </p:nvSpPr>
            <p:spPr bwMode="auto">
              <a:xfrm>
                <a:off x="2571" y="4"/>
                <a:ext cx="183"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66" name="Rectangle 45"/>
              <p:cNvSpPr>
                <a:spLocks noChangeArrowheads="1"/>
              </p:cNvSpPr>
              <p:nvPr/>
            </p:nvSpPr>
            <p:spPr bwMode="auto">
              <a:xfrm>
                <a:off x="3048" y="4"/>
                <a:ext cx="851"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67" name="Oval 46"/>
              <p:cNvSpPr>
                <a:spLocks noChangeArrowheads="1"/>
              </p:cNvSpPr>
              <p:nvPr/>
            </p:nvSpPr>
            <p:spPr bwMode="auto">
              <a:xfrm>
                <a:off x="3382" y="4"/>
                <a:ext cx="183"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68" name="Rectangle 47"/>
              <p:cNvSpPr>
                <a:spLocks noChangeArrowheads="1"/>
              </p:cNvSpPr>
              <p:nvPr/>
            </p:nvSpPr>
            <p:spPr bwMode="auto">
              <a:xfrm>
                <a:off x="3952" y="4"/>
                <a:ext cx="851"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69" name="Oval 48"/>
              <p:cNvSpPr>
                <a:spLocks noChangeArrowheads="1"/>
              </p:cNvSpPr>
              <p:nvPr/>
            </p:nvSpPr>
            <p:spPr bwMode="auto">
              <a:xfrm>
                <a:off x="4287" y="4"/>
                <a:ext cx="183"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70" name="Rectangle 49"/>
              <p:cNvSpPr>
                <a:spLocks noChangeArrowheads="1"/>
              </p:cNvSpPr>
              <p:nvPr/>
            </p:nvSpPr>
            <p:spPr bwMode="auto">
              <a:xfrm>
                <a:off x="4857" y="4"/>
                <a:ext cx="851" cy="137"/>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71" name="Oval 50"/>
              <p:cNvSpPr>
                <a:spLocks noChangeArrowheads="1"/>
              </p:cNvSpPr>
              <p:nvPr/>
            </p:nvSpPr>
            <p:spPr bwMode="auto">
              <a:xfrm>
                <a:off x="5191" y="4"/>
                <a:ext cx="183" cy="137"/>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72" name="Oval 51"/>
              <p:cNvSpPr>
                <a:spLocks noChangeArrowheads="1"/>
              </p:cNvSpPr>
              <p:nvPr/>
            </p:nvSpPr>
            <p:spPr bwMode="auto">
              <a:xfrm>
                <a:off x="2523" y="148"/>
                <a:ext cx="88" cy="135"/>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73" name="Oval 52"/>
              <p:cNvSpPr>
                <a:spLocks noChangeArrowheads="1"/>
              </p:cNvSpPr>
              <p:nvPr/>
            </p:nvSpPr>
            <p:spPr bwMode="auto">
              <a:xfrm>
                <a:off x="3191" y="148"/>
                <a:ext cx="88" cy="135"/>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74" name="Oval 53"/>
              <p:cNvSpPr>
                <a:spLocks noChangeArrowheads="1"/>
              </p:cNvSpPr>
              <p:nvPr/>
            </p:nvSpPr>
            <p:spPr bwMode="auto">
              <a:xfrm>
                <a:off x="1951" y="868"/>
                <a:ext cx="88" cy="137"/>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75" name="Oval 54"/>
              <p:cNvSpPr>
                <a:spLocks noChangeArrowheads="1"/>
              </p:cNvSpPr>
              <p:nvPr/>
            </p:nvSpPr>
            <p:spPr bwMode="auto">
              <a:xfrm>
                <a:off x="1713" y="868"/>
                <a:ext cx="88" cy="137"/>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76" name="Oval 55"/>
              <p:cNvSpPr>
                <a:spLocks noChangeArrowheads="1"/>
              </p:cNvSpPr>
              <p:nvPr/>
            </p:nvSpPr>
            <p:spPr bwMode="auto">
              <a:xfrm>
                <a:off x="2474" y="868"/>
                <a:ext cx="88" cy="137"/>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77" name="Oval 56"/>
              <p:cNvSpPr>
                <a:spLocks noChangeArrowheads="1"/>
              </p:cNvSpPr>
              <p:nvPr/>
            </p:nvSpPr>
            <p:spPr bwMode="auto">
              <a:xfrm>
                <a:off x="4144" y="868"/>
                <a:ext cx="88" cy="137"/>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78" name="Oval 57"/>
              <p:cNvSpPr>
                <a:spLocks noChangeArrowheads="1"/>
              </p:cNvSpPr>
              <p:nvPr/>
            </p:nvSpPr>
            <p:spPr bwMode="auto">
              <a:xfrm>
                <a:off x="2762" y="148"/>
                <a:ext cx="87" cy="135"/>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79" name="Oval 58"/>
              <p:cNvSpPr>
                <a:spLocks noChangeArrowheads="1"/>
              </p:cNvSpPr>
              <p:nvPr/>
            </p:nvSpPr>
            <p:spPr bwMode="auto">
              <a:xfrm>
                <a:off x="2285" y="148"/>
                <a:ext cx="88" cy="135"/>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80" name="Oval 59"/>
              <p:cNvSpPr>
                <a:spLocks noChangeArrowheads="1"/>
              </p:cNvSpPr>
              <p:nvPr/>
            </p:nvSpPr>
            <p:spPr bwMode="auto">
              <a:xfrm>
                <a:off x="4619" y="148"/>
                <a:ext cx="88" cy="135"/>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81" name="Oval 60"/>
              <p:cNvSpPr>
                <a:spLocks noChangeArrowheads="1"/>
              </p:cNvSpPr>
              <p:nvPr/>
            </p:nvSpPr>
            <p:spPr bwMode="auto">
              <a:xfrm>
                <a:off x="4144" y="148"/>
                <a:ext cx="88" cy="135"/>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82" name="Oval 61"/>
              <p:cNvSpPr>
                <a:spLocks noChangeArrowheads="1"/>
              </p:cNvSpPr>
              <p:nvPr/>
            </p:nvSpPr>
            <p:spPr bwMode="auto">
              <a:xfrm>
                <a:off x="4573" y="868"/>
                <a:ext cx="88" cy="137"/>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83" name="Oval 62"/>
              <p:cNvSpPr>
                <a:spLocks noChangeArrowheads="1"/>
              </p:cNvSpPr>
              <p:nvPr/>
            </p:nvSpPr>
            <p:spPr bwMode="auto">
              <a:xfrm>
                <a:off x="4857" y="868"/>
                <a:ext cx="89" cy="137"/>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84" name="Oval 63"/>
              <p:cNvSpPr>
                <a:spLocks noChangeArrowheads="1"/>
              </p:cNvSpPr>
              <p:nvPr/>
            </p:nvSpPr>
            <p:spPr bwMode="auto">
              <a:xfrm>
                <a:off x="2905" y="868"/>
                <a:ext cx="87" cy="137"/>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85" name="Oval 64"/>
              <p:cNvSpPr>
                <a:spLocks noChangeArrowheads="1"/>
              </p:cNvSpPr>
              <p:nvPr/>
            </p:nvSpPr>
            <p:spPr bwMode="auto">
              <a:xfrm>
                <a:off x="3858" y="868"/>
                <a:ext cx="88" cy="137"/>
              </a:xfrm>
              <a:prstGeom prst="ellipse">
                <a:avLst/>
              </a:prstGeom>
              <a:solidFill>
                <a:srgbClr val="FE9B03"/>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86" name="Oval 65"/>
              <p:cNvSpPr>
                <a:spLocks noChangeArrowheads="1"/>
              </p:cNvSpPr>
              <p:nvPr/>
            </p:nvSpPr>
            <p:spPr bwMode="auto">
              <a:xfrm>
                <a:off x="3334" y="820"/>
                <a:ext cx="231" cy="521"/>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87" name="Rectangle 66"/>
              <p:cNvSpPr>
                <a:spLocks noChangeArrowheads="1"/>
              </p:cNvSpPr>
              <p:nvPr/>
            </p:nvSpPr>
            <p:spPr bwMode="auto">
              <a:xfrm>
                <a:off x="3716" y="279"/>
                <a:ext cx="1951"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defTabSz="914400">
                  <a:defRPr/>
                </a:pPr>
                <a:r>
                  <a:rPr lang="en-US" altLang="en-US">
                    <a:solidFill>
                      <a:srgbClr val="FFFFFF"/>
                    </a:solidFill>
                    <a:latin typeface="Calibri" panose="020F0502020204030204" pitchFamily="34" charset="0"/>
                    <a:ea typeface="+mn-ea"/>
                    <a:cs typeface="Calibri" panose="020F0502020204030204" pitchFamily="34" charset="0"/>
                  </a:rPr>
                  <a:t>Leukocyte adhesion</a:t>
                </a:r>
              </a:p>
              <a:p>
                <a:pPr algn="ctr" defTabSz="914400">
                  <a:defRPr/>
                </a:pPr>
                <a:r>
                  <a:rPr lang="en-US" altLang="en-US">
                    <a:solidFill>
                      <a:srgbClr val="FFFFFF"/>
                    </a:solidFill>
                    <a:latin typeface="Calibri" panose="020F0502020204030204" pitchFamily="34" charset="0"/>
                    <a:ea typeface="+mn-ea"/>
                    <a:cs typeface="Calibri" panose="020F0502020204030204" pitchFamily="34" charset="0"/>
                  </a:rPr>
                  <a:t>and margination</a:t>
                </a:r>
                <a:endParaRPr lang="en-US" altLang="en-US" b="0">
                  <a:solidFill>
                    <a:srgbClr val="FFFFFF"/>
                  </a:solidFill>
                  <a:latin typeface="Calibri" panose="020F0502020204030204" pitchFamily="34" charset="0"/>
                  <a:ea typeface="+mn-ea"/>
                  <a:cs typeface="Calibri" panose="020F0502020204030204" pitchFamily="34" charset="0"/>
                </a:endParaRPr>
              </a:p>
            </p:txBody>
          </p:sp>
        </p:grpSp>
        <p:sp>
          <p:nvSpPr>
            <p:cNvPr id="23600" name="Line 67"/>
            <p:cNvSpPr>
              <a:spLocks noChangeShapeType="1"/>
            </p:cNvSpPr>
            <p:nvPr/>
          </p:nvSpPr>
          <p:spPr bwMode="auto">
            <a:xfrm>
              <a:off x="144" y="816"/>
              <a:ext cx="0" cy="249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601" name="Oval 68"/>
            <p:cNvSpPr>
              <a:spLocks noChangeArrowheads="1"/>
            </p:cNvSpPr>
            <p:nvPr/>
          </p:nvSpPr>
          <p:spPr bwMode="auto">
            <a:xfrm>
              <a:off x="144" y="3456"/>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02" name="Oval 69"/>
            <p:cNvSpPr>
              <a:spLocks noChangeArrowheads="1"/>
            </p:cNvSpPr>
            <p:nvPr/>
          </p:nvSpPr>
          <p:spPr bwMode="auto">
            <a:xfrm>
              <a:off x="1200" y="3936"/>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03" name="Oval 70"/>
            <p:cNvSpPr>
              <a:spLocks noChangeArrowheads="1"/>
            </p:cNvSpPr>
            <p:nvPr/>
          </p:nvSpPr>
          <p:spPr bwMode="auto">
            <a:xfrm>
              <a:off x="432" y="3504"/>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grpSp>
          <p:nvGrpSpPr>
            <p:cNvPr id="303156" name="Group 71"/>
            <p:cNvGrpSpPr>
              <a:grpSpLocks/>
            </p:cNvGrpSpPr>
            <p:nvPr/>
          </p:nvGrpSpPr>
          <p:grpSpPr bwMode="auto">
            <a:xfrm>
              <a:off x="0" y="201"/>
              <a:ext cx="1826" cy="615"/>
              <a:chOff x="0" y="201"/>
              <a:chExt cx="1826" cy="615"/>
            </a:xfrm>
          </p:grpSpPr>
          <p:sp>
            <p:nvSpPr>
              <p:cNvPr id="23641" name="Oval 72"/>
              <p:cNvSpPr>
                <a:spLocks noChangeArrowheads="1"/>
              </p:cNvSpPr>
              <p:nvPr/>
            </p:nvSpPr>
            <p:spPr bwMode="auto">
              <a:xfrm>
                <a:off x="0" y="480"/>
                <a:ext cx="96" cy="47"/>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42" name="Oval 73"/>
              <p:cNvSpPr>
                <a:spLocks noChangeArrowheads="1"/>
              </p:cNvSpPr>
              <p:nvPr/>
            </p:nvSpPr>
            <p:spPr bwMode="auto">
              <a:xfrm>
                <a:off x="96" y="575"/>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43" name="Oval 74"/>
              <p:cNvSpPr>
                <a:spLocks noChangeArrowheads="1"/>
              </p:cNvSpPr>
              <p:nvPr/>
            </p:nvSpPr>
            <p:spPr bwMode="auto">
              <a:xfrm>
                <a:off x="192" y="672"/>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44" name="Oval 75"/>
              <p:cNvSpPr>
                <a:spLocks noChangeArrowheads="1"/>
              </p:cNvSpPr>
              <p:nvPr/>
            </p:nvSpPr>
            <p:spPr bwMode="auto">
              <a:xfrm>
                <a:off x="144" y="384"/>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45" name="Oval 76"/>
              <p:cNvSpPr>
                <a:spLocks noChangeArrowheads="1"/>
              </p:cNvSpPr>
              <p:nvPr/>
            </p:nvSpPr>
            <p:spPr bwMode="auto">
              <a:xfrm>
                <a:off x="288" y="768"/>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46" name="Oval 77"/>
              <p:cNvSpPr>
                <a:spLocks noChangeArrowheads="1"/>
              </p:cNvSpPr>
              <p:nvPr/>
            </p:nvSpPr>
            <p:spPr bwMode="auto">
              <a:xfrm>
                <a:off x="288" y="480"/>
                <a:ext cx="96" cy="47"/>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47" name="Oval 78"/>
              <p:cNvSpPr>
                <a:spLocks noChangeArrowheads="1"/>
              </p:cNvSpPr>
              <p:nvPr/>
            </p:nvSpPr>
            <p:spPr bwMode="auto">
              <a:xfrm>
                <a:off x="432" y="624"/>
                <a:ext cx="95"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48" name="Text Box 79"/>
              <p:cNvSpPr txBox="1">
                <a:spLocks noChangeArrowheads="1"/>
              </p:cNvSpPr>
              <p:nvPr/>
            </p:nvSpPr>
            <p:spPr bwMode="auto">
              <a:xfrm>
                <a:off x="422" y="201"/>
                <a:ext cx="1404"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sz="2000">
                    <a:solidFill>
                      <a:srgbClr val="FFFFFF"/>
                    </a:solidFill>
                    <a:latin typeface="Calibri" panose="020F0502020204030204" pitchFamily="34" charset="0"/>
                    <a:ea typeface="+mn-ea"/>
                    <a:cs typeface="Calibri" panose="020F0502020204030204" pitchFamily="34" charset="0"/>
                  </a:rPr>
                  <a:t>Macromolecules</a:t>
                </a:r>
                <a:endParaRPr lang="en-US" altLang="en-US" sz="2000" b="0">
                  <a:solidFill>
                    <a:srgbClr val="FFFFFF"/>
                  </a:solidFill>
                  <a:latin typeface="Calibri" panose="020F0502020204030204" pitchFamily="34" charset="0"/>
                  <a:ea typeface="+mn-ea"/>
                  <a:cs typeface="Calibri" panose="020F0502020204030204" pitchFamily="34" charset="0"/>
                </a:endParaRPr>
              </a:p>
            </p:txBody>
          </p:sp>
          <p:sp>
            <p:nvSpPr>
              <p:cNvPr id="23649" name="Oval 80"/>
              <p:cNvSpPr>
                <a:spLocks noChangeArrowheads="1"/>
              </p:cNvSpPr>
              <p:nvPr/>
            </p:nvSpPr>
            <p:spPr bwMode="auto">
              <a:xfrm>
                <a:off x="527" y="720"/>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grpSp>
        <p:sp>
          <p:nvSpPr>
            <p:cNvPr id="23605" name="Oval 81"/>
            <p:cNvSpPr>
              <a:spLocks noChangeArrowheads="1"/>
            </p:cNvSpPr>
            <p:nvPr/>
          </p:nvSpPr>
          <p:spPr bwMode="auto">
            <a:xfrm>
              <a:off x="768" y="3648"/>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06" name="Oval 82"/>
            <p:cNvSpPr>
              <a:spLocks noChangeArrowheads="1"/>
            </p:cNvSpPr>
            <p:nvPr/>
          </p:nvSpPr>
          <p:spPr bwMode="auto">
            <a:xfrm>
              <a:off x="144" y="3696"/>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07" name="Oval 83"/>
            <p:cNvSpPr>
              <a:spLocks noChangeArrowheads="1"/>
            </p:cNvSpPr>
            <p:nvPr/>
          </p:nvSpPr>
          <p:spPr bwMode="auto">
            <a:xfrm>
              <a:off x="480" y="3984"/>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08" name="Oval 84"/>
            <p:cNvSpPr>
              <a:spLocks noChangeArrowheads="1"/>
            </p:cNvSpPr>
            <p:nvPr/>
          </p:nvSpPr>
          <p:spPr bwMode="auto">
            <a:xfrm>
              <a:off x="864" y="3984"/>
              <a:ext cx="96" cy="48"/>
            </a:xfrm>
            <a:prstGeom prst="ellipse">
              <a:avLst/>
            </a:prstGeom>
            <a:solidFill>
              <a:schemeClr val="tx2"/>
            </a:solidFill>
            <a:ln w="9525">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grpSp>
          <p:nvGrpSpPr>
            <p:cNvPr id="303161" name="Group 85"/>
            <p:cNvGrpSpPr>
              <a:grpSpLocks/>
            </p:cNvGrpSpPr>
            <p:nvPr/>
          </p:nvGrpSpPr>
          <p:grpSpPr bwMode="auto">
            <a:xfrm>
              <a:off x="3120" y="1392"/>
              <a:ext cx="816" cy="624"/>
              <a:chOff x="3120" y="1392"/>
              <a:chExt cx="816" cy="624"/>
            </a:xfrm>
          </p:grpSpPr>
          <p:sp>
            <p:nvSpPr>
              <p:cNvPr id="23636" name="AutoShape 86"/>
              <p:cNvSpPr>
                <a:spLocks noChangeArrowheads="1"/>
              </p:cNvSpPr>
              <p:nvPr/>
            </p:nvSpPr>
            <p:spPr bwMode="auto">
              <a:xfrm>
                <a:off x="3120" y="1584"/>
                <a:ext cx="192" cy="191"/>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37" name="AutoShape 87"/>
              <p:cNvSpPr>
                <a:spLocks noChangeArrowheads="1"/>
              </p:cNvSpPr>
              <p:nvPr/>
            </p:nvSpPr>
            <p:spPr bwMode="auto">
              <a:xfrm>
                <a:off x="3312" y="1824"/>
                <a:ext cx="192" cy="193"/>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38" name="AutoShape 88"/>
              <p:cNvSpPr>
                <a:spLocks noChangeArrowheads="1"/>
              </p:cNvSpPr>
              <p:nvPr/>
            </p:nvSpPr>
            <p:spPr bwMode="auto">
              <a:xfrm>
                <a:off x="3744" y="1824"/>
                <a:ext cx="192" cy="193"/>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39" name="AutoShape 89"/>
              <p:cNvSpPr>
                <a:spLocks noChangeArrowheads="1"/>
              </p:cNvSpPr>
              <p:nvPr/>
            </p:nvSpPr>
            <p:spPr bwMode="auto">
              <a:xfrm>
                <a:off x="3504" y="1584"/>
                <a:ext cx="192" cy="191"/>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40" name="AutoShape 90"/>
              <p:cNvSpPr>
                <a:spLocks noChangeArrowheads="1"/>
              </p:cNvSpPr>
              <p:nvPr/>
            </p:nvSpPr>
            <p:spPr bwMode="auto">
              <a:xfrm>
                <a:off x="3120" y="1391"/>
                <a:ext cx="192" cy="193"/>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grpSp>
        <p:grpSp>
          <p:nvGrpSpPr>
            <p:cNvPr id="303162" name="Group 91"/>
            <p:cNvGrpSpPr>
              <a:grpSpLocks/>
            </p:cNvGrpSpPr>
            <p:nvPr/>
          </p:nvGrpSpPr>
          <p:grpSpPr bwMode="auto">
            <a:xfrm>
              <a:off x="5040" y="2208"/>
              <a:ext cx="584" cy="672"/>
              <a:chOff x="5040" y="2208"/>
              <a:chExt cx="584" cy="672"/>
            </a:xfrm>
          </p:grpSpPr>
          <p:sp>
            <p:nvSpPr>
              <p:cNvPr id="23630" name="Freeform 92"/>
              <p:cNvSpPr>
                <a:spLocks/>
              </p:cNvSpPr>
              <p:nvPr/>
            </p:nvSpPr>
            <p:spPr bwMode="auto">
              <a:xfrm>
                <a:off x="5088" y="2207"/>
                <a:ext cx="144" cy="673"/>
              </a:xfrm>
              <a:custGeom>
                <a:avLst/>
                <a:gdLst>
                  <a:gd name="T0" fmla="*/ 0 w 144"/>
                  <a:gd name="T1" fmla="*/ 0 h 672"/>
                  <a:gd name="T2" fmla="*/ 144 w 144"/>
                  <a:gd name="T3" fmla="*/ 96 h 672"/>
                  <a:gd name="T4" fmla="*/ 0 w 144"/>
                  <a:gd name="T5" fmla="*/ 192 h 672"/>
                  <a:gd name="T6" fmla="*/ 144 w 144"/>
                  <a:gd name="T7" fmla="*/ 288 h 672"/>
                  <a:gd name="T8" fmla="*/ 0 w 144"/>
                  <a:gd name="T9" fmla="*/ 432 h 672"/>
                  <a:gd name="T10" fmla="*/ 144 w 144"/>
                  <a:gd name="T11" fmla="*/ 528 h 672"/>
                  <a:gd name="T12" fmla="*/ 0 w 144"/>
                  <a:gd name="T13" fmla="*/ 672 h 672"/>
                  <a:gd name="T14" fmla="*/ 0 60000 65536"/>
                  <a:gd name="T15" fmla="*/ 0 60000 65536"/>
                  <a:gd name="T16" fmla="*/ 0 60000 65536"/>
                  <a:gd name="T17" fmla="*/ 0 60000 65536"/>
                  <a:gd name="T18" fmla="*/ 0 60000 65536"/>
                  <a:gd name="T19" fmla="*/ 0 60000 65536"/>
                  <a:gd name="T20" fmla="*/ 0 60000 65536"/>
                  <a:gd name="T21" fmla="*/ 0 w 144"/>
                  <a:gd name="T22" fmla="*/ 0 h 672"/>
                  <a:gd name="T23" fmla="*/ 144 w 144"/>
                  <a:gd name="T24" fmla="*/ 672 h 6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672">
                    <a:moveTo>
                      <a:pt x="0" y="0"/>
                    </a:moveTo>
                    <a:cubicBezTo>
                      <a:pt x="72" y="32"/>
                      <a:pt x="144" y="64"/>
                      <a:pt x="144" y="96"/>
                    </a:cubicBezTo>
                    <a:cubicBezTo>
                      <a:pt x="144" y="128"/>
                      <a:pt x="0" y="160"/>
                      <a:pt x="0" y="192"/>
                    </a:cubicBezTo>
                    <a:cubicBezTo>
                      <a:pt x="0" y="224"/>
                      <a:pt x="144" y="248"/>
                      <a:pt x="144" y="288"/>
                    </a:cubicBezTo>
                    <a:cubicBezTo>
                      <a:pt x="144" y="328"/>
                      <a:pt x="0" y="392"/>
                      <a:pt x="0" y="432"/>
                    </a:cubicBezTo>
                    <a:cubicBezTo>
                      <a:pt x="0" y="472"/>
                      <a:pt x="144" y="488"/>
                      <a:pt x="144" y="528"/>
                    </a:cubicBezTo>
                    <a:cubicBezTo>
                      <a:pt x="144" y="568"/>
                      <a:pt x="72" y="620"/>
                      <a:pt x="0" y="67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631" name="Freeform 93"/>
              <p:cNvSpPr>
                <a:spLocks/>
              </p:cNvSpPr>
              <p:nvPr/>
            </p:nvSpPr>
            <p:spPr bwMode="auto">
              <a:xfrm>
                <a:off x="5281" y="2207"/>
                <a:ext cx="151" cy="673"/>
              </a:xfrm>
              <a:custGeom>
                <a:avLst/>
                <a:gdLst>
                  <a:gd name="T0" fmla="*/ 48 w 152"/>
                  <a:gd name="T1" fmla="*/ 0 h 672"/>
                  <a:gd name="T2" fmla="*/ 144 w 152"/>
                  <a:gd name="T3" fmla="*/ 96 h 672"/>
                  <a:gd name="T4" fmla="*/ 48 w 152"/>
                  <a:gd name="T5" fmla="*/ 192 h 672"/>
                  <a:gd name="T6" fmla="*/ 144 w 152"/>
                  <a:gd name="T7" fmla="*/ 336 h 672"/>
                  <a:gd name="T8" fmla="*/ 48 w 152"/>
                  <a:gd name="T9" fmla="*/ 432 h 672"/>
                  <a:gd name="T10" fmla="*/ 144 w 152"/>
                  <a:gd name="T11" fmla="*/ 528 h 672"/>
                  <a:gd name="T12" fmla="*/ 0 w 152"/>
                  <a:gd name="T13" fmla="*/ 672 h 672"/>
                  <a:gd name="T14" fmla="*/ 0 60000 65536"/>
                  <a:gd name="T15" fmla="*/ 0 60000 65536"/>
                  <a:gd name="T16" fmla="*/ 0 60000 65536"/>
                  <a:gd name="T17" fmla="*/ 0 60000 65536"/>
                  <a:gd name="T18" fmla="*/ 0 60000 65536"/>
                  <a:gd name="T19" fmla="*/ 0 60000 65536"/>
                  <a:gd name="T20" fmla="*/ 0 60000 65536"/>
                  <a:gd name="T21" fmla="*/ 0 w 152"/>
                  <a:gd name="T22" fmla="*/ 0 h 672"/>
                  <a:gd name="T23" fmla="*/ 152 w 152"/>
                  <a:gd name="T24" fmla="*/ 672 h 6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672">
                    <a:moveTo>
                      <a:pt x="48" y="0"/>
                    </a:moveTo>
                    <a:cubicBezTo>
                      <a:pt x="96" y="32"/>
                      <a:pt x="144" y="64"/>
                      <a:pt x="144" y="96"/>
                    </a:cubicBezTo>
                    <a:cubicBezTo>
                      <a:pt x="144" y="128"/>
                      <a:pt x="48" y="152"/>
                      <a:pt x="48" y="192"/>
                    </a:cubicBezTo>
                    <a:cubicBezTo>
                      <a:pt x="48" y="232"/>
                      <a:pt x="144" y="296"/>
                      <a:pt x="144" y="336"/>
                    </a:cubicBezTo>
                    <a:cubicBezTo>
                      <a:pt x="144" y="376"/>
                      <a:pt x="48" y="400"/>
                      <a:pt x="48" y="432"/>
                    </a:cubicBezTo>
                    <a:cubicBezTo>
                      <a:pt x="48" y="464"/>
                      <a:pt x="152" y="488"/>
                      <a:pt x="144" y="528"/>
                    </a:cubicBezTo>
                    <a:cubicBezTo>
                      <a:pt x="136" y="568"/>
                      <a:pt x="24" y="648"/>
                      <a:pt x="0" y="67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632" name="Freeform 94"/>
              <p:cNvSpPr>
                <a:spLocks/>
              </p:cNvSpPr>
              <p:nvPr/>
            </p:nvSpPr>
            <p:spPr bwMode="auto">
              <a:xfrm>
                <a:off x="5472" y="2207"/>
                <a:ext cx="152" cy="625"/>
              </a:xfrm>
              <a:custGeom>
                <a:avLst/>
                <a:gdLst>
                  <a:gd name="T0" fmla="*/ 48 w 152"/>
                  <a:gd name="T1" fmla="*/ 0 h 624"/>
                  <a:gd name="T2" fmla="*/ 144 w 152"/>
                  <a:gd name="T3" fmla="*/ 144 h 624"/>
                  <a:gd name="T4" fmla="*/ 48 w 152"/>
                  <a:gd name="T5" fmla="*/ 192 h 624"/>
                  <a:gd name="T6" fmla="*/ 144 w 152"/>
                  <a:gd name="T7" fmla="*/ 288 h 624"/>
                  <a:gd name="T8" fmla="*/ 48 w 152"/>
                  <a:gd name="T9" fmla="*/ 384 h 624"/>
                  <a:gd name="T10" fmla="*/ 144 w 152"/>
                  <a:gd name="T11" fmla="*/ 480 h 624"/>
                  <a:gd name="T12" fmla="*/ 0 w 152"/>
                  <a:gd name="T13" fmla="*/ 624 h 624"/>
                  <a:gd name="T14" fmla="*/ 0 60000 65536"/>
                  <a:gd name="T15" fmla="*/ 0 60000 65536"/>
                  <a:gd name="T16" fmla="*/ 0 60000 65536"/>
                  <a:gd name="T17" fmla="*/ 0 60000 65536"/>
                  <a:gd name="T18" fmla="*/ 0 60000 65536"/>
                  <a:gd name="T19" fmla="*/ 0 60000 65536"/>
                  <a:gd name="T20" fmla="*/ 0 60000 65536"/>
                  <a:gd name="T21" fmla="*/ 0 w 152"/>
                  <a:gd name="T22" fmla="*/ 0 h 624"/>
                  <a:gd name="T23" fmla="*/ 152 w 152"/>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624">
                    <a:moveTo>
                      <a:pt x="48" y="0"/>
                    </a:moveTo>
                    <a:cubicBezTo>
                      <a:pt x="96" y="56"/>
                      <a:pt x="144" y="112"/>
                      <a:pt x="144" y="144"/>
                    </a:cubicBezTo>
                    <a:cubicBezTo>
                      <a:pt x="144" y="176"/>
                      <a:pt x="48" y="168"/>
                      <a:pt x="48" y="192"/>
                    </a:cubicBezTo>
                    <a:cubicBezTo>
                      <a:pt x="48" y="216"/>
                      <a:pt x="144" y="256"/>
                      <a:pt x="144" y="288"/>
                    </a:cubicBezTo>
                    <a:cubicBezTo>
                      <a:pt x="144" y="320"/>
                      <a:pt x="48" y="352"/>
                      <a:pt x="48" y="384"/>
                    </a:cubicBezTo>
                    <a:cubicBezTo>
                      <a:pt x="48" y="416"/>
                      <a:pt x="152" y="440"/>
                      <a:pt x="144" y="480"/>
                    </a:cubicBezTo>
                    <a:cubicBezTo>
                      <a:pt x="136" y="520"/>
                      <a:pt x="68" y="572"/>
                      <a:pt x="0" y="62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633" name="AutoShape 95"/>
              <p:cNvSpPr>
                <a:spLocks noChangeArrowheads="1"/>
              </p:cNvSpPr>
              <p:nvPr/>
            </p:nvSpPr>
            <p:spPr bwMode="auto">
              <a:xfrm>
                <a:off x="5424" y="2591"/>
                <a:ext cx="192" cy="193"/>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34" name="AutoShape 96"/>
              <p:cNvSpPr>
                <a:spLocks noChangeArrowheads="1"/>
              </p:cNvSpPr>
              <p:nvPr/>
            </p:nvSpPr>
            <p:spPr bwMode="auto">
              <a:xfrm>
                <a:off x="5233" y="2207"/>
                <a:ext cx="191" cy="193"/>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35" name="AutoShape 97"/>
              <p:cNvSpPr>
                <a:spLocks noChangeArrowheads="1"/>
              </p:cNvSpPr>
              <p:nvPr/>
            </p:nvSpPr>
            <p:spPr bwMode="auto">
              <a:xfrm>
                <a:off x="5040" y="2688"/>
                <a:ext cx="192" cy="193"/>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grpSp>
        <p:grpSp>
          <p:nvGrpSpPr>
            <p:cNvPr id="303163" name="Group 98"/>
            <p:cNvGrpSpPr>
              <a:grpSpLocks/>
            </p:cNvGrpSpPr>
            <p:nvPr/>
          </p:nvGrpSpPr>
          <p:grpSpPr bwMode="auto">
            <a:xfrm>
              <a:off x="2928" y="2880"/>
              <a:ext cx="2042" cy="903"/>
              <a:chOff x="2928" y="2880"/>
              <a:chExt cx="2042" cy="903"/>
            </a:xfrm>
          </p:grpSpPr>
          <p:grpSp>
            <p:nvGrpSpPr>
              <p:cNvPr id="303174" name="Group 99"/>
              <p:cNvGrpSpPr>
                <a:grpSpLocks/>
              </p:cNvGrpSpPr>
              <p:nvPr/>
            </p:nvGrpSpPr>
            <p:grpSpPr bwMode="auto">
              <a:xfrm>
                <a:off x="2928" y="3024"/>
                <a:ext cx="2042" cy="376"/>
                <a:chOff x="2928" y="3024"/>
                <a:chExt cx="2042" cy="376"/>
              </a:xfrm>
            </p:grpSpPr>
            <p:sp>
              <p:nvSpPr>
                <p:cNvPr id="23628" name="Oval 100"/>
                <p:cNvSpPr>
                  <a:spLocks noChangeArrowheads="1"/>
                </p:cNvSpPr>
                <p:nvPr/>
              </p:nvSpPr>
              <p:spPr bwMode="auto">
                <a:xfrm>
                  <a:off x="2927" y="3025"/>
                  <a:ext cx="2042" cy="376"/>
                </a:xfrm>
                <a:prstGeom prst="ellipse">
                  <a:avLst/>
                </a:prstGeom>
                <a:solidFill>
                  <a:schemeClr val="tx1">
                    <a:lumMod val="50000"/>
                  </a:schemeClr>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29" name="Oval 101"/>
                <p:cNvSpPr>
                  <a:spLocks noChangeArrowheads="1"/>
                </p:cNvSpPr>
                <p:nvPr/>
              </p:nvSpPr>
              <p:spPr bwMode="auto">
                <a:xfrm>
                  <a:off x="3504" y="3121"/>
                  <a:ext cx="374" cy="184"/>
                </a:xfrm>
                <a:prstGeom prst="ellipse">
                  <a:avLst/>
                </a:prstGeom>
                <a:solidFill>
                  <a:srgbClr val="000000"/>
                </a:solidFill>
                <a:ln w="12700">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grpSp>
          <p:sp>
            <p:nvSpPr>
              <p:cNvPr id="23623" name="Rectangle 102"/>
              <p:cNvSpPr>
                <a:spLocks noChangeArrowheads="1"/>
              </p:cNvSpPr>
              <p:nvPr/>
            </p:nvSpPr>
            <p:spPr bwMode="auto">
              <a:xfrm>
                <a:off x="3456" y="3407"/>
                <a:ext cx="1049"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a:solidFill>
                      <a:srgbClr val="FFFFFF"/>
                    </a:solidFill>
                    <a:latin typeface="Calibri" panose="020F0502020204030204" pitchFamily="34" charset="0"/>
                    <a:ea typeface="+mn-ea"/>
                    <a:cs typeface="Calibri" panose="020F0502020204030204" pitchFamily="34" charset="0"/>
                  </a:rPr>
                  <a:t>Fibroblast</a:t>
                </a:r>
                <a:endParaRPr lang="en-US" altLang="en-US" sz="2800" b="0">
                  <a:solidFill>
                    <a:srgbClr val="FFFFFF"/>
                  </a:solidFill>
                  <a:latin typeface="Calibri" panose="020F0502020204030204" pitchFamily="34" charset="0"/>
                  <a:ea typeface="+mn-ea"/>
                  <a:cs typeface="Calibri" panose="020F0502020204030204" pitchFamily="34" charset="0"/>
                </a:endParaRPr>
              </a:p>
            </p:txBody>
          </p:sp>
          <p:sp>
            <p:nvSpPr>
              <p:cNvPr id="23624" name="AutoShape 103"/>
              <p:cNvSpPr>
                <a:spLocks noChangeArrowheads="1"/>
              </p:cNvSpPr>
              <p:nvPr/>
            </p:nvSpPr>
            <p:spPr bwMode="auto">
              <a:xfrm>
                <a:off x="3791" y="2880"/>
                <a:ext cx="192" cy="193"/>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25" name="AutoShape 104"/>
              <p:cNvSpPr>
                <a:spLocks noChangeArrowheads="1"/>
              </p:cNvSpPr>
              <p:nvPr/>
            </p:nvSpPr>
            <p:spPr bwMode="auto">
              <a:xfrm>
                <a:off x="3504" y="2928"/>
                <a:ext cx="191" cy="191"/>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26" name="AutoShape 105"/>
              <p:cNvSpPr>
                <a:spLocks noChangeArrowheads="1"/>
              </p:cNvSpPr>
              <p:nvPr/>
            </p:nvSpPr>
            <p:spPr bwMode="auto">
              <a:xfrm>
                <a:off x="4368" y="2928"/>
                <a:ext cx="192" cy="191"/>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627" name="AutoShape 106"/>
              <p:cNvSpPr>
                <a:spLocks noChangeArrowheads="1"/>
              </p:cNvSpPr>
              <p:nvPr/>
            </p:nvSpPr>
            <p:spPr bwMode="auto">
              <a:xfrm>
                <a:off x="4031" y="2880"/>
                <a:ext cx="192" cy="193"/>
              </a:xfrm>
              <a:prstGeom prst="sun">
                <a:avLst>
                  <a:gd name="adj" fmla="val 25000"/>
                </a:avLst>
              </a:prstGeom>
              <a:solidFill>
                <a:srgbClr val="000000"/>
              </a:solidFill>
              <a:ln w="9525">
                <a:solidFill>
                  <a:schemeClr val="tx1"/>
                </a:solidFill>
                <a:miter lim="800000"/>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grpSp>
        <p:sp>
          <p:nvSpPr>
            <p:cNvPr id="23612" name="Line 107"/>
            <p:cNvSpPr>
              <a:spLocks noChangeShapeType="1"/>
            </p:cNvSpPr>
            <p:nvPr/>
          </p:nvSpPr>
          <p:spPr bwMode="auto">
            <a:xfrm>
              <a:off x="4033" y="1872"/>
              <a:ext cx="912"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613" name="Line 108"/>
            <p:cNvSpPr>
              <a:spLocks noChangeShapeType="1"/>
            </p:cNvSpPr>
            <p:nvPr/>
          </p:nvSpPr>
          <p:spPr bwMode="auto">
            <a:xfrm flipH="1">
              <a:off x="4608" y="2545"/>
              <a:ext cx="384"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614" name="Text Box 109"/>
            <p:cNvSpPr txBox="1">
              <a:spLocks noChangeArrowheads="1"/>
            </p:cNvSpPr>
            <p:nvPr/>
          </p:nvSpPr>
          <p:spPr bwMode="auto">
            <a:xfrm>
              <a:off x="2833" y="4020"/>
              <a:ext cx="133"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b="0">
                <a:solidFill>
                  <a:srgbClr val="F6BF69"/>
                </a:solidFill>
                <a:latin typeface="Calibri" panose="020F0502020204030204" pitchFamily="34" charset="0"/>
                <a:ea typeface="+mn-ea"/>
                <a:cs typeface="Calibri" panose="020F0502020204030204" pitchFamily="34" charset="0"/>
              </a:endParaRPr>
            </a:p>
          </p:txBody>
        </p:sp>
        <p:grpSp>
          <p:nvGrpSpPr>
            <p:cNvPr id="303167" name="Group 110"/>
            <p:cNvGrpSpPr>
              <a:grpSpLocks/>
            </p:cNvGrpSpPr>
            <p:nvPr/>
          </p:nvGrpSpPr>
          <p:grpSpPr bwMode="auto">
            <a:xfrm>
              <a:off x="4680" y="3840"/>
              <a:ext cx="1080" cy="280"/>
              <a:chOff x="4680" y="3900"/>
              <a:chExt cx="1080" cy="280"/>
            </a:xfrm>
          </p:grpSpPr>
          <p:sp>
            <p:nvSpPr>
              <p:cNvPr id="23619" name="Freeform 111"/>
              <p:cNvSpPr>
                <a:spLocks/>
              </p:cNvSpPr>
              <p:nvPr/>
            </p:nvSpPr>
            <p:spPr bwMode="auto">
              <a:xfrm rot="3121923">
                <a:off x="4944" y="3648"/>
                <a:ext cx="144" cy="672"/>
              </a:xfrm>
              <a:custGeom>
                <a:avLst/>
                <a:gdLst>
                  <a:gd name="T0" fmla="*/ 0 w 144"/>
                  <a:gd name="T1" fmla="*/ 0 h 672"/>
                  <a:gd name="T2" fmla="*/ 144 w 144"/>
                  <a:gd name="T3" fmla="*/ 96 h 672"/>
                  <a:gd name="T4" fmla="*/ 0 w 144"/>
                  <a:gd name="T5" fmla="*/ 192 h 672"/>
                  <a:gd name="T6" fmla="*/ 144 w 144"/>
                  <a:gd name="T7" fmla="*/ 288 h 672"/>
                  <a:gd name="T8" fmla="*/ 0 w 144"/>
                  <a:gd name="T9" fmla="*/ 432 h 672"/>
                  <a:gd name="T10" fmla="*/ 144 w 144"/>
                  <a:gd name="T11" fmla="*/ 528 h 672"/>
                  <a:gd name="T12" fmla="*/ 0 w 144"/>
                  <a:gd name="T13" fmla="*/ 672 h 672"/>
                  <a:gd name="T14" fmla="*/ 0 60000 65536"/>
                  <a:gd name="T15" fmla="*/ 0 60000 65536"/>
                  <a:gd name="T16" fmla="*/ 0 60000 65536"/>
                  <a:gd name="T17" fmla="*/ 0 60000 65536"/>
                  <a:gd name="T18" fmla="*/ 0 60000 65536"/>
                  <a:gd name="T19" fmla="*/ 0 60000 65536"/>
                  <a:gd name="T20" fmla="*/ 0 60000 65536"/>
                  <a:gd name="T21" fmla="*/ 0 w 144"/>
                  <a:gd name="T22" fmla="*/ 0 h 672"/>
                  <a:gd name="T23" fmla="*/ 144 w 144"/>
                  <a:gd name="T24" fmla="*/ 672 h 6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672">
                    <a:moveTo>
                      <a:pt x="0" y="0"/>
                    </a:moveTo>
                    <a:cubicBezTo>
                      <a:pt x="72" y="32"/>
                      <a:pt x="144" y="64"/>
                      <a:pt x="144" y="96"/>
                    </a:cubicBezTo>
                    <a:cubicBezTo>
                      <a:pt x="144" y="128"/>
                      <a:pt x="0" y="160"/>
                      <a:pt x="0" y="192"/>
                    </a:cubicBezTo>
                    <a:cubicBezTo>
                      <a:pt x="0" y="224"/>
                      <a:pt x="144" y="248"/>
                      <a:pt x="144" y="288"/>
                    </a:cubicBezTo>
                    <a:cubicBezTo>
                      <a:pt x="144" y="328"/>
                      <a:pt x="0" y="392"/>
                      <a:pt x="0" y="432"/>
                    </a:cubicBezTo>
                    <a:cubicBezTo>
                      <a:pt x="0" y="472"/>
                      <a:pt x="144" y="488"/>
                      <a:pt x="144" y="528"/>
                    </a:cubicBezTo>
                    <a:cubicBezTo>
                      <a:pt x="144" y="568"/>
                      <a:pt x="72" y="620"/>
                      <a:pt x="0" y="67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620" name="Freeform 112"/>
              <p:cNvSpPr>
                <a:spLocks/>
              </p:cNvSpPr>
              <p:nvPr/>
            </p:nvSpPr>
            <p:spPr bwMode="auto">
              <a:xfrm rot="3119727">
                <a:off x="5122" y="3674"/>
                <a:ext cx="220" cy="672"/>
              </a:xfrm>
              <a:custGeom>
                <a:avLst/>
                <a:gdLst>
                  <a:gd name="T0" fmla="*/ 1931 w 152"/>
                  <a:gd name="T1" fmla="*/ 0 h 672"/>
                  <a:gd name="T2" fmla="*/ 5797 w 152"/>
                  <a:gd name="T3" fmla="*/ 96 h 672"/>
                  <a:gd name="T4" fmla="*/ 1931 w 152"/>
                  <a:gd name="T5" fmla="*/ 192 h 672"/>
                  <a:gd name="T6" fmla="*/ 5797 w 152"/>
                  <a:gd name="T7" fmla="*/ 336 h 672"/>
                  <a:gd name="T8" fmla="*/ 1931 w 152"/>
                  <a:gd name="T9" fmla="*/ 432 h 672"/>
                  <a:gd name="T10" fmla="*/ 5797 w 152"/>
                  <a:gd name="T11" fmla="*/ 528 h 672"/>
                  <a:gd name="T12" fmla="*/ 0 w 152"/>
                  <a:gd name="T13" fmla="*/ 672 h 672"/>
                  <a:gd name="T14" fmla="*/ 0 60000 65536"/>
                  <a:gd name="T15" fmla="*/ 0 60000 65536"/>
                  <a:gd name="T16" fmla="*/ 0 60000 65536"/>
                  <a:gd name="T17" fmla="*/ 0 60000 65536"/>
                  <a:gd name="T18" fmla="*/ 0 60000 65536"/>
                  <a:gd name="T19" fmla="*/ 0 60000 65536"/>
                  <a:gd name="T20" fmla="*/ 0 60000 65536"/>
                  <a:gd name="T21" fmla="*/ 0 w 152"/>
                  <a:gd name="T22" fmla="*/ 0 h 672"/>
                  <a:gd name="T23" fmla="*/ 152 w 152"/>
                  <a:gd name="T24" fmla="*/ 672 h 6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672">
                    <a:moveTo>
                      <a:pt x="48" y="0"/>
                    </a:moveTo>
                    <a:cubicBezTo>
                      <a:pt x="96" y="32"/>
                      <a:pt x="144" y="64"/>
                      <a:pt x="144" y="96"/>
                    </a:cubicBezTo>
                    <a:cubicBezTo>
                      <a:pt x="144" y="128"/>
                      <a:pt x="48" y="152"/>
                      <a:pt x="48" y="192"/>
                    </a:cubicBezTo>
                    <a:cubicBezTo>
                      <a:pt x="48" y="232"/>
                      <a:pt x="144" y="296"/>
                      <a:pt x="144" y="336"/>
                    </a:cubicBezTo>
                    <a:cubicBezTo>
                      <a:pt x="144" y="376"/>
                      <a:pt x="48" y="400"/>
                      <a:pt x="48" y="432"/>
                    </a:cubicBezTo>
                    <a:cubicBezTo>
                      <a:pt x="48" y="464"/>
                      <a:pt x="152" y="488"/>
                      <a:pt x="144" y="528"/>
                    </a:cubicBezTo>
                    <a:cubicBezTo>
                      <a:pt x="136" y="568"/>
                      <a:pt x="24" y="648"/>
                      <a:pt x="0" y="67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621" name="Freeform 113"/>
              <p:cNvSpPr>
                <a:spLocks/>
              </p:cNvSpPr>
              <p:nvPr/>
            </p:nvSpPr>
            <p:spPr bwMode="auto">
              <a:xfrm rot="3118420">
                <a:off x="5351" y="3770"/>
                <a:ext cx="195" cy="623"/>
              </a:xfrm>
              <a:custGeom>
                <a:avLst/>
                <a:gdLst>
                  <a:gd name="T0" fmla="*/ 614 w 152"/>
                  <a:gd name="T1" fmla="*/ 0 h 624"/>
                  <a:gd name="T2" fmla="*/ 1831 w 152"/>
                  <a:gd name="T3" fmla="*/ 144 h 624"/>
                  <a:gd name="T4" fmla="*/ 614 w 152"/>
                  <a:gd name="T5" fmla="*/ 192 h 624"/>
                  <a:gd name="T6" fmla="*/ 1831 w 152"/>
                  <a:gd name="T7" fmla="*/ 288 h 624"/>
                  <a:gd name="T8" fmla="*/ 614 w 152"/>
                  <a:gd name="T9" fmla="*/ 384 h 624"/>
                  <a:gd name="T10" fmla="*/ 1831 w 152"/>
                  <a:gd name="T11" fmla="*/ 480 h 624"/>
                  <a:gd name="T12" fmla="*/ 0 w 152"/>
                  <a:gd name="T13" fmla="*/ 624 h 624"/>
                  <a:gd name="T14" fmla="*/ 0 60000 65536"/>
                  <a:gd name="T15" fmla="*/ 0 60000 65536"/>
                  <a:gd name="T16" fmla="*/ 0 60000 65536"/>
                  <a:gd name="T17" fmla="*/ 0 60000 65536"/>
                  <a:gd name="T18" fmla="*/ 0 60000 65536"/>
                  <a:gd name="T19" fmla="*/ 0 60000 65536"/>
                  <a:gd name="T20" fmla="*/ 0 60000 65536"/>
                  <a:gd name="T21" fmla="*/ 0 w 152"/>
                  <a:gd name="T22" fmla="*/ 0 h 624"/>
                  <a:gd name="T23" fmla="*/ 152 w 152"/>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624">
                    <a:moveTo>
                      <a:pt x="48" y="0"/>
                    </a:moveTo>
                    <a:cubicBezTo>
                      <a:pt x="96" y="56"/>
                      <a:pt x="144" y="112"/>
                      <a:pt x="144" y="144"/>
                    </a:cubicBezTo>
                    <a:cubicBezTo>
                      <a:pt x="144" y="176"/>
                      <a:pt x="48" y="168"/>
                      <a:pt x="48" y="192"/>
                    </a:cubicBezTo>
                    <a:cubicBezTo>
                      <a:pt x="48" y="216"/>
                      <a:pt x="144" y="256"/>
                      <a:pt x="144" y="288"/>
                    </a:cubicBezTo>
                    <a:cubicBezTo>
                      <a:pt x="144" y="320"/>
                      <a:pt x="48" y="352"/>
                      <a:pt x="48" y="384"/>
                    </a:cubicBezTo>
                    <a:cubicBezTo>
                      <a:pt x="48" y="416"/>
                      <a:pt x="152" y="440"/>
                      <a:pt x="144" y="480"/>
                    </a:cubicBezTo>
                    <a:cubicBezTo>
                      <a:pt x="136" y="520"/>
                      <a:pt x="68" y="572"/>
                      <a:pt x="0" y="62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grpSp>
        <p:sp>
          <p:nvSpPr>
            <p:cNvPr id="23616" name="Line 114"/>
            <p:cNvSpPr>
              <a:spLocks noChangeShapeType="1"/>
            </p:cNvSpPr>
            <p:nvPr/>
          </p:nvSpPr>
          <p:spPr bwMode="auto">
            <a:xfrm flipH="1">
              <a:off x="3264" y="3456"/>
              <a:ext cx="144" cy="52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617" name="Line 115"/>
            <p:cNvSpPr>
              <a:spLocks noChangeShapeType="1"/>
            </p:cNvSpPr>
            <p:nvPr/>
          </p:nvSpPr>
          <p:spPr bwMode="auto">
            <a:xfrm>
              <a:off x="4560" y="3504"/>
              <a:ext cx="38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618" name="Text Box 116"/>
            <p:cNvSpPr txBox="1">
              <a:spLocks noChangeArrowheads="1"/>
            </p:cNvSpPr>
            <p:nvPr/>
          </p:nvSpPr>
          <p:spPr bwMode="auto">
            <a:xfrm>
              <a:off x="4128" y="4030"/>
              <a:ext cx="134"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b="0">
                <a:solidFill>
                  <a:srgbClr val="FFFFFF"/>
                </a:solidFill>
                <a:latin typeface="Calibri" panose="020F0502020204030204" pitchFamily="34" charset="0"/>
                <a:ea typeface="+mn-ea"/>
                <a:cs typeface="Calibri" panose="020F0502020204030204" pitchFamily="34" charset="0"/>
              </a:endParaRPr>
            </a:p>
          </p:txBody>
        </p:sp>
      </p:grpSp>
      <p:sp>
        <p:nvSpPr>
          <p:cNvPr id="23555" name="Freeform 117" descr="Stationery"/>
          <p:cNvSpPr>
            <a:spLocks/>
          </p:cNvSpPr>
          <p:nvPr/>
        </p:nvSpPr>
        <p:spPr bwMode="auto">
          <a:xfrm>
            <a:off x="3327400" y="5019675"/>
            <a:ext cx="263525" cy="258763"/>
          </a:xfrm>
          <a:custGeom>
            <a:avLst/>
            <a:gdLst>
              <a:gd name="T0" fmla="*/ 0 w 187"/>
              <a:gd name="T1" fmla="*/ 2147483647 h 163"/>
              <a:gd name="T2" fmla="*/ 2147483647 w 187"/>
              <a:gd name="T3" fmla="*/ 2147483647 h 163"/>
              <a:gd name="T4" fmla="*/ 2147483647 w 187"/>
              <a:gd name="T5" fmla="*/ 2147483647 h 163"/>
              <a:gd name="T6" fmla="*/ 2147483647 w 187"/>
              <a:gd name="T7" fmla="*/ 2147483647 h 163"/>
              <a:gd name="T8" fmla="*/ 2147483647 w 187"/>
              <a:gd name="T9" fmla="*/ 0 h 163"/>
              <a:gd name="T10" fmla="*/ 0 w 187"/>
              <a:gd name="T11" fmla="*/ 2147483647 h 163"/>
              <a:gd name="T12" fmla="*/ 0 60000 65536"/>
              <a:gd name="T13" fmla="*/ 0 60000 65536"/>
              <a:gd name="T14" fmla="*/ 0 60000 65536"/>
              <a:gd name="T15" fmla="*/ 0 60000 65536"/>
              <a:gd name="T16" fmla="*/ 0 60000 65536"/>
              <a:gd name="T17" fmla="*/ 0 60000 65536"/>
              <a:gd name="T18" fmla="*/ 0 w 187"/>
              <a:gd name="T19" fmla="*/ 0 h 163"/>
              <a:gd name="T20" fmla="*/ 187 w 187"/>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87" h="163">
                <a:moveTo>
                  <a:pt x="0" y="54"/>
                </a:moveTo>
                <a:cubicBezTo>
                  <a:pt x="14" y="128"/>
                  <a:pt x="10" y="163"/>
                  <a:pt x="93" y="134"/>
                </a:cubicBezTo>
                <a:cubicBezTo>
                  <a:pt x="107" y="139"/>
                  <a:pt x="120" y="148"/>
                  <a:pt x="134" y="148"/>
                </a:cubicBezTo>
                <a:cubicBezTo>
                  <a:pt x="187" y="148"/>
                  <a:pt x="179" y="129"/>
                  <a:pt x="160" y="94"/>
                </a:cubicBezTo>
                <a:cubicBezTo>
                  <a:pt x="111" y="6"/>
                  <a:pt x="132" y="23"/>
                  <a:pt x="67" y="0"/>
                </a:cubicBezTo>
                <a:cubicBezTo>
                  <a:pt x="16" y="34"/>
                  <a:pt x="37" y="15"/>
                  <a:pt x="0" y="54"/>
                </a:cubicBezTo>
                <a:close/>
              </a:path>
            </a:pathLst>
          </a:custGeom>
          <a:blipFill dpi="0" rotWithShape="0">
            <a:blip r:embed="rId2"/>
            <a:srcRect/>
            <a:tile tx="0" ty="0" sx="100000" sy="100000" flip="none" algn="tl"/>
          </a:blipFill>
          <a:ln w="12700">
            <a:solidFill>
              <a:schemeClr val="tx1"/>
            </a:solidFill>
            <a:round/>
            <a:headEnd type="none" w="sm" len="sm"/>
            <a:tailEnd type="none" w="sm" len="sm"/>
          </a:ln>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56" name="Freeform 118" descr="Stationery"/>
          <p:cNvSpPr>
            <a:spLocks/>
          </p:cNvSpPr>
          <p:nvPr/>
        </p:nvSpPr>
        <p:spPr bwMode="auto">
          <a:xfrm>
            <a:off x="3597275" y="5227638"/>
            <a:ext cx="263525" cy="258762"/>
          </a:xfrm>
          <a:custGeom>
            <a:avLst/>
            <a:gdLst>
              <a:gd name="T0" fmla="*/ 0 w 187"/>
              <a:gd name="T1" fmla="*/ 2147483647 h 163"/>
              <a:gd name="T2" fmla="*/ 2147483647 w 187"/>
              <a:gd name="T3" fmla="*/ 2147483647 h 163"/>
              <a:gd name="T4" fmla="*/ 2147483647 w 187"/>
              <a:gd name="T5" fmla="*/ 2147483647 h 163"/>
              <a:gd name="T6" fmla="*/ 2147483647 w 187"/>
              <a:gd name="T7" fmla="*/ 2147483647 h 163"/>
              <a:gd name="T8" fmla="*/ 2147483647 w 187"/>
              <a:gd name="T9" fmla="*/ 0 h 163"/>
              <a:gd name="T10" fmla="*/ 0 w 187"/>
              <a:gd name="T11" fmla="*/ 2147483647 h 163"/>
              <a:gd name="T12" fmla="*/ 0 60000 65536"/>
              <a:gd name="T13" fmla="*/ 0 60000 65536"/>
              <a:gd name="T14" fmla="*/ 0 60000 65536"/>
              <a:gd name="T15" fmla="*/ 0 60000 65536"/>
              <a:gd name="T16" fmla="*/ 0 60000 65536"/>
              <a:gd name="T17" fmla="*/ 0 60000 65536"/>
              <a:gd name="T18" fmla="*/ 0 w 187"/>
              <a:gd name="T19" fmla="*/ 0 h 163"/>
              <a:gd name="T20" fmla="*/ 187 w 187"/>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87" h="163">
                <a:moveTo>
                  <a:pt x="0" y="54"/>
                </a:moveTo>
                <a:cubicBezTo>
                  <a:pt x="14" y="128"/>
                  <a:pt x="10" y="163"/>
                  <a:pt x="93" y="134"/>
                </a:cubicBezTo>
                <a:cubicBezTo>
                  <a:pt x="107" y="139"/>
                  <a:pt x="120" y="148"/>
                  <a:pt x="134" y="148"/>
                </a:cubicBezTo>
                <a:cubicBezTo>
                  <a:pt x="187" y="148"/>
                  <a:pt x="179" y="129"/>
                  <a:pt x="160" y="94"/>
                </a:cubicBezTo>
                <a:cubicBezTo>
                  <a:pt x="111" y="6"/>
                  <a:pt x="132" y="23"/>
                  <a:pt x="67" y="0"/>
                </a:cubicBezTo>
                <a:cubicBezTo>
                  <a:pt x="16" y="34"/>
                  <a:pt x="37" y="15"/>
                  <a:pt x="0" y="54"/>
                </a:cubicBezTo>
                <a:close/>
              </a:path>
            </a:pathLst>
          </a:custGeom>
          <a:blipFill dpi="0" rotWithShape="0">
            <a:blip r:embed="rId2"/>
            <a:srcRect/>
            <a:tile tx="0" ty="0" sx="100000" sy="100000" flip="none" algn="tl"/>
          </a:blipFill>
          <a:ln w="12700">
            <a:solidFill>
              <a:schemeClr val="tx1"/>
            </a:solidFill>
            <a:round/>
            <a:headEnd type="none" w="sm" len="sm"/>
            <a:tailEnd type="none" w="sm" len="sm"/>
          </a:ln>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57" name="Freeform 119" descr="Stationery"/>
          <p:cNvSpPr>
            <a:spLocks/>
          </p:cNvSpPr>
          <p:nvPr/>
        </p:nvSpPr>
        <p:spPr bwMode="auto">
          <a:xfrm>
            <a:off x="3792538" y="5029200"/>
            <a:ext cx="265112" cy="258763"/>
          </a:xfrm>
          <a:custGeom>
            <a:avLst/>
            <a:gdLst>
              <a:gd name="T0" fmla="*/ 0 w 187"/>
              <a:gd name="T1" fmla="*/ 2147483647 h 163"/>
              <a:gd name="T2" fmla="*/ 2147483647 w 187"/>
              <a:gd name="T3" fmla="*/ 2147483647 h 163"/>
              <a:gd name="T4" fmla="*/ 2147483647 w 187"/>
              <a:gd name="T5" fmla="*/ 2147483647 h 163"/>
              <a:gd name="T6" fmla="*/ 2147483647 w 187"/>
              <a:gd name="T7" fmla="*/ 2147483647 h 163"/>
              <a:gd name="T8" fmla="*/ 2147483647 w 187"/>
              <a:gd name="T9" fmla="*/ 0 h 163"/>
              <a:gd name="T10" fmla="*/ 0 w 187"/>
              <a:gd name="T11" fmla="*/ 2147483647 h 163"/>
              <a:gd name="T12" fmla="*/ 0 60000 65536"/>
              <a:gd name="T13" fmla="*/ 0 60000 65536"/>
              <a:gd name="T14" fmla="*/ 0 60000 65536"/>
              <a:gd name="T15" fmla="*/ 0 60000 65536"/>
              <a:gd name="T16" fmla="*/ 0 60000 65536"/>
              <a:gd name="T17" fmla="*/ 0 60000 65536"/>
              <a:gd name="T18" fmla="*/ 0 w 187"/>
              <a:gd name="T19" fmla="*/ 0 h 163"/>
              <a:gd name="T20" fmla="*/ 187 w 187"/>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87" h="163">
                <a:moveTo>
                  <a:pt x="0" y="54"/>
                </a:moveTo>
                <a:cubicBezTo>
                  <a:pt x="14" y="128"/>
                  <a:pt x="10" y="163"/>
                  <a:pt x="93" y="134"/>
                </a:cubicBezTo>
                <a:cubicBezTo>
                  <a:pt x="107" y="139"/>
                  <a:pt x="120" y="148"/>
                  <a:pt x="134" y="148"/>
                </a:cubicBezTo>
                <a:cubicBezTo>
                  <a:pt x="187" y="148"/>
                  <a:pt x="179" y="129"/>
                  <a:pt x="160" y="94"/>
                </a:cubicBezTo>
                <a:cubicBezTo>
                  <a:pt x="111" y="6"/>
                  <a:pt x="132" y="23"/>
                  <a:pt x="67" y="0"/>
                </a:cubicBezTo>
                <a:cubicBezTo>
                  <a:pt x="16" y="34"/>
                  <a:pt x="37" y="15"/>
                  <a:pt x="0" y="54"/>
                </a:cubicBezTo>
                <a:close/>
              </a:path>
            </a:pathLst>
          </a:custGeom>
          <a:blipFill dpi="0" rotWithShape="0">
            <a:blip r:embed="rId2"/>
            <a:srcRect/>
            <a:tile tx="0" ty="0" sx="100000" sy="100000" flip="none" algn="tl"/>
          </a:blipFill>
          <a:ln w="12700">
            <a:solidFill>
              <a:schemeClr val="tx1"/>
            </a:solidFill>
            <a:round/>
            <a:headEnd type="none" w="sm" len="sm"/>
            <a:tailEnd type="none" w="sm" len="sm"/>
          </a:ln>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58" name="Freeform 120" descr="Stationery"/>
          <p:cNvSpPr>
            <a:spLocks/>
          </p:cNvSpPr>
          <p:nvPr/>
        </p:nvSpPr>
        <p:spPr bwMode="auto">
          <a:xfrm>
            <a:off x="3522663" y="4876800"/>
            <a:ext cx="263525" cy="258763"/>
          </a:xfrm>
          <a:custGeom>
            <a:avLst/>
            <a:gdLst>
              <a:gd name="T0" fmla="*/ 0 w 187"/>
              <a:gd name="T1" fmla="*/ 2147483647 h 163"/>
              <a:gd name="T2" fmla="*/ 2147483647 w 187"/>
              <a:gd name="T3" fmla="*/ 2147483647 h 163"/>
              <a:gd name="T4" fmla="*/ 2147483647 w 187"/>
              <a:gd name="T5" fmla="*/ 2147483647 h 163"/>
              <a:gd name="T6" fmla="*/ 2147483647 w 187"/>
              <a:gd name="T7" fmla="*/ 2147483647 h 163"/>
              <a:gd name="T8" fmla="*/ 2147483647 w 187"/>
              <a:gd name="T9" fmla="*/ 0 h 163"/>
              <a:gd name="T10" fmla="*/ 0 w 187"/>
              <a:gd name="T11" fmla="*/ 2147483647 h 163"/>
              <a:gd name="T12" fmla="*/ 0 60000 65536"/>
              <a:gd name="T13" fmla="*/ 0 60000 65536"/>
              <a:gd name="T14" fmla="*/ 0 60000 65536"/>
              <a:gd name="T15" fmla="*/ 0 60000 65536"/>
              <a:gd name="T16" fmla="*/ 0 60000 65536"/>
              <a:gd name="T17" fmla="*/ 0 60000 65536"/>
              <a:gd name="T18" fmla="*/ 0 w 187"/>
              <a:gd name="T19" fmla="*/ 0 h 163"/>
              <a:gd name="T20" fmla="*/ 187 w 187"/>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87" h="163">
                <a:moveTo>
                  <a:pt x="0" y="54"/>
                </a:moveTo>
                <a:cubicBezTo>
                  <a:pt x="14" y="128"/>
                  <a:pt x="10" y="163"/>
                  <a:pt x="93" y="134"/>
                </a:cubicBezTo>
                <a:cubicBezTo>
                  <a:pt x="107" y="139"/>
                  <a:pt x="120" y="148"/>
                  <a:pt x="134" y="148"/>
                </a:cubicBezTo>
                <a:cubicBezTo>
                  <a:pt x="187" y="148"/>
                  <a:pt x="179" y="129"/>
                  <a:pt x="160" y="94"/>
                </a:cubicBezTo>
                <a:cubicBezTo>
                  <a:pt x="111" y="6"/>
                  <a:pt x="132" y="23"/>
                  <a:pt x="67" y="0"/>
                </a:cubicBezTo>
                <a:cubicBezTo>
                  <a:pt x="16" y="34"/>
                  <a:pt x="37" y="15"/>
                  <a:pt x="0" y="54"/>
                </a:cubicBezTo>
                <a:close/>
              </a:path>
            </a:pathLst>
          </a:custGeom>
          <a:blipFill dpi="0" rotWithShape="0">
            <a:blip r:embed="rId2"/>
            <a:srcRect/>
            <a:tile tx="0" ty="0" sx="100000" sy="100000" flip="none" algn="tl"/>
          </a:blipFill>
          <a:ln w="12700">
            <a:solidFill>
              <a:schemeClr val="tx1"/>
            </a:solidFill>
            <a:round/>
            <a:headEnd type="none" w="sm" len="sm"/>
            <a:tailEnd type="none" w="sm" len="sm"/>
          </a:ln>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59" name="Text Box 121"/>
          <p:cNvSpPr txBox="1">
            <a:spLocks noChangeArrowheads="1"/>
          </p:cNvSpPr>
          <p:nvPr/>
        </p:nvSpPr>
        <p:spPr bwMode="auto">
          <a:xfrm>
            <a:off x="3155950" y="5410200"/>
            <a:ext cx="1460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a:solidFill>
                  <a:srgbClr val="FFFFFF"/>
                </a:solidFill>
                <a:latin typeface="Calibri" panose="020F0502020204030204" pitchFamily="34" charset="0"/>
                <a:ea typeface="+mn-ea"/>
                <a:cs typeface="Calibri" panose="020F0502020204030204" pitchFamily="34" charset="0"/>
              </a:rPr>
              <a:t>Mast cells</a:t>
            </a:r>
          </a:p>
        </p:txBody>
      </p:sp>
      <p:sp>
        <p:nvSpPr>
          <p:cNvPr id="23560" name="Freeform 122" descr="Granite"/>
          <p:cNvSpPr>
            <a:spLocks/>
          </p:cNvSpPr>
          <p:nvPr/>
        </p:nvSpPr>
        <p:spPr bwMode="auto">
          <a:xfrm>
            <a:off x="2362200" y="5673725"/>
            <a:ext cx="792163" cy="769938"/>
          </a:xfrm>
          <a:custGeom>
            <a:avLst/>
            <a:gdLst>
              <a:gd name="T0" fmla="*/ 0 w 561"/>
              <a:gd name="T1" fmla="*/ 2147483647 h 485"/>
              <a:gd name="T2" fmla="*/ 2147483647 w 561"/>
              <a:gd name="T3" fmla="*/ 2147483647 h 485"/>
              <a:gd name="T4" fmla="*/ 2147483647 w 561"/>
              <a:gd name="T5" fmla="*/ 2147483647 h 485"/>
              <a:gd name="T6" fmla="*/ 2147483647 w 561"/>
              <a:gd name="T7" fmla="*/ 2147483647 h 485"/>
              <a:gd name="T8" fmla="*/ 2147483647 w 561"/>
              <a:gd name="T9" fmla="*/ 2147483647 h 485"/>
              <a:gd name="T10" fmla="*/ 2147483647 w 561"/>
              <a:gd name="T11" fmla="*/ 2147483647 h 485"/>
              <a:gd name="T12" fmla="*/ 2147483647 w 561"/>
              <a:gd name="T13" fmla="*/ 2147483647 h 485"/>
              <a:gd name="T14" fmla="*/ 0 w 561"/>
              <a:gd name="T15" fmla="*/ 2147483647 h 485"/>
              <a:gd name="T16" fmla="*/ 0 60000 65536"/>
              <a:gd name="T17" fmla="*/ 0 60000 65536"/>
              <a:gd name="T18" fmla="*/ 0 60000 65536"/>
              <a:gd name="T19" fmla="*/ 0 60000 65536"/>
              <a:gd name="T20" fmla="*/ 0 60000 65536"/>
              <a:gd name="T21" fmla="*/ 0 60000 65536"/>
              <a:gd name="T22" fmla="*/ 0 60000 65536"/>
              <a:gd name="T23" fmla="*/ 0 60000 65536"/>
              <a:gd name="T24" fmla="*/ 0 w 561"/>
              <a:gd name="T25" fmla="*/ 0 h 485"/>
              <a:gd name="T26" fmla="*/ 561 w 561"/>
              <a:gd name="T27" fmla="*/ 485 h 4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1" h="485">
                <a:moveTo>
                  <a:pt x="0" y="123"/>
                </a:moveTo>
                <a:cubicBezTo>
                  <a:pt x="30" y="211"/>
                  <a:pt x="53" y="266"/>
                  <a:pt x="148" y="297"/>
                </a:cubicBezTo>
                <a:cubicBezTo>
                  <a:pt x="245" y="363"/>
                  <a:pt x="123" y="283"/>
                  <a:pt x="242" y="351"/>
                </a:cubicBezTo>
                <a:cubicBezTo>
                  <a:pt x="300" y="384"/>
                  <a:pt x="320" y="414"/>
                  <a:pt x="389" y="431"/>
                </a:cubicBezTo>
                <a:cubicBezTo>
                  <a:pt x="447" y="470"/>
                  <a:pt x="448" y="485"/>
                  <a:pt x="509" y="445"/>
                </a:cubicBezTo>
                <a:cubicBezTo>
                  <a:pt x="561" y="294"/>
                  <a:pt x="487" y="195"/>
                  <a:pt x="389" y="96"/>
                </a:cubicBezTo>
                <a:cubicBezTo>
                  <a:pt x="355" y="62"/>
                  <a:pt x="270" y="51"/>
                  <a:pt x="228" y="43"/>
                </a:cubicBezTo>
                <a:cubicBezTo>
                  <a:pt x="145" y="48"/>
                  <a:pt x="0" y="0"/>
                  <a:pt x="0" y="123"/>
                </a:cubicBezTo>
                <a:close/>
              </a:path>
            </a:pathLst>
          </a:custGeom>
          <a:blipFill dpi="0" rotWithShape="0">
            <a:blip r:embed="rId3"/>
            <a:srcRect/>
            <a:tile tx="0" ty="0" sx="100000" sy="100000" flip="none" algn="tl"/>
          </a:blipFill>
          <a:ln w="12700">
            <a:solidFill>
              <a:srgbClr val="00FF99"/>
            </a:solidFill>
            <a:round/>
            <a:headEnd type="none" w="sm" len="sm"/>
            <a:tailEnd type="none" w="sm" len="sm"/>
          </a:ln>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61" name="AutoShape 123"/>
          <p:cNvSpPr>
            <a:spLocks noChangeArrowheads="1"/>
          </p:cNvSpPr>
          <p:nvPr/>
        </p:nvSpPr>
        <p:spPr bwMode="auto">
          <a:xfrm>
            <a:off x="2573338" y="5638800"/>
            <a:ext cx="203200" cy="22860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62" name="AutoShape 124"/>
          <p:cNvSpPr>
            <a:spLocks noChangeArrowheads="1"/>
          </p:cNvSpPr>
          <p:nvPr/>
        </p:nvSpPr>
        <p:spPr bwMode="auto">
          <a:xfrm>
            <a:off x="2776538" y="5715000"/>
            <a:ext cx="203200" cy="22860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63" name="AutoShape 125"/>
          <p:cNvSpPr>
            <a:spLocks noChangeArrowheads="1"/>
          </p:cNvSpPr>
          <p:nvPr/>
        </p:nvSpPr>
        <p:spPr bwMode="auto">
          <a:xfrm>
            <a:off x="2438400" y="6019800"/>
            <a:ext cx="203200" cy="22860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64" name="AutoShape 126"/>
          <p:cNvSpPr>
            <a:spLocks noChangeArrowheads="1"/>
          </p:cNvSpPr>
          <p:nvPr/>
        </p:nvSpPr>
        <p:spPr bwMode="auto">
          <a:xfrm>
            <a:off x="2709863" y="6172200"/>
            <a:ext cx="203200" cy="22860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65" name="AutoShape 127"/>
          <p:cNvSpPr>
            <a:spLocks noChangeArrowheads="1"/>
          </p:cNvSpPr>
          <p:nvPr/>
        </p:nvSpPr>
        <p:spPr bwMode="auto">
          <a:xfrm>
            <a:off x="2979738" y="6019800"/>
            <a:ext cx="203200" cy="22860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66" name="Freeform 128" descr="Granite"/>
          <p:cNvSpPr>
            <a:spLocks/>
          </p:cNvSpPr>
          <p:nvPr/>
        </p:nvSpPr>
        <p:spPr bwMode="auto">
          <a:xfrm>
            <a:off x="1557338" y="5749925"/>
            <a:ext cx="792162" cy="769938"/>
          </a:xfrm>
          <a:custGeom>
            <a:avLst/>
            <a:gdLst>
              <a:gd name="T0" fmla="*/ 0 w 561"/>
              <a:gd name="T1" fmla="*/ 2147483647 h 485"/>
              <a:gd name="T2" fmla="*/ 2147483647 w 561"/>
              <a:gd name="T3" fmla="*/ 2147483647 h 485"/>
              <a:gd name="T4" fmla="*/ 2147483647 w 561"/>
              <a:gd name="T5" fmla="*/ 2147483647 h 485"/>
              <a:gd name="T6" fmla="*/ 2147483647 w 561"/>
              <a:gd name="T7" fmla="*/ 2147483647 h 485"/>
              <a:gd name="T8" fmla="*/ 2147483647 w 561"/>
              <a:gd name="T9" fmla="*/ 2147483647 h 485"/>
              <a:gd name="T10" fmla="*/ 2147483647 w 561"/>
              <a:gd name="T11" fmla="*/ 2147483647 h 485"/>
              <a:gd name="T12" fmla="*/ 2147483647 w 561"/>
              <a:gd name="T13" fmla="*/ 2147483647 h 485"/>
              <a:gd name="T14" fmla="*/ 0 w 561"/>
              <a:gd name="T15" fmla="*/ 2147483647 h 485"/>
              <a:gd name="T16" fmla="*/ 0 60000 65536"/>
              <a:gd name="T17" fmla="*/ 0 60000 65536"/>
              <a:gd name="T18" fmla="*/ 0 60000 65536"/>
              <a:gd name="T19" fmla="*/ 0 60000 65536"/>
              <a:gd name="T20" fmla="*/ 0 60000 65536"/>
              <a:gd name="T21" fmla="*/ 0 60000 65536"/>
              <a:gd name="T22" fmla="*/ 0 60000 65536"/>
              <a:gd name="T23" fmla="*/ 0 60000 65536"/>
              <a:gd name="T24" fmla="*/ 0 w 561"/>
              <a:gd name="T25" fmla="*/ 0 h 485"/>
              <a:gd name="T26" fmla="*/ 561 w 561"/>
              <a:gd name="T27" fmla="*/ 485 h 4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1" h="485">
                <a:moveTo>
                  <a:pt x="0" y="123"/>
                </a:moveTo>
                <a:cubicBezTo>
                  <a:pt x="30" y="211"/>
                  <a:pt x="53" y="266"/>
                  <a:pt x="148" y="297"/>
                </a:cubicBezTo>
                <a:cubicBezTo>
                  <a:pt x="245" y="363"/>
                  <a:pt x="123" y="283"/>
                  <a:pt x="242" y="351"/>
                </a:cubicBezTo>
                <a:cubicBezTo>
                  <a:pt x="300" y="384"/>
                  <a:pt x="320" y="414"/>
                  <a:pt x="389" y="431"/>
                </a:cubicBezTo>
                <a:cubicBezTo>
                  <a:pt x="447" y="470"/>
                  <a:pt x="448" y="485"/>
                  <a:pt x="509" y="445"/>
                </a:cubicBezTo>
                <a:cubicBezTo>
                  <a:pt x="561" y="294"/>
                  <a:pt x="487" y="195"/>
                  <a:pt x="389" y="96"/>
                </a:cubicBezTo>
                <a:cubicBezTo>
                  <a:pt x="355" y="62"/>
                  <a:pt x="270" y="51"/>
                  <a:pt x="228" y="43"/>
                </a:cubicBezTo>
                <a:cubicBezTo>
                  <a:pt x="145" y="48"/>
                  <a:pt x="0" y="0"/>
                  <a:pt x="0" y="123"/>
                </a:cubicBezTo>
                <a:close/>
              </a:path>
            </a:pathLst>
          </a:custGeom>
          <a:blipFill dpi="0" rotWithShape="0">
            <a:blip r:embed="rId3"/>
            <a:srcRect/>
            <a:tile tx="0" ty="0" sx="100000" sy="100000" flip="none" algn="tl"/>
          </a:blipFill>
          <a:ln w="12700">
            <a:solidFill>
              <a:srgbClr val="00FF99"/>
            </a:solidFill>
            <a:round/>
            <a:headEnd type="none" w="sm" len="sm"/>
            <a:tailEnd type="none" w="sm" len="sm"/>
          </a:ln>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67" name="AutoShape 129"/>
          <p:cNvSpPr>
            <a:spLocks noChangeArrowheads="1"/>
          </p:cNvSpPr>
          <p:nvPr/>
        </p:nvSpPr>
        <p:spPr bwMode="auto">
          <a:xfrm>
            <a:off x="1770063" y="5715000"/>
            <a:ext cx="203200" cy="22860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68" name="AutoShape 130"/>
          <p:cNvSpPr>
            <a:spLocks noChangeArrowheads="1"/>
          </p:cNvSpPr>
          <p:nvPr/>
        </p:nvSpPr>
        <p:spPr bwMode="auto">
          <a:xfrm>
            <a:off x="1973263" y="5791200"/>
            <a:ext cx="203200" cy="22860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69" name="AutoShape 131"/>
          <p:cNvSpPr>
            <a:spLocks noChangeArrowheads="1"/>
          </p:cNvSpPr>
          <p:nvPr/>
        </p:nvSpPr>
        <p:spPr bwMode="auto">
          <a:xfrm>
            <a:off x="1633538" y="6096000"/>
            <a:ext cx="203200" cy="22860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70" name="AutoShape 132"/>
          <p:cNvSpPr>
            <a:spLocks noChangeArrowheads="1"/>
          </p:cNvSpPr>
          <p:nvPr/>
        </p:nvSpPr>
        <p:spPr bwMode="auto">
          <a:xfrm>
            <a:off x="1905000" y="6248400"/>
            <a:ext cx="203200" cy="22860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71" name="AutoShape 133"/>
          <p:cNvSpPr>
            <a:spLocks noChangeArrowheads="1"/>
          </p:cNvSpPr>
          <p:nvPr/>
        </p:nvSpPr>
        <p:spPr bwMode="auto">
          <a:xfrm>
            <a:off x="2176463" y="6096000"/>
            <a:ext cx="203200" cy="22860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endParaRPr lang="en-US" altLang="en-US">
              <a:solidFill>
                <a:srgbClr val="FFFFFF"/>
              </a:solidFill>
              <a:latin typeface="Calibri" panose="020F0502020204030204" pitchFamily="34" charset="0"/>
              <a:ea typeface="+mn-ea"/>
              <a:cs typeface="Calibri" panose="020F0502020204030204" pitchFamily="34" charset="0"/>
            </a:endParaRPr>
          </a:p>
        </p:txBody>
      </p:sp>
      <p:sp>
        <p:nvSpPr>
          <p:cNvPr id="23572" name="Text Box 134"/>
          <p:cNvSpPr txBox="1">
            <a:spLocks noChangeArrowheads="1"/>
          </p:cNvSpPr>
          <p:nvPr/>
        </p:nvSpPr>
        <p:spPr bwMode="auto">
          <a:xfrm>
            <a:off x="3148013" y="5984875"/>
            <a:ext cx="190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a:solidFill>
                  <a:srgbClr val="FFFFFF"/>
                </a:solidFill>
                <a:latin typeface="Calibri" panose="020F0502020204030204" pitchFamily="34" charset="0"/>
                <a:ea typeface="+mn-ea"/>
                <a:cs typeface="Calibri" panose="020F0502020204030204" pitchFamily="34" charset="0"/>
              </a:rPr>
              <a:t>Macrophages</a:t>
            </a:r>
          </a:p>
        </p:txBody>
      </p:sp>
      <p:sp>
        <p:nvSpPr>
          <p:cNvPr id="23573" name="Freeform 135"/>
          <p:cNvSpPr>
            <a:spLocks/>
          </p:cNvSpPr>
          <p:nvPr/>
        </p:nvSpPr>
        <p:spPr bwMode="auto">
          <a:xfrm>
            <a:off x="4725988" y="5210175"/>
            <a:ext cx="887412" cy="590550"/>
          </a:xfrm>
          <a:custGeom>
            <a:avLst/>
            <a:gdLst>
              <a:gd name="T0" fmla="*/ 0 w 629"/>
              <a:gd name="T1" fmla="*/ 0 h 372"/>
              <a:gd name="T2" fmla="*/ 2147483647 w 629"/>
              <a:gd name="T3" fmla="*/ 2147483647 h 372"/>
              <a:gd name="T4" fmla="*/ 2147483647 w 629"/>
              <a:gd name="T5" fmla="*/ 2147483647 h 372"/>
              <a:gd name="T6" fmla="*/ 2147483647 w 629"/>
              <a:gd name="T7" fmla="*/ 2147483647 h 372"/>
              <a:gd name="T8" fmla="*/ 2147483647 w 629"/>
              <a:gd name="T9" fmla="*/ 2147483647 h 372"/>
              <a:gd name="T10" fmla="*/ 2147483647 w 629"/>
              <a:gd name="T11" fmla="*/ 2147483647 h 372"/>
              <a:gd name="T12" fmla="*/ 2147483647 w 629"/>
              <a:gd name="T13" fmla="*/ 2147483647 h 372"/>
              <a:gd name="T14" fmla="*/ 2147483647 w 629"/>
              <a:gd name="T15" fmla="*/ 2147483647 h 372"/>
              <a:gd name="T16" fmla="*/ 2147483647 w 629"/>
              <a:gd name="T17" fmla="*/ 2147483647 h 372"/>
              <a:gd name="T18" fmla="*/ 2147483647 w 629"/>
              <a:gd name="T19" fmla="*/ 2147483647 h 372"/>
              <a:gd name="T20" fmla="*/ 2147483647 w 629"/>
              <a:gd name="T21" fmla="*/ 2147483647 h 3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9"/>
              <a:gd name="T34" fmla="*/ 0 h 372"/>
              <a:gd name="T35" fmla="*/ 629 w 629"/>
              <a:gd name="T36" fmla="*/ 372 h 3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9" h="372">
                <a:moveTo>
                  <a:pt x="0" y="0"/>
                </a:moveTo>
                <a:cubicBezTo>
                  <a:pt x="6" y="25"/>
                  <a:pt x="31" y="145"/>
                  <a:pt x="40" y="161"/>
                </a:cubicBezTo>
                <a:cubicBezTo>
                  <a:pt x="48" y="175"/>
                  <a:pt x="67" y="178"/>
                  <a:pt x="80" y="187"/>
                </a:cubicBezTo>
                <a:cubicBezTo>
                  <a:pt x="115" y="135"/>
                  <a:pt x="168" y="86"/>
                  <a:pt x="228" y="67"/>
                </a:cubicBezTo>
                <a:cubicBezTo>
                  <a:pt x="252" y="141"/>
                  <a:pt x="236" y="215"/>
                  <a:pt x="281" y="281"/>
                </a:cubicBezTo>
                <a:cubicBezTo>
                  <a:pt x="294" y="272"/>
                  <a:pt x="311" y="267"/>
                  <a:pt x="321" y="254"/>
                </a:cubicBezTo>
                <a:cubicBezTo>
                  <a:pt x="330" y="243"/>
                  <a:pt x="325" y="224"/>
                  <a:pt x="335" y="214"/>
                </a:cubicBezTo>
                <a:cubicBezTo>
                  <a:pt x="358" y="192"/>
                  <a:pt x="388" y="179"/>
                  <a:pt x="415" y="161"/>
                </a:cubicBezTo>
                <a:cubicBezTo>
                  <a:pt x="428" y="152"/>
                  <a:pt x="455" y="134"/>
                  <a:pt x="455" y="134"/>
                </a:cubicBezTo>
                <a:cubicBezTo>
                  <a:pt x="480" y="206"/>
                  <a:pt x="438" y="299"/>
                  <a:pt x="482" y="362"/>
                </a:cubicBezTo>
                <a:cubicBezTo>
                  <a:pt x="489" y="372"/>
                  <a:pt x="607" y="277"/>
                  <a:pt x="629" y="254"/>
                </a:cubicBezTo>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74" name="Freeform 136"/>
          <p:cNvSpPr>
            <a:spLocks/>
          </p:cNvSpPr>
          <p:nvPr/>
        </p:nvSpPr>
        <p:spPr bwMode="auto">
          <a:xfrm>
            <a:off x="4741863" y="5505450"/>
            <a:ext cx="887412" cy="590550"/>
          </a:xfrm>
          <a:custGeom>
            <a:avLst/>
            <a:gdLst>
              <a:gd name="T0" fmla="*/ 0 w 629"/>
              <a:gd name="T1" fmla="*/ 0 h 372"/>
              <a:gd name="T2" fmla="*/ 2147483647 w 629"/>
              <a:gd name="T3" fmla="*/ 2147483647 h 372"/>
              <a:gd name="T4" fmla="*/ 2147483647 w 629"/>
              <a:gd name="T5" fmla="*/ 2147483647 h 372"/>
              <a:gd name="T6" fmla="*/ 2147483647 w 629"/>
              <a:gd name="T7" fmla="*/ 2147483647 h 372"/>
              <a:gd name="T8" fmla="*/ 2147483647 w 629"/>
              <a:gd name="T9" fmla="*/ 2147483647 h 372"/>
              <a:gd name="T10" fmla="*/ 2147483647 w 629"/>
              <a:gd name="T11" fmla="*/ 2147483647 h 372"/>
              <a:gd name="T12" fmla="*/ 2147483647 w 629"/>
              <a:gd name="T13" fmla="*/ 2147483647 h 372"/>
              <a:gd name="T14" fmla="*/ 2147483647 w 629"/>
              <a:gd name="T15" fmla="*/ 2147483647 h 372"/>
              <a:gd name="T16" fmla="*/ 2147483647 w 629"/>
              <a:gd name="T17" fmla="*/ 2147483647 h 372"/>
              <a:gd name="T18" fmla="*/ 2147483647 w 629"/>
              <a:gd name="T19" fmla="*/ 2147483647 h 372"/>
              <a:gd name="T20" fmla="*/ 2147483647 w 629"/>
              <a:gd name="T21" fmla="*/ 2147483647 h 3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9"/>
              <a:gd name="T34" fmla="*/ 0 h 372"/>
              <a:gd name="T35" fmla="*/ 629 w 629"/>
              <a:gd name="T36" fmla="*/ 372 h 3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9" h="372">
                <a:moveTo>
                  <a:pt x="0" y="0"/>
                </a:moveTo>
                <a:cubicBezTo>
                  <a:pt x="6" y="25"/>
                  <a:pt x="31" y="145"/>
                  <a:pt x="40" y="161"/>
                </a:cubicBezTo>
                <a:cubicBezTo>
                  <a:pt x="48" y="175"/>
                  <a:pt x="67" y="178"/>
                  <a:pt x="80" y="187"/>
                </a:cubicBezTo>
                <a:cubicBezTo>
                  <a:pt x="115" y="135"/>
                  <a:pt x="168" y="86"/>
                  <a:pt x="228" y="67"/>
                </a:cubicBezTo>
                <a:cubicBezTo>
                  <a:pt x="252" y="141"/>
                  <a:pt x="236" y="215"/>
                  <a:pt x="281" y="281"/>
                </a:cubicBezTo>
                <a:cubicBezTo>
                  <a:pt x="294" y="272"/>
                  <a:pt x="311" y="267"/>
                  <a:pt x="321" y="254"/>
                </a:cubicBezTo>
                <a:cubicBezTo>
                  <a:pt x="330" y="243"/>
                  <a:pt x="325" y="224"/>
                  <a:pt x="335" y="214"/>
                </a:cubicBezTo>
                <a:cubicBezTo>
                  <a:pt x="358" y="192"/>
                  <a:pt x="388" y="179"/>
                  <a:pt x="415" y="161"/>
                </a:cubicBezTo>
                <a:cubicBezTo>
                  <a:pt x="428" y="152"/>
                  <a:pt x="455" y="134"/>
                  <a:pt x="455" y="134"/>
                </a:cubicBezTo>
                <a:cubicBezTo>
                  <a:pt x="480" y="206"/>
                  <a:pt x="438" y="299"/>
                  <a:pt x="482" y="362"/>
                </a:cubicBezTo>
                <a:cubicBezTo>
                  <a:pt x="489" y="372"/>
                  <a:pt x="607" y="277"/>
                  <a:pt x="629" y="254"/>
                </a:cubicBezTo>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75" name="Freeform 137"/>
          <p:cNvSpPr>
            <a:spLocks/>
          </p:cNvSpPr>
          <p:nvPr/>
        </p:nvSpPr>
        <p:spPr bwMode="auto">
          <a:xfrm>
            <a:off x="4741863" y="4953000"/>
            <a:ext cx="887412" cy="590550"/>
          </a:xfrm>
          <a:custGeom>
            <a:avLst/>
            <a:gdLst>
              <a:gd name="T0" fmla="*/ 0 w 629"/>
              <a:gd name="T1" fmla="*/ 0 h 372"/>
              <a:gd name="T2" fmla="*/ 2147483647 w 629"/>
              <a:gd name="T3" fmla="*/ 2147483647 h 372"/>
              <a:gd name="T4" fmla="*/ 2147483647 w 629"/>
              <a:gd name="T5" fmla="*/ 2147483647 h 372"/>
              <a:gd name="T6" fmla="*/ 2147483647 w 629"/>
              <a:gd name="T7" fmla="*/ 2147483647 h 372"/>
              <a:gd name="T8" fmla="*/ 2147483647 w 629"/>
              <a:gd name="T9" fmla="*/ 2147483647 h 372"/>
              <a:gd name="T10" fmla="*/ 2147483647 w 629"/>
              <a:gd name="T11" fmla="*/ 2147483647 h 372"/>
              <a:gd name="T12" fmla="*/ 2147483647 w 629"/>
              <a:gd name="T13" fmla="*/ 2147483647 h 372"/>
              <a:gd name="T14" fmla="*/ 2147483647 w 629"/>
              <a:gd name="T15" fmla="*/ 2147483647 h 372"/>
              <a:gd name="T16" fmla="*/ 2147483647 w 629"/>
              <a:gd name="T17" fmla="*/ 2147483647 h 372"/>
              <a:gd name="T18" fmla="*/ 2147483647 w 629"/>
              <a:gd name="T19" fmla="*/ 2147483647 h 372"/>
              <a:gd name="T20" fmla="*/ 2147483647 w 629"/>
              <a:gd name="T21" fmla="*/ 2147483647 h 3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9"/>
              <a:gd name="T34" fmla="*/ 0 h 372"/>
              <a:gd name="T35" fmla="*/ 629 w 629"/>
              <a:gd name="T36" fmla="*/ 372 h 3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9" h="372">
                <a:moveTo>
                  <a:pt x="0" y="0"/>
                </a:moveTo>
                <a:cubicBezTo>
                  <a:pt x="6" y="25"/>
                  <a:pt x="31" y="145"/>
                  <a:pt x="40" y="161"/>
                </a:cubicBezTo>
                <a:cubicBezTo>
                  <a:pt x="48" y="175"/>
                  <a:pt x="67" y="178"/>
                  <a:pt x="80" y="187"/>
                </a:cubicBezTo>
                <a:cubicBezTo>
                  <a:pt x="115" y="135"/>
                  <a:pt x="168" y="86"/>
                  <a:pt x="228" y="67"/>
                </a:cubicBezTo>
                <a:cubicBezTo>
                  <a:pt x="252" y="141"/>
                  <a:pt x="236" y="215"/>
                  <a:pt x="281" y="281"/>
                </a:cubicBezTo>
                <a:cubicBezTo>
                  <a:pt x="294" y="272"/>
                  <a:pt x="311" y="267"/>
                  <a:pt x="321" y="254"/>
                </a:cubicBezTo>
                <a:cubicBezTo>
                  <a:pt x="330" y="243"/>
                  <a:pt x="325" y="224"/>
                  <a:pt x="335" y="214"/>
                </a:cubicBezTo>
                <a:cubicBezTo>
                  <a:pt x="358" y="192"/>
                  <a:pt x="388" y="179"/>
                  <a:pt x="415" y="161"/>
                </a:cubicBezTo>
                <a:cubicBezTo>
                  <a:pt x="428" y="152"/>
                  <a:pt x="455" y="134"/>
                  <a:pt x="455" y="134"/>
                </a:cubicBezTo>
                <a:cubicBezTo>
                  <a:pt x="480" y="206"/>
                  <a:pt x="438" y="299"/>
                  <a:pt x="482" y="362"/>
                </a:cubicBezTo>
                <a:cubicBezTo>
                  <a:pt x="489" y="372"/>
                  <a:pt x="607" y="277"/>
                  <a:pt x="629" y="254"/>
                </a:cubicBezTo>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a:defRPr/>
            </a:pPr>
            <a:endParaRPr lang="en-US" sz="2400" b="1">
              <a:solidFill>
                <a:srgbClr val="FFFFFF"/>
              </a:solidFill>
              <a:latin typeface="Calibri" panose="020F0502020204030204" pitchFamily="34" charset="0"/>
              <a:ea typeface="+mn-ea"/>
              <a:cs typeface="Calibri" panose="020F0502020204030204" pitchFamily="34" charset="0"/>
            </a:endParaRPr>
          </a:p>
        </p:txBody>
      </p:sp>
      <p:sp>
        <p:nvSpPr>
          <p:cNvPr id="23576" name="Text Box 138"/>
          <p:cNvSpPr txBox="1">
            <a:spLocks noChangeArrowheads="1"/>
          </p:cNvSpPr>
          <p:nvPr/>
        </p:nvSpPr>
        <p:spPr bwMode="auto">
          <a:xfrm>
            <a:off x="5878513" y="5181600"/>
            <a:ext cx="1279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dirty="0">
                <a:solidFill>
                  <a:srgbClr val="FFFFFF"/>
                </a:solidFill>
                <a:latin typeface="Calibri" panose="020F0502020204030204" pitchFamily="34" charset="0"/>
                <a:ea typeface="+mn-ea"/>
                <a:cs typeface="Calibri" panose="020F0502020204030204" pitchFamily="34" charset="0"/>
              </a:rPr>
              <a:t>Collagen</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447800"/>
            <a:ext cx="5033963"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4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538" y="1460500"/>
            <a:ext cx="3800475" cy="387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4132" name="TextBox 1"/>
          <p:cNvSpPr txBox="1">
            <a:spLocks noChangeArrowheads="1"/>
          </p:cNvSpPr>
          <p:nvPr/>
        </p:nvSpPr>
        <p:spPr bwMode="auto">
          <a:xfrm>
            <a:off x="2336800" y="6015038"/>
            <a:ext cx="549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defTabSz="914400"/>
            <a:r>
              <a:rPr lang="en-US" altLang="en-US" sz="2400" b="1">
                <a:solidFill>
                  <a:srgbClr val="0070C0"/>
                </a:solidFill>
                <a:latin typeface="Calibri" pitchFamily="34" charset="0"/>
              </a:rPr>
              <a:t>Dejana E. Nature Reviews 2004;5:261-270</a:t>
            </a:r>
          </a:p>
        </p:txBody>
      </p:sp>
      <p:sp>
        <p:nvSpPr>
          <p:cNvPr id="304133" name="Rectangle 3"/>
          <p:cNvSpPr>
            <a:spLocks noChangeArrowheads="1"/>
          </p:cNvSpPr>
          <p:nvPr/>
        </p:nvSpPr>
        <p:spPr bwMode="auto">
          <a:xfrm>
            <a:off x="373063" y="388938"/>
            <a:ext cx="46212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a:r>
              <a:rPr lang="en-US" altLang="en-US" sz="2800" b="1" dirty="0">
                <a:solidFill>
                  <a:srgbClr val="0000CC"/>
                </a:solidFill>
                <a:latin typeface="Calibri" pitchFamily="34" charset="0"/>
              </a:rPr>
              <a:t>Molecular organization </a:t>
            </a:r>
          </a:p>
          <a:p>
            <a:pPr defTabSz="914400"/>
            <a:r>
              <a:rPr lang="en-US" altLang="en-US" sz="2800" b="1" dirty="0">
                <a:solidFill>
                  <a:srgbClr val="0000CC"/>
                </a:solidFill>
                <a:latin typeface="Calibri" pitchFamily="34" charset="0"/>
              </a:rPr>
              <a:t>of endothelial junctions</a:t>
            </a:r>
          </a:p>
        </p:txBody>
      </p:sp>
      <p:sp>
        <p:nvSpPr>
          <p:cNvPr id="304134" name="Rectangle 4"/>
          <p:cNvSpPr>
            <a:spLocks noChangeArrowheads="1"/>
          </p:cNvSpPr>
          <p:nvPr/>
        </p:nvSpPr>
        <p:spPr bwMode="auto">
          <a:xfrm>
            <a:off x="4994275" y="388938"/>
            <a:ext cx="41163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n-US" altLang="en-US" sz="2400" b="1" dirty="0">
                <a:solidFill>
                  <a:srgbClr val="0000CC"/>
                </a:solidFill>
                <a:latin typeface="Calibri" pitchFamily="34" charset="0"/>
              </a:rPr>
              <a:t>Leukocyte </a:t>
            </a:r>
            <a:r>
              <a:rPr lang="en-US" altLang="en-US" sz="2400" b="1" dirty="0" err="1">
                <a:solidFill>
                  <a:srgbClr val="0000CC"/>
                </a:solidFill>
                <a:latin typeface="Calibri" pitchFamily="34" charset="0"/>
              </a:rPr>
              <a:t>diapedesis</a:t>
            </a:r>
            <a:r>
              <a:rPr lang="en-US" altLang="en-US" sz="2400" b="1" dirty="0">
                <a:solidFill>
                  <a:srgbClr val="0000CC"/>
                </a:solidFill>
                <a:latin typeface="Calibri" pitchFamily="34" charset="0"/>
              </a:rPr>
              <a:t> through endothelial junctions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5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1752600"/>
            <a:ext cx="8872537"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3795" name="Rectangle 2"/>
          <p:cNvSpPr>
            <a:spLocks noChangeArrowheads="1"/>
          </p:cNvSpPr>
          <p:nvPr/>
        </p:nvSpPr>
        <p:spPr bwMode="auto">
          <a:xfrm>
            <a:off x="1185863" y="71438"/>
            <a:ext cx="7518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sz="2800" dirty="0">
                <a:solidFill>
                  <a:srgbClr val="0070C0"/>
                </a:solidFill>
                <a:latin typeface="Calibri" pitchFamily="34" charset="0"/>
                <a:ea typeface="+mn-ea"/>
              </a:rPr>
              <a:t>Labropoulos N et al. Phlebology 2003;18:78–82</a:t>
            </a:r>
          </a:p>
          <a:p>
            <a:pPr defTabSz="914400">
              <a:defRPr/>
            </a:pPr>
            <a:r>
              <a:rPr lang="en-US" altLang="en-US" sz="2800" dirty="0">
                <a:solidFill>
                  <a:srgbClr val="FF0000"/>
                </a:solidFill>
                <a:latin typeface="Calibri" pitchFamily="34" charset="0"/>
                <a:ea typeface="+mn-ea"/>
              </a:rPr>
              <a:t>Inflammation parallels severity of chronic venous</a:t>
            </a:r>
          </a:p>
          <a:p>
            <a:pPr defTabSz="914400">
              <a:defRPr/>
            </a:pPr>
            <a:r>
              <a:rPr lang="en-US" altLang="en-US" sz="2800" dirty="0">
                <a:solidFill>
                  <a:srgbClr val="FF0000"/>
                </a:solidFill>
                <a:latin typeface="Calibri" pitchFamily="34" charset="0"/>
                <a:ea typeface="+mn-ea"/>
              </a:rPr>
              <a:t>insufficiency</a:t>
            </a:r>
          </a:p>
        </p:txBody>
      </p:sp>
      <p:sp>
        <p:nvSpPr>
          <p:cNvPr id="33796" name="TextBox 1"/>
          <p:cNvSpPr txBox="1">
            <a:spLocks noChangeArrowheads="1"/>
          </p:cNvSpPr>
          <p:nvPr/>
        </p:nvSpPr>
        <p:spPr bwMode="auto">
          <a:xfrm>
            <a:off x="1908175" y="6019800"/>
            <a:ext cx="4903788" cy="8302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a:solidFill>
                  <a:srgbClr val="FFFFFF"/>
                </a:solidFill>
                <a:latin typeface="Calibri" pitchFamily="34" charset="0"/>
                <a:ea typeface="+mn-ea"/>
              </a:rPr>
              <a:t>P: phasic flow	C: continuous flow</a:t>
            </a:r>
          </a:p>
          <a:p>
            <a:pPr defTabSz="914400">
              <a:defRPr/>
            </a:pPr>
            <a:r>
              <a:rPr lang="en-US" altLang="en-US">
                <a:solidFill>
                  <a:srgbClr val="FFFFFF"/>
                </a:solidFill>
                <a:latin typeface="Calibri" pitchFamily="34" charset="0"/>
                <a:ea typeface="+mn-ea"/>
              </a:rPr>
              <a:t>C+H: Continuous and hyperemic flow</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025" y="1565275"/>
            <a:ext cx="5700713"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5843" name="Rectangle 2"/>
          <p:cNvSpPr>
            <a:spLocks noChangeArrowheads="1"/>
          </p:cNvSpPr>
          <p:nvPr/>
        </p:nvSpPr>
        <p:spPr bwMode="auto">
          <a:xfrm>
            <a:off x="1185863" y="71438"/>
            <a:ext cx="7197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defTabSz="914400">
              <a:defRPr/>
            </a:pPr>
            <a:r>
              <a:rPr lang="en-US" altLang="en-US" sz="2800" dirty="0">
                <a:solidFill>
                  <a:srgbClr val="0070C0"/>
                </a:solidFill>
                <a:latin typeface="Calibri" pitchFamily="34" charset="0"/>
                <a:ea typeface="+mn-ea"/>
              </a:rPr>
              <a:t>Labropoulos N et al. Phlebology 2004;19:81–86</a:t>
            </a:r>
          </a:p>
        </p:txBody>
      </p:sp>
      <p:sp>
        <p:nvSpPr>
          <p:cNvPr id="4" name="Oval 3"/>
          <p:cNvSpPr/>
          <p:nvPr/>
        </p:nvSpPr>
        <p:spPr>
          <a:xfrm>
            <a:off x="2608263" y="4343400"/>
            <a:ext cx="744537" cy="901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400" b="1">
              <a:solidFill>
                <a:srgbClr val="FFFFFF"/>
              </a:solidFill>
              <a:latin typeface="Calibri" pitchFamily="34" charset="0"/>
            </a:endParaRPr>
          </a:p>
        </p:txBody>
      </p:sp>
      <p:sp>
        <p:nvSpPr>
          <p:cNvPr id="2" name="TextBox 1"/>
          <p:cNvSpPr txBox="1"/>
          <p:nvPr/>
        </p:nvSpPr>
        <p:spPr>
          <a:xfrm>
            <a:off x="2016125" y="685800"/>
            <a:ext cx="5770563" cy="523875"/>
          </a:xfrm>
          <a:prstGeom prst="rect">
            <a:avLst/>
          </a:prstGeom>
          <a:noFill/>
        </p:spPr>
        <p:txBody>
          <a:bodyPr wrap="none">
            <a:spAutoFit/>
          </a:bodyPr>
          <a:lstStyle/>
          <a:p>
            <a:pPr defTabSz="914400">
              <a:defRPr/>
            </a:pPr>
            <a:r>
              <a:rPr lang="en-US" sz="2800" b="1" dirty="0">
                <a:solidFill>
                  <a:srgbClr val="FF0000"/>
                </a:solidFill>
                <a:latin typeface="Calibri" panose="020F0502020204030204" pitchFamily="34" charset="0"/>
                <a:ea typeface="+mn-ea"/>
              </a:rPr>
              <a:t>Impairment of microcirculation in CVI</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2811463"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0" y="2971800"/>
            <a:ext cx="5046663" cy="830263"/>
          </a:xfrm>
          <a:prstGeom prst="rect">
            <a:avLst/>
          </a:prstGeom>
        </p:spPr>
        <p:txBody>
          <a:bodyPr>
            <a:spAutoFit/>
          </a:bodyPr>
          <a:lstStyle/>
          <a:p>
            <a:pPr defTabSz="914400">
              <a:defRPr/>
            </a:pPr>
            <a:r>
              <a:rPr lang="en-US" sz="2400" b="1" dirty="0">
                <a:solidFill>
                  <a:srgbClr val="000000"/>
                </a:solidFill>
                <a:latin typeface="Calibri" panose="020F0502020204030204" pitchFamily="34" charset="0"/>
                <a:ea typeface="+mn-ea"/>
              </a:rPr>
              <a:t>Gross, resin-filled, ulcer margin specimen</a:t>
            </a:r>
          </a:p>
        </p:txBody>
      </p:sp>
      <p:sp>
        <p:nvSpPr>
          <p:cNvPr id="4" name="Rectangle 3"/>
          <p:cNvSpPr/>
          <p:nvPr/>
        </p:nvSpPr>
        <p:spPr>
          <a:xfrm>
            <a:off x="3048000" y="609600"/>
            <a:ext cx="4665663" cy="830263"/>
          </a:xfrm>
          <a:prstGeom prst="rect">
            <a:avLst/>
          </a:prstGeom>
        </p:spPr>
        <p:txBody>
          <a:bodyPr>
            <a:spAutoFit/>
          </a:bodyPr>
          <a:lstStyle/>
          <a:p>
            <a:pPr defTabSz="914400">
              <a:defRPr/>
            </a:pPr>
            <a:r>
              <a:rPr lang="en-US" sz="2400" b="1" dirty="0">
                <a:solidFill>
                  <a:srgbClr val="000000"/>
                </a:solidFill>
                <a:latin typeface="Calibri" panose="020F0502020204030204" pitchFamily="34" charset="0"/>
                <a:ea typeface="+mn-ea"/>
              </a:rPr>
              <a:t>Venous ulcer from an 86 year-old male. </a:t>
            </a:r>
          </a:p>
        </p:txBody>
      </p:sp>
      <p:sp>
        <p:nvSpPr>
          <p:cNvPr id="5" name="Rectangle 4"/>
          <p:cNvSpPr/>
          <p:nvPr/>
        </p:nvSpPr>
        <p:spPr>
          <a:xfrm>
            <a:off x="3048000" y="5562600"/>
            <a:ext cx="4572000" cy="1200150"/>
          </a:xfrm>
          <a:prstGeom prst="rect">
            <a:avLst/>
          </a:prstGeom>
        </p:spPr>
        <p:txBody>
          <a:bodyPr>
            <a:spAutoFit/>
          </a:bodyPr>
          <a:lstStyle/>
          <a:p>
            <a:pPr defTabSz="914400">
              <a:defRPr/>
            </a:pPr>
            <a:r>
              <a:rPr lang="en-US" sz="2400" b="1" dirty="0">
                <a:solidFill>
                  <a:srgbClr val="000000"/>
                </a:solidFill>
                <a:latin typeface="Calibri" panose="020F0502020204030204" pitchFamily="34" charset="0"/>
                <a:ea typeface="+mn-ea"/>
              </a:rPr>
              <a:t>Light microscope showing the tortuous </a:t>
            </a:r>
            <a:r>
              <a:rPr lang="en-US" sz="2400" b="1" dirty="0" err="1">
                <a:solidFill>
                  <a:srgbClr val="000000"/>
                </a:solidFill>
                <a:latin typeface="Calibri" panose="020F0502020204030204" pitchFamily="34" charset="0"/>
                <a:ea typeface="+mn-ea"/>
              </a:rPr>
              <a:t>microvessels</a:t>
            </a:r>
            <a:r>
              <a:rPr lang="en-US" sz="2400" b="1" dirty="0">
                <a:solidFill>
                  <a:srgbClr val="000000"/>
                </a:solidFill>
                <a:latin typeface="Calibri" panose="020F0502020204030204" pitchFamily="34" charset="0"/>
                <a:ea typeface="+mn-ea"/>
              </a:rPr>
              <a:t> within this specimen</a:t>
            </a:r>
            <a:endParaRPr lang="en-US" sz="2400" dirty="0">
              <a:solidFill>
                <a:srgbClr val="FFFFFF"/>
              </a:solidFill>
              <a:effectLst>
                <a:outerShdw blurRad="38100" dist="38100" dir="2700000" algn="tl">
                  <a:srgbClr val="000000">
                    <a:alpha val="43137"/>
                  </a:srgbClr>
                </a:outerShdw>
              </a:effectLst>
              <a:latin typeface="Times New Roman" pitchFamily="18" charset="0"/>
              <a:ea typeface="+mn-ea"/>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l="8434" t="69965"/>
          <a:stretch>
            <a:fillRect/>
          </a:stretch>
        </p:blipFill>
        <p:spPr bwMode="auto">
          <a:xfrm>
            <a:off x="338138" y="9525"/>
            <a:ext cx="856932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371475" y="604838"/>
            <a:ext cx="7302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spcBef>
                <a:spcPct val="20000"/>
              </a:spcBef>
              <a:buClr>
                <a:schemeClr val="tx1"/>
              </a:buClr>
              <a:buSzPct val="100000"/>
              <a:buChar char="–"/>
              <a:defRPr sz="2800">
                <a:solidFill>
                  <a:schemeClr val="tx1"/>
                </a:solidFill>
                <a:latin typeface="Times New Roman" pitchFamily="18" charset="0"/>
              </a:defRPr>
            </a:lvl2pPr>
            <a:lvl3pPr marL="1143000" indent="-228600">
              <a:spcBef>
                <a:spcPct val="20000"/>
              </a:spcBef>
              <a:buClr>
                <a:schemeClr val="accent1"/>
              </a:buClr>
              <a:buSzPct val="65000"/>
              <a:buFont typeface="Monotype Sorts" pitchFamily="2" charset="2"/>
              <a:buChar char="l"/>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accent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9pPr>
          </a:lstStyle>
          <a:p>
            <a:pPr defTabSz="914400">
              <a:lnSpc>
                <a:spcPts val="900"/>
              </a:lnSpc>
              <a:spcBef>
                <a:spcPct val="0"/>
              </a:spcBef>
              <a:buClr>
                <a:srgbClr val="C00000"/>
              </a:buClr>
              <a:buSzTx/>
              <a:buFontTx/>
              <a:buNone/>
              <a:defRPr/>
            </a:pPr>
            <a:endParaRPr lang="en-US" altLang="en-US" sz="900" i="1" u="sng">
              <a:solidFill>
                <a:srgbClr val="013AAE"/>
              </a:solidFill>
              <a:effectLst>
                <a:outerShdw blurRad="38100" dist="38100" dir="2700000" algn="tl">
                  <a:srgbClr val="000000">
                    <a:alpha val="43137"/>
                  </a:srgbClr>
                </a:outerShdw>
              </a:effectLst>
              <a:ea typeface="+mn-ea"/>
              <a:cs typeface="Arial" charset="0"/>
            </a:endParaRPr>
          </a:p>
        </p:txBody>
      </p:sp>
      <p:sp>
        <p:nvSpPr>
          <p:cNvPr id="38915" name="Rectangle 7"/>
          <p:cNvSpPr>
            <a:spLocks noChangeArrowheads="1"/>
          </p:cNvSpPr>
          <p:nvPr/>
        </p:nvSpPr>
        <p:spPr bwMode="auto">
          <a:xfrm>
            <a:off x="561774" y="76200"/>
            <a:ext cx="80537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spcBef>
                <a:spcPct val="20000"/>
              </a:spcBef>
              <a:buClr>
                <a:schemeClr val="tx1"/>
              </a:buClr>
              <a:buSzPct val="100000"/>
              <a:buChar char="–"/>
              <a:defRPr sz="2800">
                <a:solidFill>
                  <a:schemeClr val="tx1"/>
                </a:solidFill>
                <a:latin typeface="Times New Roman" pitchFamily="18" charset="0"/>
              </a:defRPr>
            </a:lvl2pPr>
            <a:lvl3pPr marL="1143000" indent="-228600">
              <a:spcBef>
                <a:spcPct val="20000"/>
              </a:spcBef>
              <a:buClr>
                <a:schemeClr val="accent1"/>
              </a:buClr>
              <a:buSzPct val="65000"/>
              <a:buFont typeface="Monotype Sorts" pitchFamily="2" charset="2"/>
              <a:buChar char="l"/>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accent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9pPr>
          </a:lstStyle>
          <a:p>
            <a:pPr defTabSz="914400">
              <a:spcBef>
                <a:spcPct val="0"/>
              </a:spcBef>
              <a:buClr>
                <a:srgbClr val="C00000"/>
              </a:buClr>
              <a:buSzTx/>
              <a:buFontTx/>
              <a:buNone/>
              <a:defRPr/>
            </a:pPr>
            <a:r>
              <a:rPr lang="en-US" altLang="en-US" sz="2400" b="1" dirty="0">
                <a:solidFill>
                  <a:srgbClr val="FF0000"/>
                </a:solidFill>
                <a:latin typeface="Calibri" pitchFamily="34" charset="0"/>
                <a:ea typeface="+mn-ea"/>
                <a:cs typeface="Arial" charset="0"/>
              </a:rPr>
              <a:t>The vicious circle of venous hypertension/venous inflammation, emphasizing the importance of inflammation</a:t>
            </a:r>
          </a:p>
        </p:txBody>
      </p:sp>
      <p:sp>
        <p:nvSpPr>
          <p:cNvPr id="38916" name="Rectangle 8"/>
          <p:cNvSpPr>
            <a:spLocks noChangeArrowheads="1"/>
          </p:cNvSpPr>
          <p:nvPr/>
        </p:nvSpPr>
        <p:spPr bwMode="auto">
          <a:xfrm>
            <a:off x="844550" y="906463"/>
            <a:ext cx="676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spcBef>
                <a:spcPct val="20000"/>
              </a:spcBef>
              <a:buClr>
                <a:schemeClr val="tx1"/>
              </a:buClr>
              <a:buSzPct val="100000"/>
              <a:buChar char="–"/>
              <a:defRPr sz="2800">
                <a:solidFill>
                  <a:schemeClr val="tx1"/>
                </a:solidFill>
                <a:latin typeface="Times New Roman" pitchFamily="18" charset="0"/>
              </a:defRPr>
            </a:lvl2pPr>
            <a:lvl3pPr marL="1143000" indent="-228600">
              <a:spcBef>
                <a:spcPct val="20000"/>
              </a:spcBef>
              <a:buClr>
                <a:schemeClr val="accent1"/>
              </a:buClr>
              <a:buSzPct val="65000"/>
              <a:buFont typeface="Monotype Sorts" pitchFamily="2" charset="2"/>
              <a:buChar char="l"/>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accent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9pPr>
          </a:lstStyle>
          <a:p>
            <a:pPr defTabSz="914400">
              <a:spcBef>
                <a:spcPct val="0"/>
              </a:spcBef>
              <a:buClrTx/>
              <a:buSzTx/>
              <a:buFontTx/>
              <a:buNone/>
              <a:defRPr/>
            </a:pPr>
            <a:r>
              <a:rPr lang="en-US" altLang="en-US" sz="2400" b="1" dirty="0">
                <a:solidFill>
                  <a:srgbClr val="0070C0"/>
                </a:solidFill>
                <a:latin typeface="Calibri" pitchFamily="34" charset="0"/>
                <a:ea typeface="+mn-ea"/>
              </a:rPr>
              <a:t>Adapted from Bergan J, et al. NEJM 2006;355:488-98</a:t>
            </a:r>
            <a:endParaRPr lang="fr-FR" altLang="en-US" sz="2400" b="1" dirty="0">
              <a:solidFill>
                <a:srgbClr val="0070C0"/>
              </a:solidFill>
              <a:latin typeface="Calibri" pitchFamily="34" charset="0"/>
              <a:ea typeface="+mn-ea"/>
            </a:endParaRPr>
          </a:p>
        </p:txBody>
      </p:sp>
      <p:pic>
        <p:nvPicPr>
          <p:cNvPr id="10" name="Image 1"/>
          <p:cNvPicPr>
            <a:picLocks noChangeAspect="1"/>
          </p:cNvPicPr>
          <p:nvPr/>
        </p:nvPicPr>
        <p:blipFill>
          <a:blip r:embed="rId2"/>
          <a:stretch>
            <a:fillRect/>
          </a:stretch>
        </p:blipFill>
        <p:spPr>
          <a:xfrm>
            <a:off x="33338" y="1865313"/>
            <a:ext cx="9110662" cy="499268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50" name="TextBox 2"/>
          <p:cNvSpPr txBox="1">
            <a:spLocks noChangeArrowheads="1"/>
          </p:cNvSpPr>
          <p:nvPr/>
        </p:nvSpPr>
        <p:spPr bwMode="auto">
          <a:xfrm>
            <a:off x="615950" y="474663"/>
            <a:ext cx="794385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sz="2400" b="1">
                <a:solidFill>
                  <a:srgbClr val="000000"/>
                </a:solidFill>
                <a:latin typeface="Calibri" pitchFamily="34" charset="0"/>
                <a:ea typeface="ＭＳ Ｐゴシック" pitchFamily="34" charset="-128"/>
              </a:rPr>
              <a:t>A </a:t>
            </a:r>
            <a:r>
              <a:rPr lang="en-US" sz="2400" b="1">
                <a:solidFill>
                  <a:srgbClr val="0000FF"/>
                </a:solidFill>
                <a:latin typeface="Calibri" pitchFamily="34" charset="0"/>
                <a:ea typeface="ＭＳ Ｐゴシック" pitchFamily="34" charset="-128"/>
              </a:rPr>
              <a:t>39 years</a:t>
            </a:r>
            <a:r>
              <a:rPr lang="en-US" sz="2400" b="1">
                <a:solidFill>
                  <a:srgbClr val="000000"/>
                </a:solidFill>
                <a:latin typeface="Calibri" pitchFamily="34" charset="0"/>
                <a:ea typeface="ＭＳ Ｐゴシック" pitchFamily="34" charset="-128"/>
              </a:rPr>
              <a:t> old female patient, presented with </a:t>
            </a:r>
            <a:r>
              <a:rPr lang="en-US" sz="2400" b="1">
                <a:solidFill>
                  <a:srgbClr val="0000FF"/>
                </a:solidFill>
                <a:latin typeface="Calibri" pitchFamily="34" charset="0"/>
                <a:ea typeface="ＭＳ Ｐゴシック" pitchFamily="34" charset="-128"/>
              </a:rPr>
              <a:t>symptomatic</a:t>
            </a:r>
            <a:r>
              <a:rPr lang="en-US" sz="2400" b="1">
                <a:solidFill>
                  <a:srgbClr val="000000"/>
                </a:solidFill>
                <a:latin typeface="Calibri" pitchFamily="34" charset="0"/>
                <a:ea typeface="ＭＳ Ｐゴシック" pitchFamily="34" charset="-128"/>
              </a:rPr>
              <a:t> </a:t>
            </a:r>
          </a:p>
          <a:p>
            <a:pPr eaLnBrk="1" hangingPunct="1"/>
            <a:r>
              <a:rPr lang="en-US" sz="2400" b="1">
                <a:solidFill>
                  <a:srgbClr val="000000"/>
                </a:solidFill>
                <a:latin typeface="Calibri" pitchFamily="34" charset="0"/>
                <a:ea typeface="ＭＳ Ｐゴシック" pitchFamily="34" charset="-128"/>
              </a:rPr>
              <a:t>right lower limb. She noticed the symptoms </a:t>
            </a:r>
            <a:r>
              <a:rPr lang="en-US" sz="2400" b="1">
                <a:solidFill>
                  <a:srgbClr val="0000FF"/>
                </a:solidFill>
                <a:latin typeface="Calibri" pitchFamily="34" charset="0"/>
                <a:ea typeface="ＭＳ Ｐゴシック" pitchFamily="34" charset="-128"/>
              </a:rPr>
              <a:t>5 years </a:t>
            </a:r>
            <a:r>
              <a:rPr lang="en-US" sz="2400" b="1">
                <a:solidFill>
                  <a:srgbClr val="000000"/>
                </a:solidFill>
                <a:latin typeface="Calibri" pitchFamily="34" charset="0"/>
                <a:ea typeface="ＭＳ Ｐゴシック" pitchFamily="34" charset="-128"/>
              </a:rPr>
              <a:t>ago.</a:t>
            </a:r>
          </a:p>
          <a:p>
            <a:pPr eaLnBrk="1" hangingPunct="1"/>
            <a:endParaRPr lang="en-US" sz="2400" b="1">
              <a:solidFill>
                <a:srgbClr val="0000FF"/>
              </a:solidFill>
              <a:latin typeface="Calibri" pitchFamily="34" charset="0"/>
              <a:ea typeface="ＭＳ Ｐゴシック" pitchFamily="34" charset="-128"/>
            </a:endParaRPr>
          </a:p>
          <a:p>
            <a:pPr eaLnBrk="1" hangingPunct="1"/>
            <a:r>
              <a:rPr lang="en-US" sz="2400" b="1">
                <a:solidFill>
                  <a:srgbClr val="0000FF"/>
                </a:solidFill>
                <a:latin typeface="Calibri" pitchFamily="34" charset="0"/>
                <a:ea typeface="ＭＳ Ｐゴシック" pitchFamily="34" charset="-128"/>
              </a:rPr>
              <a:t>Signs and symptoms</a:t>
            </a:r>
            <a:r>
              <a:rPr lang="en-US" sz="2400" b="1">
                <a:solidFill>
                  <a:srgbClr val="000000"/>
                </a:solidFill>
                <a:latin typeface="Calibri" pitchFamily="34" charset="0"/>
                <a:ea typeface="ＭＳ Ｐゴシック" pitchFamily="34" charset="-128"/>
              </a:rPr>
              <a:t>	</a:t>
            </a:r>
          </a:p>
          <a:p>
            <a:pPr eaLnBrk="1" hangingPunct="1"/>
            <a:r>
              <a:rPr lang="en-US" sz="2400" b="1">
                <a:solidFill>
                  <a:srgbClr val="0000FF"/>
                </a:solidFill>
                <a:latin typeface="Calibri" pitchFamily="34" charset="0"/>
                <a:ea typeface="ＭＳ Ｐゴシック" pitchFamily="34" charset="-128"/>
              </a:rPr>
              <a:t>	-</a:t>
            </a:r>
            <a:r>
              <a:rPr lang="en-US" sz="2400" b="1">
                <a:solidFill>
                  <a:srgbClr val="000000"/>
                </a:solidFill>
                <a:latin typeface="Calibri" pitchFamily="34" charset="0"/>
                <a:ea typeface="ＭＳ Ｐゴシック" pitchFamily="34" charset="-128"/>
              </a:rPr>
              <a:t>Tenderness </a:t>
            </a:r>
          </a:p>
          <a:p>
            <a:pPr eaLnBrk="1" hangingPunct="1"/>
            <a:r>
              <a:rPr lang="en-US" sz="2400" b="1">
                <a:solidFill>
                  <a:srgbClr val="000000"/>
                </a:solidFill>
                <a:latin typeface="Calibri" pitchFamily="34" charset="0"/>
                <a:ea typeface="ＭＳ Ｐゴシック" pitchFamily="34" charset="-128"/>
              </a:rPr>
              <a:t>	</a:t>
            </a:r>
            <a:r>
              <a:rPr lang="en-US" sz="2400" b="1">
                <a:solidFill>
                  <a:srgbClr val="0000FF"/>
                </a:solidFill>
                <a:latin typeface="Calibri" pitchFamily="34" charset="0"/>
                <a:ea typeface="ＭＳ Ｐゴシック" pitchFamily="34" charset="-128"/>
              </a:rPr>
              <a:t>-</a:t>
            </a:r>
            <a:r>
              <a:rPr lang="en-US" sz="2400" b="1">
                <a:solidFill>
                  <a:srgbClr val="000000"/>
                </a:solidFill>
                <a:latin typeface="Calibri" pitchFamily="34" charset="0"/>
                <a:ea typeface="ＭＳ Ｐゴシック" pitchFamily="34" charset="-128"/>
              </a:rPr>
              <a:t>Local pain</a:t>
            </a:r>
          </a:p>
          <a:p>
            <a:pPr eaLnBrk="1" hangingPunct="1"/>
            <a:r>
              <a:rPr lang="en-US" sz="2400" b="1">
                <a:solidFill>
                  <a:srgbClr val="000000"/>
                </a:solidFill>
                <a:latin typeface="Calibri" pitchFamily="34" charset="0"/>
                <a:ea typeface="ＭＳ Ｐゴシック" pitchFamily="34" charset="-128"/>
              </a:rPr>
              <a:t>		</a:t>
            </a:r>
            <a:r>
              <a:rPr lang="en-US" sz="2400" b="1">
                <a:solidFill>
                  <a:srgbClr val="FF0000"/>
                </a:solidFill>
                <a:latin typeface="Calibri" pitchFamily="34" charset="0"/>
                <a:ea typeface="ＭＳ Ｐゴシック" pitchFamily="34" charset="-128"/>
              </a:rPr>
              <a:t>Worst at the end of the day and during standing</a:t>
            </a:r>
          </a:p>
          <a:p>
            <a:pPr eaLnBrk="1" hangingPunct="1"/>
            <a:r>
              <a:rPr lang="en-US" sz="2400" b="1">
                <a:solidFill>
                  <a:srgbClr val="FF0000"/>
                </a:solidFill>
                <a:latin typeface="Calibri" pitchFamily="34" charset="0"/>
                <a:ea typeface="ＭＳ Ｐゴシック" pitchFamily="34" charset="-128"/>
              </a:rPr>
              <a:t>		Symptoms are relieved with limb elevation</a:t>
            </a:r>
          </a:p>
          <a:p>
            <a:pPr eaLnBrk="1" hangingPunct="1"/>
            <a:endParaRPr lang="en-US" sz="2400" b="1">
              <a:solidFill>
                <a:srgbClr val="000000"/>
              </a:solidFill>
              <a:latin typeface="Calibri" pitchFamily="34" charset="0"/>
              <a:ea typeface="ＭＳ Ｐゴシック" pitchFamily="34" charset="-128"/>
            </a:endParaRPr>
          </a:p>
          <a:p>
            <a:pPr eaLnBrk="1" hangingPunct="1"/>
            <a:r>
              <a:rPr lang="en-US" sz="2400" b="1">
                <a:solidFill>
                  <a:srgbClr val="000000"/>
                </a:solidFill>
                <a:latin typeface="Calibri" pitchFamily="34" charset="0"/>
                <a:ea typeface="ＭＳ Ｐゴシック" pitchFamily="34" charset="-128"/>
              </a:rPr>
              <a:t>She had 3 pregnancies 2005, 2011 and 2013</a:t>
            </a:r>
          </a:p>
          <a:p>
            <a:pPr eaLnBrk="1" hangingPunct="1"/>
            <a:endParaRPr lang="en-US" sz="2400" b="1">
              <a:solidFill>
                <a:srgbClr val="000000"/>
              </a:solidFill>
              <a:latin typeface="Calibri" pitchFamily="34" charset="0"/>
              <a:ea typeface="ＭＳ Ｐゴシック" pitchFamily="34" charset="-128"/>
            </a:endParaRPr>
          </a:p>
          <a:p>
            <a:pPr eaLnBrk="1" hangingPunct="1"/>
            <a:r>
              <a:rPr lang="en-US" sz="2400" b="1">
                <a:solidFill>
                  <a:srgbClr val="000000"/>
                </a:solidFill>
                <a:latin typeface="Calibri" pitchFamily="34" charset="0"/>
                <a:ea typeface="ＭＳ Ｐゴシック" pitchFamily="34" charset="-128"/>
              </a:rPr>
              <a:t>Symptoms started </a:t>
            </a:r>
            <a:r>
              <a:rPr lang="en-US" sz="2400" b="1">
                <a:solidFill>
                  <a:srgbClr val="0000FF"/>
                </a:solidFill>
                <a:latin typeface="Calibri" pitchFamily="34" charset="0"/>
                <a:ea typeface="ＭＳ Ｐゴシック" pitchFamily="34" charset="-128"/>
              </a:rPr>
              <a:t>5 years ago </a:t>
            </a:r>
            <a:r>
              <a:rPr lang="en-US" sz="2400" b="1">
                <a:solidFill>
                  <a:srgbClr val="000000"/>
                </a:solidFill>
                <a:latin typeface="Calibri" pitchFamily="34" charset="0"/>
                <a:ea typeface="ＭＳ Ｐゴシック" pitchFamily="34" charset="-128"/>
              </a:rPr>
              <a:t>after the 2</a:t>
            </a:r>
            <a:r>
              <a:rPr lang="en-US" sz="2400" b="1" baseline="30000">
                <a:solidFill>
                  <a:srgbClr val="000000"/>
                </a:solidFill>
                <a:latin typeface="Calibri" pitchFamily="34" charset="0"/>
                <a:ea typeface="ＭＳ Ｐゴシック" pitchFamily="34" charset="-128"/>
              </a:rPr>
              <a:t>nd</a:t>
            </a:r>
            <a:r>
              <a:rPr lang="en-US" sz="2400" b="1">
                <a:solidFill>
                  <a:srgbClr val="000000"/>
                </a:solidFill>
                <a:latin typeface="Calibri" pitchFamily="34" charset="0"/>
                <a:ea typeface="ＭＳ Ｐゴシック" pitchFamily="34" charset="-128"/>
              </a:rPr>
              <a:t> pregnancy</a:t>
            </a:r>
          </a:p>
          <a:p>
            <a:pPr eaLnBrk="1" hangingPunct="1"/>
            <a:endParaRPr lang="en-US" sz="2400" b="1">
              <a:solidFill>
                <a:srgbClr val="000000"/>
              </a:solidFill>
              <a:latin typeface="Calibri" pitchFamily="34" charset="0"/>
              <a:ea typeface="ＭＳ Ｐゴシック" pitchFamily="34" charset="-128"/>
            </a:endParaRPr>
          </a:p>
          <a:p>
            <a:pPr eaLnBrk="1" hangingPunct="1"/>
            <a:r>
              <a:rPr lang="en-US" sz="2400" b="1">
                <a:solidFill>
                  <a:srgbClr val="000000"/>
                </a:solidFill>
                <a:latin typeface="Calibri" pitchFamily="34" charset="0"/>
                <a:ea typeface="ＭＳ Ｐゴシック" pitchFamily="34" charset="-128"/>
              </a:rPr>
              <a:t>She is feeling worse after her last pregnancy </a:t>
            </a:r>
            <a:r>
              <a:rPr lang="en-US" sz="2400" b="1">
                <a:solidFill>
                  <a:srgbClr val="0000FF"/>
                </a:solidFill>
                <a:latin typeface="Calibri" pitchFamily="34" charset="0"/>
                <a:ea typeface="ＭＳ Ｐゴシック" pitchFamily="34" charset="-128"/>
              </a:rPr>
              <a:t>3 years ago</a:t>
            </a:r>
          </a:p>
          <a:p>
            <a:pPr eaLnBrk="1" hangingPunct="1"/>
            <a:endParaRPr lang="en-US" sz="2400" b="1">
              <a:solidFill>
                <a:srgbClr val="000000"/>
              </a:solidFill>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0274" name="TextBox 1"/>
          <p:cNvSpPr txBox="1">
            <a:spLocks noChangeArrowheads="1"/>
          </p:cNvSpPr>
          <p:nvPr/>
        </p:nvSpPr>
        <p:spPr bwMode="auto">
          <a:xfrm>
            <a:off x="3170238" y="20638"/>
            <a:ext cx="3141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sz="3200" b="1">
                <a:solidFill>
                  <a:srgbClr val="0000FF"/>
                </a:solidFill>
                <a:latin typeface="Calibri" pitchFamily="34" charset="0"/>
                <a:ea typeface="ＭＳ Ｐゴシック" pitchFamily="34" charset="-128"/>
              </a:rPr>
              <a:t>No varicose veins</a:t>
            </a:r>
          </a:p>
        </p:txBody>
      </p:sp>
      <p:pic>
        <p:nvPicPr>
          <p:cNvPr id="310275" name="Picture 5"/>
          <p:cNvPicPr>
            <a:picLocks noChangeAspect="1"/>
          </p:cNvPicPr>
          <p:nvPr/>
        </p:nvPicPr>
        <p:blipFill>
          <a:blip r:embed="rId2">
            <a:extLst>
              <a:ext uri="{28A0092B-C50C-407E-A947-70E740481C1C}">
                <a14:useLocalDpi xmlns:a14="http://schemas.microsoft.com/office/drawing/2010/main" val="0"/>
              </a:ext>
            </a:extLst>
          </a:blip>
          <a:srcRect l="23196" t="14236" r="12822"/>
          <a:stretch>
            <a:fillRect/>
          </a:stretch>
        </p:blipFill>
        <p:spPr bwMode="auto">
          <a:xfrm>
            <a:off x="944728" y="774700"/>
            <a:ext cx="2847959" cy="572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2160" y="766762"/>
            <a:ext cx="3824020" cy="573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8" name="TextBox 6"/>
          <p:cNvSpPr txBox="1">
            <a:spLocks noChangeArrowheads="1"/>
          </p:cNvSpPr>
          <p:nvPr/>
        </p:nvSpPr>
        <p:spPr bwMode="auto">
          <a:xfrm>
            <a:off x="1789203" y="117475"/>
            <a:ext cx="5729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sz="2800" b="1" dirty="0">
                <a:solidFill>
                  <a:srgbClr val="0000FF"/>
                </a:solidFill>
                <a:latin typeface="Calibri" pitchFamily="34" charset="0"/>
                <a:ea typeface="ＭＳ Ｐゴシック" pitchFamily="34" charset="-128"/>
              </a:rPr>
              <a:t>GSV reflux at the knee and upper calf</a:t>
            </a:r>
          </a:p>
        </p:txBody>
      </p:sp>
      <p:sp>
        <p:nvSpPr>
          <p:cNvPr id="311299" name="Rectangle 1"/>
          <p:cNvSpPr>
            <a:spLocks noChangeArrowheads="1"/>
          </p:cNvSpPr>
          <p:nvPr/>
        </p:nvSpPr>
        <p:spPr bwMode="auto">
          <a:xfrm>
            <a:off x="741363" y="6243352"/>
            <a:ext cx="7700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600" b="1" dirty="0" err="1">
                <a:solidFill>
                  <a:srgbClr val="000000"/>
                </a:solidFill>
                <a:latin typeface="Calibri" pitchFamily="34" charset="0"/>
                <a:ea typeface="ＭＳ Ｐゴシック" pitchFamily="34" charset="-128"/>
              </a:rPr>
              <a:t>Labropoulos</a:t>
            </a:r>
            <a:r>
              <a:rPr lang="en-US" sz="1600" b="1" dirty="0">
                <a:solidFill>
                  <a:srgbClr val="000000"/>
                </a:solidFill>
                <a:latin typeface="Calibri" pitchFamily="34" charset="0"/>
                <a:ea typeface="ＭＳ Ｐゴシック" pitchFamily="34" charset="-128"/>
              </a:rPr>
              <a:t> N, et al. Definition of venous reflux in lower-extremity veins. J </a:t>
            </a:r>
            <a:r>
              <a:rPr lang="en-US" sz="1600" b="1" dirty="0" err="1">
                <a:solidFill>
                  <a:srgbClr val="000000"/>
                </a:solidFill>
                <a:latin typeface="Calibri" pitchFamily="34" charset="0"/>
                <a:ea typeface="ＭＳ Ｐゴシック" pitchFamily="34" charset="-128"/>
              </a:rPr>
              <a:t>Vasc</a:t>
            </a:r>
            <a:r>
              <a:rPr lang="en-US" sz="1600" b="1" dirty="0">
                <a:solidFill>
                  <a:srgbClr val="000000"/>
                </a:solidFill>
                <a:latin typeface="Calibri" pitchFamily="34" charset="0"/>
                <a:ea typeface="ＭＳ Ｐゴシック" pitchFamily="34" charset="-128"/>
              </a:rPr>
              <a:t> </a:t>
            </a:r>
            <a:r>
              <a:rPr lang="en-US" sz="1600" b="1" dirty="0" err="1">
                <a:solidFill>
                  <a:srgbClr val="000000"/>
                </a:solidFill>
                <a:latin typeface="Calibri" pitchFamily="34" charset="0"/>
                <a:ea typeface="ＭＳ Ｐゴシック" pitchFamily="34" charset="-128"/>
              </a:rPr>
              <a:t>Surg</a:t>
            </a:r>
            <a:r>
              <a:rPr lang="en-US" sz="1600" b="1" dirty="0">
                <a:solidFill>
                  <a:srgbClr val="000000"/>
                </a:solidFill>
                <a:latin typeface="Calibri" pitchFamily="34" charset="0"/>
                <a:ea typeface="ＭＳ Ｐゴシック" pitchFamily="34" charset="-128"/>
              </a:rPr>
              <a:t> 2003;38:793–8.</a:t>
            </a:r>
          </a:p>
        </p:txBody>
      </p:sp>
      <p:sp>
        <p:nvSpPr>
          <p:cNvPr id="311300" name="TextBox 3"/>
          <p:cNvSpPr txBox="1">
            <a:spLocks noChangeArrowheads="1"/>
          </p:cNvSpPr>
          <p:nvPr/>
        </p:nvSpPr>
        <p:spPr bwMode="auto">
          <a:xfrm>
            <a:off x="1227138" y="5599113"/>
            <a:ext cx="7488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sz="2800" b="1">
                <a:solidFill>
                  <a:srgbClr val="000000"/>
                </a:solidFill>
                <a:latin typeface="Calibri" pitchFamily="34" charset="0"/>
                <a:ea typeface="ＭＳ Ｐゴシック" pitchFamily="34" charset="-128"/>
              </a:rPr>
              <a:t>Long reflux duration induced by calf compression</a:t>
            </a:r>
          </a:p>
        </p:txBody>
      </p:sp>
      <p:pic>
        <p:nvPicPr>
          <p:cNvPr id="311301" name="Picture 5"/>
          <p:cNvPicPr>
            <a:picLocks noChangeAspect="1"/>
          </p:cNvPicPr>
          <p:nvPr/>
        </p:nvPicPr>
        <p:blipFill>
          <a:blip r:embed="rId3">
            <a:extLst>
              <a:ext uri="{28A0092B-C50C-407E-A947-70E740481C1C}">
                <a14:useLocalDpi xmlns:a14="http://schemas.microsoft.com/office/drawing/2010/main" val="0"/>
              </a:ext>
            </a:extLst>
          </a:blip>
          <a:srcRect t="10596"/>
          <a:stretch>
            <a:fillRect/>
          </a:stretch>
        </p:blipFill>
        <p:spPr bwMode="auto">
          <a:xfrm>
            <a:off x="1498600" y="798513"/>
            <a:ext cx="6227763"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2322" name="Title 1"/>
          <p:cNvSpPr txBox="1">
            <a:spLocks/>
          </p:cNvSpPr>
          <p:nvPr/>
        </p:nvSpPr>
        <p:spPr bwMode="auto">
          <a:xfrm>
            <a:off x="1017588" y="531813"/>
            <a:ext cx="398303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algn="ctr"/>
            <a:r>
              <a:rPr lang="en-US" sz="4400" b="1">
                <a:solidFill>
                  <a:srgbClr val="0000FF"/>
                </a:solidFill>
                <a:latin typeface="Calibri" pitchFamily="34" charset="0"/>
                <a:ea typeface="ＭＳ Ｐゴシック" pitchFamily="34" charset="-128"/>
              </a:rPr>
              <a:t>C</a:t>
            </a:r>
            <a:r>
              <a:rPr lang="en-US" sz="3200" b="1">
                <a:solidFill>
                  <a:srgbClr val="FF0000"/>
                </a:solidFill>
                <a:latin typeface="Calibri" pitchFamily="34" charset="0"/>
                <a:ea typeface="ＭＳ Ｐゴシック" pitchFamily="34" charset="-128"/>
              </a:rPr>
              <a:t>0</a:t>
            </a:r>
            <a:r>
              <a:rPr lang="en-US" sz="2400" b="1">
                <a:solidFill>
                  <a:srgbClr val="FF0000"/>
                </a:solidFill>
                <a:latin typeface="Calibri" pitchFamily="34" charset="0"/>
                <a:ea typeface="ＭＳ Ｐゴシック" pitchFamily="34" charset="-128"/>
              </a:rPr>
              <a:t>S</a:t>
            </a:r>
            <a:r>
              <a:rPr lang="en-US" sz="4400" b="1">
                <a:solidFill>
                  <a:srgbClr val="0000FF"/>
                </a:solidFill>
                <a:latin typeface="Calibri" pitchFamily="34" charset="0"/>
                <a:ea typeface="ＭＳ Ｐゴシック" pitchFamily="34" charset="-128"/>
              </a:rPr>
              <a:t> E</a:t>
            </a:r>
            <a:r>
              <a:rPr lang="en-US" sz="3200" b="1">
                <a:solidFill>
                  <a:srgbClr val="FF0000"/>
                </a:solidFill>
                <a:latin typeface="Calibri" pitchFamily="34" charset="0"/>
                <a:ea typeface="ＭＳ Ｐゴシック" pitchFamily="34" charset="-128"/>
              </a:rPr>
              <a:t>P</a:t>
            </a:r>
            <a:r>
              <a:rPr lang="en-US" sz="4400" b="1">
                <a:solidFill>
                  <a:srgbClr val="0000FF"/>
                </a:solidFill>
                <a:latin typeface="Calibri" pitchFamily="34" charset="0"/>
                <a:ea typeface="ＭＳ Ｐゴシック" pitchFamily="34" charset="-128"/>
              </a:rPr>
              <a:t> A</a:t>
            </a:r>
            <a:r>
              <a:rPr lang="en-US" sz="3200" b="1">
                <a:solidFill>
                  <a:srgbClr val="FF0000"/>
                </a:solidFill>
                <a:latin typeface="Calibri" pitchFamily="34" charset="0"/>
                <a:ea typeface="ＭＳ Ｐゴシック" pitchFamily="34" charset="-128"/>
              </a:rPr>
              <a:t>S</a:t>
            </a:r>
            <a:r>
              <a:rPr lang="en-US" sz="4400" b="1">
                <a:solidFill>
                  <a:srgbClr val="0000FF"/>
                </a:solidFill>
                <a:latin typeface="Calibri" pitchFamily="34" charset="0"/>
                <a:ea typeface="ＭＳ Ｐゴシック" pitchFamily="34" charset="-128"/>
              </a:rPr>
              <a:t> P</a:t>
            </a:r>
            <a:r>
              <a:rPr lang="en-US" sz="3200" b="1">
                <a:solidFill>
                  <a:srgbClr val="FF0000"/>
                </a:solidFill>
                <a:latin typeface="Calibri" pitchFamily="34" charset="0"/>
                <a:ea typeface="ＭＳ Ｐゴシック" pitchFamily="34" charset="-128"/>
              </a:rPr>
              <a:t>R</a:t>
            </a:r>
          </a:p>
        </p:txBody>
      </p:sp>
      <p:sp>
        <p:nvSpPr>
          <p:cNvPr id="312323" name="TextBox 11"/>
          <p:cNvSpPr txBox="1">
            <a:spLocks noChangeArrowheads="1"/>
          </p:cNvSpPr>
          <p:nvPr/>
        </p:nvSpPr>
        <p:spPr bwMode="auto">
          <a:xfrm>
            <a:off x="746125" y="1793875"/>
            <a:ext cx="45624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sz="2800" b="1">
                <a:solidFill>
                  <a:srgbClr val="000000"/>
                </a:solidFill>
                <a:latin typeface="Calibri" pitchFamily="34" charset="0"/>
                <a:ea typeface="ＭＳ Ｐゴシック" pitchFamily="34" charset="-128"/>
              </a:rPr>
              <a:t>No varicose veins</a:t>
            </a:r>
          </a:p>
          <a:p>
            <a:pPr eaLnBrk="1" hangingPunct="1"/>
            <a:r>
              <a:rPr lang="en-US" sz="2800" b="1">
                <a:solidFill>
                  <a:srgbClr val="FF0000"/>
                </a:solidFill>
                <a:latin typeface="Calibri" pitchFamily="34" charset="0"/>
                <a:ea typeface="ＭＳ Ｐゴシック" pitchFamily="34" charset="-128"/>
              </a:rPr>
              <a:t>GSV reflux</a:t>
            </a:r>
          </a:p>
          <a:p>
            <a:pPr eaLnBrk="1" hangingPunct="1"/>
            <a:r>
              <a:rPr lang="en-US" sz="2800" b="1">
                <a:solidFill>
                  <a:srgbClr val="000000"/>
                </a:solidFill>
                <a:latin typeface="Calibri" pitchFamily="34" charset="0"/>
                <a:ea typeface="ＭＳ Ｐゴシック" pitchFamily="34" charset="-128"/>
              </a:rPr>
              <a:t>SSV and deep veins were normal</a:t>
            </a:r>
          </a:p>
          <a:p>
            <a:pPr eaLnBrk="1" hangingPunct="1"/>
            <a:r>
              <a:rPr lang="en-US" sz="2800" b="1">
                <a:solidFill>
                  <a:srgbClr val="000000"/>
                </a:solidFill>
                <a:latin typeface="Calibri" pitchFamily="34" charset="0"/>
                <a:ea typeface="ＭＳ Ｐゴシック" pitchFamily="34" charset="-128"/>
              </a:rPr>
              <a:t>No venous obstruction</a:t>
            </a:r>
          </a:p>
        </p:txBody>
      </p:sp>
      <p:pic>
        <p:nvPicPr>
          <p:cNvPr id="312324" name="Picture 2"/>
          <p:cNvPicPr>
            <a:picLocks noChangeAspect="1" noChangeArrowheads="1"/>
          </p:cNvPicPr>
          <p:nvPr/>
        </p:nvPicPr>
        <p:blipFill>
          <a:blip r:embed="rId2">
            <a:extLst>
              <a:ext uri="{28A0092B-C50C-407E-A947-70E740481C1C}">
                <a14:useLocalDpi xmlns:a14="http://schemas.microsoft.com/office/drawing/2010/main" val="0"/>
              </a:ext>
            </a:extLst>
          </a:blip>
          <a:srcRect l="1868" t="7014" r="61720" b="1370"/>
          <a:stretch>
            <a:fillRect/>
          </a:stretch>
        </p:blipFill>
        <p:spPr bwMode="auto">
          <a:xfrm>
            <a:off x="5762625" y="7938"/>
            <a:ext cx="2873375"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 name="Freeform 17"/>
          <p:cNvSpPr/>
          <p:nvPr/>
        </p:nvSpPr>
        <p:spPr>
          <a:xfrm>
            <a:off x="7854950" y="3694113"/>
            <a:ext cx="338138" cy="2435225"/>
          </a:xfrm>
          <a:custGeom>
            <a:avLst/>
            <a:gdLst>
              <a:gd name="connsiteX0" fmla="*/ 72428 w 380245"/>
              <a:gd name="connsiteY0" fmla="*/ 0 h 2435382"/>
              <a:gd name="connsiteX1" fmla="*/ 36214 w 380245"/>
              <a:gd name="connsiteY1" fmla="*/ 99588 h 2435382"/>
              <a:gd name="connsiteX2" fmla="*/ 9053 w 380245"/>
              <a:gd name="connsiteY2" fmla="*/ 235390 h 2435382"/>
              <a:gd name="connsiteX3" fmla="*/ 18107 w 380245"/>
              <a:gd name="connsiteY3" fmla="*/ 543208 h 2435382"/>
              <a:gd name="connsiteX4" fmla="*/ 0 w 380245"/>
              <a:gd name="connsiteY4" fmla="*/ 724277 h 2435382"/>
              <a:gd name="connsiteX5" fmla="*/ 9053 w 380245"/>
              <a:gd name="connsiteY5" fmla="*/ 878186 h 2435382"/>
              <a:gd name="connsiteX6" fmla="*/ 18107 w 380245"/>
              <a:gd name="connsiteY6" fmla="*/ 914400 h 2435382"/>
              <a:gd name="connsiteX7" fmla="*/ 9053 w 380245"/>
              <a:gd name="connsiteY7" fmla="*/ 1050202 h 2435382"/>
              <a:gd name="connsiteX8" fmla="*/ 18107 w 380245"/>
              <a:gd name="connsiteY8" fmla="*/ 1231271 h 2435382"/>
              <a:gd name="connsiteX9" fmla="*/ 36214 w 380245"/>
              <a:gd name="connsiteY9" fmla="*/ 1548142 h 2435382"/>
              <a:gd name="connsiteX10" fmla="*/ 45267 w 380245"/>
              <a:gd name="connsiteY10" fmla="*/ 1783533 h 2435382"/>
              <a:gd name="connsiteX11" fmla="*/ 54321 w 380245"/>
              <a:gd name="connsiteY11" fmla="*/ 1828800 h 2435382"/>
              <a:gd name="connsiteX12" fmla="*/ 63374 w 380245"/>
              <a:gd name="connsiteY12" fmla="*/ 2009869 h 2435382"/>
              <a:gd name="connsiteX13" fmla="*/ 72428 w 380245"/>
              <a:gd name="connsiteY13" fmla="*/ 2046083 h 2435382"/>
              <a:gd name="connsiteX14" fmla="*/ 90535 w 380245"/>
              <a:gd name="connsiteY14" fmla="*/ 2145671 h 2435382"/>
              <a:gd name="connsiteX15" fmla="*/ 99588 w 380245"/>
              <a:gd name="connsiteY15" fmla="*/ 2218099 h 2435382"/>
              <a:gd name="connsiteX16" fmla="*/ 108641 w 380245"/>
              <a:gd name="connsiteY16" fmla="*/ 2245259 h 2435382"/>
              <a:gd name="connsiteX17" fmla="*/ 117695 w 380245"/>
              <a:gd name="connsiteY17" fmla="*/ 2299580 h 2435382"/>
              <a:gd name="connsiteX18" fmla="*/ 153909 w 380245"/>
              <a:gd name="connsiteY18" fmla="*/ 2381061 h 2435382"/>
              <a:gd name="connsiteX19" fmla="*/ 162962 w 380245"/>
              <a:gd name="connsiteY19" fmla="*/ 2408222 h 2435382"/>
              <a:gd name="connsiteX20" fmla="*/ 217283 w 380245"/>
              <a:gd name="connsiteY20" fmla="*/ 2435382 h 2435382"/>
              <a:gd name="connsiteX21" fmla="*/ 289711 w 380245"/>
              <a:gd name="connsiteY21" fmla="*/ 2426329 h 2435382"/>
              <a:gd name="connsiteX22" fmla="*/ 316871 w 380245"/>
              <a:gd name="connsiteY22" fmla="*/ 2408222 h 2435382"/>
              <a:gd name="connsiteX23" fmla="*/ 380245 w 380245"/>
              <a:gd name="connsiteY23" fmla="*/ 2408222 h 243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0245" h="2435382">
                <a:moveTo>
                  <a:pt x="72428" y="0"/>
                </a:moveTo>
                <a:cubicBezTo>
                  <a:pt x="64198" y="20575"/>
                  <a:pt x="39535" y="79662"/>
                  <a:pt x="36214" y="99588"/>
                </a:cubicBezTo>
                <a:cubicBezTo>
                  <a:pt x="16538" y="217643"/>
                  <a:pt x="29718" y="173401"/>
                  <a:pt x="9053" y="235390"/>
                </a:cubicBezTo>
                <a:cubicBezTo>
                  <a:pt x="12071" y="337996"/>
                  <a:pt x="18107" y="440558"/>
                  <a:pt x="18107" y="543208"/>
                </a:cubicBezTo>
                <a:cubicBezTo>
                  <a:pt x="18107" y="661159"/>
                  <a:pt x="18258" y="651242"/>
                  <a:pt x="0" y="724277"/>
                </a:cubicBezTo>
                <a:cubicBezTo>
                  <a:pt x="3018" y="775580"/>
                  <a:pt x="4181" y="827026"/>
                  <a:pt x="9053" y="878186"/>
                </a:cubicBezTo>
                <a:cubicBezTo>
                  <a:pt x="10233" y="890573"/>
                  <a:pt x="18107" y="901957"/>
                  <a:pt x="18107" y="914400"/>
                </a:cubicBezTo>
                <a:cubicBezTo>
                  <a:pt x="18107" y="959768"/>
                  <a:pt x="12071" y="1004935"/>
                  <a:pt x="9053" y="1050202"/>
                </a:cubicBezTo>
                <a:cubicBezTo>
                  <a:pt x="12071" y="1110558"/>
                  <a:pt x="15739" y="1170886"/>
                  <a:pt x="18107" y="1231271"/>
                </a:cubicBezTo>
                <a:cubicBezTo>
                  <a:pt x="29980" y="1534041"/>
                  <a:pt x="4135" y="1419837"/>
                  <a:pt x="36214" y="1548142"/>
                </a:cubicBezTo>
                <a:cubicBezTo>
                  <a:pt x="39232" y="1626606"/>
                  <a:pt x="40212" y="1705174"/>
                  <a:pt x="45267" y="1783533"/>
                </a:cubicBezTo>
                <a:cubicBezTo>
                  <a:pt x="46258" y="1798889"/>
                  <a:pt x="53094" y="1813461"/>
                  <a:pt x="54321" y="1828800"/>
                </a:cubicBezTo>
                <a:cubicBezTo>
                  <a:pt x="59140" y="1889039"/>
                  <a:pt x="58355" y="1949646"/>
                  <a:pt x="63374" y="2009869"/>
                </a:cubicBezTo>
                <a:cubicBezTo>
                  <a:pt x="64407" y="2022269"/>
                  <a:pt x="69729" y="2033936"/>
                  <a:pt x="72428" y="2046083"/>
                </a:cubicBezTo>
                <a:cubicBezTo>
                  <a:pt x="78664" y="2074144"/>
                  <a:pt x="86606" y="2118171"/>
                  <a:pt x="90535" y="2145671"/>
                </a:cubicBezTo>
                <a:cubicBezTo>
                  <a:pt x="93976" y="2169757"/>
                  <a:pt x="95236" y="2194161"/>
                  <a:pt x="99588" y="2218099"/>
                </a:cubicBezTo>
                <a:cubicBezTo>
                  <a:pt x="101295" y="2227488"/>
                  <a:pt x="106571" y="2235943"/>
                  <a:pt x="108641" y="2245259"/>
                </a:cubicBezTo>
                <a:cubicBezTo>
                  <a:pt x="112623" y="2263179"/>
                  <a:pt x="113243" y="2281771"/>
                  <a:pt x="117695" y="2299580"/>
                </a:cubicBezTo>
                <a:cubicBezTo>
                  <a:pt x="130624" y="2351296"/>
                  <a:pt x="130128" y="2345390"/>
                  <a:pt x="153909" y="2381061"/>
                </a:cubicBezTo>
                <a:cubicBezTo>
                  <a:pt x="156927" y="2390115"/>
                  <a:pt x="157000" y="2400770"/>
                  <a:pt x="162962" y="2408222"/>
                </a:cubicBezTo>
                <a:cubicBezTo>
                  <a:pt x="175726" y="2424177"/>
                  <a:pt x="199391" y="2429418"/>
                  <a:pt x="217283" y="2435382"/>
                </a:cubicBezTo>
                <a:cubicBezTo>
                  <a:pt x="241426" y="2432364"/>
                  <a:pt x="266238" y="2432731"/>
                  <a:pt x="289711" y="2426329"/>
                </a:cubicBezTo>
                <a:cubicBezTo>
                  <a:pt x="300208" y="2423466"/>
                  <a:pt x="306201" y="2410356"/>
                  <a:pt x="316871" y="2408222"/>
                </a:cubicBezTo>
                <a:cubicBezTo>
                  <a:pt x="337585" y="2404079"/>
                  <a:pt x="359120" y="2408222"/>
                  <a:pt x="380245" y="2408222"/>
                </a:cubicBezTo>
              </a:path>
            </a:pathLst>
          </a:cu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Freeform 4"/>
          <p:cNvSpPr/>
          <p:nvPr/>
        </p:nvSpPr>
        <p:spPr>
          <a:xfrm>
            <a:off x="6124575" y="4183063"/>
            <a:ext cx="290513" cy="2290762"/>
          </a:xfrm>
          <a:custGeom>
            <a:avLst/>
            <a:gdLst>
              <a:gd name="connsiteX0" fmla="*/ 289711 w 325925"/>
              <a:gd name="connsiteY0" fmla="*/ 0 h 2290527"/>
              <a:gd name="connsiteX1" fmla="*/ 316871 w 325925"/>
              <a:gd name="connsiteY1" fmla="*/ 45267 h 2290527"/>
              <a:gd name="connsiteX2" fmla="*/ 298764 w 325925"/>
              <a:gd name="connsiteY2" fmla="*/ 244444 h 2290527"/>
              <a:gd name="connsiteX3" fmla="*/ 307818 w 325925"/>
              <a:gd name="connsiteY3" fmla="*/ 470780 h 2290527"/>
              <a:gd name="connsiteX4" fmla="*/ 316871 w 325925"/>
              <a:gd name="connsiteY4" fmla="*/ 506994 h 2290527"/>
              <a:gd name="connsiteX5" fmla="*/ 325925 w 325925"/>
              <a:gd name="connsiteY5" fmla="*/ 579422 h 2290527"/>
              <a:gd name="connsiteX6" fmla="*/ 316871 w 325925"/>
              <a:gd name="connsiteY6" fmla="*/ 760491 h 2290527"/>
              <a:gd name="connsiteX7" fmla="*/ 307818 w 325925"/>
              <a:gd name="connsiteY7" fmla="*/ 787651 h 2290527"/>
              <a:gd name="connsiteX8" fmla="*/ 298764 w 325925"/>
              <a:gd name="connsiteY8" fmla="*/ 832919 h 2290527"/>
              <a:gd name="connsiteX9" fmla="*/ 289711 w 325925"/>
              <a:gd name="connsiteY9" fmla="*/ 1023042 h 2290527"/>
              <a:gd name="connsiteX10" fmla="*/ 280657 w 325925"/>
              <a:gd name="connsiteY10" fmla="*/ 1050202 h 2290527"/>
              <a:gd name="connsiteX11" fmla="*/ 271604 w 325925"/>
              <a:gd name="connsiteY11" fmla="*/ 1095469 h 2290527"/>
              <a:gd name="connsiteX12" fmla="*/ 253497 w 325925"/>
              <a:gd name="connsiteY12" fmla="*/ 1348966 h 2290527"/>
              <a:gd name="connsiteX13" fmla="*/ 262550 w 325925"/>
              <a:gd name="connsiteY13" fmla="*/ 1493822 h 2290527"/>
              <a:gd name="connsiteX14" fmla="*/ 289711 w 325925"/>
              <a:gd name="connsiteY14" fmla="*/ 1575303 h 2290527"/>
              <a:gd name="connsiteX15" fmla="*/ 307818 w 325925"/>
              <a:gd name="connsiteY15" fmla="*/ 1638677 h 2290527"/>
              <a:gd name="connsiteX16" fmla="*/ 316871 w 325925"/>
              <a:gd name="connsiteY16" fmla="*/ 1692998 h 2290527"/>
              <a:gd name="connsiteX17" fmla="*/ 307818 w 325925"/>
              <a:gd name="connsiteY17" fmla="*/ 1855960 h 2290527"/>
              <a:gd name="connsiteX18" fmla="*/ 280657 w 325925"/>
              <a:gd name="connsiteY18" fmla="*/ 1937442 h 2290527"/>
              <a:gd name="connsiteX19" fmla="*/ 262550 w 325925"/>
              <a:gd name="connsiteY19" fmla="*/ 2000816 h 2290527"/>
              <a:gd name="connsiteX20" fmla="*/ 253497 w 325925"/>
              <a:gd name="connsiteY20" fmla="*/ 2027976 h 2290527"/>
              <a:gd name="connsiteX21" fmla="*/ 217283 w 325925"/>
              <a:gd name="connsiteY21" fmla="*/ 2082297 h 2290527"/>
              <a:gd name="connsiteX22" fmla="*/ 199176 w 325925"/>
              <a:gd name="connsiteY22" fmla="*/ 2109457 h 2290527"/>
              <a:gd name="connsiteX23" fmla="*/ 172016 w 325925"/>
              <a:gd name="connsiteY23" fmla="*/ 2127564 h 2290527"/>
              <a:gd name="connsiteX24" fmla="*/ 108641 w 325925"/>
              <a:gd name="connsiteY24" fmla="*/ 2199992 h 2290527"/>
              <a:gd name="connsiteX25" fmla="*/ 81481 w 325925"/>
              <a:gd name="connsiteY25" fmla="*/ 2227152 h 2290527"/>
              <a:gd name="connsiteX26" fmla="*/ 54321 w 325925"/>
              <a:gd name="connsiteY26" fmla="*/ 2236206 h 2290527"/>
              <a:gd name="connsiteX27" fmla="*/ 27160 w 325925"/>
              <a:gd name="connsiteY27" fmla="*/ 2254313 h 2290527"/>
              <a:gd name="connsiteX28" fmla="*/ 0 w 325925"/>
              <a:gd name="connsiteY28" fmla="*/ 2290527 h 229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925" h="2290527">
                <a:moveTo>
                  <a:pt x="289711" y="0"/>
                </a:moveTo>
                <a:cubicBezTo>
                  <a:pt x="298764" y="15089"/>
                  <a:pt x="315029" y="27767"/>
                  <a:pt x="316871" y="45267"/>
                </a:cubicBezTo>
                <a:cubicBezTo>
                  <a:pt x="320570" y="80408"/>
                  <a:pt x="304751" y="196547"/>
                  <a:pt x="298764" y="244444"/>
                </a:cubicBezTo>
                <a:cubicBezTo>
                  <a:pt x="301782" y="319889"/>
                  <a:pt x="302623" y="395453"/>
                  <a:pt x="307818" y="470780"/>
                </a:cubicBezTo>
                <a:cubicBezTo>
                  <a:pt x="308674" y="483193"/>
                  <a:pt x="314825" y="494720"/>
                  <a:pt x="316871" y="506994"/>
                </a:cubicBezTo>
                <a:cubicBezTo>
                  <a:pt x="320871" y="530994"/>
                  <a:pt x="322907" y="555279"/>
                  <a:pt x="325925" y="579422"/>
                </a:cubicBezTo>
                <a:cubicBezTo>
                  <a:pt x="322907" y="639778"/>
                  <a:pt x="322106" y="700286"/>
                  <a:pt x="316871" y="760491"/>
                </a:cubicBezTo>
                <a:cubicBezTo>
                  <a:pt x="316044" y="769998"/>
                  <a:pt x="310133" y="778393"/>
                  <a:pt x="307818" y="787651"/>
                </a:cubicBezTo>
                <a:cubicBezTo>
                  <a:pt x="304086" y="802580"/>
                  <a:pt x="301782" y="817830"/>
                  <a:pt x="298764" y="832919"/>
                </a:cubicBezTo>
                <a:cubicBezTo>
                  <a:pt x="295746" y="896293"/>
                  <a:pt x="294980" y="959815"/>
                  <a:pt x="289711" y="1023042"/>
                </a:cubicBezTo>
                <a:cubicBezTo>
                  <a:pt x="288918" y="1032552"/>
                  <a:pt x="282972" y="1040944"/>
                  <a:pt x="280657" y="1050202"/>
                </a:cubicBezTo>
                <a:cubicBezTo>
                  <a:pt x="276925" y="1065130"/>
                  <a:pt x="274622" y="1080380"/>
                  <a:pt x="271604" y="1095469"/>
                </a:cubicBezTo>
                <a:cubicBezTo>
                  <a:pt x="267035" y="1150297"/>
                  <a:pt x="253497" y="1303671"/>
                  <a:pt x="253497" y="1348966"/>
                </a:cubicBezTo>
                <a:cubicBezTo>
                  <a:pt x="253497" y="1397346"/>
                  <a:pt x="256013" y="1445886"/>
                  <a:pt x="262550" y="1493822"/>
                </a:cubicBezTo>
                <a:cubicBezTo>
                  <a:pt x="262551" y="1493832"/>
                  <a:pt x="285183" y="1561718"/>
                  <a:pt x="289711" y="1575303"/>
                </a:cubicBezTo>
                <a:cubicBezTo>
                  <a:pt x="298337" y="1601181"/>
                  <a:pt x="302136" y="1610268"/>
                  <a:pt x="307818" y="1638677"/>
                </a:cubicBezTo>
                <a:cubicBezTo>
                  <a:pt x="311418" y="1656677"/>
                  <a:pt x="313853" y="1674891"/>
                  <a:pt x="316871" y="1692998"/>
                </a:cubicBezTo>
                <a:cubicBezTo>
                  <a:pt x="313853" y="1747319"/>
                  <a:pt x="314566" y="1801976"/>
                  <a:pt x="307818" y="1855960"/>
                </a:cubicBezTo>
                <a:cubicBezTo>
                  <a:pt x="307817" y="1855965"/>
                  <a:pt x="285185" y="1923859"/>
                  <a:pt x="280657" y="1937442"/>
                </a:cubicBezTo>
                <a:cubicBezTo>
                  <a:pt x="258956" y="2002545"/>
                  <a:pt x="285280" y="1921262"/>
                  <a:pt x="262550" y="2000816"/>
                </a:cubicBezTo>
                <a:cubicBezTo>
                  <a:pt x="259928" y="2009992"/>
                  <a:pt x="258131" y="2019634"/>
                  <a:pt x="253497" y="2027976"/>
                </a:cubicBezTo>
                <a:cubicBezTo>
                  <a:pt x="242929" y="2046999"/>
                  <a:pt x="229354" y="2064190"/>
                  <a:pt x="217283" y="2082297"/>
                </a:cubicBezTo>
                <a:cubicBezTo>
                  <a:pt x="211247" y="2091350"/>
                  <a:pt x="208229" y="2103421"/>
                  <a:pt x="199176" y="2109457"/>
                </a:cubicBezTo>
                <a:lnTo>
                  <a:pt x="172016" y="2127564"/>
                </a:lnTo>
                <a:cubicBezTo>
                  <a:pt x="107132" y="2224889"/>
                  <a:pt x="165226" y="2152838"/>
                  <a:pt x="108641" y="2199992"/>
                </a:cubicBezTo>
                <a:cubicBezTo>
                  <a:pt x="98805" y="2208188"/>
                  <a:pt x="92134" y="2220050"/>
                  <a:pt x="81481" y="2227152"/>
                </a:cubicBezTo>
                <a:cubicBezTo>
                  <a:pt x="73541" y="2232446"/>
                  <a:pt x="62857" y="2231938"/>
                  <a:pt x="54321" y="2236206"/>
                </a:cubicBezTo>
                <a:cubicBezTo>
                  <a:pt x="44589" y="2241072"/>
                  <a:pt x="36214" y="2248277"/>
                  <a:pt x="27160" y="2254313"/>
                </a:cubicBezTo>
                <a:cubicBezTo>
                  <a:pt x="6686" y="2285024"/>
                  <a:pt x="16746" y="2273779"/>
                  <a:pt x="0" y="2290527"/>
                </a:cubicBezTo>
              </a:path>
            </a:pathLst>
          </a:cu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12327" name="TextBox 10"/>
          <p:cNvSpPr txBox="1">
            <a:spLocks noChangeArrowheads="1"/>
          </p:cNvSpPr>
          <p:nvPr/>
        </p:nvSpPr>
        <p:spPr bwMode="auto">
          <a:xfrm>
            <a:off x="6107113" y="612775"/>
            <a:ext cx="854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4.6mm</a:t>
            </a:r>
          </a:p>
        </p:txBody>
      </p:sp>
      <p:sp>
        <p:nvSpPr>
          <p:cNvPr id="312328" name="TextBox 15"/>
          <p:cNvSpPr txBox="1">
            <a:spLocks noChangeArrowheads="1"/>
          </p:cNvSpPr>
          <p:nvPr/>
        </p:nvSpPr>
        <p:spPr bwMode="auto">
          <a:xfrm>
            <a:off x="5319713" y="3508375"/>
            <a:ext cx="855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3.4mm</a:t>
            </a:r>
          </a:p>
        </p:txBody>
      </p:sp>
      <p:sp>
        <p:nvSpPr>
          <p:cNvPr id="312329" name="TextBox 16"/>
          <p:cNvSpPr txBox="1">
            <a:spLocks noChangeArrowheads="1"/>
          </p:cNvSpPr>
          <p:nvPr/>
        </p:nvSpPr>
        <p:spPr bwMode="auto">
          <a:xfrm>
            <a:off x="5738813" y="2808288"/>
            <a:ext cx="855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6.2mm</a:t>
            </a:r>
          </a:p>
        </p:txBody>
      </p:sp>
      <p:sp>
        <p:nvSpPr>
          <p:cNvPr id="312330" name="TextBox 18"/>
          <p:cNvSpPr txBox="1">
            <a:spLocks noChangeArrowheads="1"/>
          </p:cNvSpPr>
          <p:nvPr/>
        </p:nvSpPr>
        <p:spPr bwMode="auto">
          <a:xfrm>
            <a:off x="5976938" y="1849438"/>
            <a:ext cx="855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4.2mm</a:t>
            </a:r>
          </a:p>
        </p:txBody>
      </p:sp>
      <p:sp>
        <p:nvSpPr>
          <p:cNvPr id="312331" name="TextBox 19"/>
          <p:cNvSpPr txBox="1">
            <a:spLocks noChangeArrowheads="1"/>
          </p:cNvSpPr>
          <p:nvPr/>
        </p:nvSpPr>
        <p:spPr bwMode="auto">
          <a:xfrm>
            <a:off x="6602413" y="2365375"/>
            <a:ext cx="854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4.1mm</a:t>
            </a:r>
          </a:p>
        </p:txBody>
      </p:sp>
      <p:sp>
        <p:nvSpPr>
          <p:cNvPr id="312332" name="TextBox 20"/>
          <p:cNvSpPr txBox="1">
            <a:spLocks noChangeArrowheads="1"/>
          </p:cNvSpPr>
          <p:nvPr/>
        </p:nvSpPr>
        <p:spPr bwMode="auto">
          <a:xfrm>
            <a:off x="5254625" y="3995738"/>
            <a:ext cx="855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3.3mm</a:t>
            </a:r>
          </a:p>
        </p:txBody>
      </p:sp>
      <p:sp>
        <p:nvSpPr>
          <p:cNvPr id="312333" name="TextBox 21"/>
          <p:cNvSpPr txBox="1">
            <a:spLocks noChangeArrowheads="1"/>
          </p:cNvSpPr>
          <p:nvPr/>
        </p:nvSpPr>
        <p:spPr bwMode="auto">
          <a:xfrm>
            <a:off x="6653213" y="4759325"/>
            <a:ext cx="85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2.5mm</a:t>
            </a:r>
          </a:p>
        </p:txBody>
      </p:sp>
      <p:sp>
        <p:nvSpPr>
          <p:cNvPr id="312334" name="TextBox 23"/>
          <p:cNvSpPr txBox="1">
            <a:spLocks noChangeArrowheads="1"/>
          </p:cNvSpPr>
          <p:nvPr/>
        </p:nvSpPr>
        <p:spPr bwMode="auto">
          <a:xfrm>
            <a:off x="6557963" y="5492750"/>
            <a:ext cx="85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3.0mm</a:t>
            </a:r>
          </a:p>
        </p:txBody>
      </p:sp>
      <p:sp>
        <p:nvSpPr>
          <p:cNvPr id="13" name="Freeform 12"/>
          <p:cNvSpPr/>
          <p:nvPr/>
        </p:nvSpPr>
        <p:spPr>
          <a:xfrm>
            <a:off x="6924675" y="825500"/>
            <a:ext cx="36513" cy="184150"/>
          </a:xfrm>
          <a:custGeom>
            <a:avLst/>
            <a:gdLst>
              <a:gd name="connsiteX0" fmla="*/ 40961 w 40961"/>
              <a:gd name="connsiteY0" fmla="*/ 0 h 184244"/>
              <a:gd name="connsiteX1" fmla="*/ 34137 w 40961"/>
              <a:gd name="connsiteY1" fmla="*/ 34119 h 184244"/>
              <a:gd name="connsiteX2" fmla="*/ 20489 w 40961"/>
              <a:gd name="connsiteY2" fmla="*/ 75062 h 184244"/>
              <a:gd name="connsiteX3" fmla="*/ 6842 w 40961"/>
              <a:gd name="connsiteY3" fmla="*/ 156949 h 184244"/>
              <a:gd name="connsiteX4" fmla="*/ 18 w 40961"/>
              <a:gd name="connsiteY4" fmla="*/ 184244 h 18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1" h="184244">
                <a:moveTo>
                  <a:pt x="40961" y="0"/>
                </a:moveTo>
                <a:cubicBezTo>
                  <a:pt x="38686" y="11373"/>
                  <a:pt x="37189" y="22929"/>
                  <a:pt x="34137" y="34119"/>
                </a:cubicBezTo>
                <a:cubicBezTo>
                  <a:pt x="30352" y="47998"/>
                  <a:pt x="20489" y="75062"/>
                  <a:pt x="20489" y="75062"/>
                </a:cubicBezTo>
                <a:cubicBezTo>
                  <a:pt x="16639" y="102009"/>
                  <a:pt x="13491" y="130351"/>
                  <a:pt x="6842" y="156949"/>
                </a:cubicBezTo>
                <a:cubicBezTo>
                  <a:pt x="-701" y="187124"/>
                  <a:pt x="18" y="167841"/>
                  <a:pt x="18" y="184244"/>
                </a:cubicBezTo>
              </a:path>
            </a:pathLst>
          </a:cu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4" name="Freeform 13"/>
          <p:cNvSpPr/>
          <p:nvPr/>
        </p:nvSpPr>
        <p:spPr>
          <a:xfrm>
            <a:off x="6367463" y="996950"/>
            <a:ext cx="558800" cy="3240088"/>
          </a:xfrm>
          <a:custGeom>
            <a:avLst/>
            <a:gdLst>
              <a:gd name="connsiteX0" fmla="*/ 627963 w 627963"/>
              <a:gd name="connsiteY0" fmla="*/ 0 h 3241343"/>
              <a:gd name="connsiteX1" fmla="*/ 600667 w 627963"/>
              <a:gd name="connsiteY1" fmla="*/ 54591 h 3241343"/>
              <a:gd name="connsiteX2" fmla="*/ 593843 w 627963"/>
              <a:gd name="connsiteY2" fmla="*/ 122829 h 3241343"/>
              <a:gd name="connsiteX3" fmla="*/ 580196 w 627963"/>
              <a:gd name="connsiteY3" fmla="*/ 197892 h 3241343"/>
              <a:gd name="connsiteX4" fmla="*/ 573372 w 627963"/>
              <a:gd name="connsiteY4" fmla="*/ 225188 h 3241343"/>
              <a:gd name="connsiteX5" fmla="*/ 566548 w 627963"/>
              <a:gd name="connsiteY5" fmla="*/ 259307 h 3241343"/>
              <a:gd name="connsiteX6" fmla="*/ 552900 w 627963"/>
              <a:gd name="connsiteY6" fmla="*/ 300250 h 3241343"/>
              <a:gd name="connsiteX7" fmla="*/ 546076 w 627963"/>
              <a:gd name="connsiteY7" fmla="*/ 348017 h 3241343"/>
              <a:gd name="connsiteX8" fmla="*/ 525604 w 627963"/>
              <a:gd name="connsiteY8" fmla="*/ 409432 h 3241343"/>
              <a:gd name="connsiteX9" fmla="*/ 518781 w 627963"/>
              <a:gd name="connsiteY9" fmla="*/ 429904 h 3241343"/>
              <a:gd name="connsiteX10" fmla="*/ 511957 w 627963"/>
              <a:gd name="connsiteY10" fmla="*/ 470847 h 3241343"/>
              <a:gd name="connsiteX11" fmla="*/ 505133 w 627963"/>
              <a:gd name="connsiteY11" fmla="*/ 518614 h 3241343"/>
              <a:gd name="connsiteX12" fmla="*/ 491485 w 627963"/>
              <a:gd name="connsiteY12" fmla="*/ 559558 h 3241343"/>
              <a:gd name="connsiteX13" fmla="*/ 477837 w 627963"/>
              <a:gd name="connsiteY13" fmla="*/ 600501 h 3241343"/>
              <a:gd name="connsiteX14" fmla="*/ 471013 w 627963"/>
              <a:gd name="connsiteY14" fmla="*/ 620973 h 3241343"/>
              <a:gd name="connsiteX15" fmla="*/ 457366 w 627963"/>
              <a:gd name="connsiteY15" fmla="*/ 696035 h 3241343"/>
              <a:gd name="connsiteX16" fmla="*/ 436894 w 627963"/>
              <a:gd name="connsiteY16" fmla="*/ 784746 h 3241343"/>
              <a:gd name="connsiteX17" fmla="*/ 423246 w 627963"/>
              <a:gd name="connsiteY17" fmla="*/ 805217 h 3241343"/>
              <a:gd name="connsiteX18" fmla="*/ 416422 w 627963"/>
              <a:gd name="connsiteY18" fmla="*/ 825689 h 3241343"/>
              <a:gd name="connsiteX19" fmla="*/ 389127 w 627963"/>
              <a:gd name="connsiteY19" fmla="*/ 866632 h 3241343"/>
              <a:gd name="connsiteX20" fmla="*/ 382303 w 627963"/>
              <a:gd name="connsiteY20" fmla="*/ 907576 h 3241343"/>
              <a:gd name="connsiteX21" fmla="*/ 375479 w 627963"/>
              <a:gd name="connsiteY21" fmla="*/ 1003110 h 3241343"/>
              <a:gd name="connsiteX22" fmla="*/ 355007 w 627963"/>
              <a:gd name="connsiteY22" fmla="*/ 1064525 h 3241343"/>
              <a:gd name="connsiteX23" fmla="*/ 348184 w 627963"/>
              <a:gd name="connsiteY23" fmla="*/ 1084997 h 3241343"/>
              <a:gd name="connsiteX24" fmla="*/ 341360 w 627963"/>
              <a:gd name="connsiteY24" fmla="*/ 1105468 h 3241343"/>
              <a:gd name="connsiteX25" fmla="*/ 327712 w 627963"/>
              <a:gd name="connsiteY25" fmla="*/ 1310185 h 3241343"/>
              <a:gd name="connsiteX26" fmla="*/ 314064 w 627963"/>
              <a:gd name="connsiteY26" fmla="*/ 1351128 h 3241343"/>
              <a:gd name="connsiteX27" fmla="*/ 300416 w 627963"/>
              <a:gd name="connsiteY27" fmla="*/ 1405719 h 3241343"/>
              <a:gd name="connsiteX28" fmla="*/ 286769 w 627963"/>
              <a:gd name="connsiteY28" fmla="*/ 1446662 h 3241343"/>
              <a:gd name="connsiteX29" fmla="*/ 273121 w 627963"/>
              <a:gd name="connsiteY29" fmla="*/ 1528549 h 3241343"/>
              <a:gd name="connsiteX30" fmla="*/ 266297 w 627963"/>
              <a:gd name="connsiteY30" fmla="*/ 1562668 h 3241343"/>
              <a:gd name="connsiteX31" fmla="*/ 259473 w 627963"/>
              <a:gd name="connsiteY31" fmla="*/ 1603612 h 3241343"/>
              <a:gd name="connsiteX32" fmla="*/ 245825 w 627963"/>
              <a:gd name="connsiteY32" fmla="*/ 1644555 h 3241343"/>
              <a:gd name="connsiteX33" fmla="*/ 232178 w 627963"/>
              <a:gd name="connsiteY33" fmla="*/ 1699146 h 3241343"/>
              <a:gd name="connsiteX34" fmla="*/ 225354 w 627963"/>
              <a:gd name="connsiteY34" fmla="*/ 1815152 h 3241343"/>
              <a:gd name="connsiteX35" fmla="*/ 218530 w 627963"/>
              <a:gd name="connsiteY35" fmla="*/ 1849271 h 3241343"/>
              <a:gd name="connsiteX36" fmla="*/ 211706 w 627963"/>
              <a:gd name="connsiteY36" fmla="*/ 1910686 h 3241343"/>
              <a:gd name="connsiteX37" fmla="*/ 204882 w 627963"/>
              <a:gd name="connsiteY37" fmla="*/ 1958453 h 3241343"/>
              <a:gd name="connsiteX38" fmla="*/ 191234 w 627963"/>
              <a:gd name="connsiteY38" fmla="*/ 2251880 h 3241343"/>
              <a:gd name="connsiteX39" fmla="*/ 184410 w 627963"/>
              <a:gd name="connsiteY39" fmla="*/ 2320119 h 3241343"/>
              <a:gd name="connsiteX40" fmla="*/ 170763 w 627963"/>
              <a:gd name="connsiteY40" fmla="*/ 2422477 h 3241343"/>
              <a:gd name="connsiteX41" fmla="*/ 163939 w 627963"/>
              <a:gd name="connsiteY41" fmla="*/ 2442949 h 3241343"/>
              <a:gd name="connsiteX42" fmla="*/ 150291 w 627963"/>
              <a:gd name="connsiteY42" fmla="*/ 2463420 h 3241343"/>
              <a:gd name="connsiteX43" fmla="*/ 136643 w 627963"/>
              <a:gd name="connsiteY43" fmla="*/ 2504364 h 3241343"/>
              <a:gd name="connsiteX44" fmla="*/ 129819 w 627963"/>
              <a:gd name="connsiteY44" fmla="*/ 2552131 h 3241343"/>
              <a:gd name="connsiteX45" fmla="*/ 122996 w 627963"/>
              <a:gd name="connsiteY45" fmla="*/ 2620370 h 3241343"/>
              <a:gd name="connsiteX46" fmla="*/ 102524 w 627963"/>
              <a:gd name="connsiteY46" fmla="*/ 2661313 h 3241343"/>
              <a:gd name="connsiteX47" fmla="*/ 88876 w 627963"/>
              <a:gd name="connsiteY47" fmla="*/ 2702256 h 3241343"/>
              <a:gd name="connsiteX48" fmla="*/ 75228 w 627963"/>
              <a:gd name="connsiteY48" fmla="*/ 2756847 h 3241343"/>
              <a:gd name="connsiteX49" fmla="*/ 54757 w 627963"/>
              <a:gd name="connsiteY49" fmla="*/ 2920620 h 3241343"/>
              <a:gd name="connsiteX50" fmla="*/ 47933 w 627963"/>
              <a:gd name="connsiteY50" fmla="*/ 2988859 h 3241343"/>
              <a:gd name="connsiteX51" fmla="*/ 34285 w 627963"/>
              <a:gd name="connsiteY51" fmla="*/ 3070746 h 3241343"/>
              <a:gd name="connsiteX52" fmla="*/ 27461 w 627963"/>
              <a:gd name="connsiteY52" fmla="*/ 3111689 h 3241343"/>
              <a:gd name="connsiteX53" fmla="*/ 13813 w 627963"/>
              <a:gd name="connsiteY53" fmla="*/ 3179928 h 3241343"/>
              <a:gd name="connsiteX54" fmla="*/ 166 w 627963"/>
              <a:gd name="connsiteY54" fmla="*/ 3234519 h 3241343"/>
              <a:gd name="connsiteX55" fmla="*/ 166 w 627963"/>
              <a:gd name="connsiteY55" fmla="*/ 3241343 h 324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27963" h="3241343">
                <a:moveTo>
                  <a:pt x="627963" y="0"/>
                </a:moveTo>
                <a:cubicBezTo>
                  <a:pt x="618501" y="15769"/>
                  <a:pt x="603707" y="34834"/>
                  <a:pt x="600667" y="54591"/>
                </a:cubicBezTo>
                <a:cubicBezTo>
                  <a:pt x="597191" y="77185"/>
                  <a:pt x="596678" y="100146"/>
                  <a:pt x="593843" y="122829"/>
                </a:cubicBezTo>
                <a:cubicBezTo>
                  <a:pt x="591728" y="139749"/>
                  <a:pt x="584187" y="179933"/>
                  <a:pt x="580196" y="197892"/>
                </a:cubicBezTo>
                <a:cubicBezTo>
                  <a:pt x="578162" y="207047"/>
                  <a:pt x="575407" y="216033"/>
                  <a:pt x="573372" y="225188"/>
                </a:cubicBezTo>
                <a:cubicBezTo>
                  <a:pt x="570856" y="236510"/>
                  <a:pt x="569600" y="248117"/>
                  <a:pt x="566548" y="259307"/>
                </a:cubicBezTo>
                <a:cubicBezTo>
                  <a:pt x="562763" y="273186"/>
                  <a:pt x="552900" y="300250"/>
                  <a:pt x="552900" y="300250"/>
                </a:cubicBezTo>
                <a:cubicBezTo>
                  <a:pt x="550625" y="316172"/>
                  <a:pt x="549693" y="332345"/>
                  <a:pt x="546076" y="348017"/>
                </a:cubicBezTo>
                <a:cubicBezTo>
                  <a:pt x="546073" y="348031"/>
                  <a:pt x="529018" y="399189"/>
                  <a:pt x="525604" y="409432"/>
                </a:cubicBezTo>
                <a:cubicBezTo>
                  <a:pt x="523329" y="416256"/>
                  <a:pt x="519964" y="422809"/>
                  <a:pt x="518781" y="429904"/>
                </a:cubicBezTo>
                <a:cubicBezTo>
                  <a:pt x="516506" y="443552"/>
                  <a:pt x="514061" y="457172"/>
                  <a:pt x="511957" y="470847"/>
                </a:cubicBezTo>
                <a:cubicBezTo>
                  <a:pt x="509511" y="486744"/>
                  <a:pt x="508750" y="502942"/>
                  <a:pt x="505133" y="518614"/>
                </a:cubicBezTo>
                <a:cubicBezTo>
                  <a:pt x="501898" y="532632"/>
                  <a:pt x="496034" y="545910"/>
                  <a:pt x="491485" y="559558"/>
                </a:cubicBezTo>
                <a:lnTo>
                  <a:pt x="477837" y="600501"/>
                </a:lnTo>
                <a:cubicBezTo>
                  <a:pt x="475562" y="607325"/>
                  <a:pt x="472424" y="613920"/>
                  <a:pt x="471013" y="620973"/>
                </a:cubicBezTo>
                <a:cubicBezTo>
                  <a:pt x="463918" y="656453"/>
                  <a:pt x="463185" y="658213"/>
                  <a:pt x="457366" y="696035"/>
                </a:cubicBezTo>
                <a:cubicBezTo>
                  <a:pt x="453905" y="718529"/>
                  <a:pt x="450801" y="763887"/>
                  <a:pt x="436894" y="784746"/>
                </a:cubicBezTo>
                <a:lnTo>
                  <a:pt x="423246" y="805217"/>
                </a:lnTo>
                <a:cubicBezTo>
                  <a:pt x="420971" y="812041"/>
                  <a:pt x="419915" y="819401"/>
                  <a:pt x="416422" y="825689"/>
                </a:cubicBezTo>
                <a:cubicBezTo>
                  <a:pt x="408456" y="840027"/>
                  <a:pt x="389127" y="866632"/>
                  <a:pt x="389127" y="866632"/>
                </a:cubicBezTo>
                <a:cubicBezTo>
                  <a:pt x="386852" y="880280"/>
                  <a:pt x="383680" y="893808"/>
                  <a:pt x="382303" y="907576"/>
                </a:cubicBezTo>
                <a:cubicBezTo>
                  <a:pt x="379126" y="939343"/>
                  <a:pt x="380215" y="971537"/>
                  <a:pt x="375479" y="1003110"/>
                </a:cubicBezTo>
                <a:cubicBezTo>
                  <a:pt x="375479" y="1003111"/>
                  <a:pt x="358419" y="1054289"/>
                  <a:pt x="355007" y="1064525"/>
                </a:cubicBezTo>
                <a:lnTo>
                  <a:pt x="348184" y="1084997"/>
                </a:lnTo>
                <a:lnTo>
                  <a:pt x="341360" y="1105468"/>
                </a:lnTo>
                <a:cubicBezTo>
                  <a:pt x="340594" y="1120780"/>
                  <a:pt x="335455" y="1268890"/>
                  <a:pt x="327712" y="1310185"/>
                </a:cubicBezTo>
                <a:cubicBezTo>
                  <a:pt x="325061" y="1324325"/>
                  <a:pt x="317553" y="1337172"/>
                  <a:pt x="314064" y="1351128"/>
                </a:cubicBezTo>
                <a:cubicBezTo>
                  <a:pt x="309515" y="1369325"/>
                  <a:pt x="306347" y="1387924"/>
                  <a:pt x="300416" y="1405719"/>
                </a:cubicBezTo>
                <a:lnTo>
                  <a:pt x="286769" y="1446662"/>
                </a:lnTo>
                <a:cubicBezTo>
                  <a:pt x="282220" y="1473958"/>
                  <a:pt x="278548" y="1501414"/>
                  <a:pt x="273121" y="1528549"/>
                </a:cubicBezTo>
                <a:cubicBezTo>
                  <a:pt x="270846" y="1539922"/>
                  <a:pt x="268372" y="1551257"/>
                  <a:pt x="266297" y="1562668"/>
                </a:cubicBezTo>
                <a:cubicBezTo>
                  <a:pt x="263822" y="1576281"/>
                  <a:pt x="262829" y="1590189"/>
                  <a:pt x="259473" y="1603612"/>
                </a:cubicBezTo>
                <a:cubicBezTo>
                  <a:pt x="255984" y="1617568"/>
                  <a:pt x="249314" y="1630599"/>
                  <a:pt x="245825" y="1644555"/>
                </a:cubicBezTo>
                <a:lnTo>
                  <a:pt x="232178" y="1699146"/>
                </a:lnTo>
                <a:cubicBezTo>
                  <a:pt x="229903" y="1737815"/>
                  <a:pt x="228861" y="1776576"/>
                  <a:pt x="225354" y="1815152"/>
                </a:cubicBezTo>
                <a:cubicBezTo>
                  <a:pt x="224304" y="1826703"/>
                  <a:pt x="220170" y="1837789"/>
                  <a:pt x="218530" y="1849271"/>
                </a:cubicBezTo>
                <a:cubicBezTo>
                  <a:pt x="215617" y="1869662"/>
                  <a:pt x="214261" y="1890247"/>
                  <a:pt x="211706" y="1910686"/>
                </a:cubicBezTo>
                <a:cubicBezTo>
                  <a:pt x="209711" y="1926646"/>
                  <a:pt x="207157" y="1942531"/>
                  <a:pt x="204882" y="1958453"/>
                </a:cubicBezTo>
                <a:cubicBezTo>
                  <a:pt x="202862" y="2004922"/>
                  <a:pt x="194774" y="2198784"/>
                  <a:pt x="191234" y="2251880"/>
                </a:cubicBezTo>
                <a:cubicBezTo>
                  <a:pt x="189713" y="2274689"/>
                  <a:pt x="186577" y="2297362"/>
                  <a:pt x="184410" y="2320119"/>
                </a:cubicBezTo>
                <a:cubicBezTo>
                  <a:pt x="178660" y="2380493"/>
                  <a:pt x="182963" y="2379777"/>
                  <a:pt x="170763" y="2422477"/>
                </a:cubicBezTo>
                <a:cubicBezTo>
                  <a:pt x="168787" y="2429393"/>
                  <a:pt x="167156" y="2436515"/>
                  <a:pt x="163939" y="2442949"/>
                </a:cubicBezTo>
                <a:cubicBezTo>
                  <a:pt x="160271" y="2450284"/>
                  <a:pt x="154840" y="2456596"/>
                  <a:pt x="150291" y="2463420"/>
                </a:cubicBezTo>
                <a:cubicBezTo>
                  <a:pt x="145742" y="2477068"/>
                  <a:pt x="138678" y="2490122"/>
                  <a:pt x="136643" y="2504364"/>
                </a:cubicBezTo>
                <a:cubicBezTo>
                  <a:pt x="134368" y="2520286"/>
                  <a:pt x="131698" y="2536157"/>
                  <a:pt x="129819" y="2552131"/>
                </a:cubicBezTo>
                <a:cubicBezTo>
                  <a:pt x="127148" y="2574834"/>
                  <a:pt x="126472" y="2597776"/>
                  <a:pt x="122996" y="2620370"/>
                </a:cubicBezTo>
                <a:cubicBezTo>
                  <a:pt x="118605" y="2648913"/>
                  <a:pt x="114430" y="2634524"/>
                  <a:pt x="102524" y="2661313"/>
                </a:cubicBezTo>
                <a:cubicBezTo>
                  <a:pt x="96681" y="2674459"/>
                  <a:pt x="93425" y="2688608"/>
                  <a:pt x="88876" y="2702256"/>
                </a:cubicBezTo>
                <a:cubicBezTo>
                  <a:pt x="78385" y="2733730"/>
                  <a:pt x="83462" y="2715677"/>
                  <a:pt x="75228" y="2756847"/>
                </a:cubicBezTo>
                <a:cubicBezTo>
                  <a:pt x="60899" y="2907309"/>
                  <a:pt x="76755" y="2854628"/>
                  <a:pt x="54757" y="2920620"/>
                </a:cubicBezTo>
                <a:cubicBezTo>
                  <a:pt x="52482" y="2943366"/>
                  <a:pt x="51022" y="2966209"/>
                  <a:pt x="47933" y="2988859"/>
                </a:cubicBezTo>
                <a:cubicBezTo>
                  <a:pt x="44194" y="3016277"/>
                  <a:pt x="38834" y="3043450"/>
                  <a:pt x="34285" y="3070746"/>
                </a:cubicBezTo>
                <a:cubicBezTo>
                  <a:pt x="32010" y="3084394"/>
                  <a:pt x="30174" y="3098122"/>
                  <a:pt x="27461" y="3111689"/>
                </a:cubicBezTo>
                <a:cubicBezTo>
                  <a:pt x="22912" y="3134435"/>
                  <a:pt x="21148" y="3157921"/>
                  <a:pt x="13813" y="3179928"/>
                </a:cubicBezTo>
                <a:cubicBezTo>
                  <a:pt x="5025" y="3206294"/>
                  <a:pt x="5655" y="3201584"/>
                  <a:pt x="166" y="3234519"/>
                </a:cubicBezTo>
                <a:cubicBezTo>
                  <a:pt x="-208" y="3236763"/>
                  <a:pt x="166" y="3239068"/>
                  <a:pt x="166" y="3241343"/>
                </a:cubicBezTo>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5" name="Freeform 14"/>
          <p:cNvSpPr/>
          <p:nvPr/>
        </p:nvSpPr>
        <p:spPr>
          <a:xfrm>
            <a:off x="6357938" y="3886200"/>
            <a:ext cx="373062" cy="361950"/>
          </a:xfrm>
          <a:custGeom>
            <a:avLst/>
            <a:gdLst>
              <a:gd name="connsiteX0" fmla="*/ 0 w 419100"/>
              <a:gd name="connsiteY0" fmla="*/ 343046 h 362096"/>
              <a:gd name="connsiteX1" fmla="*/ 47625 w 419100"/>
              <a:gd name="connsiteY1" fmla="*/ 362096 h 362096"/>
              <a:gd name="connsiteX2" fmla="*/ 95250 w 419100"/>
              <a:gd name="connsiteY2" fmla="*/ 314471 h 362096"/>
              <a:gd name="connsiteX3" fmla="*/ 104775 w 419100"/>
              <a:gd name="connsiteY3" fmla="*/ 285896 h 362096"/>
              <a:gd name="connsiteX4" fmla="*/ 133350 w 419100"/>
              <a:gd name="connsiteY4" fmla="*/ 257321 h 362096"/>
              <a:gd name="connsiteX5" fmla="*/ 200025 w 419100"/>
              <a:gd name="connsiteY5" fmla="*/ 181121 h 362096"/>
              <a:gd name="connsiteX6" fmla="*/ 228600 w 419100"/>
              <a:gd name="connsiteY6" fmla="*/ 123971 h 362096"/>
              <a:gd name="connsiteX7" fmla="*/ 257175 w 419100"/>
              <a:gd name="connsiteY7" fmla="*/ 104921 h 362096"/>
              <a:gd name="connsiteX8" fmla="*/ 266700 w 419100"/>
              <a:gd name="connsiteY8" fmla="*/ 76346 h 362096"/>
              <a:gd name="connsiteX9" fmla="*/ 304800 w 419100"/>
              <a:gd name="connsiteY9" fmla="*/ 19196 h 362096"/>
              <a:gd name="connsiteX10" fmla="*/ 419100 w 419100"/>
              <a:gd name="connsiteY10" fmla="*/ 146 h 3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362096">
                <a:moveTo>
                  <a:pt x="0" y="343046"/>
                </a:moveTo>
                <a:cubicBezTo>
                  <a:pt x="15875" y="349396"/>
                  <a:pt x="30527" y="362096"/>
                  <a:pt x="47625" y="362096"/>
                </a:cubicBezTo>
                <a:cubicBezTo>
                  <a:pt x="66675" y="362096"/>
                  <a:pt x="88900" y="327171"/>
                  <a:pt x="95250" y="314471"/>
                </a:cubicBezTo>
                <a:cubicBezTo>
                  <a:pt x="99740" y="305491"/>
                  <a:pt x="99206" y="294250"/>
                  <a:pt x="104775" y="285896"/>
                </a:cubicBezTo>
                <a:cubicBezTo>
                  <a:pt x="112247" y="274688"/>
                  <a:pt x="125080" y="267954"/>
                  <a:pt x="133350" y="257321"/>
                </a:cubicBezTo>
                <a:cubicBezTo>
                  <a:pt x="193187" y="180388"/>
                  <a:pt x="144707" y="218000"/>
                  <a:pt x="200025" y="181121"/>
                </a:cubicBezTo>
                <a:cubicBezTo>
                  <a:pt x="207772" y="157880"/>
                  <a:pt x="210136" y="142435"/>
                  <a:pt x="228600" y="123971"/>
                </a:cubicBezTo>
                <a:cubicBezTo>
                  <a:pt x="236695" y="115876"/>
                  <a:pt x="247650" y="111271"/>
                  <a:pt x="257175" y="104921"/>
                </a:cubicBezTo>
                <a:cubicBezTo>
                  <a:pt x="260350" y="95396"/>
                  <a:pt x="261824" y="85123"/>
                  <a:pt x="266700" y="76346"/>
                </a:cubicBezTo>
                <a:cubicBezTo>
                  <a:pt x="277819" y="56332"/>
                  <a:pt x="282588" y="24749"/>
                  <a:pt x="304800" y="19196"/>
                </a:cubicBezTo>
                <a:cubicBezTo>
                  <a:pt x="393321" y="-2934"/>
                  <a:pt x="354818" y="146"/>
                  <a:pt x="419100" y="146"/>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5" name="Freeform 24"/>
          <p:cNvSpPr/>
          <p:nvPr/>
        </p:nvSpPr>
        <p:spPr>
          <a:xfrm>
            <a:off x="6527800" y="4076700"/>
            <a:ext cx="261938" cy="266700"/>
          </a:xfrm>
          <a:custGeom>
            <a:avLst/>
            <a:gdLst>
              <a:gd name="connsiteX0" fmla="*/ 0 w 295275"/>
              <a:gd name="connsiteY0" fmla="*/ 0 h 266700"/>
              <a:gd name="connsiteX1" fmla="*/ 9525 w 295275"/>
              <a:gd name="connsiteY1" fmla="*/ 57150 h 266700"/>
              <a:gd name="connsiteX2" fmla="*/ 66675 w 295275"/>
              <a:gd name="connsiteY2" fmla="*/ 57150 h 266700"/>
              <a:gd name="connsiteX3" fmla="*/ 95250 w 295275"/>
              <a:gd name="connsiteY3" fmla="*/ 47625 h 266700"/>
              <a:gd name="connsiteX4" fmla="*/ 123825 w 295275"/>
              <a:gd name="connsiteY4" fmla="*/ 57150 h 266700"/>
              <a:gd name="connsiteX5" fmla="*/ 152400 w 295275"/>
              <a:gd name="connsiteY5" fmla="*/ 133350 h 266700"/>
              <a:gd name="connsiteX6" fmla="*/ 180975 w 295275"/>
              <a:gd name="connsiteY6" fmla="*/ 142875 h 266700"/>
              <a:gd name="connsiteX7" fmla="*/ 238125 w 295275"/>
              <a:gd name="connsiteY7" fmla="*/ 123825 h 266700"/>
              <a:gd name="connsiteX8" fmla="*/ 247650 w 295275"/>
              <a:gd name="connsiteY8" fmla="*/ 152400 h 266700"/>
              <a:gd name="connsiteX9" fmla="*/ 266700 w 295275"/>
              <a:gd name="connsiteY9" fmla="*/ 180975 h 266700"/>
              <a:gd name="connsiteX10" fmla="*/ 285750 w 295275"/>
              <a:gd name="connsiteY10" fmla="*/ 238125 h 266700"/>
              <a:gd name="connsiteX11" fmla="*/ 295275 w 295275"/>
              <a:gd name="connsiteY11"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66700">
                <a:moveTo>
                  <a:pt x="0" y="0"/>
                </a:moveTo>
                <a:cubicBezTo>
                  <a:pt x="3175" y="19050"/>
                  <a:pt x="888" y="39876"/>
                  <a:pt x="9525" y="57150"/>
                </a:cubicBezTo>
                <a:cubicBezTo>
                  <a:pt x="29845" y="97790"/>
                  <a:pt x="46355" y="67310"/>
                  <a:pt x="66675" y="57150"/>
                </a:cubicBezTo>
                <a:cubicBezTo>
                  <a:pt x="75655" y="52660"/>
                  <a:pt x="85725" y="50800"/>
                  <a:pt x="95250" y="47625"/>
                </a:cubicBezTo>
                <a:cubicBezTo>
                  <a:pt x="104775" y="50800"/>
                  <a:pt x="118256" y="48796"/>
                  <a:pt x="123825" y="57150"/>
                </a:cubicBezTo>
                <a:cubicBezTo>
                  <a:pt x="154805" y="103619"/>
                  <a:pt x="110787" y="100059"/>
                  <a:pt x="152400" y="133350"/>
                </a:cubicBezTo>
                <a:cubicBezTo>
                  <a:pt x="160240" y="139622"/>
                  <a:pt x="171450" y="139700"/>
                  <a:pt x="180975" y="142875"/>
                </a:cubicBezTo>
                <a:cubicBezTo>
                  <a:pt x="200025" y="136525"/>
                  <a:pt x="231775" y="104775"/>
                  <a:pt x="238125" y="123825"/>
                </a:cubicBezTo>
                <a:cubicBezTo>
                  <a:pt x="241300" y="133350"/>
                  <a:pt x="243160" y="143420"/>
                  <a:pt x="247650" y="152400"/>
                </a:cubicBezTo>
                <a:cubicBezTo>
                  <a:pt x="252770" y="162639"/>
                  <a:pt x="262051" y="170514"/>
                  <a:pt x="266700" y="180975"/>
                </a:cubicBezTo>
                <a:cubicBezTo>
                  <a:pt x="274855" y="199325"/>
                  <a:pt x="279400" y="219075"/>
                  <a:pt x="285750" y="238125"/>
                </a:cubicBezTo>
                <a:lnTo>
                  <a:pt x="295275" y="266700"/>
                </a:ln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6" name="Freeform 25"/>
          <p:cNvSpPr/>
          <p:nvPr/>
        </p:nvSpPr>
        <p:spPr>
          <a:xfrm>
            <a:off x="6578600" y="4219575"/>
            <a:ext cx="185738" cy="352425"/>
          </a:xfrm>
          <a:custGeom>
            <a:avLst/>
            <a:gdLst>
              <a:gd name="connsiteX0" fmla="*/ 96066 w 210366"/>
              <a:gd name="connsiteY0" fmla="*/ 0 h 352449"/>
              <a:gd name="connsiteX1" fmla="*/ 67491 w 210366"/>
              <a:gd name="connsiteY1" fmla="*/ 47625 h 352449"/>
              <a:gd name="connsiteX2" fmla="*/ 10341 w 210366"/>
              <a:gd name="connsiteY2" fmla="*/ 66675 h 352449"/>
              <a:gd name="connsiteX3" fmla="*/ 816 w 210366"/>
              <a:gd name="connsiteY3" fmla="*/ 95250 h 352449"/>
              <a:gd name="connsiteX4" fmla="*/ 29391 w 210366"/>
              <a:gd name="connsiteY4" fmla="*/ 114300 h 352449"/>
              <a:gd name="connsiteX5" fmla="*/ 38916 w 210366"/>
              <a:gd name="connsiteY5" fmla="*/ 142875 h 352449"/>
              <a:gd name="connsiteX6" fmla="*/ 48441 w 210366"/>
              <a:gd name="connsiteY6" fmla="*/ 180975 h 352449"/>
              <a:gd name="connsiteX7" fmla="*/ 105591 w 210366"/>
              <a:gd name="connsiteY7" fmla="*/ 200025 h 352449"/>
              <a:gd name="connsiteX8" fmla="*/ 124641 w 210366"/>
              <a:gd name="connsiteY8" fmla="*/ 228600 h 352449"/>
              <a:gd name="connsiteX9" fmla="*/ 153216 w 210366"/>
              <a:gd name="connsiteY9" fmla="*/ 285750 h 352449"/>
              <a:gd name="connsiteX10" fmla="*/ 181791 w 210366"/>
              <a:gd name="connsiteY10" fmla="*/ 295275 h 352449"/>
              <a:gd name="connsiteX11" fmla="*/ 210366 w 210366"/>
              <a:gd name="connsiteY11" fmla="*/ 352425 h 35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366" h="352449">
                <a:moveTo>
                  <a:pt x="96066" y="0"/>
                </a:moveTo>
                <a:cubicBezTo>
                  <a:pt x="86541" y="15875"/>
                  <a:pt x="82104" y="36259"/>
                  <a:pt x="67491" y="47625"/>
                </a:cubicBezTo>
                <a:cubicBezTo>
                  <a:pt x="51640" y="59953"/>
                  <a:pt x="10341" y="66675"/>
                  <a:pt x="10341" y="66675"/>
                </a:cubicBezTo>
                <a:cubicBezTo>
                  <a:pt x="7166" y="76200"/>
                  <a:pt x="-2913" y="85928"/>
                  <a:pt x="816" y="95250"/>
                </a:cubicBezTo>
                <a:cubicBezTo>
                  <a:pt x="5068" y="105879"/>
                  <a:pt x="22240" y="105361"/>
                  <a:pt x="29391" y="114300"/>
                </a:cubicBezTo>
                <a:cubicBezTo>
                  <a:pt x="35663" y="122140"/>
                  <a:pt x="36158" y="133221"/>
                  <a:pt x="38916" y="142875"/>
                </a:cubicBezTo>
                <a:cubicBezTo>
                  <a:pt x="42512" y="155462"/>
                  <a:pt x="38502" y="172456"/>
                  <a:pt x="48441" y="180975"/>
                </a:cubicBezTo>
                <a:cubicBezTo>
                  <a:pt x="63687" y="194043"/>
                  <a:pt x="105591" y="200025"/>
                  <a:pt x="105591" y="200025"/>
                </a:cubicBezTo>
                <a:cubicBezTo>
                  <a:pt x="111941" y="209550"/>
                  <a:pt x="119521" y="218361"/>
                  <a:pt x="124641" y="228600"/>
                </a:cubicBezTo>
                <a:cubicBezTo>
                  <a:pt x="136145" y="251607"/>
                  <a:pt x="130468" y="267552"/>
                  <a:pt x="153216" y="285750"/>
                </a:cubicBezTo>
                <a:cubicBezTo>
                  <a:pt x="161056" y="292022"/>
                  <a:pt x="172266" y="292100"/>
                  <a:pt x="181791" y="295275"/>
                </a:cubicBezTo>
                <a:cubicBezTo>
                  <a:pt x="201845" y="355437"/>
                  <a:pt x="180761" y="352425"/>
                  <a:pt x="210366" y="352425"/>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12340" name="TextBox 27"/>
          <p:cNvSpPr txBox="1">
            <a:spLocks noChangeArrowheads="1"/>
          </p:cNvSpPr>
          <p:nvPr/>
        </p:nvSpPr>
        <p:spPr bwMode="auto">
          <a:xfrm>
            <a:off x="6770688" y="3736975"/>
            <a:ext cx="854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1.7mm</a:t>
            </a:r>
          </a:p>
        </p:txBody>
      </p:sp>
      <p:sp>
        <p:nvSpPr>
          <p:cNvPr id="312341" name="TextBox 28"/>
          <p:cNvSpPr txBox="1">
            <a:spLocks noChangeArrowheads="1"/>
          </p:cNvSpPr>
          <p:nvPr/>
        </p:nvSpPr>
        <p:spPr bwMode="auto">
          <a:xfrm>
            <a:off x="6796088" y="4146550"/>
            <a:ext cx="854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0.9mm</a:t>
            </a:r>
          </a:p>
        </p:txBody>
      </p:sp>
      <p:sp>
        <p:nvSpPr>
          <p:cNvPr id="312342" name="TextBox 26"/>
          <p:cNvSpPr txBox="1">
            <a:spLocks noChangeArrowheads="1"/>
          </p:cNvSpPr>
          <p:nvPr/>
        </p:nvSpPr>
        <p:spPr bwMode="auto">
          <a:xfrm>
            <a:off x="747713" y="4684713"/>
            <a:ext cx="4572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sz="2400" b="1">
                <a:solidFill>
                  <a:srgbClr val="FF0000"/>
                </a:solidFill>
                <a:latin typeface="Calibri" pitchFamily="34" charset="0"/>
                <a:ea typeface="ＭＳ Ｐゴシック" pitchFamily="34" charset="-128"/>
              </a:rPr>
              <a:t>GSV reflux </a:t>
            </a:r>
            <a:r>
              <a:rPr lang="en-US" sz="2400" b="1">
                <a:solidFill>
                  <a:srgbClr val="000000"/>
                </a:solidFill>
                <a:latin typeface="Calibri" pitchFamily="34" charset="0"/>
                <a:ea typeface="ＭＳ Ｐゴシック" pitchFamily="34" charset="-128"/>
              </a:rPr>
              <a:t>extended from the </a:t>
            </a:r>
          </a:p>
          <a:p>
            <a:pPr eaLnBrk="1" hangingPunct="1"/>
            <a:r>
              <a:rPr lang="en-US" sz="2400" b="1">
                <a:solidFill>
                  <a:srgbClr val="000000"/>
                </a:solidFill>
                <a:latin typeface="Calibri" pitchFamily="34" charset="0"/>
                <a:ea typeface="ＭＳ Ｐゴシック" pitchFamily="34" charset="-128"/>
              </a:rPr>
              <a:t>pre-terminal valve to upper calf. </a:t>
            </a:r>
          </a:p>
          <a:p>
            <a:pPr eaLnBrk="1" hangingPunct="1"/>
            <a:r>
              <a:rPr lang="en-US" sz="2400" b="1">
                <a:solidFill>
                  <a:srgbClr val="000000"/>
                </a:solidFill>
                <a:latin typeface="Calibri" pitchFamily="34" charset="0"/>
                <a:ea typeface="ＭＳ Ｐゴシック" pitchFamily="34" charset="-128"/>
              </a:rPr>
              <a:t>A small </a:t>
            </a:r>
            <a:r>
              <a:rPr lang="en-US" sz="2400" b="1">
                <a:solidFill>
                  <a:srgbClr val="0000FF"/>
                </a:solidFill>
                <a:latin typeface="Calibri" pitchFamily="34" charset="0"/>
                <a:ea typeface="ＭＳ Ｐゴシック" pitchFamily="34" charset="-128"/>
              </a:rPr>
              <a:t>1</a:t>
            </a:r>
            <a:r>
              <a:rPr lang="en-US" sz="2400" b="1" baseline="30000">
                <a:solidFill>
                  <a:srgbClr val="0000FF"/>
                </a:solidFill>
                <a:latin typeface="Calibri" pitchFamily="34" charset="0"/>
                <a:ea typeface="ＭＳ Ｐゴシック" pitchFamily="34" charset="-128"/>
              </a:rPr>
              <a:t>st</a:t>
            </a:r>
            <a:r>
              <a:rPr lang="en-US" sz="2400" b="1">
                <a:solidFill>
                  <a:srgbClr val="0000FF"/>
                </a:solidFill>
                <a:latin typeface="Calibri" pitchFamily="34" charset="0"/>
                <a:ea typeface="ＭＳ Ｐゴシック" pitchFamily="34" charset="-128"/>
              </a:rPr>
              <a:t> order </a:t>
            </a:r>
            <a:r>
              <a:rPr lang="en-US" sz="2400" b="1">
                <a:solidFill>
                  <a:srgbClr val="000000"/>
                </a:solidFill>
                <a:latin typeface="Calibri" pitchFamily="34" charset="0"/>
                <a:ea typeface="ＭＳ Ｐゴシック" pitchFamily="34" charset="-128"/>
              </a:rPr>
              <a:t>and a few</a:t>
            </a:r>
          </a:p>
          <a:p>
            <a:pPr eaLnBrk="1" hangingPunct="1"/>
            <a:r>
              <a:rPr lang="en-US" sz="2400" b="1">
                <a:solidFill>
                  <a:srgbClr val="0000FF"/>
                </a:solidFill>
                <a:latin typeface="Calibri" pitchFamily="34" charset="0"/>
                <a:ea typeface="ＭＳ Ｐゴシック" pitchFamily="34" charset="-128"/>
              </a:rPr>
              <a:t>2</a:t>
            </a:r>
            <a:r>
              <a:rPr lang="en-US" sz="2400" b="1" baseline="30000">
                <a:solidFill>
                  <a:srgbClr val="0000FF"/>
                </a:solidFill>
                <a:latin typeface="Calibri" pitchFamily="34" charset="0"/>
                <a:ea typeface="ＭＳ Ｐゴシック" pitchFamily="34" charset="-128"/>
              </a:rPr>
              <a:t>nd</a:t>
            </a:r>
            <a:r>
              <a:rPr lang="en-US" sz="2400" b="1">
                <a:solidFill>
                  <a:srgbClr val="000000"/>
                </a:solidFill>
                <a:latin typeface="Calibri" pitchFamily="34" charset="0"/>
                <a:ea typeface="ＭＳ Ｐゴシック" pitchFamily="34" charset="-128"/>
              </a:rPr>
              <a:t> and </a:t>
            </a:r>
            <a:r>
              <a:rPr lang="en-US" sz="2400" b="1">
                <a:solidFill>
                  <a:srgbClr val="0000FF"/>
                </a:solidFill>
                <a:latin typeface="Calibri" pitchFamily="34" charset="0"/>
                <a:ea typeface="ＭＳ Ｐゴシック" pitchFamily="34" charset="-128"/>
              </a:rPr>
              <a:t>3</a:t>
            </a:r>
            <a:r>
              <a:rPr lang="en-US" sz="2400" b="1" baseline="30000">
                <a:solidFill>
                  <a:srgbClr val="0000FF"/>
                </a:solidFill>
                <a:latin typeface="Calibri" pitchFamily="34" charset="0"/>
                <a:ea typeface="ＭＳ Ｐゴシック" pitchFamily="34" charset="-128"/>
              </a:rPr>
              <a:t>rd</a:t>
            </a:r>
            <a:r>
              <a:rPr lang="en-US" sz="2400" b="1">
                <a:solidFill>
                  <a:srgbClr val="0000FF"/>
                </a:solidFill>
                <a:latin typeface="Calibri" pitchFamily="34" charset="0"/>
                <a:ea typeface="ＭＳ Ｐゴシック" pitchFamily="34" charset="-128"/>
              </a:rPr>
              <a:t> order </a:t>
            </a:r>
            <a:r>
              <a:rPr lang="en-US" sz="2400" b="1">
                <a:solidFill>
                  <a:srgbClr val="000000"/>
                </a:solidFill>
                <a:latin typeface="Calibri" pitchFamily="34" charset="0"/>
                <a:ea typeface="ＭＳ Ｐゴシック" pitchFamily="34" charset="-128"/>
              </a:rPr>
              <a:t>tributaries had reflux.</a:t>
            </a:r>
          </a:p>
        </p:txBody>
      </p:sp>
      <p:sp>
        <p:nvSpPr>
          <p:cNvPr id="30" name="Freeform 29"/>
          <p:cNvSpPr/>
          <p:nvPr/>
        </p:nvSpPr>
        <p:spPr>
          <a:xfrm>
            <a:off x="6596063" y="3305175"/>
            <a:ext cx="279400" cy="600075"/>
          </a:xfrm>
          <a:custGeom>
            <a:avLst/>
            <a:gdLst>
              <a:gd name="connsiteX0" fmla="*/ 0 w 314325"/>
              <a:gd name="connsiteY0" fmla="*/ 600075 h 600075"/>
              <a:gd name="connsiteX1" fmla="*/ 47625 w 314325"/>
              <a:gd name="connsiteY1" fmla="*/ 552450 h 600075"/>
              <a:gd name="connsiteX2" fmla="*/ 114300 w 314325"/>
              <a:gd name="connsiteY2" fmla="*/ 476250 h 600075"/>
              <a:gd name="connsiteX3" fmla="*/ 133350 w 314325"/>
              <a:gd name="connsiteY3" fmla="*/ 419100 h 600075"/>
              <a:gd name="connsiteX4" fmla="*/ 133350 w 314325"/>
              <a:gd name="connsiteY4" fmla="*/ 238125 h 600075"/>
              <a:gd name="connsiteX5" fmla="*/ 161925 w 314325"/>
              <a:gd name="connsiteY5" fmla="*/ 219075 h 600075"/>
              <a:gd name="connsiteX6" fmla="*/ 180975 w 314325"/>
              <a:gd name="connsiteY6" fmla="*/ 190500 h 600075"/>
              <a:gd name="connsiteX7" fmla="*/ 247650 w 314325"/>
              <a:gd name="connsiteY7" fmla="*/ 123825 h 600075"/>
              <a:gd name="connsiteX8" fmla="*/ 266700 w 314325"/>
              <a:gd name="connsiteY8" fmla="*/ 66675 h 600075"/>
              <a:gd name="connsiteX9" fmla="*/ 285750 w 314325"/>
              <a:gd name="connsiteY9" fmla="*/ 38100 h 600075"/>
              <a:gd name="connsiteX10" fmla="*/ 314325 w 314325"/>
              <a:gd name="connsiteY10"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325" h="600075">
                <a:moveTo>
                  <a:pt x="0" y="600075"/>
                </a:moveTo>
                <a:cubicBezTo>
                  <a:pt x="15875" y="584200"/>
                  <a:pt x="30729" y="567234"/>
                  <a:pt x="47625" y="552450"/>
                </a:cubicBezTo>
                <a:cubicBezTo>
                  <a:pt x="84231" y="520420"/>
                  <a:pt x="91888" y="543485"/>
                  <a:pt x="114300" y="476250"/>
                </a:cubicBezTo>
                <a:lnTo>
                  <a:pt x="133350" y="419100"/>
                </a:lnTo>
                <a:cubicBezTo>
                  <a:pt x="123832" y="352476"/>
                  <a:pt x="112741" y="310258"/>
                  <a:pt x="133350" y="238125"/>
                </a:cubicBezTo>
                <a:cubicBezTo>
                  <a:pt x="136495" y="227118"/>
                  <a:pt x="152400" y="225425"/>
                  <a:pt x="161925" y="219075"/>
                </a:cubicBezTo>
                <a:cubicBezTo>
                  <a:pt x="168275" y="209550"/>
                  <a:pt x="172036" y="197651"/>
                  <a:pt x="180975" y="190500"/>
                </a:cubicBezTo>
                <a:cubicBezTo>
                  <a:pt x="228882" y="152174"/>
                  <a:pt x="209427" y="238495"/>
                  <a:pt x="247650" y="123825"/>
                </a:cubicBezTo>
                <a:cubicBezTo>
                  <a:pt x="254000" y="104775"/>
                  <a:pt x="255561" y="83383"/>
                  <a:pt x="266700" y="66675"/>
                </a:cubicBezTo>
                <a:cubicBezTo>
                  <a:pt x="273050" y="57150"/>
                  <a:pt x="280630" y="48339"/>
                  <a:pt x="285750" y="38100"/>
                </a:cubicBezTo>
                <a:cubicBezTo>
                  <a:pt x="305367" y="-1134"/>
                  <a:pt x="280746" y="16789"/>
                  <a:pt x="314325" y="0"/>
                </a:cubicBez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12344" name="TextBox 31"/>
          <p:cNvSpPr txBox="1">
            <a:spLocks noChangeArrowheads="1"/>
          </p:cNvSpPr>
          <p:nvPr/>
        </p:nvSpPr>
        <p:spPr bwMode="auto">
          <a:xfrm>
            <a:off x="6796088" y="3402013"/>
            <a:ext cx="854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1.2mm</a:t>
            </a:r>
          </a:p>
        </p:txBody>
      </p:sp>
      <p:sp>
        <p:nvSpPr>
          <p:cNvPr id="312345" name="TextBox 32"/>
          <p:cNvSpPr txBox="1">
            <a:spLocks noChangeArrowheads="1"/>
          </p:cNvSpPr>
          <p:nvPr/>
        </p:nvSpPr>
        <p:spPr bwMode="auto">
          <a:xfrm>
            <a:off x="5969000" y="1192213"/>
            <a:ext cx="854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b="1">
                <a:solidFill>
                  <a:srgbClr val="000000"/>
                </a:solidFill>
                <a:latin typeface="Calibri" pitchFamily="34" charset="0"/>
                <a:ea typeface="ＭＳ Ｐゴシック" pitchFamily="34" charset="-128"/>
              </a:rPr>
              <a:t>4.2mm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a:xfrm>
            <a:off x="685800" y="355600"/>
            <a:ext cx="7772400" cy="1143000"/>
          </a:xfrm>
        </p:spPr>
        <p:txBody>
          <a:bodyPr/>
          <a:lstStyle/>
          <a:p>
            <a:r>
              <a:rPr lang="en-GB" altLang="en-US" dirty="0" smtClean="0">
                <a:latin typeface="Arial" pitchFamily="34" charset="0"/>
                <a:cs typeface="Arial" pitchFamily="34" charset="0"/>
              </a:rPr>
              <a:t>Main Issue</a:t>
            </a:r>
            <a:endParaRPr lang="en-US" altLang="en-US" dirty="0" smtClean="0">
              <a:latin typeface="Arial" pitchFamily="34" charset="0"/>
              <a:cs typeface="Arial" pitchFamily="34" charset="0"/>
            </a:endParaRPr>
          </a:p>
        </p:txBody>
      </p:sp>
      <p:pic>
        <p:nvPicPr>
          <p:cNvPr id="246787" name="Picture 11" descr="LegUlcer2"/>
          <p:cNvPicPr>
            <a:picLocks noChangeAspect="1" noChangeArrowheads="1"/>
          </p:cNvPicPr>
          <p:nvPr/>
        </p:nvPicPr>
        <p:blipFill>
          <a:blip r:embed="rId2">
            <a:extLst>
              <a:ext uri="{28A0092B-C50C-407E-A947-70E740481C1C}">
                <a14:useLocalDpi xmlns:a14="http://schemas.microsoft.com/office/drawing/2010/main" val="0"/>
              </a:ext>
            </a:extLst>
          </a:blip>
          <a:srcRect l="25905" t="34000" r="9334"/>
          <a:stretch>
            <a:fillRect/>
          </a:stretch>
        </p:blipFill>
        <p:spPr bwMode="auto">
          <a:xfrm>
            <a:off x="6286500" y="3643313"/>
            <a:ext cx="14224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1928813"/>
            <a:ext cx="1239837"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3143250" y="2571750"/>
            <a:ext cx="2857500" cy="2214563"/>
          </a:xfrm>
          <a:prstGeom prst="straightConnector1">
            <a:avLst/>
          </a:prstGeom>
          <a:ln>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8246" name="TextBox 8"/>
          <p:cNvSpPr txBox="1">
            <a:spLocks noChangeArrowheads="1"/>
          </p:cNvSpPr>
          <p:nvPr/>
        </p:nvSpPr>
        <p:spPr bwMode="auto">
          <a:xfrm>
            <a:off x="3419475" y="4560888"/>
            <a:ext cx="2009775" cy="1384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defTabSz="914400">
              <a:defRPr/>
            </a:pPr>
            <a:r>
              <a:rPr lang="en-GB" altLang="en-US" sz="2000" smtClean="0">
                <a:solidFill>
                  <a:srgbClr val="000000"/>
                </a:solidFill>
                <a:ea typeface="+mn-ea"/>
              </a:rPr>
              <a:t>Why only some</a:t>
            </a:r>
          </a:p>
          <a:p>
            <a:pPr defTabSz="914400">
              <a:defRPr/>
            </a:pPr>
            <a:r>
              <a:rPr lang="en-GB" altLang="en-US" sz="2000" smtClean="0">
                <a:solidFill>
                  <a:srgbClr val="000000"/>
                </a:solidFill>
                <a:ea typeface="+mn-ea"/>
              </a:rPr>
              <a:t> and how many ?</a:t>
            </a:r>
          </a:p>
          <a:p>
            <a:pPr defTabSz="914400">
              <a:defRPr/>
            </a:pPr>
            <a:endParaRPr lang="en-GB" altLang="en-US" sz="2000" smtClean="0">
              <a:solidFill>
                <a:srgbClr val="000000"/>
              </a:solidFill>
              <a:ea typeface="+mn-ea"/>
            </a:endParaRPr>
          </a:p>
          <a:p>
            <a:pPr defTabSz="914400">
              <a:defRPr/>
            </a:pPr>
            <a:r>
              <a:rPr lang="en-GB" altLang="en-US" sz="2400" smtClean="0">
                <a:solidFill>
                  <a:srgbClr val="FFFFFF"/>
                </a:solidFill>
                <a:ea typeface="+mn-ea"/>
              </a:rPr>
              <a:t>                                      </a:t>
            </a:r>
            <a:endParaRPr lang="en-US" altLang="en-US" sz="2400" smtClean="0">
              <a:solidFill>
                <a:srgbClr val="FFFFFF"/>
              </a:solidFill>
              <a:ea typeface="+mn-ea"/>
            </a:endParaRPr>
          </a:p>
        </p:txBody>
      </p:sp>
      <p:sp>
        <p:nvSpPr>
          <p:cNvPr id="138247" name="TextBox 7"/>
          <p:cNvSpPr txBox="1">
            <a:spLocks noChangeArrowheads="1"/>
          </p:cNvSpPr>
          <p:nvPr/>
        </p:nvSpPr>
        <p:spPr bwMode="auto">
          <a:xfrm>
            <a:off x="1357313" y="5715000"/>
            <a:ext cx="1138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defTabSz="914400">
              <a:defRPr/>
            </a:pPr>
            <a:r>
              <a:rPr lang="en-GB" altLang="en-US" sz="2400" smtClean="0">
                <a:solidFill>
                  <a:srgbClr val="99FFFF"/>
                </a:solidFill>
                <a:ea typeface="+mn-ea"/>
              </a:rPr>
              <a:t>???????</a:t>
            </a:r>
            <a:endParaRPr lang="en-US" altLang="en-US" sz="2400" smtClean="0">
              <a:solidFill>
                <a:srgbClr val="99FFFF"/>
              </a:solidFill>
              <a:ea typeface="+mn-ea"/>
            </a:endParaRPr>
          </a:p>
        </p:txBody>
      </p:sp>
      <p:sp>
        <p:nvSpPr>
          <p:cNvPr id="138248" name="TextBox 9"/>
          <p:cNvSpPr txBox="1">
            <a:spLocks noChangeArrowheads="1"/>
          </p:cNvSpPr>
          <p:nvPr/>
        </p:nvSpPr>
        <p:spPr bwMode="auto">
          <a:xfrm>
            <a:off x="5072063" y="2286000"/>
            <a:ext cx="1766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defTabSz="914400">
              <a:defRPr/>
            </a:pPr>
            <a:r>
              <a:rPr lang="en-GB" altLang="en-US" sz="2400" smtClean="0">
                <a:solidFill>
                  <a:srgbClr val="FFFF00"/>
                </a:solidFill>
                <a:ea typeface="+mn-ea"/>
              </a:rPr>
              <a:t>???????</a:t>
            </a:r>
            <a:endParaRPr lang="en-US" altLang="en-US" sz="2400" smtClean="0">
              <a:solidFill>
                <a:srgbClr val="FFFF00"/>
              </a:solidFill>
              <a:ea typeface="+mn-ea"/>
            </a:endParaRPr>
          </a:p>
        </p:txBody>
      </p:sp>
      <p:pic>
        <p:nvPicPr>
          <p:cNvPr id="24679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5253038"/>
            <a:ext cx="1076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3346" name="TextBox 1"/>
          <p:cNvSpPr txBox="1">
            <a:spLocks noChangeArrowheads="1"/>
          </p:cNvSpPr>
          <p:nvPr/>
        </p:nvSpPr>
        <p:spPr bwMode="auto">
          <a:xfrm>
            <a:off x="3362325" y="150813"/>
            <a:ext cx="21409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sz="2400" b="1">
                <a:solidFill>
                  <a:srgbClr val="0000FF"/>
                </a:solidFill>
                <a:latin typeface="Calibri" pitchFamily="34" charset="0"/>
                <a:ea typeface="ＭＳ Ｐゴシック" pitchFamily="34" charset="-128"/>
              </a:rPr>
              <a:t>Treatment plan</a:t>
            </a:r>
          </a:p>
        </p:txBody>
      </p:sp>
      <p:sp>
        <p:nvSpPr>
          <p:cNvPr id="313347" name="TextBox 2"/>
          <p:cNvSpPr txBox="1">
            <a:spLocks noChangeArrowheads="1"/>
          </p:cNvSpPr>
          <p:nvPr/>
        </p:nvSpPr>
        <p:spPr bwMode="auto">
          <a:xfrm>
            <a:off x="1397000" y="828675"/>
            <a:ext cx="63373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sz="2400" b="1">
                <a:solidFill>
                  <a:srgbClr val="000000"/>
                </a:solidFill>
                <a:latin typeface="Calibri" pitchFamily="34" charset="0"/>
                <a:ea typeface="ＭＳ Ｐゴシック" pitchFamily="34" charset="-128"/>
              </a:rPr>
              <a:t>The patient has subclinical segmental disease. </a:t>
            </a:r>
          </a:p>
          <a:p>
            <a:pPr eaLnBrk="1" hangingPunct="1"/>
            <a:r>
              <a:rPr lang="en-US" sz="2400" b="1">
                <a:solidFill>
                  <a:srgbClr val="000000"/>
                </a:solidFill>
                <a:latin typeface="Calibri" pitchFamily="34" charset="0"/>
                <a:ea typeface="ＭＳ Ｐゴシック" pitchFamily="34" charset="-128"/>
              </a:rPr>
              <a:t>She may benefit from </a:t>
            </a:r>
          </a:p>
          <a:p>
            <a:pPr eaLnBrk="1" hangingPunct="1"/>
            <a:r>
              <a:rPr lang="en-US" sz="2400" b="1">
                <a:solidFill>
                  <a:srgbClr val="000000"/>
                </a:solidFill>
                <a:latin typeface="Calibri" pitchFamily="34" charset="0"/>
                <a:ea typeface="ＭＳ Ｐゴシック" pitchFamily="34" charset="-128"/>
              </a:rPr>
              <a:t>		</a:t>
            </a:r>
            <a:r>
              <a:rPr lang="en-US" sz="2400" b="1">
                <a:solidFill>
                  <a:srgbClr val="0000FF"/>
                </a:solidFill>
                <a:latin typeface="Calibri" pitchFamily="34" charset="0"/>
                <a:ea typeface="ＭＳ Ｐゴシック" pitchFamily="34" charset="-128"/>
              </a:rPr>
              <a:t>-</a:t>
            </a:r>
            <a:r>
              <a:rPr lang="en-US" sz="2400" b="1">
                <a:solidFill>
                  <a:srgbClr val="FF0000"/>
                </a:solidFill>
                <a:latin typeface="Calibri" pitchFamily="34" charset="0"/>
                <a:ea typeface="ＭＳ Ｐゴシック" pitchFamily="34" charset="-128"/>
              </a:rPr>
              <a:t>Elastic compression stockings</a:t>
            </a:r>
          </a:p>
          <a:p>
            <a:pPr eaLnBrk="1" hangingPunct="1"/>
            <a:r>
              <a:rPr lang="en-US" sz="2400" b="1">
                <a:solidFill>
                  <a:srgbClr val="FF0000"/>
                </a:solidFill>
                <a:latin typeface="Calibri" pitchFamily="34" charset="0"/>
                <a:ea typeface="ＭＳ Ｐゴシック" pitchFamily="34" charset="-128"/>
              </a:rPr>
              <a:t>		</a:t>
            </a:r>
            <a:r>
              <a:rPr lang="en-US" sz="2400" b="1">
                <a:solidFill>
                  <a:srgbClr val="0000FF"/>
                </a:solidFill>
                <a:latin typeface="Calibri" pitchFamily="34" charset="0"/>
                <a:ea typeface="ＭＳ Ｐゴシック" pitchFamily="34" charset="-128"/>
              </a:rPr>
              <a:t>-</a:t>
            </a:r>
            <a:r>
              <a:rPr lang="en-US" sz="2400" b="1">
                <a:solidFill>
                  <a:srgbClr val="FF0000"/>
                </a:solidFill>
                <a:latin typeface="Calibri" pitchFamily="34" charset="0"/>
                <a:ea typeface="ＭＳ Ｐゴシック" pitchFamily="34" charset="-128"/>
              </a:rPr>
              <a:t>MPFF</a:t>
            </a:r>
            <a:endParaRPr lang="en-US" sz="2400" b="1">
              <a:solidFill>
                <a:srgbClr val="000000"/>
              </a:solidFill>
              <a:latin typeface="Calibri" pitchFamily="34" charset="0"/>
              <a:ea typeface="ＭＳ Ｐゴシック" pitchFamily="34" charset="-128"/>
            </a:endParaRPr>
          </a:p>
        </p:txBody>
      </p:sp>
      <p:sp>
        <p:nvSpPr>
          <p:cNvPr id="313348" name="TextBox 6"/>
          <p:cNvSpPr txBox="1">
            <a:spLocks noChangeArrowheads="1"/>
          </p:cNvSpPr>
          <p:nvPr/>
        </p:nvSpPr>
        <p:spPr bwMode="auto">
          <a:xfrm>
            <a:off x="998538" y="3117850"/>
            <a:ext cx="72151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sz="2400" b="1">
                <a:solidFill>
                  <a:srgbClr val="000000"/>
                </a:solidFill>
                <a:latin typeface="Calibri" pitchFamily="34" charset="0"/>
                <a:ea typeface="ＭＳ Ｐゴシック" pitchFamily="34" charset="-128"/>
              </a:rPr>
              <a:t>She should be followed-up to determine the effects of treatment.</a:t>
            </a:r>
          </a:p>
          <a:p>
            <a:pPr eaLnBrk="1" hangingPunct="1"/>
            <a:endParaRPr lang="en-US" sz="2400" b="1">
              <a:solidFill>
                <a:srgbClr val="000000"/>
              </a:solidFill>
              <a:latin typeface="Calibri" pitchFamily="34" charset="0"/>
              <a:ea typeface="ＭＳ Ｐゴシック" pitchFamily="34" charset="-128"/>
            </a:endParaRPr>
          </a:p>
          <a:p>
            <a:pPr eaLnBrk="1" hangingPunct="1"/>
            <a:r>
              <a:rPr lang="en-US" sz="2400" b="1">
                <a:solidFill>
                  <a:srgbClr val="000000"/>
                </a:solidFill>
                <a:latin typeface="Calibri" pitchFamily="34" charset="0"/>
                <a:ea typeface="ＭＳ Ｐゴシック" pitchFamily="34" charset="-128"/>
              </a:rPr>
              <a:t>If the patient feels better and tolerates the treatment </a:t>
            </a:r>
          </a:p>
          <a:p>
            <a:pPr eaLnBrk="1" hangingPunct="1"/>
            <a:r>
              <a:rPr lang="en-US" sz="2400" b="1">
                <a:solidFill>
                  <a:srgbClr val="000000"/>
                </a:solidFill>
                <a:latin typeface="Calibri" pitchFamily="34" charset="0"/>
                <a:ea typeface="ＭＳ Ｐゴシック" pitchFamily="34" charset="-128"/>
              </a:rPr>
              <a:t>she should continue the above management. </a:t>
            </a:r>
          </a:p>
          <a:p>
            <a:pPr eaLnBrk="1" hangingPunct="1"/>
            <a:endParaRPr lang="en-US" sz="2400" b="1">
              <a:solidFill>
                <a:srgbClr val="000000"/>
              </a:solidFill>
              <a:latin typeface="Calibri" pitchFamily="34" charset="0"/>
              <a:ea typeface="ＭＳ Ｐゴシック" pitchFamily="34" charset="-128"/>
            </a:endParaRPr>
          </a:p>
          <a:p>
            <a:pPr eaLnBrk="1" hangingPunct="1"/>
            <a:r>
              <a:rPr lang="en-US" sz="2400" b="1">
                <a:solidFill>
                  <a:srgbClr val="000000"/>
                </a:solidFill>
                <a:latin typeface="Calibri" pitchFamily="34" charset="0"/>
                <a:ea typeface="ＭＳ Ｐゴシック" pitchFamily="34" charset="-128"/>
              </a:rPr>
              <a:t>Treating such patients with endovenous techniques is </a:t>
            </a:r>
          </a:p>
          <a:p>
            <a:pPr eaLnBrk="1" hangingPunct="1"/>
            <a:r>
              <a:rPr lang="en-US" sz="2400" b="1">
                <a:solidFill>
                  <a:srgbClr val="000000"/>
                </a:solidFill>
                <a:latin typeface="Calibri" pitchFamily="34" charset="0"/>
                <a:ea typeface="ＭＳ Ｐゴシック" pitchFamily="34" charset="-128"/>
              </a:rPr>
              <a:t>controversial and no guidelines exist for their management. </a:t>
            </a:r>
          </a:p>
        </p:txBody>
      </p:sp>
      <p:sp>
        <p:nvSpPr>
          <p:cNvPr id="313349" name="TextBox 7"/>
          <p:cNvSpPr txBox="1">
            <a:spLocks noChangeArrowheads="1"/>
          </p:cNvSpPr>
          <p:nvPr/>
        </p:nvSpPr>
        <p:spPr bwMode="auto">
          <a:xfrm>
            <a:off x="3746500" y="2505075"/>
            <a:ext cx="1456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en-US" sz="2400" b="1">
                <a:solidFill>
                  <a:srgbClr val="0000FF"/>
                </a:solidFill>
                <a:latin typeface="Calibri" pitchFamily="34" charset="0"/>
                <a:ea typeface="ＭＳ Ｐゴシック" pitchFamily="34" charset="-128"/>
              </a:rPr>
              <a:t>Follow-up</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304800"/>
            <a:ext cx="8229600" cy="1143000"/>
          </a:xfrm>
        </p:spPr>
        <p:txBody>
          <a:bodyPr rtlCol="0">
            <a:normAutofit fontScale="90000"/>
          </a:bodyPr>
          <a:lstStyle/>
          <a:p>
            <a:pPr algn="l" fontAlgn="auto">
              <a:spcAft>
                <a:spcPts val="0"/>
              </a:spcAft>
              <a:defRPr/>
            </a:pPr>
            <a:r>
              <a:rPr lang="en-GB" altLang="de-DE" sz="2800" b="1" dirty="0">
                <a:latin typeface="+mn-lt"/>
              </a:rPr>
              <a:t>A systematic review of compression hosiery for uncomplicated varicose </a:t>
            </a:r>
            <a:r>
              <a:rPr lang="en-GB" altLang="de-DE" sz="2800" b="1" dirty="0" smtClean="0">
                <a:latin typeface="+mn-lt"/>
              </a:rPr>
              <a:t>veins. </a:t>
            </a:r>
            <a:r>
              <a:rPr lang="en-GB" altLang="de-DE" sz="2200" b="1" dirty="0" err="1" smtClean="0">
                <a:solidFill>
                  <a:srgbClr val="00B0F0"/>
                </a:solidFill>
                <a:latin typeface="+mn-lt"/>
              </a:rPr>
              <a:t>Palfreyman</a:t>
            </a:r>
            <a:r>
              <a:rPr lang="en-GB" altLang="de-DE" sz="2200" b="1" dirty="0" smtClean="0">
                <a:solidFill>
                  <a:srgbClr val="00B0F0"/>
                </a:solidFill>
                <a:latin typeface="+mn-lt"/>
              </a:rPr>
              <a:t> </a:t>
            </a:r>
            <a:r>
              <a:rPr lang="en-GB" altLang="de-DE" sz="2200" b="1" dirty="0">
                <a:solidFill>
                  <a:srgbClr val="00B0F0"/>
                </a:solidFill>
                <a:latin typeface="+mn-lt"/>
              </a:rPr>
              <a:t>SJ, Michaels </a:t>
            </a:r>
            <a:r>
              <a:rPr lang="en-GB" altLang="de-DE" sz="2200" b="1" dirty="0" smtClean="0">
                <a:solidFill>
                  <a:srgbClr val="00B0F0"/>
                </a:solidFill>
                <a:latin typeface="+mn-lt"/>
              </a:rPr>
              <a:t>JA</a:t>
            </a:r>
            <a:r>
              <a:rPr lang="en-GB" altLang="de-DE" sz="2200" b="1" dirty="0">
                <a:solidFill>
                  <a:srgbClr val="00B0F0"/>
                </a:solidFill>
                <a:latin typeface="+mn-lt"/>
              </a:rPr>
              <a:t>.</a:t>
            </a:r>
            <a:r>
              <a:rPr lang="en-GB" altLang="de-DE" sz="2200" b="1" dirty="0" smtClean="0">
                <a:latin typeface="+mn-lt"/>
              </a:rPr>
              <a:t> </a:t>
            </a:r>
            <a:r>
              <a:rPr lang="en-GB" altLang="de-DE" sz="2200" b="1" dirty="0">
                <a:latin typeface="+mn-lt"/>
              </a:rPr>
              <a:t>Phlebology 2009; 24 (</a:t>
            </a:r>
            <a:r>
              <a:rPr lang="en-GB" altLang="de-DE" sz="2200" b="1" dirty="0" err="1">
                <a:latin typeface="+mn-lt"/>
              </a:rPr>
              <a:t>Suppl</a:t>
            </a:r>
            <a:r>
              <a:rPr lang="en-GB" altLang="de-DE" sz="2200" b="1" dirty="0">
                <a:latin typeface="+mn-lt"/>
              </a:rPr>
              <a:t> 1) 13 – 33</a:t>
            </a:r>
            <a:endParaRPr lang="de-DE" altLang="de-DE" sz="1800" b="1" dirty="0">
              <a:latin typeface="+mn-lt"/>
            </a:endParaRPr>
          </a:p>
        </p:txBody>
      </p:sp>
      <p:sp>
        <p:nvSpPr>
          <p:cNvPr id="3" name="Content Placeholder 2"/>
          <p:cNvSpPr>
            <a:spLocks noGrp="1"/>
          </p:cNvSpPr>
          <p:nvPr>
            <p:ph idx="1"/>
          </p:nvPr>
        </p:nvSpPr>
        <p:spPr>
          <a:xfrm>
            <a:off x="627063" y="1752600"/>
            <a:ext cx="8059737" cy="4038600"/>
          </a:xfrm>
          <a:ln>
            <a:solidFill>
              <a:schemeClr val="bg2">
                <a:lumMod val="20000"/>
                <a:lumOff val="80000"/>
              </a:schemeClr>
            </a:solidFill>
          </a:ln>
        </p:spPr>
        <p:txBody>
          <a:bodyPr rtlCol="0">
            <a:noAutofit/>
          </a:bodyPr>
          <a:lstStyle/>
          <a:p>
            <a:pPr marL="0" indent="0" fontAlgn="auto">
              <a:spcAft>
                <a:spcPts val="0"/>
              </a:spcAft>
              <a:buFont typeface="Arial"/>
              <a:buNone/>
              <a:defRPr/>
            </a:pPr>
            <a:r>
              <a:rPr lang="en-GB" sz="2800" b="1" dirty="0" smtClean="0">
                <a:solidFill>
                  <a:srgbClr val="0000CC"/>
                </a:solidFill>
                <a:ea typeface="ＭＳ Ｐゴシック" charset="-128"/>
              </a:rPr>
              <a:t>25</a:t>
            </a:r>
            <a:r>
              <a:rPr lang="en-GB" sz="2800" b="1" dirty="0" smtClean="0">
                <a:ea typeface="ＭＳ Ｐゴシック" charset="-128"/>
              </a:rPr>
              <a:t> </a:t>
            </a:r>
            <a:r>
              <a:rPr lang="en-GB" sz="2800" b="1" dirty="0">
                <a:ea typeface="ＭＳ Ｐゴシック" charset="-128"/>
              </a:rPr>
              <a:t>prospective randomized controlled trials</a:t>
            </a:r>
          </a:p>
          <a:p>
            <a:pPr marL="0" indent="0" fontAlgn="auto">
              <a:spcAft>
                <a:spcPts val="0"/>
              </a:spcAft>
              <a:buFont typeface="Arial"/>
              <a:buNone/>
              <a:defRPr/>
            </a:pPr>
            <a:endParaRPr lang="en-GB" sz="1400" b="1" dirty="0" smtClean="0">
              <a:ea typeface="ＭＳ Ｐゴシック" charset="-128"/>
            </a:endParaRPr>
          </a:p>
          <a:p>
            <a:pPr marL="0" indent="0" fontAlgn="auto">
              <a:spcAft>
                <a:spcPts val="0"/>
              </a:spcAft>
              <a:buFont typeface="Arial"/>
              <a:buNone/>
              <a:defRPr/>
            </a:pPr>
            <a:r>
              <a:rPr lang="en-GB" sz="2800" b="1" dirty="0" smtClean="0">
                <a:ea typeface="ＭＳ Ｐゴシック" charset="-128"/>
              </a:rPr>
              <a:t>Wearing </a:t>
            </a:r>
            <a:r>
              <a:rPr lang="en-GB" sz="2800" b="1" dirty="0">
                <a:ea typeface="ＭＳ Ｐゴシック" charset="-128"/>
              </a:rPr>
              <a:t>compression </a:t>
            </a:r>
            <a:r>
              <a:rPr lang="en-GB" sz="2800" b="1" dirty="0">
                <a:solidFill>
                  <a:srgbClr val="0000CC"/>
                </a:solidFill>
                <a:ea typeface="ＭＳ Ｐゴシック" charset="-128"/>
              </a:rPr>
              <a:t>improved</a:t>
            </a:r>
            <a:r>
              <a:rPr lang="en-GB" sz="2800" b="1" dirty="0">
                <a:ea typeface="ＭＳ Ｐゴシック" charset="-128"/>
              </a:rPr>
              <a:t> the symptoms of the CVD </a:t>
            </a:r>
          </a:p>
          <a:p>
            <a:pPr marL="0" indent="0" fontAlgn="auto">
              <a:spcAft>
                <a:spcPts val="0"/>
              </a:spcAft>
              <a:buFont typeface="Arial"/>
              <a:buNone/>
              <a:defRPr/>
            </a:pPr>
            <a:endParaRPr lang="en-GB" sz="1400" b="1" dirty="0" smtClean="0">
              <a:solidFill>
                <a:srgbClr val="FF0000"/>
              </a:solidFill>
              <a:ea typeface="ＭＳ Ｐゴシック" charset="-128"/>
            </a:endParaRPr>
          </a:p>
          <a:p>
            <a:pPr marL="0" indent="0" fontAlgn="auto">
              <a:spcAft>
                <a:spcPts val="0"/>
              </a:spcAft>
              <a:buFont typeface="Arial"/>
              <a:buNone/>
              <a:defRPr/>
            </a:pPr>
            <a:r>
              <a:rPr lang="en-GB" sz="2800" b="1" dirty="0" smtClean="0">
                <a:solidFill>
                  <a:srgbClr val="FF0000"/>
                </a:solidFill>
                <a:ea typeface="ＭＳ Ｐゴシック" charset="-128"/>
              </a:rPr>
              <a:t>Wearing </a:t>
            </a:r>
            <a:r>
              <a:rPr lang="en-GB" sz="2800" b="1" dirty="0">
                <a:solidFill>
                  <a:srgbClr val="FF0000"/>
                </a:solidFill>
                <a:ea typeface="ＭＳ Ｐゴシック" charset="-128"/>
              </a:rPr>
              <a:t>compression to slow the progression or prevent the recurrence of varicose veins could not be supported by the current published evidence</a:t>
            </a:r>
            <a:endParaRPr lang="de-DE" sz="2800" b="1" dirty="0">
              <a:solidFill>
                <a:srgbClr val="FF0000"/>
              </a:solidFill>
              <a:ea typeface="ＭＳ Ｐゴシック" charset="-12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1795463" y="228600"/>
            <a:ext cx="5689600" cy="914400"/>
          </a:xfrm>
        </p:spPr>
        <p:txBody>
          <a:bodyPr/>
          <a:lstStyle/>
          <a:p>
            <a:pPr algn="l" eaLnBrk="1" hangingPunct="1"/>
            <a:r>
              <a:rPr lang="en-US" sz="2800" b="1" smtClean="0">
                <a:solidFill>
                  <a:srgbClr val="FF0000"/>
                </a:solidFill>
                <a:effectLst/>
                <a:latin typeface="Calibri" pitchFamily="34" charset="0"/>
              </a:rPr>
              <a:t>Progression of CVD</a:t>
            </a:r>
            <a:r>
              <a:rPr lang="de-DE" sz="2800" b="1" smtClean="0">
                <a:solidFill>
                  <a:srgbClr val="FF0000"/>
                </a:solidFill>
                <a:effectLst/>
                <a:latin typeface="Calibri" pitchFamily="34" charset="0"/>
              </a:rPr>
              <a:t> </a:t>
            </a:r>
            <a:br>
              <a:rPr lang="de-DE" sz="2800" b="1" smtClean="0">
                <a:solidFill>
                  <a:srgbClr val="FF0000"/>
                </a:solidFill>
                <a:effectLst/>
                <a:latin typeface="Calibri" pitchFamily="34" charset="0"/>
              </a:rPr>
            </a:br>
            <a:r>
              <a:rPr lang="de-DE" sz="2800" b="1" smtClean="0">
                <a:solidFill>
                  <a:srgbClr val="0000CC"/>
                </a:solidFill>
                <a:effectLst/>
                <a:latin typeface="Calibri" pitchFamily="34" charset="0"/>
              </a:rPr>
              <a:t>Summary of </a:t>
            </a:r>
            <a:r>
              <a:rPr lang="en-US" sz="2800" b="1" smtClean="0">
                <a:solidFill>
                  <a:srgbClr val="0000CC"/>
                </a:solidFill>
                <a:effectLst/>
                <a:latin typeface="Calibri" pitchFamily="34" charset="0"/>
              </a:rPr>
              <a:t>Bonn Vein Study I/II </a:t>
            </a:r>
            <a:endParaRPr lang="de-DE" sz="2800" b="1" smtClean="0">
              <a:solidFill>
                <a:srgbClr val="FF0000"/>
              </a:solidFill>
              <a:effectLst/>
              <a:latin typeface="Calibri" pitchFamily="34" charset="0"/>
            </a:endParaRPr>
          </a:p>
        </p:txBody>
      </p:sp>
      <p:sp>
        <p:nvSpPr>
          <p:cNvPr id="83971" name="Rectangle 3"/>
          <p:cNvSpPr>
            <a:spLocks noGrp="1" noChangeArrowheads="1"/>
          </p:cNvSpPr>
          <p:nvPr>
            <p:ph type="body" idx="1"/>
          </p:nvPr>
        </p:nvSpPr>
        <p:spPr>
          <a:xfrm>
            <a:off x="779463" y="1752600"/>
            <a:ext cx="7762875" cy="4038600"/>
          </a:xfrm>
          <a:ln>
            <a:solidFill>
              <a:schemeClr val="tx1"/>
            </a:solidFill>
          </a:ln>
        </p:spPr>
        <p:txBody>
          <a:bodyPr/>
          <a:lstStyle/>
          <a:p>
            <a:pPr eaLnBrk="1" hangingPunct="1">
              <a:lnSpc>
                <a:spcPct val="80000"/>
              </a:lnSpc>
              <a:buClr>
                <a:srgbClr val="0000CC"/>
              </a:buClr>
              <a:buSzPct val="100000"/>
              <a:buFont typeface="Wingdings" panose="05000000000000000000" pitchFamily="2" charset="2"/>
              <a:buChar char="Ø"/>
              <a:defRPr/>
            </a:pPr>
            <a:r>
              <a:rPr lang="de-DE" sz="2800" b="1" dirty="0" smtClean="0">
                <a:solidFill>
                  <a:schemeClr val="bg2"/>
                </a:solidFill>
                <a:latin typeface="Calibri" panose="020F0502020204030204" pitchFamily="34" charset="0"/>
              </a:rPr>
              <a:t>Incidences of varicose veins and CVI after </a:t>
            </a:r>
            <a:r>
              <a:rPr lang="de-DE" sz="2800" b="1" dirty="0" smtClean="0">
                <a:solidFill>
                  <a:srgbClr val="0000CC"/>
                </a:solidFill>
                <a:latin typeface="Calibri" panose="020F0502020204030204" pitchFamily="34" charset="0"/>
              </a:rPr>
              <a:t>6.6</a:t>
            </a:r>
            <a:r>
              <a:rPr lang="de-DE" sz="2800" b="1" dirty="0" smtClean="0">
                <a:solidFill>
                  <a:schemeClr val="bg2"/>
                </a:solidFill>
                <a:latin typeface="Calibri" panose="020F0502020204030204" pitchFamily="34" charset="0"/>
              </a:rPr>
              <a:t> years follow-up reach </a:t>
            </a:r>
            <a:r>
              <a:rPr lang="de-DE" sz="2800" b="1" dirty="0" smtClean="0">
                <a:solidFill>
                  <a:srgbClr val="0000CC"/>
                </a:solidFill>
                <a:latin typeface="Calibri" panose="020F0502020204030204" pitchFamily="34" charset="0"/>
              </a:rPr>
              <a:t>14%</a:t>
            </a:r>
          </a:p>
          <a:p>
            <a:pPr marL="0" indent="0" eaLnBrk="1" hangingPunct="1">
              <a:lnSpc>
                <a:spcPct val="80000"/>
              </a:lnSpc>
              <a:buClr>
                <a:srgbClr val="0000CC"/>
              </a:buClr>
              <a:buSzPct val="100000"/>
              <a:buFont typeface="Monotype Sorts" pitchFamily="2" charset="2"/>
              <a:buNone/>
              <a:defRPr/>
            </a:pPr>
            <a:endParaRPr lang="de-DE" sz="2800" b="1" dirty="0" smtClean="0">
              <a:solidFill>
                <a:schemeClr val="bg2"/>
              </a:solidFill>
              <a:latin typeface="Calibri" panose="020F0502020204030204" pitchFamily="34" charset="0"/>
            </a:endParaRPr>
          </a:p>
          <a:p>
            <a:pPr eaLnBrk="1" hangingPunct="1">
              <a:lnSpc>
                <a:spcPct val="80000"/>
              </a:lnSpc>
              <a:buClr>
                <a:srgbClr val="0000CC"/>
              </a:buClr>
              <a:buSzPct val="100000"/>
              <a:buFont typeface="Wingdings" panose="05000000000000000000" pitchFamily="2" charset="2"/>
              <a:buChar char="Ø"/>
              <a:defRPr/>
            </a:pPr>
            <a:r>
              <a:rPr lang="de-DE" sz="2800" b="1" dirty="0" smtClean="0">
                <a:solidFill>
                  <a:schemeClr val="bg2"/>
                </a:solidFill>
                <a:latin typeface="Calibri" panose="020F0502020204030204" pitchFamily="34" charset="0"/>
              </a:rPr>
              <a:t>Progression from </a:t>
            </a:r>
            <a:r>
              <a:rPr lang="de-DE" sz="2800" b="1" dirty="0" smtClean="0">
                <a:solidFill>
                  <a:srgbClr val="FF0000"/>
                </a:solidFill>
                <a:latin typeface="Calibri" panose="020F0502020204030204" pitchFamily="34" charset="0"/>
              </a:rPr>
              <a:t>C2 towards C3-C6 </a:t>
            </a:r>
            <a:r>
              <a:rPr lang="de-DE" sz="2800" b="1" dirty="0" smtClean="0">
                <a:solidFill>
                  <a:schemeClr val="bg2"/>
                </a:solidFill>
                <a:latin typeface="Calibri" panose="020F0502020204030204" pitchFamily="34" charset="0"/>
              </a:rPr>
              <a:t>reaches </a:t>
            </a:r>
            <a:r>
              <a:rPr lang="de-DE" sz="2800" b="1" dirty="0" smtClean="0">
                <a:solidFill>
                  <a:srgbClr val="0000CC"/>
                </a:solidFill>
                <a:latin typeface="Calibri" panose="020F0502020204030204" pitchFamily="34" charset="0"/>
              </a:rPr>
              <a:t>31% </a:t>
            </a:r>
            <a:r>
              <a:rPr lang="de-DE" sz="2800" b="1" dirty="0" smtClean="0">
                <a:solidFill>
                  <a:schemeClr val="bg2"/>
                </a:solidFill>
                <a:latin typeface="Calibri" panose="020F0502020204030204" pitchFamily="34" charset="0"/>
              </a:rPr>
              <a:t>if saphenous varicose veins are involved</a:t>
            </a:r>
          </a:p>
          <a:p>
            <a:pPr eaLnBrk="1" hangingPunct="1">
              <a:lnSpc>
                <a:spcPct val="80000"/>
              </a:lnSpc>
              <a:buClr>
                <a:srgbClr val="0000CC"/>
              </a:buClr>
              <a:buSzPct val="100000"/>
              <a:buFont typeface="Wingdings" panose="05000000000000000000" pitchFamily="2" charset="2"/>
              <a:buChar char="Ø"/>
              <a:defRPr/>
            </a:pPr>
            <a:endParaRPr lang="de-DE" sz="2800" b="1" dirty="0" smtClean="0">
              <a:solidFill>
                <a:schemeClr val="bg2"/>
              </a:solidFill>
              <a:latin typeface="Calibri" panose="020F0502020204030204" pitchFamily="34" charset="0"/>
            </a:endParaRPr>
          </a:p>
          <a:p>
            <a:pPr eaLnBrk="1" hangingPunct="1">
              <a:lnSpc>
                <a:spcPct val="80000"/>
              </a:lnSpc>
              <a:buClr>
                <a:srgbClr val="0000CC"/>
              </a:buClr>
              <a:buSzPct val="100000"/>
              <a:buFont typeface="Wingdings" panose="05000000000000000000" pitchFamily="2" charset="2"/>
              <a:buChar char="Ø"/>
              <a:defRPr/>
            </a:pPr>
            <a:r>
              <a:rPr lang="de-DE" sz="2800" b="1" dirty="0" smtClean="0">
                <a:solidFill>
                  <a:schemeClr val="bg2"/>
                </a:solidFill>
                <a:latin typeface="Calibri" panose="020F0502020204030204" pitchFamily="34" charset="0"/>
              </a:rPr>
              <a:t>Main risk factors are </a:t>
            </a:r>
            <a:r>
              <a:rPr lang="de-DE" sz="2800" b="1" dirty="0" smtClean="0">
                <a:solidFill>
                  <a:srgbClr val="0000CC"/>
                </a:solidFill>
                <a:latin typeface="Calibri" panose="020F0502020204030204" pitchFamily="34" charset="0"/>
              </a:rPr>
              <a:t>advanced age</a:t>
            </a:r>
            <a:r>
              <a:rPr lang="de-DE" sz="2800" b="1" dirty="0" smtClean="0">
                <a:solidFill>
                  <a:schemeClr val="bg2"/>
                </a:solidFill>
                <a:latin typeface="Calibri" panose="020F0502020204030204" pitchFamily="34" charset="0"/>
              </a:rPr>
              <a:t> and </a:t>
            </a:r>
            <a:r>
              <a:rPr lang="de-DE" sz="2800" b="1" dirty="0" smtClean="0">
                <a:solidFill>
                  <a:srgbClr val="0000CC"/>
                </a:solidFill>
                <a:latin typeface="Calibri" panose="020F0502020204030204" pitchFamily="34" charset="0"/>
              </a:rPr>
              <a:t>high BMI</a:t>
            </a:r>
          </a:p>
          <a:p>
            <a:pPr eaLnBrk="1" hangingPunct="1">
              <a:lnSpc>
                <a:spcPct val="80000"/>
              </a:lnSpc>
              <a:buClr>
                <a:srgbClr val="0000CC"/>
              </a:buClr>
              <a:buSzPct val="100000"/>
              <a:buFont typeface="Wingdings" panose="05000000000000000000" pitchFamily="2" charset="2"/>
              <a:buChar char="Ø"/>
              <a:defRPr/>
            </a:pPr>
            <a:endParaRPr lang="de-DE" sz="2800" b="1" dirty="0" smtClean="0">
              <a:solidFill>
                <a:schemeClr val="bg2"/>
              </a:solidFill>
              <a:latin typeface="Calibri" panose="020F0502020204030204" pitchFamily="34" charset="0"/>
            </a:endParaRPr>
          </a:p>
          <a:p>
            <a:pPr eaLnBrk="1" hangingPunct="1">
              <a:lnSpc>
                <a:spcPct val="80000"/>
              </a:lnSpc>
              <a:buClr>
                <a:srgbClr val="0000CC"/>
              </a:buClr>
              <a:buSzPct val="100000"/>
              <a:buFont typeface="Wingdings" panose="05000000000000000000" pitchFamily="2" charset="2"/>
              <a:buChar char="Ø"/>
              <a:defRPr/>
            </a:pPr>
            <a:r>
              <a:rPr lang="de-DE" sz="2800" b="1" dirty="0" smtClean="0">
                <a:solidFill>
                  <a:schemeClr val="bg2"/>
                </a:solidFill>
                <a:latin typeface="Calibri" panose="020F0502020204030204" pitchFamily="34" charset="0"/>
              </a:rPr>
              <a:t>Swelling sensation in varicose patients may predict higher risk for progression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itel 1"/>
          <p:cNvSpPr>
            <a:spLocks noGrp="1"/>
          </p:cNvSpPr>
          <p:nvPr>
            <p:ph type="title" idx="4294967295"/>
          </p:nvPr>
        </p:nvSpPr>
        <p:spPr>
          <a:xfrm>
            <a:off x="1387475" y="0"/>
            <a:ext cx="6503988" cy="6096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5720" rIns="45720"/>
          <a:lstStyle/>
          <a:p>
            <a:pPr algn="l" eaLnBrk="1" hangingPunct="1"/>
            <a:r>
              <a:rPr lang="de-DE" sz="2800" b="1" smtClean="0">
                <a:solidFill>
                  <a:srgbClr val="0000CC"/>
                </a:solidFill>
                <a:effectLst/>
                <a:latin typeface="Calibri" pitchFamily="34" charset="0"/>
              </a:rPr>
              <a:t>Edinburgh Vein Study - </a:t>
            </a:r>
            <a:r>
              <a:rPr lang="de-DE" sz="2800" b="1" smtClean="0">
                <a:solidFill>
                  <a:srgbClr val="FF0000"/>
                </a:solidFill>
                <a:effectLst/>
                <a:latin typeface="Calibri" pitchFamily="34" charset="0"/>
              </a:rPr>
              <a:t>Progression of CVD </a:t>
            </a:r>
          </a:p>
        </p:txBody>
      </p:sp>
      <p:sp>
        <p:nvSpPr>
          <p:cNvPr id="2" name="Rectangle 1"/>
          <p:cNvSpPr/>
          <p:nvPr/>
        </p:nvSpPr>
        <p:spPr>
          <a:xfrm>
            <a:off x="136478" y="6073775"/>
            <a:ext cx="8830101" cy="646331"/>
          </a:xfrm>
          <a:prstGeom prst="rect">
            <a:avLst/>
          </a:prstGeom>
        </p:spPr>
        <p:txBody>
          <a:bodyPr wrap="square">
            <a:spAutoFit/>
          </a:bodyPr>
          <a:lstStyle/>
          <a:p>
            <a:pPr defTabSz="914400">
              <a:defRPr/>
            </a:pPr>
            <a:r>
              <a:rPr lang="en-US" b="1" dirty="0">
                <a:solidFill>
                  <a:srgbClr val="0070C0"/>
                </a:solidFill>
                <a:latin typeface="Calibri" panose="020F0502020204030204" pitchFamily="34" charset="0"/>
                <a:ea typeface="+mn-ea"/>
              </a:rPr>
              <a:t>Lee AJ, et al. </a:t>
            </a:r>
            <a:r>
              <a:rPr lang="en-US" b="1" dirty="0">
                <a:solidFill>
                  <a:srgbClr val="000000"/>
                </a:solidFill>
                <a:latin typeface="Calibri" panose="020F0502020204030204" pitchFamily="34" charset="0"/>
                <a:ea typeface="+mn-ea"/>
              </a:rPr>
              <a:t>Progression of varicose veins and chronic venous insufficiency in the general population in the Edinburgh Vein Study. </a:t>
            </a:r>
            <a:r>
              <a:rPr lang="en-US" b="1" dirty="0">
                <a:solidFill>
                  <a:srgbClr val="0070C0"/>
                </a:solidFill>
                <a:latin typeface="Calibri" panose="020F0502020204030204" pitchFamily="34" charset="0"/>
                <a:ea typeface="+mn-ea"/>
              </a:rPr>
              <a:t>J </a:t>
            </a:r>
            <a:r>
              <a:rPr lang="en-US" b="1" dirty="0" err="1">
                <a:solidFill>
                  <a:srgbClr val="0070C0"/>
                </a:solidFill>
                <a:latin typeface="Calibri" panose="020F0502020204030204" pitchFamily="34" charset="0"/>
                <a:ea typeface="+mn-ea"/>
              </a:rPr>
              <a:t>Vasc</a:t>
            </a:r>
            <a:r>
              <a:rPr lang="en-US" b="1" dirty="0">
                <a:solidFill>
                  <a:srgbClr val="0070C0"/>
                </a:solidFill>
                <a:latin typeface="Calibri" panose="020F0502020204030204" pitchFamily="34" charset="0"/>
                <a:ea typeface="+mn-ea"/>
              </a:rPr>
              <a:t> </a:t>
            </a:r>
            <a:r>
              <a:rPr lang="en-US" b="1" dirty="0" err="1">
                <a:solidFill>
                  <a:srgbClr val="0070C0"/>
                </a:solidFill>
                <a:latin typeface="Calibri" panose="020F0502020204030204" pitchFamily="34" charset="0"/>
                <a:ea typeface="+mn-ea"/>
              </a:rPr>
              <a:t>Surg</a:t>
            </a:r>
            <a:r>
              <a:rPr lang="en-US" b="1" dirty="0">
                <a:solidFill>
                  <a:srgbClr val="0070C0"/>
                </a:solidFill>
                <a:latin typeface="Calibri" panose="020F0502020204030204" pitchFamily="34" charset="0"/>
                <a:ea typeface="+mn-ea"/>
              </a:rPr>
              <a:t> VL 2015;3:18-26</a:t>
            </a:r>
          </a:p>
        </p:txBody>
      </p:sp>
      <p:pic>
        <p:nvPicPr>
          <p:cNvPr id="316420"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51" t="4770" b="3262"/>
          <a:stretch>
            <a:fillRect/>
          </a:stretch>
        </p:blipFill>
        <p:spPr bwMode="auto">
          <a:xfrm>
            <a:off x="0" y="1028700"/>
            <a:ext cx="911383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itel 1"/>
          <p:cNvSpPr>
            <a:spLocks noGrp="1"/>
          </p:cNvSpPr>
          <p:nvPr>
            <p:ph type="title" idx="4294967295"/>
          </p:nvPr>
        </p:nvSpPr>
        <p:spPr>
          <a:xfrm>
            <a:off x="779462" y="54592"/>
            <a:ext cx="7777683" cy="6096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5720" rIns="45720"/>
          <a:lstStyle/>
          <a:p>
            <a:pPr algn="l" eaLnBrk="1" hangingPunct="1"/>
            <a:r>
              <a:rPr lang="de-DE" sz="3200" b="1" dirty="0" smtClean="0">
                <a:solidFill>
                  <a:srgbClr val="0000CC"/>
                </a:solidFill>
                <a:effectLst/>
                <a:latin typeface="Calibri" pitchFamily="34" charset="0"/>
              </a:rPr>
              <a:t>Edinburgh </a:t>
            </a:r>
            <a:r>
              <a:rPr lang="de-DE" sz="3200" b="1" dirty="0" err="1" smtClean="0">
                <a:solidFill>
                  <a:srgbClr val="0000CC"/>
                </a:solidFill>
                <a:effectLst/>
                <a:latin typeface="Calibri" pitchFamily="34" charset="0"/>
              </a:rPr>
              <a:t>Vein</a:t>
            </a:r>
            <a:r>
              <a:rPr lang="de-DE" sz="3200" b="1" dirty="0" smtClean="0">
                <a:solidFill>
                  <a:srgbClr val="0000CC"/>
                </a:solidFill>
                <a:effectLst/>
                <a:latin typeface="Calibri" pitchFamily="34" charset="0"/>
              </a:rPr>
              <a:t> Study </a:t>
            </a:r>
            <a:r>
              <a:rPr lang="de-DE" sz="3600" b="1" dirty="0" smtClean="0">
                <a:solidFill>
                  <a:srgbClr val="0000CC"/>
                </a:solidFill>
                <a:effectLst/>
                <a:latin typeface="Calibri" pitchFamily="34" charset="0"/>
              </a:rPr>
              <a:t>- </a:t>
            </a:r>
            <a:r>
              <a:rPr lang="de-DE" sz="3200" b="1" dirty="0" smtClean="0">
                <a:solidFill>
                  <a:srgbClr val="FF0000"/>
                </a:solidFill>
                <a:effectLst/>
                <a:latin typeface="Calibri" pitchFamily="34" charset="0"/>
              </a:rPr>
              <a:t>Progression </a:t>
            </a:r>
            <a:r>
              <a:rPr lang="de-DE" sz="3200" b="1" dirty="0" err="1" smtClean="0">
                <a:solidFill>
                  <a:srgbClr val="FF0000"/>
                </a:solidFill>
                <a:effectLst/>
                <a:latin typeface="Calibri" pitchFamily="34" charset="0"/>
              </a:rPr>
              <a:t>of</a:t>
            </a:r>
            <a:r>
              <a:rPr lang="de-DE" sz="3200" b="1" dirty="0" smtClean="0">
                <a:solidFill>
                  <a:srgbClr val="FF0000"/>
                </a:solidFill>
                <a:effectLst/>
                <a:latin typeface="Calibri" pitchFamily="34" charset="0"/>
              </a:rPr>
              <a:t> CVD </a:t>
            </a:r>
          </a:p>
        </p:txBody>
      </p:sp>
      <p:sp>
        <p:nvSpPr>
          <p:cNvPr id="2" name="Rectangle 1"/>
          <p:cNvSpPr/>
          <p:nvPr/>
        </p:nvSpPr>
        <p:spPr>
          <a:xfrm>
            <a:off x="370005" y="6073775"/>
            <a:ext cx="8187140" cy="646331"/>
          </a:xfrm>
          <a:prstGeom prst="rect">
            <a:avLst/>
          </a:prstGeom>
        </p:spPr>
        <p:txBody>
          <a:bodyPr wrap="square">
            <a:spAutoFit/>
          </a:bodyPr>
          <a:lstStyle/>
          <a:p>
            <a:pPr defTabSz="914400">
              <a:defRPr/>
            </a:pPr>
            <a:r>
              <a:rPr lang="en-US" b="1" dirty="0">
                <a:solidFill>
                  <a:srgbClr val="0070C0"/>
                </a:solidFill>
                <a:latin typeface="Calibri" panose="020F0502020204030204" pitchFamily="34" charset="0"/>
                <a:ea typeface="+mn-ea"/>
              </a:rPr>
              <a:t>Lee AJ, et al. </a:t>
            </a:r>
            <a:r>
              <a:rPr lang="en-US" b="1" dirty="0">
                <a:solidFill>
                  <a:srgbClr val="000000"/>
                </a:solidFill>
                <a:latin typeface="Calibri" panose="020F0502020204030204" pitchFamily="34" charset="0"/>
                <a:ea typeface="+mn-ea"/>
              </a:rPr>
              <a:t>Progression of varicose veins and chronic venous insufficiency in the general population in the Edinburgh Vein Study. </a:t>
            </a:r>
            <a:r>
              <a:rPr lang="en-US" b="1" dirty="0">
                <a:solidFill>
                  <a:srgbClr val="0070C0"/>
                </a:solidFill>
                <a:latin typeface="Calibri" panose="020F0502020204030204" pitchFamily="34" charset="0"/>
                <a:ea typeface="+mn-ea"/>
              </a:rPr>
              <a:t>J </a:t>
            </a:r>
            <a:r>
              <a:rPr lang="en-US" b="1" dirty="0" err="1">
                <a:solidFill>
                  <a:srgbClr val="0070C0"/>
                </a:solidFill>
                <a:latin typeface="Calibri" panose="020F0502020204030204" pitchFamily="34" charset="0"/>
                <a:ea typeface="+mn-ea"/>
              </a:rPr>
              <a:t>Vasc</a:t>
            </a:r>
            <a:r>
              <a:rPr lang="en-US" b="1" dirty="0">
                <a:solidFill>
                  <a:srgbClr val="0070C0"/>
                </a:solidFill>
                <a:latin typeface="Calibri" panose="020F0502020204030204" pitchFamily="34" charset="0"/>
                <a:ea typeface="+mn-ea"/>
              </a:rPr>
              <a:t> </a:t>
            </a:r>
            <a:r>
              <a:rPr lang="en-US" b="1" dirty="0" err="1">
                <a:solidFill>
                  <a:srgbClr val="0070C0"/>
                </a:solidFill>
                <a:latin typeface="Calibri" panose="020F0502020204030204" pitchFamily="34" charset="0"/>
                <a:ea typeface="+mn-ea"/>
              </a:rPr>
              <a:t>Surg</a:t>
            </a:r>
            <a:r>
              <a:rPr lang="en-US" b="1" dirty="0">
                <a:solidFill>
                  <a:srgbClr val="0070C0"/>
                </a:solidFill>
                <a:latin typeface="Calibri" panose="020F0502020204030204" pitchFamily="34" charset="0"/>
                <a:ea typeface="+mn-ea"/>
              </a:rPr>
              <a:t> VL 2015;3:18-26</a:t>
            </a:r>
          </a:p>
        </p:txBody>
      </p:sp>
      <p:sp>
        <p:nvSpPr>
          <p:cNvPr id="4" name="Rectangle 3"/>
          <p:cNvSpPr/>
          <p:nvPr/>
        </p:nvSpPr>
        <p:spPr>
          <a:xfrm>
            <a:off x="134938" y="990600"/>
            <a:ext cx="8975725" cy="4401205"/>
          </a:xfrm>
          <a:prstGeom prst="rect">
            <a:avLst/>
          </a:prstGeom>
        </p:spPr>
        <p:txBody>
          <a:bodyPr>
            <a:spAutoFit/>
          </a:bodyPr>
          <a:lstStyle/>
          <a:p>
            <a:pPr defTabSz="914400">
              <a:defRPr/>
            </a:pPr>
            <a:r>
              <a:rPr lang="en-US" sz="2000" b="1" dirty="0">
                <a:solidFill>
                  <a:srgbClr val="000000"/>
                </a:solidFill>
                <a:latin typeface="Calibri" panose="020F0502020204030204" pitchFamily="34" charset="0"/>
                <a:ea typeface="+mn-ea"/>
              </a:rPr>
              <a:t>CVD progression </a:t>
            </a:r>
            <a:r>
              <a:rPr lang="en-US" sz="2000" b="1" dirty="0">
                <a:solidFill>
                  <a:srgbClr val="0000CC"/>
                </a:solidFill>
                <a:latin typeface="Calibri" panose="020F0502020204030204" pitchFamily="34" charset="0"/>
                <a:ea typeface="+mn-ea"/>
              </a:rPr>
              <a:t>1/20</a:t>
            </a:r>
            <a:r>
              <a:rPr lang="en-US" sz="2000" b="1" dirty="0">
                <a:solidFill>
                  <a:srgbClr val="000000"/>
                </a:solidFill>
                <a:latin typeface="Calibri" panose="020F0502020204030204" pitchFamily="34" charset="0"/>
                <a:ea typeface="+mn-ea"/>
              </a:rPr>
              <a:t> per year</a:t>
            </a:r>
          </a:p>
          <a:p>
            <a:pPr defTabSz="914400">
              <a:defRPr/>
            </a:pPr>
            <a:endParaRPr lang="en-US" sz="2000" b="1" dirty="0">
              <a:solidFill>
                <a:srgbClr val="000000"/>
              </a:solidFill>
              <a:latin typeface="Calibri" panose="020F0502020204030204" pitchFamily="34" charset="0"/>
              <a:ea typeface="+mn-ea"/>
            </a:endParaRPr>
          </a:p>
          <a:p>
            <a:pPr defTabSz="914400">
              <a:defRPr/>
            </a:pPr>
            <a:r>
              <a:rPr lang="en-US" sz="2000" b="1" dirty="0">
                <a:solidFill>
                  <a:srgbClr val="000000"/>
                </a:solidFill>
                <a:latin typeface="Calibri" panose="020F0502020204030204" pitchFamily="34" charset="0"/>
                <a:ea typeface="+mn-ea"/>
              </a:rPr>
              <a:t>Almost</a:t>
            </a:r>
            <a:r>
              <a:rPr lang="en-US" sz="2000" b="1" dirty="0">
                <a:solidFill>
                  <a:srgbClr val="0000CC"/>
                </a:solidFill>
                <a:latin typeface="Calibri" panose="020F0502020204030204" pitchFamily="34" charset="0"/>
                <a:ea typeface="+mn-ea"/>
              </a:rPr>
              <a:t> 1/3 </a:t>
            </a:r>
            <a:r>
              <a:rPr lang="en-US" sz="2000" b="1" dirty="0">
                <a:solidFill>
                  <a:srgbClr val="000000"/>
                </a:solidFill>
                <a:latin typeface="Calibri" panose="020F0502020204030204" pitchFamily="34" charset="0"/>
                <a:ea typeface="+mn-ea"/>
              </a:rPr>
              <a:t>with VVS developed skin changes putting them at risk of ulcer</a:t>
            </a:r>
          </a:p>
          <a:p>
            <a:pPr defTabSz="914400">
              <a:defRPr/>
            </a:pPr>
            <a:r>
              <a:rPr lang="en-US" sz="2000" b="1" dirty="0">
                <a:solidFill>
                  <a:srgbClr val="000000"/>
                </a:solidFill>
                <a:latin typeface="Calibri" panose="020F0502020204030204" pitchFamily="34" charset="0"/>
                <a:ea typeface="+mn-ea"/>
              </a:rPr>
              <a:t> </a:t>
            </a:r>
          </a:p>
          <a:p>
            <a:pPr defTabSz="914400">
              <a:defRPr/>
            </a:pPr>
            <a:r>
              <a:rPr lang="en-US" sz="2000" b="1" dirty="0">
                <a:solidFill>
                  <a:srgbClr val="0000CC"/>
                </a:solidFill>
                <a:latin typeface="Calibri" panose="020F0502020204030204" pitchFamily="34" charset="0"/>
                <a:ea typeface="+mn-ea"/>
              </a:rPr>
              <a:t>CVD progression cannot be ignored. </a:t>
            </a:r>
            <a:r>
              <a:rPr lang="en-US" sz="2000" b="1" dirty="0">
                <a:solidFill>
                  <a:srgbClr val="000000"/>
                </a:solidFill>
                <a:latin typeface="Calibri" panose="020F0502020204030204" pitchFamily="34" charset="0"/>
                <a:ea typeface="+mn-ea"/>
              </a:rPr>
              <a:t>Research is required on interventions to prevent progression for benefiting patients and reducing health service costs.</a:t>
            </a:r>
          </a:p>
          <a:p>
            <a:pPr defTabSz="914400">
              <a:defRPr/>
            </a:pPr>
            <a:endParaRPr lang="en-US" sz="2000" b="1" dirty="0">
              <a:solidFill>
                <a:srgbClr val="000000"/>
              </a:solidFill>
              <a:latin typeface="Calibri" panose="020F0502020204030204" pitchFamily="34" charset="0"/>
              <a:ea typeface="+mn-ea"/>
            </a:endParaRPr>
          </a:p>
          <a:p>
            <a:pPr defTabSz="914400">
              <a:defRPr/>
            </a:pPr>
            <a:r>
              <a:rPr lang="en-US" sz="2000" b="1" dirty="0">
                <a:solidFill>
                  <a:srgbClr val="000000"/>
                </a:solidFill>
                <a:latin typeface="Calibri" panose="020F0502020204030204" pitchFamily="34" charset="0"/>
                <a:ea typeface="+mn-ea"/>
              </a:rPr>
              <a:t>Lifestyle and clinical factors most strongly related to progression were </a:t>
            </a:r>
            <a:r>
              <a:rPr lang="en-US" sz="2000" b="1" dirty="0">
                <a:solidFill>
                  <a:srgbClr val="FF0000"/>
                </a:solidFill>
                <a:latin typeface="Calibri" panose="020F0502020204030204" pitchFamily="34" charset="0"/>
                <a:ea typeface="+mn-ea"/>
              </a:rPr>
              <a:t>family history of varicose veins and history of DVT</a:t>
            </a:r>
            <a:r>
              <a:rPr lang="en-US" sz="2000" b="1" dirty="0">
                <a:solidFill>
                  <a:srgbClr val="000000"/>
                </a:solidFill>
                <a:latin typeface="Calibri" panose="020F0502020204030204" pitchFamily="34" charset="0"/>
                <a:ea typeface="+mn-ea"/>
              </a:rPr>
              <a:t>. </a:t>
            </a:r>
          </a:p>
          <a:p>
            <a:pPr defTabSz="914400">
              <a:defRPr/>
            </a:pPr>
            <a:endParaRPr lang="en-US" sz="2000" b="1" dirty="0">
              <a:solidFill>
                <a:srgbClr val="000000"/>
              </a:solidFill>
              <a:latin typeface="Calibri" panose="020F0502020204030204" pitchFamily="34" charset="0"/>
              <a:ea typeface="+mn-ea"/>
            </a:endParaRPr>
          </a:p>
          <a:p>
            <a:pPr defTabSz="914400">
              <a:defRPr/>
            </a:pPr>
            <a:r>
              <a:rPr lang="en-US" sz="2000" b="1" dirty="0">
                <a:solidFill>
                  <a:srgbClr val="FF0000"/>
                </a:solidFill>
                <a:latin typeface="Calibri" panose="020F0502020204030204" pitchFamily="34" charset="0"/>
                <a:ea typeface="+mn-ea"/>
              </a:rPr>
              <a:t>Venous reflux</a:t>
            </a:r>
            <a:r>
              <a:rPr lang="en-US" sz="2000" b="1" dirty="0">
                <a:solidFill>
                  <a:srgbClr val="000000"/>
                </a:solidFill>
                <a:latin typeface="Calibri" panose="020F0502020204030204" pitchFamily="34" charset="0"/>
                <a:ea typeface="+mn-ea"/>
              </a:rPr>
              <a:t>, particularly superficial (worse S+D), was an indicator of greater progression suggesting that duplex scanning could be a useful prognostic tool.</a:t>
            </a:r>
          </a:p>
          <a:p>
            <a:pPr defTabSz="914400">
              <a:defRPr/>
            </a:pPr>
            <a:r>
              <a:rPr lang="en-US" sz="2000" b="1" dirty="0">
                <a:solidFill>
                  <a:srgbClr val="000000"/>
                </a:solidFill>
                <a:latin typeface="Calibri" panose="020F0502020204030204" pitchFamily="34" charset="0"/>
                <a:ea typeface="+mn-ea"/>
              </a:rPr>
              <a:t> </a:t>
            </a:r>
          </a:p>
          <a:p>
            <a:pPr defTabSz="914400">
              <a:defRPr/>
            </a:pPr>
            <a:r>
              <a:rPr lang="en-US" sz="2000" b="1" dirty="0">
                <a:solidFill>
                  <a:srgbClr val="000000"/>
                </a:solidFill>
                <a:latin typeface="Calibri" panose="020F0502020204030204" pitchFamily="34" charset="0"/>
                <a:ea typeface="+mn-ea"/>
              </a:rPr>
              <a:t>Further research encompassing large longitudinal studies is required.</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538" y="665163"/>
            <a:ext cx="8737600" cy="3754437"/>
          </a:xfrm>
          <a:prstGeom prst="rect">
            <a:avLst/>
          </a:prstGeom>
        </p:spPr>
        <p:txBody>
          <a:bodyPr>
            <a:spAutoFit/>
          </a:bodyPr>
          <a:lstStyle/>
          <a:p>
            <a:pPr defTabSz="914400">
              <a:defRPr/>
            </a:pPr>
            <a:r>
              <a:rPr lang="en-US" b="1" dirty="0">
                <a:solidFill>
                  <a:srgbClr val="0070C0"/>
                </a:solidFill>
                <a:latin typeface="Calibri" panose="020F0502020204030204" pitchFamily="34" charset="0"/>
                <a:ea typeface="+mn-ea"/>
              </a:rPr>
              <a:t>Labropoulos N, et al. </a:t>
            </a:r>
            <a:r>
              <a:rPr lang="en-US" b="1" dirty="0">
                <a:solidFill>
                  <a:srgbClr val="000000"/>
                </a:solidFill>
                <a:latin typeface="Calibri" panose="020F0502020204030204" pitchFamily="34" charset="0"/>
                <a:ea typeface="+mn-ea"/>
              </a:rPr>
              <a:t>Study of the </a:t>
            </a:r>
            <a:r>
              <a:rPr lang="fr-FR" b="1" dirty="0" err="1">
                <a:solidFill>
                  <a:srgbClr val="000000"/>
                </a:solidFill>
                <a:latin typeface="Calibri" panose="020F0502020204030204" pitchFamily="34" charset="0"/>
                <a:ea typeface="+mn-ea"/>
              </a:rPr>
              <a:t>venous</a:t>
            </a:r>
            <a:r>
              <a:rPr lang="fr-FR" b="1" dirty="0">
                <a:solidFill>
                  <a:srgbClr val="000000"/>
                </a:solidFill>
                <a:latin typeface="Calibri" panose="020F0502020204030204" pitchFamily="34" charset="0"/>
                <a:ea typeface="+mn-ea"/>
              </a:rPr>
              <a:t> reflux progression. </a:t>
            </a:r>
            <a:r>
              <a:rPr lang="fr-FR" b="1" dirty="0">
                <a:solidFill>
                  <a:srgbClr val="0070C0"/>
                </a:solidFill>
                <a:latin typeface="Calibri" panose="020F0502020204030204" pitchFamily="34" charset="0"/>
                <a:ea typeface="+mn-ea"/>
              </a:rPr>
              <a:t>J </a:t>
            </a:r>
            <a:r>
              <a:rPr lang="fr-FR" b="1" dirty="0" err="1">
                <a:solidFill>
                  <a:srgbClr val="0070C0"/>
                </a:solidFill>
                <a:latin typeface="Calibri" panose="020F0502020204030204" pitchFamily="34" charset="0"/>
                <a:ea typeface="+mn-ea"/>
              </a:rPr>
              <a:t>Vasc</a:t>
            </a:r>
            <a:r>
              <a:rPr lang="fr-FR" b="1" dirty="0">
                <a:solidFill>
                  <a:srgbClr val="0070C0"/>
                </a:solidFill>
                <a:latin typeface="Calibri" panose="020F0502020204030204" pitchFamily="34" charset="0"/>
                <a:ea typeface="+mn-ea"/>
              </a:rPr>
              <a:t> </a:t>
            </a:r>
            <a:r>
              <a:rPr lang="fr-FR" b="1" dirty="0" err="1">
                <a:solidFill>
                  <a:srgbClr val="0070C0"/>
                </a:solidFill>
                <a:latin typeface="Calibri" panose="020F0502020204030204" pitchFamily="34" charset="0"/>
                <a:ea typeface="+mn-ea"/>
              </a:rPr>
              <a:t>Surg</a:t>
            </a:r>
            <a:r>
              <a:rPr lang="fr-FR" b="1" dirty="0">
                <a:solidFill>
                  <a:srgbClr val="0070C0"/>
                </a:solidFill>
                <a:latin typeface="Calibri" panose="020F0502020204030204" pitchFamily="34" charset="0"/>
                <a:ea typeface="+mn-ea"/>
              </a:rPr>
              <a:t> 2005;41:291–295.</a:t>
            </a:r>
          </a:p>
          <a:p>
            <a:pPr defTabSz="914400">
              <a:defRPr/>
            </a:pPr>
            <a:endParaRPr lang="en-US" sz="700" b="1" dirty="0">
              <a:solidFill>
                <a:srgbClr val="0070C0"/>
              </a:solidFill>
              <a:latin typeface="Calibri" panose="020F0502020204030204" pitchFamily="34" charset="0"/>
              <a:ea typeface="+mn-ea"/>
            </a:endParaRPr>
          </a:p>
          <a:p>
            <a:pPr defTabSz="914400">
              <a:defRPr/>
            </a:pPr>
            <a:r>
              <a:rPr lang="en-US" b="1" dirty="0">
                <a:solidFill>
                  <a:srgbClr val="0070C0"/>
                </a:solidFill>
                <a:latin typeface="Calibri" panose="020F0502020204030204" pitchFamily="34" charset="0"/>
                <a:ea typeface="+mn-ea"/>
              </a:rPr>
              <a:t>Labropoulos N, et al. </a:t>
            </a:r>
            <a:r>
              <a:rPr lang="en-US" b="1" dirty="0">
                <a:solidFill>
                  <a:srgbClr val="000000"/>
                </a:solidFill>
                <a:latin typeface="Calibri" panose="020F0502020204030204" pitchFamily="34" charset="0"/>
                <a:ea typeface="+mn-ea"/>
              </a:rPr>
              <a:t>Secondary chronic venous disease progresses faster than primary.</a:t>
            </a:r>
          </a:p>
          <a:p>
            <a:pPr defTabSz="914400">
              <a:defRPr/>
            </a:pPr>
            <a:r>
              <a:rPr lang="en-US" b="1" dirty="0">
                <a:solidFill>
                  <a:srgbClr val="0070C0"/>
                </a:solidFill>
                <a:latin typeface="Calibri" panose="020F0502020204030204" pitchFamily="34" charset="0"/>
                <a:ea typeface="+mn-ea"/>
              </a:rPr>
              <a:t>J </a:t>
            </a:r>
            <a:r>
              <a:rPr lang="en-US" b="1" dirty="0" err="1">
                <a:solidFill>
                  <a:srgbClr val="0070C0"/>
                </a:solidFill>
                <a:latin typeface="Calibri" panose="020F0502020204030204" pitchFamily="34" charset="0"/>
                <a:ea typeface="+mn-ea"/>
              </a:rPr>
              <a:t>Vasc</a:t>
            </a:r>
            <a:r>
              <a:rPr lang="en-US" b="1" dirty="0">
                <a:solidFill>
                  <a:srgbClr val="0070C0"/>
                </a:solidFill>
                <a:latin typeface="Calibri" panose="020F0502020204030204" pitchFamily="34" charset="0"/>
                <a:ea typeface="+mn-ea"/>
              </a:rPr>
              <a:t> </a:t>
            </a:r>
            <a:r>
              <a:rPr lang="en-US" b="1" dirty="0" err="1">
                <a:solidFill>
                  <a:srgbClr val="0070C0"/>
                </a:solidFill>
                <a:latin typeface="Calibri" panose="020F0502020204030204" pitchFamily="34" charset="0"/>
                <a:ea typeface="+mn-ea"/>
              </a:rPr>
              <a:t>Surg</a:t>
            </a:r>
            <a:r>
              <a:rPr lang="en-US" b="1" dirty="0">
                <a:solidFill>
                  <a:srgbClr val="0070C0"/>
                </a:solidFill>
                <a:latin typeface="Calibri" panose="020F0502020204030204" pitchFamily="34" charset="0"/>
                <a:ea typeface="+mn-ea"/>
              </a:rPr>
              <a:t> 2009;49:704–710.</a:t>
            </a:r>
          </a:p>
          <a:p>
            <a:pPr defTabSz="914400">
              <a:defRPr/>
            </a:pPr>
            <a:endParaRPr lang="en-US" sz="700" b="1" dirty="0">
              <a:solidFill>
                <a:srgbClr val="0070C0"/>
              </a:solidFill>
              <a:latin typeface="Calibri" panose="020F0502020204030204" pitchFamily="34" charset="0"/>
              <a:ea typeface="+mn-ea"/>
            </a:endParaRPr>
          </a:p>
          <a:p>
            <a:pPr defTabSz="914400">
              <a:defRPr/>
            </a:pPr>
            <a:r>
              <a:rPr lang="en-US" b="1" dirty="0">
                <a:solidFill>
                  <a:srgbClr val="0070C0"/>
                </a:solidFill>
                <a:latin typeface="Calibri" panose="020F0502020204030204" pitchFamily="34" charset="0"/>
                <a:ea typeface="+mn-ea"/>
              </a:rPr>
              <a:t>Kostas TI, et al. </a:t>
            </a:r>
            <a:r>
              <a:rPr lang="en-US" b="1" dirty="0">
                <a:solidFill>
                  <a:srgbClr val="000000"/>
                </a:solidFill>
                <a:latin typeface="Calibri" panose="020F0502020204030204" pitchFamily="34" charset="0"/>
                <a:ea typeface="+mn-ea"/>
              </a:rPr>
              <a:t>Chronic venous disease progression and modification of predisposing factors. </a:t>
            </a:r>
            <a:r>
              <a:rPr lang="en-US" b="1" dirty="0">
                <a:solidFill>
                  <a:srgbClr val="0070C0"/>
                </a:solidFill>
                <a:latin typeface="Calibri" panose="020F0502020204030204" pitchFamily="34" charset="0"/>
                <a:ea typeface="+mn-ea"/>
              </a:rPr>
              <a:t>J </a:t>
            </a:r>
            <a:r>
              <a:rPr lang="en-US" b="1" dirty="0" err="1">
                <a:solidFill>
                  <a:srgbClr val="0070C0"/>
                </a:solidFill>
                <a:latin typeface="Calibri" panose="020F0502020204030204" pitchFamily="34" charset="0"/>
                <a:ea typeface="+mn-ea"/>
              </a:rPr>
              <a:t>Vasc</a:t>
            </a:r>
            <a:r>
              <a:rPr lang="en-US" b="1" dirty="0">
                <a:solidFill>
                  <a:srgbClr val="0070C0"/>
                </a:solidFill>
                <a:latin typeface="Calibri" panose="020F0502020204030204" pitchFamily="34" charset="0"/>
                <a:ea typeface="+mn-ea"/>
              </a:rPr>
              <a:t> </a:t>
            </a:r>
            <a:r>
              <a:rPr lang="en-US" b="1" dirty="0" err="1">
                <a:solidFill>
                  <a:srgbClr val="0070C0"/>
                </a:solidFill>
                <a:latin typeface="Calibri" panose="020F0502020204030204" pitchFamily="34" charset="0"/>
                <a:ea typeface="+mn-ea"/>
              </a:rPr>
              <a:t>Surg</a:t>
            </a:r>
            <a:r>
              <a:rPr lang="en-US" b="1" dirty="0">
                <a:solidFill>
                  <a:srgbClr val="0070C0"/>
                </a:solidFill>
                <a:latin typeface="Calibri" panose="020F0502020204030204" pitchFamily="34" charset="0"/>
                <a:ea typeface="+mn-ea"/>
              </a:rPr>
              <a:t> 2010;51:900–907. </a:t>
            </a:r>
          </a:p>
          <a:p>
            <a:pPr defTabSz="914400">
              <a:defRPr/>
            </a:pPr>
            <a:endParaRPr lang="en-US" sz="700" b="1" dirty="0">
              <a:solidFill>
                <a:srgbClr val="0070C0"/>
              </a:solidFill>
              <a:latin typeface="Calibri" panose="020F0502020204030204" pitchFamily="34" charset="0"/>
              <a:ea typeface="+mn-ea"/>
            </a:endParaRPr>
          </a:p>
          <a:p>
            <a:pPr defTabSz="914400">
              <a:defRPr/>
            </a:pPr>
            <a:r>
              <a:rPr lang="en-US" b="1" dirty="0" err="1">
                <a:solidFill>
                  <a:srgbClr val="0070C0"/>
                </a:solidFill>
                <a:latin typeface="Calibri" panose="020F0502020204030204" pitchFamily="34" charset="0"/>
                <a:ea typeface="+mn-ea"/>
              </a:rPr>
              <a:t>Rabe</a:t>
            </a:r>
            <a:r>
              <a:rPr lang="en-US" b="1" dirty="0">
                <a:solidFill>
                  <a:srgbClr val="0070C0"/>
                </a:solidFill>
                <a:latin typeface="Calibri" panose="020F0502020204030204" pitchFamily="34" charset="0"/>
                <a:ea typeface="+mn-ea"/>
              </a:rPr>
              <a:t> E, et al. </a:t>
            </a:r>
            <a:r>
              <a:rPr lang="en-US" b="1" dirty="0">
                <a:solidFill>
                  <a:srgbClr val="000000"/>
                </a:solidFill>
                <a:latin typeface="Calibri" panose="020F0502020204030204" pitchFamily="34" charset="0"/>
                <a:ea typeface="+mn-ea"/>
              </a:rPr>
              <a:t>Incidence of varicose veins, chronic venous insufficiency, and progression of disease in the Bonn vein study II. </a:t>
            </a:r>
            <a:r>
              <a:rPr lang="en-US" b="1" dirty="0">
                <a:solidFill>
                  <a:srgbClr val="0070C0"/>
                </a:solidFill>
                <a:latin typeface="Calibri" panose="020F0502020204030204" pitchFamily="34" charset="0"/>
                <a:ea typeface="+mn-ea"/>
              </a:rPr>
              <a:t>J </a:t>
            </a:r>
            <a:r>
              <a:rPr lang="en-US" b="1" dirty="0" err="1">
                <a:solidFill>
                  <a:srgbClr val="0070C0"/>
                </a:solidFill>
                <a:latin typeface="Calibri" panose="020F0502020204030204" pitchFamily="34" charset="0"/>
                <a:ea typeface="+mn-ea"/>
              </a:rPr>
              <a:t>Vasc</a:t>
            </a:r>
            <a:r>
              <a:rPr lang="en-US" b="1" dirty="0">
                <a:solidFill>
                  <a:srgbClr val="0070C0"/>
                </a:solidFill>
                <a:latin typeface="Calibri" panose="020F0502020204030204" pitchFamily="34" charset="0"/>
                <a:ea typeface="+mn-ea"/>
              </a:rPr>
              <a:t> </a:t>
            </a:r>
            <a:r>
              <a:rPr lang="en-US" b="1" dirty="0" err="1">
                <a:solidFill>
                  <a:srgbClr val="0070C0"/>
                </a:solidFill>
                <a:latin typeface="Calibri" panose="020F0502020204030204" pitchFamily="34" charset="0"/>
                <a:ea typeface="+mn-ea"/>
              </a:rPr>
              <a:t>Surg</a:t>
            </a:r>
            <a:r>
              <a:rPr lang="en-US" b="1" dirty="0">
                <a:solidFill>
                  <a:srgbClr val="0070C0"/>
                </a:solidFill>
                <a:latin typeface="Calibri" panose="020F0502020204030204" pitchFamily="34" charset="0"/>
                <a:ea typeface="+mn-ea"/>
              </a:rPr>
              <a:t> 2010;51:791.</a:t>
            </a:r>
          </a:p>
          <a:p>
            <a:pPr defTabSz="914400">
              <a:defRPr/>
            </a:pPr>
            <a:endParaRPr lang="en-US" sz="700" b="1" dirty="0">
              <a:solidFill>
                <a:srgbClr val="0070C0"/>
              </a:solidFill>
              <a:latin typeface="Calibri" panose="020F0502020204030204" pitchFamily="34" charset="0"/>
              <a:ea typeface="+mn-ea"/>
            </a:endParaRPr>
          </a:p>
          <a:p>
            <a:pPr defTabSz="914400">
              <a:defRPr/>
            </a:pPr>
            <a:r>
              <a:rPr lang="en-US" b="1" dirty="0">
                <a:solidFill>
                  <a:srgbClr val="0070C0"/>
                </a:solidFill>
                <a:latin typeface="Calibri" panose="020F0502020204030204" pitchFamily="34" charset="0"/>
                <a:ea typeface="+mn-ea"/>
              </a:rPr>
              <a:t>Engelhorn CA, et al. </a:t>
            </a:r>
            <a:r>
              <a:rPr lang="en-US" b="1" dirty="0">
                <a:solidFill>
                  <a:srgbClr val="000000"/>
                </a:solidFill>
                <a:latin typeface="Calibri" panose="020F0502020204030204" pitchFamily="34" charset="0"/>
                <a:ea typeface="+mn-ea"/>
              </a:rPr>
              <a:t>Progression of reflux patterns in saphenous veins of women with chronic venous valvular insufficiency. </a:t>
            </a:r>
            <a:r>
              <a:rPr lang="en-US" b="1" dirty="0">
                <a:solidFill>
                  <a:srgbClr val="0070C0"/>
                </a:solidFill>
                <a:latin typeface="Calibri" panose="020F0502020204030204" pitchFamily="34" charset="0"/>
                <a:ea typeface="+mn-ea"/>
              </a:rPr>
              <a:t>Phlebology 2012;27:25–32.</a:t>
            </a:r>
          </a:p>
          <a:p>
            <a:pPr defTabSz="914400">
              <a:defRPr/>
            </a:pPr>
            <a:endParaRPr lang="en-US" sz="700" b="1" dirty="0">
              <a:solidFill>
                <a:srgbClr val="0070C0"/>
              </a:solidFill>
              <a:latin typeface="Calibri" panose="020F0502020204030204" pitchFamily="34" charset="0"/>
              <a:ea typeface="+mn-ea"/>
            </a:endParaRPr>
          </a:p>
          <a:p>
            <a:pPr defTabSz="914400">
              <a:defRPr/>
            </a:pPr>
            <a:r>
              <a:rPr lang="en-US" b="1" dirty="0">
                <a:solidFill>
                  <a:srgbClr val="0070C0"/>
                </a:solidFill>
                <a:latin typeface="Calibri" panose="020F0502020204030204" pitchFamily="34" charset="0"/>
                <a:ea typeface="+mn-ea"/>
              </a:rPr>
              <a:t>Lee AJ, et al. </a:t>
            </a:r>
            <a:r>
              <a:rPr lang="en-US" b="1" dirty="0">
                <a:solidFill>
                  <a:srgbClr val="000000"/>
                </a:solidFill>
                <a:latin typeface="Calibri" panose="020F0502020204030204" pitchFamily="34" charset="0"/>
                <a:ea typeface="+mn-ea"/>
              </a:rPr>
              <a:t>Progression of varicose veins and chronic venous insufficiency in the general population in the Edinburgh Vein Study. </a:t>
            </a:r>
            <a:r>
              <a:rPr lang="en-US" b="1" dirty="0">
                <a:solidFill>
                  <a:srgbClr val="0070C0"/>
                </a:solidFill>
                <a:latin typeface="Calibri" panose="020F0502020204030204" pitchFamily="34" charset="0"/>
                <a:ea typeface="+mn-ea"/>
              </a:rPr>
              <a:t>J </a:t>
            </a:r>
            <a:r>
              <a:rPr lang="en-US" b="1" dirty="0" err="1">
                <a:solidFill>
                  <a:srgbClr val="0070C0"/>
                </a:solidFill>
                <a:latin typeface="Calibri" panose="020F0502020204030204" pitchFamily="34" charset="0"/>
                <a:ea typeface="+mn-ea"/>
              </a:rPr>
              <a:t>Vasc</a:t>
            </a:r>
            <a:r>
              <a:rPr lang="en-US" b="1" dirty="0">
                <a:solidFill>
                  <a:srgbClr val="0070C0"/>
                </a:solidFill>
                <a:latin typeface="Calibri" panose="020F0502020204030204" pitchFamily="34" charset="0"/>
                <a:ea typeface="+mn-ea"/>
              </a:rPr>
              <a:t> </a:t>
            </a:r>
            <a:r>
              <a:rPr lang="en-US" b="1" dirty="0" err="1">
                <a:solidFill>
                  <a:srgbClr val="0070C0"/>
                </a:solidFill>
                <a:latin typeface="Calibri" panose="020F0502020204030204" pitchFamily="34" charset="0"/>
                <a:ea typeface="+mn-ea"/>
              </a:rPr>
              <a:t>Surg</a:t>
            </a:r>
            <a:r>
              <a:rPr lang="en-US" b="1" dirty="0">
                <a:solidFill>
                  <a:srgbClr val="0070C0"/>
                </a:solidFill>
                <a:latin typeface="Calibri" panose="020F0502020204030204" pitchFamily="34" charset="0"/>
                <a:ea typeface="+mn-ea"/>
              </a:rPr>
              <a:t> 2015;3:18–26.</a:t>
            </a:r>
          </a:p>
        </p:txBody>
      </p:sp>
      <p:sp>
        <p:nvSpPr>
          <p:cNvPr id="4" name="Rectangle 2"/>
          <p:cNvSpPr txBox="1">
            <a:spLocks noChangeArrowheads="1"/>
          </p:cNvSpPr>
          <p:nvPr/>
        </p:nvSpPr>
        <p:spPr>
          <a:xfrm>
            <a:off x="395785" y="0"/>
            <a:ext cx="8393373" cy="5334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eaLnBrk="1" hangingPunct="1">
              <a:defRPr/>
            </a:pPr>
            <a:r>
              <a:rPr lang="de-DE" sz="3200" b="1" kern="0" dirty="0">
                <a:solidFill>
                  <a:srgbClr val="0000CC"/>
                </a:solidFill>
                <a:effectLst/>
                <a:latin typeface="Calibri" panose="020F0502020204030204" pitchFamily="34" charset="0"/>
                <a:cs typeface="Calibri" panose="020F0502020204030204" pitchFamily="34" charset="0"/>
              </a:rPr>
              <a:t>Progression in venous disease</a:t>
            </a:r>
          </a:p>
        </p:txBody>
      </p:sp>
      <p:sp>
        <p:nvSpPr>
          <p:cNvPr id="5" name="Rectangle 4"/>
          <p:cNvSpPr/>
          <p:nvPr/>
        </p:nvSpPr>
        <p:spPr>
          <a:xfrm>
            <a:off x="642938" y="4490115"/>
            <a:ext cx="7993062" cy="1323439"/>
          </a:xfrm>
          <a:prstGeom prst="rect">
            <a:avLst/>
          </a:prstGeom>
          <a:solidFill>
            <a:srgbClr val="0000CC"/>
          </a:solidFill>
        </p:spPr>
        <p:txBody>
          <a:bodyPr>
            <a:spAutoFit/>
          </a:bodyPr>
          <a:lstStyle/>
          <a:p>
            <a:pPr defTabSz="914400">
              <a:defRPr/>
            </a:pPr>
            <a:r>
              <a:rPr lang="en-US" sz="2000" b="1" dirty="0">
                <a:solidFill>
                  <a:srgbClr val="FFFF00"/>
                </a:solidFill>
                <a:latin typeface="Calibri" panose="020F0502020204030204" pitchFamily="34" charset="0"/>
                <a:ea typeface="+mn-ea"/>
              </a:rPr>
              <a:t>High progression rate of chronic venous disease.</a:t>
            </a:r>
          </a:p>
          <a:p>
            <a:pPr defTabSz="914400">
              <a:defRPr/>
            </a:pPr>
            <a:r>
              <a:rPr lang="en-US" sz="2000" b="1" dirty="0">
                <a:solidFill>
                  <a:srgbClr val="FFFFFF"/>
                </a:solidFill>
                <a:latin typeface="Calibri" panose="020F0502020204030204" pitchFamily="34" charset="0"/>
                <a:ea typeface="+mn-ea"/>
              </a:rPr>
              <a:t>More studies are needed to </a:t>
            </a:r>
          </a:p>
          <a:p>
            <a:pPr defTabSz="914400">
              <a:defRPr/>
            </a:pPr>
            <a:r>
              <a:rPr lang="en-US" sz="2000" b="1" dirty="0">
                <a:solidFill>
                  <a:srgbClr val="FFFFFF"/>
                </a:solidFill>
                <a:latin typeface="Calibri" panose="020F0502020204030204" pitchFamily="34" charset="0"/>
                <a:ea typeface="+mn-ea"/>
              </a:rPr>
              <a:t>  </a:t>
            </a:r>
            <a:r>
              <a:rPr lang="en-US" sz="2000" b="1" dirty="0">
                <a:solidFill>
                  <a:srgbClr val="FFFF00"/>
                </a:solidFill>
                <a:latin typeface="Calibri" panose="020F0502020204030204" pitchFamily="34" charset="0"/>
                <a:ea typeface="+mn-ea"/>
              </a:rPr>
              <a:t> -</a:t>
            </a:r>
            <a:r>
              <a:rPr lang="en-US" sz="2000" b="1" dirty="0">
                <a:solidFill>
                  <a:srgbClr val="FFFFFF"/>
                </a:solidFill>
                <a:latin typeface="Calibri" panose="020F0502020204030204" pitchFamily="34" charset="0"/>
                <a:ea typeface="+mn-ea"/>
              </a:rPr>
              <a:t>determine the risk for progression to venous ulcers </a:t>
            </a:r>
          </a:p>
          <a:p>
            <a:pPr defTabSz="914400">
              <a:defRPr/>
            </a:pPr>
            <a:r>
              <a:rPr lang="en-US" sz="2000" b="1" dirty="0">
                <a:solidFill>
                  <a:srgbClr val="FFFFFF"/>
                </a:solidFill>
                <a:latin typeface="Calibri" panose="020F0502020204030204" pitchFamily="34" charset="0"/>
                <a:ea typeface="+mn-ea"/>
              </a:rPr>
              <a:t>   </a:t>
            </a:r>
            <a:r>
              <a:rPr lang="en-US" sz="2000" b="1" dirty="0">
                <a:solidFill>
                  <a:srgbClr val="FFFF00"/>
                </a:solidFill>
                <a:latin typeface="Calibri" panose="020F0502020204030204" pitchFamily="34" charset="0"/>
                <a:ea typeface="+mn-ea"/>
              </a:rPr>
              <a:t>-</a:t>
            </a:r>
            <a:r>
              <a:rPr lang="en-US" sz="2000" b="1" dirty="0">
                <a:solidFill>
                  <a:srgbClr val="FFFFFF"/>
                </a:solidFill>
                <a:latin typeface="Calibri" panose="020F0502020204030204" pitchFamily="34" charset="0"/>
                <a:ea typeface="+mn-ea"/>
              </a:rPr>
              <a:t>define which patients may benefit from early vein interventions</a:t>
            </a:r>
          </a:p>
        </p:txBody>
      </p:sp>
      <p:sp>
        <p:nvSpPr>
          <p:cNvPr id="6" name="Rectangle 5"/>
          <p:cNvSpPr/>
          <p:nvPr/>
        </p:nvSpPr>
        <p:spPr>
          <a:xfrm>
            <a:off x="236538" y="6348766"/>
            <a:ext cx="8737600" cy="369332"/>
          </a:xfrm>
          <a:prstGeom prst="rect">
            <a:avLst/>
          </a:prstGeom>
        </p:spPr>
        <p:txBody>
          <a:bodyPr wrap="square">
            <a:spAutoFit/>
          </a:bodyPr>
          <a:lstStyle/>
          <a:p>
            <a:pPr defTabSz="914400">
              <a:defRPr/>
            </a:pPr>
            <a:r>
              <a:rPr lang="en-US" b="1" dirty="0">
                <a:solidFill>
                  <a:srgbClr val="0070C0"/>
                </a:solidFill>
                <a:latin typeface="Calibri" panose="020F0502020204030204" pitchFamily="34" charset="0"/>
                <a:ea typeface="+mn-ea"/>
              </a:rPr>
              <a:t>Pannier F, </a:t>
            </a:r>
            <a:r>
              <a:rPr lang="en-US" b="1" dirty="0" err="1">
                <a:solidFill>
                  <a:srgbClr val="0070C0"/>
                </a:solidFill>
                <a:latin typeface="Calibri" panose="020F0502020204030204" pitchFamily="34" charset="0"/>
                <a:ea typeface="+mn-ea"/>
              </a:rPr>
              <a:t>Rabe</a:t>
            </a:r>
            <a:r>
              <a:rPr lang="en-US" b="1" dirty="0">
                <a:solidFill>
                  <a:srgbClr val="0070C0"/>
                </a:solidFill>
                <a:latin typeface="Calibri" panose="020F0502020204030204" pitchFamily="34" charset="0"/>
                <a:ea typeface="+mn-ea"/>
              </a:rPr>
              <a:t> E. </a:t>
            </a:r>
            <a:r>
              <a:rPr lang="en-US" b="1" dirty="0">
                <a:solidFill>
                  <a:srgbClr val="000000"/>
                </a:solidFill>
                <a:latin typeface="Calibri" panose="020F0502020204030204" pitchFamily="34" charset="0"/>
                <a:ea typeface="+mn-ea"/>
              </a:rPr>
              <a:t>Progression in venous pathology. </a:t>
            </a:r>
            <a:r>
              <a:rPr lang="en-US" b="1" dirty="0">
                <a:solidFill>
                  <a:srgbClr val="0070C0"/>
                </a:solidFill>
                <a:latin typeface="Calibri" panose="020F0502020204030204" pitchFamily="34" charset="0"/>
                <a:ea typeface="+mn-ea"/>
              </a:rPr>
              <a:t>Phlebology 2015;30(1 </a:t>
            </a:r>
            <a:r>
              <a:rPr lang="en-US" b="1" dirty="0" err="1">
                <a:solidFill>
                  <a:srgbClr val="0070C0"/>
                </a:solidFill>
                <a:latin typeface="Calibri" panose="020F0502020204030204" pitchFamily="34" charset="0"/>
                <a:ea typeface="+mn-ea"/>
              </a:rPr>
              <a:t>Suppl</a:t>
            </a:r>
            <a:r>
              <a:rPr lang="en-US" b="1" dirty="0">
                <a:solidFill>
                  <a:srgbClr val="0070C0"/>
                </a:solidFill>
                <a:latin typeface="Calibri" panose="020F0502020204030204" pitchFamily="34" charset="0"/>
                <a:ea typeface="+mn-ea"/>
              </a:rPr>
              <a:t>):95-7.</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rrowheads="1"/>
          </p:cNvSpPr>
          <p:nvPr>
            <p:ph type="title"/>
          </p:nvPr>
        </p:nvSpPr>
        <p:spPr>
          <a:xfrm>
            <a:off x="508000" y="228600"/>
            <a:ext cx="8331200" cy="1143000"/>
          </a:xfrm>
        </p:spPr>
        <p:txBody>
          <a:bodyPr/>
          <a:lstStyle/>
          <a:p>
            <a:pPr algn="l"/>
            <a:r>
              <a:rPr lang="de-DE" altLang="de-DE" sz="2000" b="1" dirty="0" err="1" smtClean="0"/>
              <a:t>Recommendations</a:t>
            </a:r>
            <a:r>
              <a:rPr lang="de-DE" altLang="de-DE" sz="2000" b="1" dirty="0" smtClean="0"/>
              <a:t> </a:t>
            </a:r>
            <a:r>
              <a:rPr lang="de-DE" altLang="de-DE" sz="2000" b="1" dirty="0" err="1" smtClean="0"/>
              <a:t>for</a:t>
            </a:r>
            <a:r>
              <a:rPr lang="de-DE" altLang="de-DE" sz="2000" b="1" dirty="0" smtClean="0"/>
              <a:t> </a:t>
            </a:r>
            <a:r>
              <a:rPr lang="de-DE" altLang="de-DE" sz="2000" b="1" dirty="0" err="1" smtClean="0"/>
              <a:t>the</a:t>
            </a:r>
            <a:r>
              <a:rPr lang="de-DE" altLang="de-DE" sz="2000" b="1" dirty="0" smtClean="0"/>
              <a:t> </a:t>
            </a:r>
            <a:r>
              <a:rPr lang="de-DE" altLang="de-DE" sz="2000" b="1" dirty="0" err="1" smtClean="0"/>
              <a:t>referral</a:t>
            </a:r>
            <a:r>
              <a:rPr lang="de-DE" altLang="de-DE" sz="2000" b="1" dirty="0" smtClean="0"/>
              <a:t> </a:t>
            </a:r>
            <a:r>
              <a:rPr lang="de-DE" altLang="de-DE" sz="2000" b="1" dirty="0" err="1" smtClean="0"/>
              <a:t>and</a:t>
            </a:r>
            <a:r>
              <a:rPr lang="de-DE" altLang="de-DE" sz="2000" b="1" dirty="0" smtClean="0"/>
              <a:t> </a:t>
            </a:r>
            <a:r>
              <a:rPr lang="de-DE" altLang="de-DE" sz="2000" b="1" dirty="0" err="1" smtClean="0"/>
              <a:t>treatment</a:t>
            </a:r>
            <a:r>
              <a:rPr lang="de-DE" altLang="de-DE" sz="2000" b="1" dirty="0" smtClean="0"/>
              <a:t> </a:t>
            </a:r>
            <a:r>
              <a:rPr lang="de-DE" altLang="de-DE" sz="2000" b="1" dirty="0" err="1" smtClean="0"/>
              <a:t>of</a:t>
            </a:r>
            <a:r>
              <a:rPr lang="de-DE" altLang="de-DE" sz="2000" b="1" dirty="0" smtClean="0"/>
              <a:t> </a:t>
            </a:r>
            <a:r>
              <a:rPr lang="de-DE" altLang="de-DE" sz="2000" b="1" dirty="0" err="1" smtClean="0"/>
              <a:t>patients</a:t>
            </a:r>
            <a:r>
              <a:rPr lang="de-DE" altLang="de-DE" sz="2000" b="1" dirty="0" smtClean="0"/>
              <a:t> </a:t>
            </a:r>
            <a:r>
              <a:rPr lang="de-DE" altLang="de-DE" sz="2000" b="1" dirty="0" err="1" smtClean="0"/>
              <a:t>with</a:t>
            </a:r>
            <a:r>
              <a:rPr lang="de-DE" altLang="de-DE" sz="2000" b="1" dirty="0" smtClean="0"/>
              <a:t> </a:t>
            </a:r>
            <a:r>
              <a:rPr lang="de-DE" altLang="de-DE" sz="2000" b="1" dirty="0" err="1" smtClean="0"/>
              <a:t>lower</a:t>
            </a:r>
            <a:r>
              <a:rPr lang="de-DE" altLang="de-DE" sz="2000" b="1" dirty="0" smtClean="0"/>
              <a:t> </a:t>
            </a:r>
            <a:r>
              <a:rPr lang="de-DE" altLang="de-DE" sz="2000" b="1" dirty="0" err="1" smtClean="0"/>
              <a:t>limb</a:t>
            </a:r>
            <a:r>
              <a:rPr lang="de-DE" altLang="de-DE" sz="2000" b="1" dirty="0" smtClean="0"/>
              <a:t> </a:t>
            </a:r>
            <a:r>
              <a:rPr lang="de-DE" altLang="de-DE" sz="2000" b="1" dirty="0" err="1" smtClean="0"/>
              <a:t>chronic</a:t>
            </a:r>
            <a:r>
              <a:rPr lang="de-DE" altLang="de-DE" sz="2000" b="1" dirty="0" smtClean="0"/>
              <a:t> </a:t>
            </a:r>
            <a:r>
              <a:rPr lang="de-DE" altLang="de-DE" sz="2000" b="1" dirty="0" err="1" smtClean="0"/>
              <a:t>venous</a:t>
            </a:r>
            <a:r>
              <a:rPr lang="de-DE" altLang="de-DE" sz="2000" b="1" dirty="0" smtClean="0"/>
              <a:t> </a:t>
            </a:r>
            <a:r>
              <a:rPr lang="de-DE" altLang="de-DE" sz="2000" b="1" dirty="0" err="1" smtClean="0"/>
              <a:t>insufficiency</a:t>
            </a:r>
            <a:r>
              <a:rPr lang="de-DE" altLang="de-DE" sz="2000" b="1" dirty="0" smtClean="0"/>
              <a:t> (</a:t>
            </a:r>
            <a:r>
              <a:rPr lang="de-DE" altLang="de-DE" sz="2000" b="1" dirty="0" err="1" smtClean="0"/>
              <a:t>including</a:t>
            </a:r>
            <a:r>
              <a:rPr lang="de-DE" altLang="de-DE" sz="2000" b="1" dirty="0" smtClean="0"/>
              <a:t> </a:t>
            </a:r>
            <a:r>
              <a:rPr lang="de-DE" altLang="de-DE" sz="2000" b="1" dirty="0" err="1" smtClean="0"/>
              <a:t>varicose</a:t>
            </a:r>
            <a:r>
              <a:rPr lang="de-DE" altLang="de-DE" sz="2000" b="1" dirty="0" smtClean="0"/>
              <a:t> </a:t>
            </a:r>
            <a:r>
              <a:rPr lang="de-DE" altLang="de-DE" sz="2000" b="1" dirty="0" err="1" smtClean="0"/>
              <a:t>veins</a:t>
            </a:r>
            <a:r>
              <a:rPr lang="de-DE" altLang="de-DE" sz="2000" b="1" dirty="0" smtClean="0"/>
              <a:t>). </a:t>
            </a:r>
            <a:br>
              <a:rPr lang="de-DE" altLang="de-DE" sz="2000" b="1" dirty="0" smtClean="0"/>
            </a:br>
            <a:r>
              <a:rPr lang="de-DE" altLang="de-DE" sz="2000" b="1" dirty="0" err="1" smtClean="0">
                <a:solidFill>
                  <a:srgbClr val="00B0F0"/>
                </a:solidFill>
              </a:rPr>
              <a:t>Berridge</a:t>
            </a:r>
            <a:r>
              <a:rPr lang="de-DE" altLang="de-DE" sz="2000" b="1" dirty="0" smtClean="0">
                <a:solidFill>
                  <a:srgbClr val="00B0F0"/>
                </a:solidFill>
              </a:rPr>
              <a:t> D et al. </a:t>
            </a:r>
            <a:r>
              <a:rPr lang="de-DE" altLang="de-DE" sz="2000" b="1" dirty="0" err="1" smtClean="0"/>
              <a:t>Phlebology</a:t>
            </a:r>
            <a:r>
              <a:rPr lang="de-DE" altLang="de-DE" sz="2000" b="1" dirty="0" smtClean="0"/>
              <a:t> 2011; 26: 91 </a:t>
            </a:r>
            <a:r>
              <a:rPr lang="mr-IN" altLang="de-DE" sz="2000" b="1" dirty="0" smtClean="0"/>
              <a:t>–</a:t>
            </a:r>
            <a:r>
              <a:rPr lang="de-DE" altLang="de-DE" sz="2000" b="1" dirty="0" smtClean="0"/>
              <a:t> 93</a:t>
            </a:r>
            <a:endParaRPr lang="de-DE" sz="2000" b="1" dirty="0" smtClean="0"/>
          </a:p>
        </p:txBody>
      </p:sp>
      <p:sp>
        <p:nvSpPr>
          <p:cNvPr id="23555" name="Rectangle 3"/>
          <p:cNvSpPr>
            <a:spLocks noGrp="1" noRot="1" noChangeArrowheads="1"/>
          </p:cNvSpPr>
          <p:nvPr>
            <p:ph type="body" idx="1"/>
          </p:nvPr>
        </p:nvSpPr>
        <p:spPr>
          <a:xfrm>
            <a:off x="508000" y="1752600"/>
            <a:ext cx="8331200" cy="4648200"/>
          </a:xfrm>
          <a:ln>
            <a:solidFill>
              <a:schemeClr val="tx1"/>
            </a:solidFill>
          </a:ln>
        </p:spPr>
        <p:txBody>
          <a:bodyPr rtlCol="0">
            <a:noAutofit/>
          </a:bodyPr>
          <a:lstStyle/>
          <a:p>
            <a:pPr marL="0" indent="0" fontAlgn="auto">
              <a:lnSpc>
                <a:spcPct val="90000"/>
              </a:lnSpc>
              <a:spcAft>
                <a:spcPts val="0"/>
              </a:spcAft>
              <a:buFont typeface="Wingdings" pitchFamily="2" charset="2"/>
              <a:buNone/>
              <a:defRPr/>
            </a:pPr>
            <a:r>
              <a:rPr lang="de-DE" sz="2400" b="1" dirty="0" smtClean="0"/>
              <a:t>There </a:t>
            </a:r>
            <a:r>
              <a:rPr lang="de-DE" sz="2400" b="1" dirty="0"/>
              <a:t>is ample published evidence to show that, </a:t>
            </a:r>
            <a:r>
              <a:rPr lang="de-DE" sz="2400" b="1" dirty="0" smtClean="0"/>
              <a:t>when patients </a:t>
            </a:r>
            <a:r>
              <a:rPr lang="de-DE" sz="2400" b="1" dirty="0"/>
              <a:t>are correctly selected, treatment for CVI, both conservative and interventional, can</a:t>
            </a:r>
            <a:r>
              <a:rPr lang="de-DE" sz="2400" b="1" dirty="0" smtClean="0"/>
              <a:t>:</a:t>
            </a:r>
          </a:p>
          <a:p>
            <a:pPr fontAlgn="auto">
              <a:lnSpc>
                <a:spcPct val="90000"/>
              </a:lnSpc>
              <a:spcAft>
                <a:spcPts val="0"/>
              </a:spcAft>
              <a:buFont typeface="Wingdings" pitchFamily="2" charset="2"/>
              <a:buNone/>
              <a:defRPr/>
            </a:pPr>
            <a:endParaRPr lang="de-DE" sz="2400" b="1" dirty="0"/>
          </a:p>
          <a:p>
            <a:pPr fontAlgn="auto">
              <a:lnSpc>
                <a:spcPct val="90000"/>
              </a:lnSpc>
              <a:spcAft>
                <a:spcPts val="0"/>
              </a:spcAft>
              <a:buClr>
                <a:srgbClr val="0000CC"/>
              </a:buClr>
              <a:buFont typeface="Wingdings" panose="05000000000000000000" pitchFamily="2" charset="2"/>
              <a:buChar char="v"/>
              <a:defRPr/>
            </a:pPr>
            <a:r>
              <a:rPr lang="de-DE" sz="2400" b="1" dirty="0" smtClean="0">
                <a:solidFill>
                  <a:srgbClr val="FF0000"/>
                </a:solidFill>
              </a:rPr>
              <a:t> Significantly </a:t>
            </a:r>
            <a:r>
              <a:rPr lang="de-DE" sz="2400" b="1" dirty="0">
                <a:solidFill>
                  <a:srgbClr val="FF0000"/>
                </a:solidFill>
              </a:rPr>
              <a:t>improve disease specific and generic </a:t>
            </a:r>
            <a:r>
              <a:rPr lang="de-DE" sz="2400" b="1" dirty="0" smtClean="0">
                <a:solidFill>
                  <a:srgbClr val="FF0000"/>
                </a:solidFill>
              </a:rPr>
              <a:t>HRQL</a:t>
            </a:r>
          </a:p>
          <a:p>
            <a:pPr fontAlgn="auto">
              <a:lnSpc>
                <a:spcPct val="90000"/>
              </a:lnSpc>
              <a:spcAft>
                <a:spcPts val="0"/>
              </a:spcAft>
              <a:buClr>
                <a:srgbClr val="0000CC"/>
              </a:buClr>
              <a:buFont typeface="Wingdings" panose="05000000000000000000" pitchFamily="2" charset="2"/>
              <a:buChar char="v"/>
              <a:defRPr/>
            </a:pPr>
            <a:endParaRPr lang="de-DE" sz="2400" b="1" dirty="0">
              <a:solidFill>
                <a:srgbClr val="FF0000"/>
              </a:solidFill>
            </a:endParaRPr>
          </a:p>
          <a:p>
            <a:pPr fontAlgn="auto">
              <a:lnSpc>
                <a:spcPct val="90000"/>
              </a:lnSpc>
              <a:spcAft>
                <a:spcPts val="0"/>
              </a:spcAft>
              <a:buClr>
                <a:srgbClr val="0000CC"/>
              </a:buClr>
              <a:buFont typeface="Wingdings" panose="05000000000000000000" pitchFamily="2" charset="2"/>
              <a:buChar char="v"/>
              <a:defRPr/>
            </a:pPr>
            <a:r>
              <a:rPr lang="de-DE" sz="2400" b="1" dirty="0" smtClean="0">
                <a:solidFill>
                  <a:srgbClr val="FF0000"/>
                </a:solidFill>
              </a:rPr>
              <a:t> Relieve </a:t>
            </a:r>
            <a:r>
              <a:rPr lang="de-DE" sz="2400" b="1" dirty="0">
                <a:solidFill>
                  <a:srgbClr val="FF0000"/>
                </a:solidFill>
              </a:rPr>
              <a:t>a wide range of troublesome lower limb </a:t>
            </a:r>
            <a:r>
              <a:rPr lang="de-DE" sz="2400" b="1" dirty="0" smtClean="0">
                <a:solidFill>
                  <a:srgbClr val="FF0000"/>
                </a:solidFill>
              </a:rPr>
              <a:t>symptoms</a:t>
            </a:r>
          </a:p>
          <a:p>
            <a:pPr fontAlgn="auto">
              <a:lnSpc>
                <a:spcPct val="90000"/>
              </a:lnSpc>
              <a:spcAft>
                <a:spcPts val="0"/>
              </a:spcAft>
              <a:buClr>
                <a:srgbClr val="0000CC"/>
              </a:buClr>
              <a:buFont typeface="Wingdings" panose="05000000000000000000" pitchFamily="2" charset="2"/>
              <a:buChar char="v"/>
              <a:defRPr/>
            </a:pPr>
            <a:endParaRPr lang="de-DE" sz="2400" b="1" dirty="0">
              <a:solidFill>
                <a:srgbClr val="FF0000"/>
              </a:solidFill>
            </a:endParaRPr>
          </a:p>
          <a:p>
            <a:pPr fontAlgn="auto">
              <a:lnSpc>
                <a:spcPct val="90000"/>
              </a:lnSpc>
              <a:spcAft>
                <a:spcPts val="0"/>
              </a:spcAft>
              <a:buClr>
                <a:srgbClr val="0000CC"/>
              </a:buClr>
              <a:buFont typeface="Wingdings" panose="05000000000000000000" pitchFamily="2" charset="2"/>
              <a:buChar char="v"/>
              <a:defRPr/>
            </a:pPr>
            <a:r>
              <a:rPr lang="de-DE" sz="2400" b="1" dirty="0" smtClean="0">
                <a:solidFill>
                  <a:srgbClr val="FF0000"/>
                </a:solidFill>
              </a:rPr>
              <a:t> Delay </a:t>
            </a:r>
            <a:r>
              <a:rPr lang="de-DE" sz="2400" b="1" dirty="0">
                <a:solidFill>
                  <a:srgbClr val="FF0000"/>
                </a:solidFill>
              </a:rPr>
              <a:t>and prevent the onset of complications of </a:t>
            </a:r>
            <a:r>
              <a:rPr lang="de-DE" sz="2400" b="1" dirty="0" smtClean="0">
                <a:solidFill>
                  <a:srgbClr val="FF0000"/>
                </a:solidFill>
              </a:rPr>
              <a:t>CVI</a:t>
            </a:r>
          </a:p>
          <a:p>
            <a:pPr fontAlgn="auto">
              <a:lnSpc>
                <a:spcPct val="90000"/>
              </a:lnSpc>
              <a:spcAft>
                <a:spcPts val="0"/>
              </a:spcAft>
              <a:buClr>
                <a:srgbClr val="0000CC"/>
              </a:buClr>
              <a:buFont typeface="Wingdings" panose="05000000000000000000" pitchFamily="2" charset="2"/>
              <a:buChar char="v"/>
              <a:defRPr/>
            </a:pPr>
            <a:endParaRPr lang="de-DE" sz="2400" b="1" dirty="0">
              <a:solidFill>
                <a:srgbClr val="FF0000"/>
              </a:solidFill>
            </a:endParaRPr>
          </a:p>
          <a:p>
            <a:pPr fontAlgn="auto">
              <a:lnSpc>
                <a:spcPct val="90000"/>
              </a:lnSpc>
              <a:spcAft>
                <a:spcPts val="0"/>
              </a:spcAft>
              <a:buClr>
                <a:srgbClr val="0000CC"/>
              </a:buClr>
              <a:buFont typeface="Wingdings" panose="05000000000000000000" pitchFamily="2" charset="2"/>
              <a:buChar char="v"/>
              <a:defRPr/>
            </a:pPr>
            <a:r>
              <a:rPr lang="de-DE" sz="2400" b="1" dirty="0" smtClean="0">
                <a:solidFill>
                  <a:srgbClr val="FF0000"/>
                </a:solidFill>
              </a:rPr>
              <a:t> Represent </a:t>
            </a:r>
            <a:r>
              <a:rPr lang="de-DE" sz="2400" b="1" dirty="0">
                <a:solidFill>
                  <a:srgbClr val="FF0000"/>
                </a:solidFill>
              </a:rPr>
              <a:t>a highly cost-effective use of NHS ressources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51200" y="381000"/>
            <a:ext cx="2776538" cy="685800"/>
          </a:xfrm>
        </p:spPr>
        <p:txBody>
          <a:bodyPr rtlCol="0">
            <a:normAutofit fontScale="90000"/>
          </a:bodyPr>
          <a:lstStyle/>
          <a:p>
            <a:pPr fontAlgn="auto">
              <a:spcAft>
                <a:spcPts val="0"/>
              </a:spcAft>
              <a:defRPr/>
            </a:pPr>
            <a:r>
              <a:rPr lang="de-DE" sz="4000" b="1" dirty="0" smtClean="0">
                <a:solidFill>
                  <a:srgbClr val="0000CC"/>
                </a:solidFill>
                <a:latin typeface="+mn-lt"/>
              </a:rPr>
              <a:t>Key points</a:t>
            </a:r>
            <a:endParaRPr lang="de-DE" sz="4000" b="1" dirty="0">
              <a:solidFill>
                <a:srgbClr val="0000CC"/>
              </a:solidFill>
              <a:latin typeface="+mn-lt"/>
            </a:endParaRPr>
          </a:p>
        </p:txBody>
      </p:sp>
      <p:sp>
        <p:nvSpPr>
          <p:cNvPr id="3" name="Inhaltsplatzhalter 2"/>
          <p:cNvSpPr>
            <a:spLocks noGrp="1"/>
          </p:cNvSpPr>
          <p:nvPr>
            <p:ph idx="1"/>
          </p:nvPr>
        </p:nvSpPr>
        <p:spPr>
          <a:xfrm>
            <a:off x="1544638" y="1295400"/>
            <a:ext cx="6189662" cy="4525963"/>
          </a:xfrm>
        </p:spPr>
        <p:txBody>
          <a:bodyPr rtlCol="0">
            <a:normAutofit fontScale="85000" lnSpcReduction="20000"/>
          </a:bodyPr>
          <a:lstStyle/>
          <a:p>
            <a:pPr fontAlgn="auto">
              <a:spcAft>
                <a:spcPts val="0"/>
              </a:spcAft>
              <a:buClr>
                <a:srgbClr val="0000CC"/>
              </a:buClr>
              <a:buFont typeface="Wingdings" panose="05000000000000000000" pitchFamily="2" charset="2"/>
              <a:buChar char="v"/>
              <a:defRPr/>
            </a:pPr>
            <a:r>
              <a:rPr lang="de-DE" b="1" dirty="0" smtClean="0"/>
              <a:t>  There </a:t>
            </a:r>
            <a:r>
              <a:rPr lang="de-DE" b="1" dirty="0"/>
              <a:t>is no prophylaxis for VV</a:t>
            </a:r>
          </a:p>
          <a:p>
            <a:pPr fontAlgn="auto">
              <a:spcAft>
                <a:spcPts val="0"/>
              </a:spcAft>
              <a:buClr>
                <a:srgbClr val="0000CC"/>
              </a:buClr>
              <a:buFont typeface="Wingdings" panose="05000000000000000000" pitchFamily="2" charset="2"/>
              <a:buChar char="v"/>
              <a:defRPr/>
            </a:pPr>
            <a:r>
              <a:rPr lang="de-DE" b="1" dirty="0" smtClean="0"/>
              <a:t>  Early </a:t>
            </a:r>
            <a:r>
              <a:rPr lang="de-DE" b="1" dirty="0"/>
              <a:t>treatment of symptomatic VV can</a:t>
            </a:r>
          </a:p>
          <a:p>
            <a:pPr lvl="1" fontAlgn="auto">
              <a:spcAft>
                <a:spcPts val="0"/>
              </a:spcAft>
              <a:buClr>
                <a:srgbClr val="0000CC"/>
              </a:buClr>
              <a:buFont typeface="Arial"/>
              <a:buChar char="–"/>
              <a:defRPr/>
            </a:pPr>
            <a:r>
              <a:rPr lang="de-DE" b="1" dirty="0" err="1"/>
              <a:t>Improve</a:t>
            </a:r>
            <a:r>
              <a:rPr lang="de-DE" b="1" dirty="0"/>
              <a:t> </a:t>
            </a:r>
            <a:r>
              <a:rPr lang="de-DE" b="1" dirty="0" err="1"/>
              <a:t>symptoms</a:t>
            </a:r>
            <a:r>
              <a:rPr lang="de-DE" b="1" dirty="0"/>
              <a:t> </a:t>
            </a:r>
            <a:r>
              <a:rPr lang="de-DE" b="1" dirty="0" err="1"/>
              <a:t>and</a:t>
            </a:r>
            <a:r>
              <a:rPr lang="de-DE" b="1" dirty="0"/>
              <a:t> HRQOL</a:t>
            </a:r>
          </a:p>
          <a:p>
            <a:pPr lvl="1" fontAlgn="auto">
              <a:spcAft>
                <a:spcPts val="0"/>
              </a:spcAft>
              <a:buClr>
                <a:srgbClr val="0000CC"/>
              </a:buClr>
              <a:buFont typeface="Arial"/>
              <a:buChar char="–"/>
              <a:defRPr/>
            </a:pPr>
            <a:r>
              <a:rPr lang="de-DE" b="1" dirty="0" err="1"/>
              <a:t>Improve</a:t>
            </a:r>
            <a:r>
              <a:rPr lang="de-DE" b="1" dirty="0"/>
              <a:t> CVI </a:t>
            </a:r>
            <a:r>
              <a:rPr lang="de-DE" b="1" dirty="0" err="1"/>
              <a:t>signs</a:t>
            </a:r>
            <a:endParaRPr lang="de-DE" b="1" dirty="0"/>
          </a:p>
          <a:p>
            <a:pPr lvl="1" fontAlgn="auto">
              <a:spcAft>
                <a:spcPts val="0"/>
              </a:spcAft>
              <a:buClr>
                <a:srgbClr val="0000CC"/>
              </a:buClr>
              <a:buFont typeface="Arial"/>
              <a:buChar char="–"/>
              <a:defRPr/>
            </a:pPr>
            <a:r>
              <a:rPr lang="de-DE" b="1" dirty="0"/>
              <a:t>Slow down </a:t>
            </a:r>
            <a:r>
              <a:rPr lang="de-DE" b="1" dirty="0" err="1"/>
              <a:t>progression</a:t>
            </a:r>
            <a:endParaRPr lang="de-DE" b="1" dirty="0"/>
          </a:p>
          <a:p>
            <a:pPr lvl="1" fontAlgn="auto">
              <a:spcAft>
                <a:spcPts val="0"/>
              </a:spcAft>
              <a:buClr>
                <a:srgbClr val="0000CC"/>
              </a:buClr>
              <a:buFont typeface="Arial"/>
              <a:buChar char="–"/>
              <a:defRPr/>
            </a:pPr>
            <a:r>
              <a:rPr lang="de-DE" b="1" dirty="0" err="1"/>
              <a:t>Cannot</a:t>
            </a:r>
            <a:r>
              <a:rPr lang="de-DE" b="1" dirty="0"/>
              <a:t> </a:t>
            </a:r>
            <a:r>
              <a:rPr lang="de-DE" b="1" dirty="0" err="1"/>
              <a:t>prevent</a:t>
            </a:r>
            <a:r>
              <a:rPr lang="de-DE" b="1" dirty="0"/>
              <a:t> </a:t>
            </a:r>
            <a:r>
              <a:rPr lang="de-DE" b="1" dirty="0" err="1"/>
              <a:t>recurrence</a:t>
            </a:r>
            <a:r>
              <a:rPr lang="de-DE" b="1" dirty="0"/>
              <a:t> </a:t>
            </a:r>
            <a:r>
              <a:rPr lang="de-DE" b="1" dirty="0" err="1"/>
              <a:t>of</a:t>
            </a:r>
            <a:r>
              <a:rPr lang="de-DE" b="1" dirty="0"/>
              <a:t> VV</a:t>
            </a:r>
          </a:p>
          <a:p>
            <a:pPr fontAlgn="auto">
              <a:spcAft>
                <a:spcPts val="0"/>
              </a:spcAft>
              <a:buClr>
                <a:srgbClr val="0000CC"/>
              </a:buClr>
              <a:buFont typeface="Wingdings" panose="05000000000000000000" pitchFamily="2" charset="2"/>
              <a:buChar char="v"/>
              <a:defRPr/>
            </a:pPr>
            <a:r>
              <a:rPr lang="de-DE" b="1" dirty="0" smtClean="0"/>
              <a:t>  Patients </a:t>
            </a:r>
            <a:r>
              <a:rPr lang="de-DE" b="1" dirty="0"/>
              <a:t>should </a:t>
            </a:r>
          </a:p>
          <a:p>
            <a:pPr lvl="1" fontAlgn="auto">
              <a:spcAft>
                <a:spcPts val="0"/>
              </a:spcAft>
              <a:buClr>
                <a:srgbClr val="0000CC"/>
              </a:buClr>
              <a:buFont typeface="Arial"/>
              <a:buChar char="–"/>
              <a:defRPr/>
            </a:pPr>
            <a:r>
              <a:rPr lang="de-DE" b="1" dirty="0" err="1"/>
              <a:t>Control</a:t>
            </a:r>
            <a:r>
              <a:rPr lang="de-DE" b="1" dirty="0"/>
              <a:t> </a:t>
            </a:r>
            <a:r>
              <a:rPr lang="de-DE" b="1" dirty="0" err="1"/>
              <a:t>weight</a:t>
            </a:r>
            <a:endParaRPr lang="de-DE" b="1" dirty="0"/>
          </a:p>
          <a:p>
            <a:pPr lvl="1" fontAlgn="auto">
              <a:spcAft>
                <a:spcPts val="0"/>
              </a:spcAft>
              <a:buClr>
                <a:srgbClr val="0000CC"/>
              </a:buClr>
              <a:buFont typeface="Arial"/>
              <a:buChar char="–"/>
              <a:defRPr/>
            </a:pPr>
            <a:r>
              <a:rPr lang="de-DE" b="1" dirty="0" err="1"/>
              <a:t>Improve</a:t>
            </a:r>
            <a:r>
              <a:rPr lang="de-DE" b="1" dirty="0"/>
              <a:t> </a:t>
            </a:r>
            <a:r>
              <a:rPr lang="de-DE" b="1" dirty="0" err="1"/>
              <a:t>mobility</a:t>
            </a:r>
            <a:endParaRPr lang="de-DE" b="1" dirty="0"/>
          </a:p>
          <a:p>
            <a:pPr lvl="1" fontAlgn="auto">
              <a:spcAft>
                <a:spcPts val="0"/>
              </a:spcAft>
              <a:buClr>
                <a:srgbClr val="0000CC"/>
              </a:buClr>
              <a:buFont typeface="Arial"/>
              <a:buChar char="–"/>
              <a:defRPr/>
            </a:pPr>
            <a:r>
              <a:rPr lang="de-DE" b="1" dirty="0"/>
              <a:t>Wear compression if </a:t>
            </a:r>
            <a:r>
              <a:rPr lang="de-DE" b="1" dirty="0" smtClean="0"/>
              <a:t>applicable</a:t>
            </a:r>
          </a:p>
          <a:p>
            <a:pPr lvl="1" fontAlgn="auto">
              <a:spcAft>
                <a:spcPts val="0"/>
              </a:spcAft>
              <a:buClr>
                <a:srgbClr val="0000CC"/>
              </a:buClr>
              <a:buFont typeface="Arial"/>
              <a:buChar char="–"/>
              <a:defRPr/>
            </a:pPr>
            <a:r>
              <a:rPr lang="de-DE" b="1" dirty="0" smtClean="0"/>
              <a:t>Use pharmacologic treatment </a:t>
            </a:r>
            <a:endParaRPr lang="de-DE" b="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Shape 983">
            <a:extLst>
              <a:ext uri="{FF2B5EF4-FFF2-40B4-BE49-F238E27FC236}"/>
            </a:extLst>
          </p:cNvPr>
          <p:cNvSpPr/>
          <p:nvPr/>
        </p:nvSpPr>
        <p:spPr>
          <a:xfrm>
            <a:off x="544513" y="1600200"/>
            <a:ext cx="7134225" cy="28543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cubicBezTo>
                  <a:pt x="21600" y="21600"/>
                  <a:pt x="0" y="21600"/>
                  <a:pt x="0" y="21600"/>
                </a:cubicBezTo>
                <a:close/>
              </a:path>
            </a:pathLst>
          </a:custGeom>
          <a:solidFill>
            <a:srgbClr val="1F3368"/>
          </a:solidFill>
          <a:ln w="12700">
            <a:miter lim="400000"/>
          </a:ln>
        </p:spPr>
        <p:txBody>
          <a:bodyPr lIns="16074" tIns="16074" rIns="16074" bIns="16074" anchor="ctr"/>
          <a:lstStyle/>
          <a:p>
            <a:pPr algn="ctr" defTabSz="192888"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66"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00" name="Shape 986">
            <a:extLst>
              <a:ext uri="{FF2B5EF4-FFF2-40B4-BE49-F238E27FC236}"/>
            </a:extLst>
          </p:cNvPr>
          <p:cNvSpPr>
            <a:spLocks noChangeArrowheads="1"/>
          </p:cNvSpPr>
          <p:nvPr/>
        </p:nvSpPr>
        <p:spPr bwMode="auto">
          <a:xfrm>
            <a:off x="528638" y="741363"/>
            <a:ext cx="85185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5000">
                <a:solidFill>
                  <a:schemeClr val="tx1"/>
                </a:solidFill>
                <a:latin typeface="Helvetica Light"/>
                <a:ea typeface="Helvetica Light"/>
                <a:cs typeface="Helvetica Light"/>
                <a:sym typeface="Helvetica Light"/>
              </a:defRPr>
            </a:lvl1pPr>
            <a:lvl2pPr marL="742950" indent="-285750">
              <a:defRPr sz="5000">
                <a:solidFill>
                  <a:schemeClr val="tx1"/>
                </a:solidFill>
                <a:latin typeface="Helvetica Light"/>
                <a:ea typeface="Helvetica Light"/>
                <a:cs typeface="Helvetica Light"/>
                <a:sym typeface="Helvetica Light"/>
              </a:defRPr>
            </a:lvl2pPr>
            <a:lvl3pPr marL="1143000" indent="-228600">
              <a:defRPr sz="5000">
                <a:solidFill>
                  <a:schemeClr val="tx1"/>
                </a:solidFill>
                <a:latin typeface="Helvetica Light"/>
                <a:ea typeface="Helvetica Light"/>
                <a:cs typeface="Helvetica Light"/>
                <a:sym typeface="Helvetica Light"/>
              </a:defRPr>
            </a:lvl3pPr>
            <a:lvl4pPr marL="1600200" indent="-228600">
              <a:defRPr sz="5000">
                <a:solidFill>
                  <a:schemeClr val="tx1"/>
                </a:solidFill>
                <a:latin typeface="Helvetica Light"/>
                <a:ea typeface="Helvetica Light"/>
                <a:cs typeface="Helvetica Light"/>
                <a:sym typeface="Helvetica Light"/>
              </a:defRPr>
            </a:lvl4pPr>
            <a:lvl5pPr marL="2057400" indent="-228600">
              <a:defRPr sz="5000">
                <a:solidFill>
                  <a:schemeClr val="tx1"/>
                </a:solidFill>
                <a:latin typeface="Helvetica Light"/>
                <a:ea typeface="Helvetica Light"/>
                <a:cs typeface="Helvetica Light"/>
                <a:sym typeface="Helvetica Light"/>
              </a:defRPr>
            </a:lvl5pPr>
            <a:lvl6pPr marL="25146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6pPr>
            <a:lvl7pPr marL="29718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7pPr>
            <a:lvl8pPr marL="34290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8pPr>
            <a:lvl9pPr marL="38862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9pPr>
          </a:lstStyle>
          <a:p>
            <a:pPr defTabSz="914400" eaLnBrk="1" fontAlgn="auto" hangingPunct="1">
              <a:spcBef>
                <a:spcPts val="0"/>
              </a:spcBef>
              <a:spcAft>
                <a:spcPts val="0"/>
              </a:spcAft>
              <a:defRPr/>
            </a:pPr>
            <a:r>
              <a:rPr lang="en-US" altLang="en-US" sz="3713">
                <a:solidFill>
                  <a:srgbClr val="333333"/>
                </a:solidFill>
                <a:latin typeface="Calibri" panose="020F0502020204030204" pitchFamily="34" charset="0"/>
                <a:sym typeface="Source Sans Pro Light" panose="020B0403030403020204" pitchFamily="34" charset="0"/>
              </a:rPr>
              <a:t>A powerhouse in </a:t>
            </a:r>
            <a:r>
              <a:rPr lang="en-US" altLang="en-US" sz="3713">
                <a:solidFill>
                  <a:srgbClr val="1F3368"/>
                </a:solidFill>
                <a:latin typeface="Calibri" panose="020F0502020204030204" pitchFamily="34" charset="0"/>
                <a:sym typeface="Source Sans Pro Semibold" panose="020B0603030403020204" pitchFamily="34" charset="0"/>
              </a:rPr>
              <a:t>venous education</a:t>
            </a:r>
          </a:p>
        </p:txBody>
      </p:sp>
      <p:sp>
        <p:nvSpPr>
          <p:cNvPr id="4101" name="Shape 987">
            <a:extLst>
              <a:ext uri="{FF2B5EF4-FFF2-40B4-BE49-F238E27FC236}"/>
            </a:extLst>
          </p:cNvPr>
          <p:cNvSpPr>
            <a:spLocks noChangeArrowheads="1"/>
          </p:cNvSpPr>
          <p:nvPr/>
        </p:nvSpPr>
        <p:spPr bwMode="auto">
          <a:xfrm>
            <a:off x="0" y="876300"/>
            <a:ext cx="452438" cy="300038"/>
          </a:xfrm>
          <a:prstGeom prst="rect">
            <a:avLst/>
          </a:prstGeom>
          <a:solidFill>
            <a:srgbClr val="1F3368"/>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sz="5000">
                <a:solidFill>
                  <a:schemeClr val="tx1"/>
                </a:solidFill>
                <a:latin typeface="Helvetica Light"/>
                <a:ea typeface="Helvetica Light"/>
                <a:cs typeface="Helvetica Light"/>
                <a:sym typeface="Helvetica Light"/>
              </a:defRPr>
            </a:lvl1pPr>
            <a:lvl2pPr marL="742950" indent="-285750">
              <a:defRPr sz="5000">
                <a:solidFill>
                  <a:schemeClr val="tx1"/>
                </a:solidFill>
                <a:latin typeface="Helvetica Light"/>
                <a:ea typeface="Helvetica Light"/>
                <a:cs typeface="Helvetica Light"/>
                <a:sym typeface="Helvetica Light"/>
              </a:defRPr>
            </a:lvl2pPr>
            <a:lvl3pPr marL="1143000" indent="-228600">
              <a:defRPr sz="5000">
                <a:solidFill>
                  <a:schemeClr val="tx1"/>
                </a:solidFill>
                <a:latin typeface="Helvetica Light"/>
                <a:ea typeface="Helvetica Light"/>
                <a:cs typeface="Helvetica Light"/>
                <a:sym typeface="Helvetica Light"/>
              </a:defRPr>
            </a:lvl3pPr>
            <a:lvl4pPr marL="1600200" indent="-228600">
              <a:defRPr sz="5000">
                <a:solidFill>
                  <a:schemeClr val="tx1"/>
                </a:solidFill>
                <a:latin typeface="Helvetica Light"/>
                <a:ea typeface="Helvetica Light"/>
                <a:cs typeface="Helvetica Light"/>
                <a:sym typeface="Helvetica Light"/>
              </a:defRPr>
            </a:lvl4pPr>
            <a:lvl5pPr marL="2057400" indent="-228600">
              <a:defRPr sz="5000">
                <a:solidFill>
                  <a:schemeClr val="tx1"/>
                </a:solidFill>
                <a:latin typeface="Helvetica Light"/>
                <a:ea typeface="Helvetica Light"/>
                <a:cs typeface="Helvetica Light"/>
                <a:sym typeface="Helvetica Light"/>
              </a:defRPr>
            </a:lvl5pPr>
            <a:lvl6pPr marL="25146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6pPr>
            <a:lvl7pPr marL="29718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7pPr>
            <a:lvl8pPr marL="34290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8pPr>
            <a:lvl9pPr marL="38862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9pPr>
          </a:lstStyle>
          <a:p>
            <a:pPr algn="ctr" defTabSz="914400" eaLnBrk="1" fontAlgn="auto" hangingPunct="1">
              <a:spcBef>
                <a:spcPts val="0"/>
              </a:spcBef>
              <a:spcAft>
                <a:spcPts val="0"/>
              </a:spcAft>
              <a:defRPr/>
            </a:pPr>
            <a:endParaRPr lang="en-US" altLang="en-US" sz="1350">
              <a:solidFill>
                <a:srgbClr val="4BA8DF"/>
              </a:solidFill>
            </a:endParaRPr>
          </a:p>
        </p:txBody>
      </p:sp>
      <p:sp>
        <p:nvSpPr>
          <p:cNvPr id="4102" name="Shape 988">
            <a:extLst>
              <a:ext uri="{FF2B5EF4-FFF2-40B4-BE49-F238E27FC236}"/>
            </a:extLst>
          </p:cNvPr>
          <p:cNvSpPr>
            <a:spLocks noChangeArrowheads="1"/>
          </p:cNvSpPr>
          <p:nvPr/>
        </p:nvSpPr>
        <p:spPr bwMode="auto">
          <a:xfrm>
            <a:off x="8382000" y="5986463"/>
            <a:ext cx="758825" cy="193675"/>
          </a:xfrm>
          <a:prstGeom prst="rect">
            <a:avLst/>
          </a:prstGeom>
          <a:solidFill>
            <a:srgbClr val="1F3368"/>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sz="5000">
                <a:solidFill>
                  <a:schemeClr val="tx1"/>
                </a:solidFill>
                <a:latin typeface="Helvetica Light"/>
                <a:ea typeface="Helvetica Light"/>
                <a:cs typeface="Helvetica Light"/>
                <a:sym typeface="Helvetica Light"/>
              </a:defRPr>
            </a:lvl1pPr>
            <a:lvl2pPr marL="742950" indent="-285750">
              <a:defRPr sz="5000">
                <a:solidFill>
                  <a:schemeClr val="tx1"/>
                </a:solidFill>
                <a:latin typeface="Helvetica Light"/>
                <a:ea typeface="Helvetica Light"/>
                <a:cs typeface="Helvetica Light"/>
                <a:sym typeface="Helvetica Light"/>
              </a:defRPr>
            </a:lvl2pPr>
            <a:lvl3pPr marL="1143000" indent="-228600">
              <a:defRPr sz="5000">
                <a:solidFill>
                  <a:schemeClr val="tx1"/>
                </a:solidFill>
                <a:latin typeface="Helvetica Light"/>
                <a:ea typeface="Helvetica Light"/>
                <a:cs typeface="Helvetica Light"/>
                <a:sym typeface="Helvetica Light"/>
              </a:defRPr>
            </a:lvl3pPr>
            <a:lvl4pPr marL="1600200" indent="-228600">
              <a:defRPr sz="5000">
                <a:solidFill>
                  <a:schemeClr val="tx1"/>
                </a:solidFill>
                <a:latin typeface="Helvetica Light"/>
                <a:ea typeface="Helvetica Light"/>
                <a:cs typeface="Helvetica Light"/>
                <a:sym typeface="Helvetica Light"/>
              </a:defRPr>
            </a:lvl4pPr>
            <a:lvl5pPr marL="2057400" indent="-228600">
              <a:defRPr sz="5000">
                <a:solidFill>
                  <a:schemeClr val="tx1"/>
                </a:solidFill>
                <a:latin typeface="Helvetica Light"/>
                <a:ea typeface="Helvetica Light"/>
                <a:cs typeface="Helvetica Light"/>
                <a:sym typeface="Helvetica Light"/>
              </a:defRPr>
            </a:lvl5pPr>
            <a:lvl6pPr marL="25146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6pPr>
            <a:lvl7pPr marL="29718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7pPr>
            <a:lvl8pPr marL="34290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8pPr>
            <a:lvl9pPr marL="38862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9pPr>
          </a:lstStyle>
          <a:p>
            <a:pPr algn="ctr" defTabSz="914400" eaLnBrk="1" fontAlgn="auto" hangingPunct="1">
              <a:spcBef>
                <a:spcPts val="0"/>
              </a:spcBef>
              <a:spcAft>
                <a:spcPts val="0"/>
              </a:spcAft>
              <a:defRPr/>
            </a:pPr>
            <a:endParaRPr lang="en-US" altLang="en-US" sz="1350">
              <a:solidFill>
                <a:srgbClr val="4BA8DF"/>
              </a:solidFill>
            </a:endParaRPr>
          </a:p>
        </p:txBody>
      </p:sp>
      <p:sp>
        <p:nvSpPr>
          <p:cNvPr id="4103" name="Shape 989">
            <a:extLst>
              <a:ext uri="{FF2B5EF4-FFF2-40B4-BE49-F238E27FC236}"/>
            </a:extLst>
          </p:cNvPr>
          <p:cNvSpPr>
            <a:spLocks noChangeArrowheads="1"/>
          </p:cNvSpPr>
          <p:nvPr/>
        </p:nvSpPr>
        <p:spPr bwMode="auto">
          <a:xfrm>
            <a:off x="5638800" y="5997575"/>
            <a:ext cx="26924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sz="5000">
                <a:solidFill>
                  <a:schemeClr val="tx1"/>
                </a:solidFill>
                <a:latin typeface="Helvetica Light"/>
                <a:ea typeface="Helvetica Light"/>
                <a:cs typeface="Helvetica Light"/>
                <a:sym typeface="Helvetica Light"/>
              </a:defRPr>
            </a:lvl1pPr>
            <a:lvl2pPr marL="742950" indent="-285750">
              <a:defRPr sz="5000">
                <a:solidFill>
                  <a:schemeClr val="tx1"/>
                </a:solidFill>
                <a:latin typeface="Helvetica Light"/>
                <a:ea typeface="Helvetica Light"/>
                <a:cs typeface="Helvetica Light"/>
                <a:sym typeface="Helvetica Light"/>
              </a:defRPr>
            </a:lvl2pPr>
            <a:lvl3pPr marL="1143000" indent="-228600">
              <a:defRPr sz="5000">
                <a:solidFill>
                  <a:schemeClr val="tx1"/>
                </a:solidFill>
                <a:latin typeface="Helvetica Light"/>
                <a:ea typeface="Helvetica Light"/>
                <a:cs typeface="Helvetica Light"/>
                <a:sym typeface="Helvetica Light"/>
              </a:defRPr>
            </a:lvl3pPr>
            <a:lvl4pPr marL="1600200" indent="-228600">
              <a:defRPr sz="5000">
                <a:solidFill>
                  <a:schemeClr val="tx1"/>
                </a:solidFill>
                <a:latin typeface="Helvetica Light"/>
                <a:ea typeface="Helvetica Light"/>
                <a:cs typeface="Helvetica Light"/>
                <a:sym typeface="Helvetica Light"/>
              </a:defRPr>
            </a:lvl4pPr>
            <a:lvl5pPr marL="2057400" indent="-228600">
              <a:defRPr sz="5000">
                <a:solidFill>
                  <a:schemeClr val="tx1"/>
                </a:solidFill>
                <a:latin typeface="Helvetica Light"/>
                <a:ea typeface="Helvetica Light"/>
                <a:cs typeface="Helvetica Light"/>
                <a:sym typeface="Helvetica Light"/>
              </a:defRPr>
            </a:lvl5pPr>
            <a:lvl6pPr marL="25146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6pPr>
            <a:lvl7pPr marL="29718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7pPr>
            <a:lvl8pPr marL="34290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8pPr>
            <a:lvl9pPr marL="38862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9pPr>
          </a:lstStyle>
          <a:p>
            <a:pPr algn="r" defTabSz="914400" eaLnBrk="1" fontAlgn="auto" hangingPunct="1">
              <a:spcBef>
                <a:spcPts val="0"/>
              </a:spcBef>
              <a:spcAft>
                <a:spcPts val="0"/>
              </a:spcAft>
              <a:defRPr/>
            </a:pPr>
            <a:r>
              <a:rPr lang="en-US" altLang="en-US" sz="1181" dirty="0">
                <a:solidFill>
                  <a:srgbClr val="000000"/>
                </a:solidFill>
                <a:latin typeface="Source Sans Pro Light" panose="020B0403030403020204" pitchFamily="34" charset="0"/>
                <a:sym typeface="Source Sans Pro Light" panose="020B0403030403020204" pitchFamily="34" charset="0"/>
              </a:rPr>
              <a:t>Venous Education</a:t>
            </a:r>
          </a:p>
        </p:txBody>
      </p:sp>
      <p:sp>
        <p:nvSpPr>
          <p:cNvPr id="323591" name="Shape 993"/>
          <p:cNvSpPr>
            <a:spLocks noChangeArrowheads="1"/>
          </p:cNvSpPr>
          <p:nvPr/>
        </p:nvSpPr>
        <p:spPr bwMode="auto">
          <a:xfrm>
            <a:off x="528638" y="5648325"/>
            <a:ext cx="8153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algn="ctr" defTabSz="914400" eaLnBrk="1" hangingPunct="1"/>
            <a:r>
              <a:rPr lang="en-US" altLang="en-US" sz="2700">
                <a:solidFill>
                  <a:srgbClr val="4D4D4D"/>
                </a:solidFill>
                <a:latin typeface="Source Sans Pro Light"/>
                <a:ea typeface="Helvetica Light"/>
                <a:cs typeface="Helvetica Light"/>
                <a:sym typeface="Source Sans Pro Light"/>
              </a:rPr>
              <a:t>venous-symposium.com</a:t>
            </a:r>
          </a:p>
        </p:txBody>
      </p:sp>
      <p:sp>
        <p:nvSpPr>
          <p:cNvPr id="4110" name="Shape 998">
            <a:extLst>
              <a:ext uri="{FF2B5EF4-FFF2-40B4-BE49-F238E27FC236}"/>
            </a:extLst>
          </p:cNvPr>
          <p:cNvSpPr>
            <a:spLocks noChangeArrowheads="1"/>
          </p:cNvSpPr>
          <p:nvPr/>
        </p:nvSpPr>
        <p:spPr bwMode="auto">
          <a:xfrm>
            <a:off x="738188" y="1704975"/>
            <a:ext cx="4529137"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sz="5000">
                <a:solidFill>
                  <a:schemeClr val="tx1"/>
                </a:solidFill>
                <a:latin typeface="Helvetica Light"/>
                <a:ea typeface="Helvetica Light"/>
                <a:cs typeface="Helvetica Light"/>
                <a:sym typeface="Helvetica Light"/>
              </a:defRPr>
            </a:lvl1pPr>
            <a:lvl2pPr marL="742950" indent="-285750">
              <a:defRPr sz="5000">
                <a:solidFill>
                  <a:schemeClr val="tx1"/>
                </a:solidFill>
                <a:latin typeface="Helvetica Light"/>
                <a:ea typeface="Helvetica Light"/>
                <a:cs typeface="Helvetica Light"/>
                <a:sym typeface="Helvetica Light"/>
              </a:defRPr>
            </a:lvl2pPr>
            <a:lvl3pPr marL="1143000" indent="-228600">
              <a:defRPr sz="5000">
                <a:solidFill>
                  <a:schemeClr val="tx1"/>
                </a:solidFill>
                <a:latin typeface="Helvetica Light"/>
                <a:ea typeface="Helvetica Light"/>
                <a:cs typeface="Helvetica Light"/>
                <a:sym typeface="Helvetica Light"/>
              </a:defRPr>
            </a:lvl3pPr>
            <a:lvl4pPr marL="1600200" indent="-228600">
              <a:defRPr sz="5000">
                <a:solidFill>
                  <a:schemeClr val="tx1"/>
                </a:solidFill>
                <a:latin typeface="Helvetica Light"/>
                <a:ea typeface="Helvetica Light"/>
                <a:cs typeface="Helvetica Light"/>
                <a:sym typeface="Helvetica Light"/>
              </a:defRPr>
            </a:lvl4pPr>
            <a:lvl5pPr marL="2057400" indent="-228600">
              <a:defRPr sz="5000">
                <a:solidFill>
                  <a:schemeClr val="tx1"/>
                </a:solidFill>
                <a:latin typeface="Helvetica Light"/>
                <a:ea typeface="Helvetica Light"/>
                <a:cs typeface="Helvetica Light"/>
                <a:sym typeface="Helvetica Light"/>
              </a:defRPr>
            </a:lvl5pPr>
            <a:lvl6pPr marL="25146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6pPr>
            <a:lvl7pPr marL="29718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7pPr>
            <a:lvl8pPr marL="34290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8pPr>
            <a:lvl9pPr marL="3886200" indent="-228600" defTabSz="584200" eaLnBrk="0" fontAlgn="base" hangingPunct="0">
              <a:spcBef>
                <a:spcPct val="0"/>
              </a:spcBef>
              <a:spcAft>
                <a:spcPct val="0"/>
              </a:spcAft>
              <a:defRPr sz="5000">
                <a:solidFill>
                  <a:schemeClr val="tx1"/>
                </a:solidFill>
                <a:latin typeface="Helvetica Light"/>
                <a:ea typeface="Helvetica Light"/>
                <a:cs typeface="Helvetica Light"/>
                <a:sym typeface="Helvetica Light"/>
              </a:defRPr>
            </a:lvl9pPr>
          </a:lstStyle>
          <a:p>
            <a:pPr defTabSz="914400" eaLnBrk="1" fontAlgn="auto" hangingPunct="1">
              <a:spcBef>
                <a:spcPts val="0"/>
              </a:spcBef>
              <a:spcAft>
                <a:spcPts val="0"/>
              </a:spcAft>
              <a:defRPr/>
            </a:pPr>
            <a:r>
              <a:rPr lang="en-US" altLang="en-US" sz="4050" dirty="0">
                <a:solidFill>
                  <a:srgbClr val="FFFFFF"/>
                </a:solidFill>
                <a:latin typeface="Calibri" panose="020F0502020204030204" pitchFamily="34" charset="0"/>
                <a:sym typeface="Source Sans Pro" panose="020B0503030403020204" pitchFamily="34" charset="0"/>
              </a:rPr>
              <a:t>10</a:t>
            </a:r>
            <a:r>
              <a:rPr lang="en-US" altLang="en-US" sz="4050" baseline="30000" dirty="0">
                <a:solidFill>
                  <a:srgbClr val="FFFFFF"/>
                </a:solidFill>
                <a:latin typeface="Calibri" panose="020F0502020204030204" pitchFamily="34" charset="0"/>
                <a:sym typeface="Source Sans Pro" panose="020B0503030403020204" pitchFamily="34" charset="0"/>
              </a:rPr>
              <a:t>TH</a:t>
            </a:r>
            <a:r>
              <a:rPr lang="en-US" altLang="en-US" sz="4050" dirty="0">
                <a:solidFill>
                  <a:srgbClr val="FFFFFF"/>
                </a:solidFill>
                <a:latin typeface="Calibri" panose="020F0502020204030204" pitchFamily="34" charset="0"/>
                <a:sym typeface="Source Sans Pro" panose="020B0503030403020204" pitchFamily="34" charset="0"/>
              </a:rPr>
              <a:t> ANNUAL </a:t>
            </a:r>
            <a:br>
              <a:rPr lang="en-US" altLang="en-US" sz="4050" dirty="0">
                <a:solidFill>
                  <a:srgbClr val="FFFFFF"/>
                </a:solidFill>
                <a:latin typeface="Calibri" panose="020F0502020204030204" pitchFamily="34" charset="0"/>
                <a:sym typeface="Source Sans Pro" panose="020B0503030403020204" pitchFamily="34" charset="0"/>
              </a:rPr>
            </a:br>
            <a:r>
              <a:rPr lang="en-US" altLang="en-US" sz="4050" dirty="0">
                <a:solidFill>
                  <a:srgbClr val="FFFFFF"/>
                </a:solidFill>
                <a:latin typeface="Calibri" panose="020F0502020204030204" pitchFamily="34" charset="0"/>
                <a:sym typeface="Source Sans Pro" panose="020B0503030403020204" pitchFamily="34" charset="0"/>
              </a:rPr>
              <a:t>VENOUS SYMPOSIUM</a:t>
            </a:r>
          </a:p>
        </p:txBody>
      </p:sp>
      <p:sp>
        <p:nvSpPr>
          <p:cNvPr id="999" name="Shape 999">
            <a:extLst>
              <a:ext uri="{FF2B5EF4-FFF2-40B4-BE49-F238E27FC236}"/>
            </a:extLst>
          </p:cNvPr>
          <p:cNvSpPr/>
          <p:nvPr/>
        </p:nvSpPr>
        <p:spPr>
          <a:xfrm>
            <a:off x="738188" y="3379788"/>
            <a:ext cx="4460875" cy="363537"/>
          </a:xfrm>
          <a:prstGeom prst="rect">
            <a:avLst/>
          </a:prstGeom>
          <a:ln w="12700">
            <a:miter lim="400000"/>
          </a:ln>
          <a:extLst/>
        </p:spPr>
        <p:txBody>
          <a:bodyPr lIns="0" tIns="0" rIns="0" bIns="0">
            <a:spAutoFit/>
          </a:bodyPr>
          <a:lstStyle>
            <a:lvl1pPr algn="l">
              <a:defRPr sz="3000" cap="all">
                <a:solidFill>
                  <a:srgbClr val="FFFFFF"/>
                </a:solidFill>
                <a:latin typeface="Source Sans Pro"/>
                <a:ea typeface="Source Sans Pro"/>
                <a:cs typeface="Source Sans Pro"/>
                <a:sym typeface="Source Sans Pro"/>
              </a:defRPr>
            </a:lvl1pPr>
          </a:lstStyle>
          <a:p>
            <a:pPr defTabSz="914400" eaLnBrk="1" fontAlgn="auto" hangingPunct="1">
              <a:spcBef>
                <a:spcPts val="0"/>
              </a:spcBef>
              <a:spcAft>
                <a:spcPts val="0"/>
              </a:spcAft>
              <a:defRPr sz="1800" cap="none">
                <a:solidFill>
                  <a:srgbClr val="000000"/>
                </a:solidFill>
              </a:defRPr>
            </a:pPr>
            <a:r>
              <a:rPr lang="en-US" sz="2363" kern="0" cap="none" dirty="0">
                <a:solidFill>
                  <a:prstClr val="white">
                    <a:lumMod val="75000"/>
                  </a:prstClr>
                </a:solidFill>
                <a:latin typeface="Calibri" charset="0"/>
                <a:ea typeface="Calibri" charset="0"/>
                <a:cs typeface="Calibri" charset="0"/>
              </a:rPr>
              <a:t>APRIL 11-13, 2019  ·  NEW YORK, NY</a:t>
            </a:r>
          </a:p>
        </p:txBody>
      </p:sp>
      <p:sp>
        <p:nvSpPr>
          <p:cNvPr id="4116" name="Shape 1004">
            <a:extLst>
              <a:ext uri="{FF2B5EF4-FFF2-40B4-BE49-F238E27FC236}"/>
            </a:extLst>
          </p:cNvPr>
          <p:cNvSpPr>
            <a:spLocks noGrp="1" noChangeArrowheads="1"/>
          </p:cNvSpPr>
          <p:nvPr>
            <p:ph type="sldNum" sz="quarter" idx="10"/>
          </p:nvPr>
        </p:nvSpPr>
        <p:spPr>
          <a:xfrm>
            <a:off x="8331200" y="6003925"/>
            <a:ext cx="809625" cy="193675"/>
          </a:xfrm>
        </p:spPr>
        <p:txBody>
          <a:bodyPr/>
          <a:lstStyle>
            <a:lvl1pPr>
              <a:defRPr sz="2110">
                <a:solidFill>
                  <a:schemeClr val="tx1"/>
                </a:solidFill>
                <a:latin typeface="Helvetica Light"/>
                <a:ea typeface="Helvetica Light"/>
                <a:cs typeface="Helvetica Light"/>
                <a:sym typeface="Helvetica Light"/>
              </a:defRPr>
            </a:lvl1pPr>
            <a:lvl2pPr marL="313442" indent="-120555">
              <a:defRPr sz="2110">
                <a:solidFill>
                  <a:schemeClr val="tx1"/>
                </a:solidFill>
                <a:latin typeface="Helvetica Light"/>
                <a:ea typeface="Helvetica Light"/>
                <a:cs typeface="Helvetica Light"/>
                <a:sym typeface="Helvetica Light"/>
              </a:defRPr>
            </a:lvl2pPr>
            <a:lvl3pPr marL="482220" indent="-96444">
              <a:defRPr sz="2110">
                <a:solidFill>
                  <a:schemeClr val="tx1"/>
                </a:solidFill>
                <a:latin typeface="Helvetica Light"/>
                <a:ea typeface="Helvetica Light"/>
                <a:cs typeface="Helvetica Light"/>
                <a:sym typeface="Helvetica Light"/>
              </a:defRPr>
            </a:lvl3pPr>
            <a:lvl4pPr marL="675108" indent="-96444">
              <a:defRPr sz="2110">
                <a:solidFill>
                  <a:schemeClr val="tx1"/>
                </a:solidFill>
                <a:latin typeface="Helvetica Light"/>
                <a:ea typeface="Helvetica Light"/>
                <a:cs typeface="Helvetica Light"/>
                <a:sym typeface="Helvetica Light"/>
              </a:defRPr>
            </a:lvl4pPr>
            <a:lvl5pPr marL="867995" indent="-96444">
              <a:defRPr sz="2110">
                <a:solidFill>
                  <a:schemeClr val="tx1"/>
                </a:solidFill>
                <a:latin typeface="Helvetica Light"/>
                <a:ea typeface="Helvetica Light"/>
                <a:cs typeface="Helvetica Light"/>
                <a:sym typeface="Helvetica Light"/>
              </a:defRPr>
            </a:lvl5pPr>
            <a:lvl6pPr marL="1060884" indent="-96444" defTabSz="246468" eaLnBrk="0" fontAlgn="base" hangingPunct="0">
              <a:spcBef>
                <a:spcPct val="0"/>
              </a:spcBef>
              <a:spcAft>
                <a:spcPct val="0"/>
              </a:spcAft>
              <a:defRPr sz="2110">
                <a:solidFill>
                  <a:schemeClr val="tx1"/>
                </a:solidFill>
                <a:latin typeface="Helvetica Light"/>
                <a:ea typeface="Helvetica Light"/>
                <a:cs typeface="Helvetica Light"/>
                <a:sym typeface="Helvetica Light"/>
              </a:defRPr>
            </a:lvl6pPr>
            <a:lvl7pPr marL="1253771" indent="-96444" defTabSz="246468" eaLnBrk="0" fontAlgn="base" hangingPunct="0">
              <a:spcBef>
                <a:spcPct val="0"/>
              </a:spcBef>
              <a:spcAft>
                <a:spcPct val="0"/>
              </a:spcAft>
              <a:defRPr sz="2110">
                <a:solidFill>
                  <a:schemeClr val="tx1"/>
                </a:solidFill>
                <a:latin typeface="Helvetica Light"/>
                <a:ea typeface="Helvetica Light"/>
                <a:cs typeface="Helvetica Light"/>
                <a:sym typeface="Helvetica Light"/>
              </a:defRPr>
            </a:lvl7pPr>
            <a:lvl8pPr marL="1446659" indent="-96444" defTabSz="246468" eaLnBrk="0" fontAlgn="base" hangingPunct="0">
              <a:spcBef>
                <a:spcPct val="0"/>
              </a:spcBef>
              <a:spcAft>
                <a:spcPct val="0"/>
              </a:spcAft>
              <a:defRPr sz="2110">
                <a:solidFill>
                  <a:schemeClr val="tx1"/>
                </a:solidFill>
                <a:latin typeface="Helvetica Light"/>
                <a:ea typeface="Helvetica Light"/>
                <a:cs typeface="Helvetica Light"/>
                <a:sym typeface="Helvetica Light"/>
              </a:defRPr>
            </a:lvl8pPr>
            <a:lvl9pPr marL="1639546" indent="-96444" defTabSz="246468" eaLnBrk="0" fontAlgn="base" hangingPunct="0">
              <a:spcBef>
                <a:spcPct val="0"/>
              </a:spcBef>
              <a:spcAft>
                <a:spcPct val="0"/>
              </a:spcAft>
              <a:defRPr sz="2110">
                <a:solidFill>
                  <a:schemeClr val="tx1"/>
                </a:solidFill>
                <a:latin typeface="Helvetica Light"/>
                <a:ea typeface="Helvetica Light"/>
                <a:cs typeface="Helvetica Light"/>
                <a:sym typeface="Helvetica Light"/>
              </a:defRPr>
            </a:lvl9pPr>
          </a:lstStyle>
          <a:p>
            <a:pPr algn="l">
              <a:defRPr/>
            </a:pPr>
            <a:r>
              <a:rPr lang="en-US" altLang="en-US" sz="1125" dirty="0">
                <a:solidFill>
                  <a:srgbClr val="FFFFFF"/>
                </a:solidFill>
                <a:latin typeface="Source Sans Pro Semibold" panose="020B0603030403020204" pitchFamily="34" charset="0"/>
                <a:sym typeface="Source Sans Pro Semibold" panose="020B0603030403020204" pitchFamily="34" charset="0"/>
              </a:rPr>
              <a:t>2019</a:t>
            </a:r>
          </a:p>
        </p:txBody>
      </p:sp>
      <p:pic>
        <p:nvPicPr>
          <p:cNvPr id="323595" name="Picture 9"/>
          <p:cNvPicPr>
            <a:picLocks noChangeAspect="1" noChangeArrowheads="1"/>
          </p:cNvPicPr>
          <p:nvPr/>
        </p:nvPicPr>
        <p:blipFill>
          <a:blip r:embed="rId3">
            <a:extLst>
              <a:ext uri="{28A0092B-C50C-407E-A947-70E740481C1C}">
                <a14:useLocalDpi xmlns:a14="http://schemas.microsoft.com/office/drawing/2010/main" val="0"/>
              </a:ext>
            </a:extLst>
          </a:blip>
          <a:srcRect l="2" t="2039" r="58739"/>
          <a:stretch>
            <a:fillRect/>
          </a:stretch>
        </p:blipFill>
        <p:spPr bwMode="auto">
          <a:xfrm>
            <a:off x="5267325" y="1603375"/>
            <a:ext cx="341471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1600" y="4570413"/>
            <a:ext cx="38465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113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6" name="Rectangle 5"/>
          <p:cNvSpPr/>
          <p:nvPr/>
        </p:nvSpPr>
        <p:spPr>
          <a:xfrm>
            <a:off x="0" y="1443038"/>
            <a:ext cx="9144000" cy="136525"/>
          </a:xfrm>
          <a:prstGeom prst="rect">
            <a:avLst/>
          </a:prstGeom>
          <a:solidFill>
            <a:srgbClr val="0030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ACE56"/>
              </a:solidFill>
              <a:ea typeface="ヒラギノ角ゴ Pro W3" charset="-128"/>
            </a:endParaRPr>
          </a:p>
        </p:txBody>
      </p:sp>
      <p:sp>
        <p:nvSpPr>
          <p:cNvPr id="7" name="Rectangle 6"/>
          <p:cNvSpPr/>
          <p:nvPr/>
        </p:nvSpPr>
        <p:spPr>
          <a:xfrm>
            <a:off x="0" y="6711950"/>
            <a:ext cx="9144000" cy="1460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ACE56"/>
              </a:solidFill>
              <a:ea typeface="ヒラギノ角ゴ Pro W3" charset="-128"/>
            </a:endParaRPr>
          </a:p>
        </p:txBody>
      </p:sp>
      <p:sp>
        <p:nvSpPr>
          <p:cNvPr id="324613" name="ZoneTexte 10"/>
          <p:cNvSpPr txBox="1">
            <a:spLocks noChangeArrowheads="1"/>
          </p:cNvSpPr>
          <p:nvPr/>
        </p:nvSpPr>
        <p:spPr bwMode="auto">
          <a:xfrm>
            <a:off x="4078288" y="5618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endParaRPr lang="fr-FR" altLang="fr-FR">
              <a:latin typeface="Calibri" pitchFamily="34" charset="0"/>
            </a:endParaRPr>
          </a:p>
        </p:txBody>
      </p:sp>
      <p:sp>
        <p:nvSpPr>
          <p:cNvPr id="4" name="Rectangle 3"/>
          <p:cNvSpPr/>
          <p:nvPr/>
        </p:nvSpPr>
        <p:spPr>
          <a:xfrm>
            <a:off x="1500188" y="2673350"/>
            <a:ext cx="5848350" cy="2278063"/>
          </a:xfrm>
          <a:prstGeom prst="rect">
            <a:avLst/>
          </a:prstGeom>
        </p:spPr>
        <p:txBody>
          <a:bodyPr>
            <a:spAutoFit/>
          </a:bodyPr>
          <a:lstStyle/>
          <a:p>
            <a:pPr eaLnBrk="1" hangingPunct="1">
              <a:defRPr/>
            </a:pPr>
            <a:r>
              <a:rPr lang="fr-FR" sz="3200" b="1" noProof="1">
                <a:solidFill>
                  <a:schemeClr val="tx2">
                    <a:lumMod val="50000"/>
                  </a:schemeClr>
                </a:solidFill>
                <a:latin typeface="Arial" charset="0"/>
                <a:cs typeface="ＭＳ Ｐゴシック" charset="0"/>
              </a:rPr>
              <a:t>MPFF for patients suffering from CVD: New evidence</a:t>
            </a:r>
          </a:p>
          <a:p>
            <a:pPr eaLnBrk="1" hangingPunct="1">
              <a:defRPr/>
            </a:pPr>
            <a:endParaRPr lang="fr-FR" sz="2800" b="1" noProof="1">
              <a:solidFill>
                <a:schemeClr val="tx2">
                  <a:lumMod val="50000"/>
                </a:schemeClr>
              </a:solidFill>
              <a:latin typeface="Arial" charset="0"/>
              <a:cs typeface="ＭＳ Ｐゴシック" charset="0"/>
            </a:endParaRPr>
          </a:p>
          <a:p>
            <a:pPr eaLnBrk="1" hangingPunct="1">
              <a:defRPr/>
            </a:pPr>
            <a:r>
              <a:rPr lang="fr-FR" sz="2200" noProof="1">
                <a:solidFill>
                  <a:schemeClr val="tx2">
                    <a:lumMod val="50000"/>
                  </a:schemeClr>
                </a:solidFill>
              </a:rPr>
              <a:t>J.-H. Ulloa </a:t>
            </a:r>
            <a:r>
              <a:rPr lang="fr-FR" sz="1600" noProof="1">
                <a:solidFill>
                  <a:schemeClr val="tx2">
                    <a:lumMod val="50000"/>
                  </a:schemeClr>
                </a:solidFill>
              </a:rPr>
              <a:t>(Colombia)</a:t>
            </a:r>
            <a:endParaRPr lang="fr-FR" sz="1600" noProof="1">
              <a:solidFill>
                <a:schemeClr val="bg1">
                  <a:lumMod val="50000"/>
                </a:schemeClr>
              </a:solidFill>
            </a:endParaRPr>
          </a:p>
          <a:p>
            <a:pPr eaLnBrk="1" hangingPunct="1">
              <a:defRPr/>
            </a:pPr>
            <a:endParaRPr lang="fr-FR" sz="2800" b="1" noProof="1">
              <a:solidFill>
                <a:schemeClr val="tx2">
                  <a:lumMod val="50000"/>
                </a:schemeClr>
              </a:solidFill>
              <a:latin typeface="Arial" charset="0"/>
              <a:cs typeface="ＭＳ Ｐゴシック" charset="0"/>
            </a:endParaRPr>
          </a:p>
        </p:txBody>
      </p:sp>
      <p:sp>
        <p:nvSpPr>
          <p:cNvPr id="324615" name="ZoneTexte 8"/>
          <p:cNvSpPr txBox="1">
            <a:spLocks noChangeArrowheads="1"/>
          </p:cNvSpPr>
          <p:nvPr/>
        </p:nvSpPr>
        <p:spPr bwMode="auto">
          <a:xfrm>
            <a:off x="419100" y="573088"/>
            <a:ext cx="590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endParaRPr lang="fr-FR" altLang="fr-FR" sz="1400" b="1">
              <a:solidFill>
                <a:schemeClr val="bg1"/>
              </a:solidFill>
            </a:endParaRPr>
          </a:p>
        </p:txBody>
      </p:sp>
      <p:sp>
        <p:nvSpPr>
          <p:cNvPr id="324616" name="ZoneTexte 8"/>
          <p:cNvSpPr txBox="1">
            <a:spLocks noChangeArrowheads="1"/>
          </p:cNvSpPr>
          <p:nvPr/>
        </p:nvSpPr>
        <p:spPr bwMode="auto">
          <a:xfrm>
            <a:off x="504825" y="377825"/>
            <a:ext cx="81756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r>
              <a:rPr lang="fr-FR" altLang="fr-FR" sz="1600" b="1">
                <a:solidFill>
                  <a:srgbClr val="FFFFFF"/>
                </a:solidFill>
              </a:rPr>
              <a:t>Satellite Symposium held during the 19th European Venous Forum (EVF)</a:t>
            </a:r>
          </a:p>
          <a:p>
            <a:endParaRPr lang="fr-FR" altLang="fr-FR" sz="1600" b="1" noProof="1">
              <a:solidFill>
                <a:srgbClr val="FFFFFF"/>
              </a:solidFill>
            </a:endParaRPr>
          </a:p>
          <a:p>
            <a:r>
              <a:rPr lang="fr-FR" altLang="fr-FR" sz="1600" b="1" noProof="1">
                <a:solidFill>
                  <a:srgbClr val="FFFFFF"/>
                </a:solidFill>
              </a:rPr>
              <a:t>Friday, June 29, 2018 (11:00-12:00)</a:t>
            </a:r>
            <a:endParaRPr lang="fr-FR" altLang="fr-FR" sz="1600" b="1">
              <a:solidFill>
                <a:srgbClr val="FFFFFF"/>
              </a:solidFill>
            </a:endParaRPr>
          </a:p>
          <a:p>
            <a:endParaRPr lang="fr-FR" altLang="fr-FR" sz="1600" b="1" noProof="1">
              <a:solidFill>
                <a:srgbClr val="10253F"/>
              </a:solidFill>
            </a:endParaRPr>
          </a:p>
          <a:p>
            <a:endParaRPr lang="fr-FR" altLang="fr-FR" sz="1200" noProof="1">
              <a:solidFill>
                <a:srgbClr val="FFFFFF"/>
              </a:solidFill>
            </a:endParaRPr>
          </a:p>
        </p:txBody>
      </p:sp>
      <p:sp>
        <p:nvSpPr>
          <p:cNvPr id="324617" name="ZoneTexte 15"/>
          <p:cNvSpPr txBox="1">
            <a:spLocks noChangeArrowheads="1"/>
          </p:cNvSpPr>
          <p:nvPr/>
        </p:nvSpPr>
        <p:spPr bwMode="auto">
          <a:xfrm>
            <a:off x="6084888" y="6153150"/>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r>
              <a:rPr lang="fr-FR" altLang="fr-FR" sz="1400" i="1">
                <a:solidFill>
                  <a:srgbClr val="064165"/>
                </a:solidFill>
                <a:latin typeface="HelveticaNeueLT Std Med" charset="0"/>
              </a:rPr>
              <a:t>Organized by</a:t>
            </a:r>
          </a:p>
        </p:txBody>
      </p:sp>
      <p:pic>
        <p:nvPicPr>
          <p:cNvPr id="324618"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8538" y="5978525"/>
            <a:ext cx="13319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p:txBody>
          <a:bodyPr/>
          <a:lstStyle/>
          <a:p>
            <a:r>
              <a:rPr lang="en-GB" altLang="en-US" dirty="0" smtClean="0">
                <a:solidFill>
                  <a:srgbClr val="FFFF00"/>
                </a:solidFill>
                <a:latin typeface="Arial" pitchFamily="34" charset="0"/>
                <a:cs typeface="Arial" pitchFamily="34" charset="0"/>
              </a:rPr>
              <a:t>Burden</a:t>
            </a:r>
          </a:p>
        </p:txBody>
      </p:sp>
      <p:pic>
        <p:nvPicPr>
          <p:cNvPr id="2478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3527425" cy="205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78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365625"/>
            <a:ext cx="3960813"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484313"/>
            <a:ext cx="3433763" cy="219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lowchart: Process 1"/>
          <p:cNvSpPr/>
          <p:nvPr/>
        </p:nvSpPr>
        <p:spPr>
          <a:xfrm>
            <a:off x="5148263" y="4221163"/>
            <a:ext cx="3384550" cy="1871662"/>
          </a:xfrm>
          <a:prstGeom prst="flowChartProcess">
            <a:avLst/>
          </a:prstGeom>
          <a:solidFill>
            <a:srgbClr val="AC2804"/>
          </a:solidFill>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r>
              <a:rPr lang="en-GB" sz="1400" dirty="0">
                <a:solidFill>
                  <a:prstClr val="white"/>
                </a:solidFill>
              </a:rPr>
              <a:t>Disease burden is the impact of a health problem as measured by financial cost, mortality, morbidity, or other indicators. It is often quantified in terms of quality-adjusted life years (QALYs) or disability-adjusted life years (DALYs), both of which quantify the number of years lost due to disease (YLDs).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164638"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6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4" name="Picture 4" descr="What is Kar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3780"/>
            <a:ext cx="9143999" cy="493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8706" name="Groupe 5"/>
          <p:cNvGrpSpPr>
            <a:grpSpLocks/>
          </p:cNvGrpSpPr>
          <p:nvPr/>
        </p:nvGrpSpPr>
        <p:grpSpPr bwMode="auto">
          <a:xfrm>
            <a:off x="1017588" y="3716338"/>
            <a:ext cx="1477962" cy="3001962"/>
            <a:chOff x="1017630" y="3755894"/>
            <a:chExt cx="1478421" cy="3001766"/>
          </a:xfrm>
        </p:grpSpPr>
        <p:pic>
          <p:nvPicPr>
            <p:cNvPr id="328721" name="Image 48"/>
            <p:cNvPicPr>
              <a:picLocks noChangeAspect="1"/>
            </p:cNvPicPr>
            <p:nvPr/>
          </p:nvPicPr>
          <p:blipFill>
            <a:blip r:embed="rId3">
              <a:extLst>
                <a:ext uri="{28A0092B-C50C-407E-A947-70E740481C1C}">
                  <a14:useLocalDpi xmlns:a14="http://schemas.microsoft.com/office/drawing/2010/main" val="0"/>
                </a:ext>
              </a:extLst>
            </a:blip>
            <a:srcRect r="4300" b="867"/>
            <a:stretch>
              <a:fillRect/>
            </a:stretch>
          </p:blipFill>
          <p:spPr bwMode="auto">
            <a:xfrm rot="1223641">
              <a:off x="1017630" y="3755894"/>
              <a:ext cx="1478421" cy="300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8722" name="Groupe 4"/>
            <p:cNvGrpSpPr>
              <a:grpSpLocks/>
            </p:cNvGrpSpPr>
            <p:nvPr/>
          </p:nvGrpSpPr>
          <p:grpSpPr bwMode="auto">
            <a:xfrm>
              <a:off x="1680328" y="4009102"/>
              <a:ext cx="667585" cy="1979703"/>
              <a:chOff x="1680328" y="4009102"/>
              <a:chExt cx="667585" cy="1979703"/>
            </a:xfrm>
          </p:grpSpPr>
          <p:sp>
            <p:nvSpPr>
              <p:cNvPr id="50" name="ZoneTexte 49"/>
              <p:cNvSpPr txBox="1"/>
              <p:nvPr/>
            </p:nvSpPr>
            <p:spPr>
              <a:xfrm>
                <a:off x="1706819" y="4525780"/>
                <a:ext cx="176267" cy="241284"/>
              </a:xfrm>
              <a:prstGeom prst="rect">
                <a:avLst/>
              </a:prstGeom>
              <a:noFill/>
            </p:spPr>
            <p:txBody>
              <a:bodyPr wrap="none" lIns="36000" tIns="36000" rIns="36000" bIns="36000">
                <a:spAutoFit/>
              </a:bodyPr>
              <a:lstStyle/>
              <a:p>
                <a:pPr algn="ctr" defTabSz="914400" eaLnBrk="1" hangingPunct="1">
                  <a:defRPr/>
                </a:pPr>
                <a:r>
                  <a:rPr lang="fr-FR" sz="1100" b="1">
                    <a:solidFill>
                      <a:prstClr val="black"/>
                    </a:solidFill>
                    <a:ea typeface="+mn-ea"/>
                    <a:cs typeface="Arial" panose="020B0604020202020204" pitchFamily="34" charset="0"/>
                  </a:rPr>
                  <a:t>A</a:t>
                </a:r>
              </a:p>
            </p:txBody>
          </p:sp>
          <p:sp>
            <p:nvSpPr>
              <p:cNvPr id="51" name="ZoneTexte 50"/>
              <p:cNvSpPr txBox="1"/>
              <p:nvPr/>
            </p:nvSpPr>
            <p:spPr>
              <a:xfrm>
                <a:off x="1965661" y="4114645"/>
                <a:ext cx="174679" cy="241284"/>
              </a:xfrm>
              <a:prstGeom prst="rect">
                <a:avLst/>
              </a:prstGeom>
              <a:noFill/>
            </p:spPr>
            <p:txBody>
              <a:bodyPr wrap="none" lIns="36000" tIns="36000" rIns="36000" bIns="36000">
                <a:spAutoFit/>
              </a:bodyPr>
              <a:lstStyle/>
              <a:p>
                <a:pPr algn="ctr" defTabSz="914400" eaLnBrk="1" hangingPunct="1">
                  <a:defRPr/>
                </a:pPr>
                <a:r>
                  <a:rPr lang="fr-FR" sz="1100" b="1">
                    <a:solidFill>
                      <a:prstClr val="black"/>
                    </a:solidFill>
                    <a:ea typeface="+mn-ea"/>
                    <a:cs typeface="Arial" panose="020B0604020202020204" pitchFamily="34" charset="0"/>
                  </a:rPr>
                  <a:t>B</a:t>
                </a:r>
              </a:p>
            </p:txBody>
          </p:sp>
          <p:sp>
            <p:nvSpPr>
              <p:cNvPr id="52" name="ZoneTexte 51"/>
              <p:cNvSpPr txBox="1"/>
              <p:nvPr/>
            </p:nvSpPr>
            <p:spPr>
              <a:xfrm>
                <a:off x="2167337" y="4573402"/>
                <a:ext cx="176267" cy="241284"/>
              </a:xfrm>
              <a:prstGeom prst="rect">
                <a:avLst/>
              </a:prstGeom>
              <a:noFill/>
            </p:spPr>
            <p:txBody>
              <a:bodyPr wrap="none" lIns="36000" tIns="36000" rIns="36000" bIns="36000">
                <a:spAutoFit/>
              </a:bodyPr>
              <a:lstStyle/>
              <a:p>
                <a:pPr algn="ctr" defTabSz="914400" eaLnBrk="1" hangingPunct="1">
                  <a:defRPr/>
                </a:pPr>
                <a:r>
                  <a:rPr lang="fr-FR" sz="1100" b="1">
                    <a:solidFill>
                      <a:prstClr val="black"/>
                    </a:solidFill>
                    <a:ea typeface="+mn-ea"/>
                    <a:cs typeface="Arial" panose="020B0604020202020204" pitchFamily="34" charset="0"/>
                  </a:rPr>
                  <a:t>C</a:t>
                </a:r>
              </a:p>
            </p:txBody>
          </p:sp>
          <p:sp>
            <p:nvSpPr>
              <p:cNvPr id="53" name="ZoneTexte 52"/>
              <p:cNvSpPr txBox="1"/>
              <p:nvPr/>
            </p:nvSpPr>
            <p:spPr>
              <a:xfrm>
                <a:off x="2111757" y="4009877"/>
                <a:ext cx="176268" cy="241284"/>
              </a:xfrm>
              <a:prstGeom prst="rect">
                <a:avLst/>
              </a:prstGeom>
              <a:noFill/>
            </p:spPr>
            <p:txBody>
              <a:bodyPr wrap="none" lIns="36000" tIns="36000" rIns="36000" bIns="36000">
                <a:spAutoFit/>
              </a:bodyPr>
              <a:lstStyle/>
              <a:p>
                <a:pPr algn="ctr" defTabSz="914400" eaLnBrk="1" hangingPunct="1">
                  <a:defRPr/>
                </a:pPr>
                <a:r>
                  <a:rPr lang="fr-FR" sz="1100" b="1">
                    <a:solidFill>
                      <a:prstClr val="black"/>
                    </a:solidFill>
                    <a:ea typeface="+mn-ea"/>
                    <a:cs typeface="Arial" panose="020B0604020202020204" pitchFamily="34" charset="0"/>
                  </a:rPr>
                  <a:t>D</a:t>
                </a:r>
              </a:p>
            </p:txBody>
          </p:sp>
          <p:sp>
            <p:nvSpPr>
              <p:cNvPr id="54" name="ZoneTexte 53"/>
              <p:cNvSpPr txBox="1"/>
              <p:nvPr/>
            </p:nvSpPr>
            <p:spPr>
              <a:xfrm>
                <a:off x="2197508" y="4316244"/>
                <a:ext cx="150860" cy="241284"/>
              </a:xfrm>
              <a:prstGeom prst="rect">
                <a:avLst/>
              </a:prstGeom>
              <a:noFill/>
            </p:spPr>
            <p:txBody>
              <a:bodyPr wrap="none" lIns="36000" tIns="36000" rIns="36000" bIns="36000">
                <a:spAutoFit/>
              </a:bodyPr>
              <a:lstStyle/>
              <a:p>
                <a:pPr defTabSz="914400" eaLnBrk="1" hangingPunct="1">
                  <a:defRPr/>
                </a:pPr>
                <a:r>
                  <a:rPr lang="fr-FR" sz="1100" b="1">
                    <a:solidFill>
                      <a:srgbClr val="C00000"/>
                    </a:solidFill>
                    <a:ea typeface="+mn-ea"/>
                    <a:cs typeface="Arial" panose="020B0604020202020204" pitchFamily="34" charset="0"/>
                  </a:rPr>
                  <a:t>4</a:t>
                </a:r>
              </a:p>
            </p:txBody>
          </p:sp>
          <p:sp>
            <p:nvSpPr>
              <p:cNvPr id="55" name="ZoneTexte 54"/>
              <p:cNvSpPr txBox="1"/>
              <p:nvPr/>
            </p:nvSpPr>
            <p:spPr>
              <a:xfrm>
                <a:off x="1830683" y="4287671"/>
                <a:ext cx="150859" cy="241284"/>
              </a:xfrm>
              <a:prstGeom prst="rect">
                <a:avLst/>
              </a:prstGeom>
              <a:noFill/>
            </p:spPr>
            <p:txBody>
              <a:bodyPr wrap="none" lIns="36000" tIns="36000" rIns="36000" bIns="36000">
                <a:spAutoFit/>
              </a:bodyPr>
              <a:lstStyle/>
              <a:p>
                <a:pPr defTabSz="914400" eaLnBrk="1" hangingPunct="1">
                  <a:defRPr/>
                </a:pPr>
                <a:r>
                  <a:rPr lang="fr-FR" sz="1100" b="1">
                    <a:solidFill>
                      <a:srgbClr val="C00000"/>
                    </a:solidFill>
                    <a:ea typeface="+mn-ea"/>
                    <a:cs typeface="Arial" panose="020B0604020202020204" pitchFamily="34" charset="0"/>
                  </a:rPr>
                  <a:t>2</a:t>
                </a:r>
              </a:p>
            </p:txBody>
          </p:sp>
          <p:sp>
            <p:nvSpPr>
              <p:cNvPr id="56" name="ZoneTexte 55"/>
              <p:cNvSpPr txBox="1"/>
              <p:nvPr/>
            </p:nvSpPr>
            <p:spPr>
              <a:xfrm>
                <a:off x="1679823" y="4852784"/>
                <a:ext cx="150860" cy="242872"/>
              </a:xfrm>
              <a:prstGeom prst="rect">
                <a:avLst/>
              </a:prstGeom>
              <a:noFill/>
            </p:spPr>
            <p:txBody>
              <a:bodyPr wrap="none" lIns="36000" tIns="36000" rIns="36000" bIns="36000">
                <a:spAutoFit/>
              </a:bodyPr>
              <a:lstStyle/>
              <a:p>
                <a:pPr defTabSz="914400" eaLnBrk="1" hangingPunct="1">
                  <a:defRPr/>
                </a:pPr>
                <a:r>
                  <a:rPr lang="fr-FR" sz="1100" b="1">
                    <a:solidFill>
                      <a:srgbClr val="C00000"/>
                    </a:solidFill>
                    <a:ea typeface="+mn-ea"/>
                    <a:cs typeface="Arial" panose="020B0604020202020204" pitchFamily="34" charset="0"/>
                  </a:rPr>
                  <a:t>1</a:t>
                </a:r>
              </a:p>
            </p:txBody>
          </p:sp>
          <p:sp>
            <p:nvSpPr>
              <p:cNvPr id="57" name="ZoneTexte 56"/>
              <p:cNvSpPr txBox="1"/>
              <p:nvPr/>
            </p:nvSpPr>
            <p:spPr>
              <a:xfrm>
                <a:off x="1789395" y="5300430"/>
                <a:ext cx="150859" cy="241284"/>
              </a:xfrm>
              <a:prstGeom prst="rect">
                <a:avLst/>
              </a:prstGeom>
              <a:noFill/>
            </p:spPr>
            <p:txBody>
              <a:bodyPr wrap="none" lIns="36000" tIns="36000" rIns="36000" bIns="36000">
                <a:spAutoFit/>
              </a:bodyPr>
              <a:lstStyle/>
              <a:p>
                <a:pPr defTabSz="914400" eaLnBrk="1" hangingPunct="1">
                  <a:defRPr/>
                </a:pPr>
                <a:r>
                  <a:rPr lang="fr-FR" sz="1100" b="1">
                    <a:solidFill>
                      <a:srgbClr val="C00000"/>
                    </a:solidFill>
                    <a:ea typeface="+mn-ea"/>
                    <a:cs typeface="Arial" panose="020B0604020202020204" pitchFamily="34" charset="0"/>
                  </a:rPr>
                  <a:t>3</a:t>
                </a:r>
              </a:p>
            </p:txBody>
          </p:sp>
          <p:sp>
            <p:nvSpPr>
              <p:cNvPr id="58" name="ZoneTexte 57"/>
              <p:cNvSpPr txBox="1"/>
              <p:nvPr/>
            </p:nvSpPr>
            <p:spPr>
              <a:xfrm>
                <a:off x="1824331" y="5748076"/>
                <a:ext cx="152447" cy="241284"/>
              </a:xfrm>
              <a:prstGeom prst="rect">
                <a:avLst/>
              </a:prstGeom>
              <a:noFill/>
            </p:spPr>
            <p:txBody>
              <a:bodyPr wrap="none" lIns="36000" tIns="36000" rIns="36000" bIns="36000">
                <a:spAutoFit/>
              </a:bodyPr>
              <a:lstStyle/>
              <a:p>
                <a:pPr defTabSz="914400" eaLnBrk="1" hangingPunct="1">
                  <a:defRPr/>
                </a:pPr>
                <a:r>
                  <a:rPr lang="fr-FR" sz="1100" b="1">
                    <a:solidFill>
                      <a:srgbClr val="C00000"/>
                    </a:solidFill>
                    <a:ea typeface="+mn-ea"/>
                    <a:cs typeface="Arial" panose="020B0604020202020204" pitchFamily="34" charset="0"/>
                  </a:rPr>
                  <a:t>5</a:t>
                </a:r>
              </a:p>
            </p:txBody>
          </p:sp>
        </p:grpSp>
      </p:grpSp>
      <p:cxnSp>
        <p:nvCxnSpPr>
          <p:cNvPr id="328707" name="Connecteur droit avec flèche 19"/>
          <p:cNvCxnSpPr>
            <a:cxnSpLocks noChangeShapeType="1"/>
          </p:cNvCxnSpPr>
          <p:nvPr/>
        </p:nvCxnSpPr>
        <p:spPr bwMode="auto">
          <a:xfrm>
            <a:off x="3059113" y="3267075"/>
            <a:ext cx="0" cy="433388"/>
          </a:xfrm>
          <a:prstGeom prst="straightConnector1">
            <a:avLst/>
          </a:prstGeom>
          <a:noFill/>
          <a:ln w="28575" algn="ctr">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Flèche droite 1"/>
          <p:cNvSpPr/>
          <p:nvPr/>
        </p:nvSpPr>
        <p:spPr bwMode="auto">
          <a:xfrm>
            <a:off x="1576684" y="3543000"/>
            <a:ext cx="6909483" cy="576763"/>
          </a:xfrm>
          <a:prstGeom prst="rightArrow">
            <a:avLst/>
          </a:prstGeom>
          <a:ln>
            <a:no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style>
          <a:lnRef idx="0">
            <a:schemeClr val="accent2"/>
          </a:lnRef>
          <a:fillRef idx="3">
            <a:schemeClr val="accent2"/>
          </a:fillRef>
          <a:effectRef idx="3">
            <a:schemeClr val="accent2"/>
          </a:effectRef>
          <a:fontRef idx="minor">
            <a:schemeClr val="lt1"/>
          </a:fontRef>
        </p:style>
        <p:txBody>
          <a:bodyPr wrap="none"/>
          <a:lstStyle/>
          <a:p>
            <a:pPr defTabSz="914400" eaLnBrk="1" hangingPunct="1">
              <a:defRPr/>
            </a:pPr>
            <a:r>
              <a:rPr lang="en-US" sz="1600" b="1">
                <a:solidFill>
                  <a:prstClr val="white"/>
                </a:solidFill>
                <a:latin typeface="Arial" pitchFamily="34" charset="0"/>
                <a:cs typeface="Arial" pitchFamily="34" charset="0"/>
              </a:rPr>
              <a:t> W0 </a:t>
            </a:r>
            <a:r>
              <a:rPr lang="en-US" sz="1200" b="1">
                <a:solidFill>
                  <a:prstClr val="white"/>
                </a:solidFill>
                <a:latin typeface="Arial" pitchFamily="34" charset="0"/>
                <a:cs typeface="Arial" pitchFamily="34" charset="0"/>
              </a:rPr>
              <a:t>                   </a:t>
            </a:r>
            <a:r>
              <a:rPr lang="en-US" sz="1600" b="1">
                <a:solidFill>
                  <a:prstClr val="white"/>
                </a:solidFill>
                <a:latin typeface="Arial" pitchFamily="34" charset="0"/>
                <a:cs typeface="Arial" pitchFamily="34" charset="0"/>
              </a:rPr>
              <a:t>W2                W4 </a:t>
            </a:r>
            <a:r>
              <a:rPr lang="en-US" sz="1200" b="1">
                <a:solidFill>
                  <a:prstClr val="white"/>
                </a:solidFill>
                <a:latin typeface="Arial" pitchFamily="34" charset="0"/>
                <a:cs typeface="Arial" pitchFamily="34" charset="0"/>
              </a:rPr>
              <a:t>                      </a:t>
            </a:r>
            <a:r>
              <a:rPr lang="en-US" sz="1600" b="1">
                <a:solidFill>
                  <a:prstClr val="white"/>
                </a:solidFill>
                <a:latin typeface="Arial" pitchFamily="34" charset="0"/>
                <a:cs typeface="Arial" pitchFamily="34" charset="0"/>
              </a:rPr>
              <a:t>W6              W8               W10</a:t>
            </a:r>
          </a:p>
        </p:txBody>
      </p:sp>
      <p:cxnSp>
        <p:nvCxnSpPr>
          <p:cNvPr id="328711" name="Connecteur droit avec flèche 16"/>
          <p:cNvCxnSpPr>
            <a:cxnSpLocks noChangeShapeType="1"/>
          </p:cNvCxnSpPr>
          <p:nvPr/>
        </p:nvCxnSpPr>
        <p:spPr bwMode="auto">
          <a:xfrm>
            <a:off x="1866900" y="2655888"/>
            <a:ext cx="0" cy="1044575"/>
          </a:xfrm>
          <a:prstGeom prst="straightConnector1">
            <a:avLst/>
          </a:prstGeom>
          <a:noFill/>
          <a:ln w="28575" algn="ctr">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ZoneTexte 17"/>
          <p:cNvSpPr txBox="1"/>
          <p:nvPr/>
        </p:nvSpPr>
        <p:spPr bwMode="auto">
          <a:xfrm>
            <a:off x="1081088" y="1069975"/>
            <a:ext cx="5514975" cy="1590675"/>
          </a:xfrm>
          <a:prstGeom prst="rect">
            <a:avLst/>
          </a:prstGeom>
          <a:solidFill>
            <a:srgbClr val="3E6CA4"/>
          </a:solidFill>
          <a:ln w="3175">
            <a:solidFill>
              <a:schemeClr val="bg1"/>
            </a:solidFill>
          </a:ln>
          <a:effectLst>
            <a:outerShdw blurRad="635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180000" tIns="72000" rIns="72000" bIns="72000"/>
          <a:lstStyle/>
          <a:p>
            <a:pPr defTabSz="914400" eaLnBrk="1" hangingPunct="1">
              <a:lnSpc>
                <a:spcPts val="1800"/>
              </a:lnSpc>
              <a:spcAft>
                <a:spcPts val="600"/>
              </a:spcAft>
              <a:defRPr/>
            </a:pPr>
            <a:r>
              <a:rPr lang="en-US" sz="1400" b="1">
                <a:solidFill>
                  <a:prstClr val="white"/>
                </a:solidFill>
                <a:latin typeface="Arial" pitchFamily="34" charset="0"/>
                <a:cs typeface="Arial" pitchFamily="34" charset="0"/>
              </a:rPr>
              <a:t>Ligature(s):</a:t>
            </a:r>
          </a:p>
          <a:p>
            <a:pPr marL="173038" indent="-173038" defTabSz="914400" eaLnBrk="1" hangingPunct="1">
              <a:lnSpc>
                <a:spcPts val="1800"/>
              </a:lnSpc>
              <a:spcAft>
                <a:spcPts val="600"/>
              </a:spcAft>
              <a:buFont typeface="Arial" pitchFamily="34" charset="0"/>
              <a:buChar char="•"/>
              <a:defRPr/>
            </a:pPr>
            <a:r>
              <a:rPr lang="en-US" sz="1400">
                <a:solidFill>
                  <a:prstClr val="white"/>
                </a:solidFill>
                <a:latin typeface="Arial" pitchFamily="34" charset="0"/>
                <a:cs typeface="Arial" pitchFamily="34" charset="0"/>
              </a:rPr>
              <a:t>Common femoral vein (A) + right (B) and left (C) branches</a:t>
            </a:r>
          </a:p>
          <a:p>
            <a:pPr marL="173038" indent="-173038" defTabSz="914400" eaLnBrk="1" hangingPunct="1">
              <a:lnSpc>
                <a:spcPts val="1800"/>
              </a:lnSpc>
              <a:spcAft>
                <a:spcPts val="600"/>
              </a:spcAft>
              <a:buFont typeface="Arial" pitchFamily="34" charset="0"/>
              <a:buChar char="•"/>
              <a:defRPr/>
            </a:pPr>
            <a:r>
              <a:rPr lang="en-US" sz="1400">
                <a:solidFill>
                  <a:prstClr val="white"/>
                </a:solidFill>
                <a:latin typeface="Arial" pitchFamily="34" charset="0"/>
                <a:cs typeface="Arial" pitchFamily="34" charset="0"/>
              </a:rPr>
              <a:t>Sham-operated animals A+B+C</a:t>
            </a:r>
          </a:p>
          <a:p>
            <a:pPr marL="173038" indent="-173038" defTabSz="914400" eaLnBrk="1" hangingPunct="1">
              <a:lnSpc>
                <a:spcPts val="1800"/>
              </a:lnSpc>
              <a:spcAft>
                <a:spcPts val="600"/>
              </a:spcAft>
              <a:buFont typeface="Arial" pitchFamily="34" charset="0"/>
              <a:buChar char="•"/>
              <a:defRPr/>
            </a:pPr>
            <a:r>
              <a:rPr lang="en-US" sz="1400">
                <a:solidFill>
                  <a:prstClr val="white"/>
                </a:solidFill>
                <a:latin typeface="Arial" pitchFamily="34" charset="0"/>
                <a:cs typeface="Arial" pitchFamily="34" charset="0"/>
              </a:rPr>
              <a:t>Common iliac vein (D)</a:t>
            </a:r>
          </a:p>
          <a:p>
            <a:pPr marL="173038" indent="-173038" defTabSz="914400" eaLnBrk="1" hangingPunct="1">
              <a:lnSpc>
                <a:spcPts val="1800"/>
              </a:lnSpc>
              <a:spcAft>
                <a:spcPts val="600"/>
              </a:spcAft>
              <a:buFont typeface="Arial" pitchFamily="34" charset="0"/>
              <a:buChar char="•"/>
              <a:defRPr/>
            </a:pPr>
            <a:r>
              <a:rPr lang="en-US" sz="1400">
                <a:solidFill>
                  <a:prstClr val="white"/>
                </a:solidFill>
                <a:latin typeface="Arial" pitchFamily="34" charset="0"/>
                <a:cs typeface="Arial" pitchFamily="34" charset="0"/>
              </a:rPr>
              <a:t>Sham-operated animals D</a:t>
            </a:r>
          </a:p>
        </p:txBody>
      </p:sp>
      <p:sp>
        <p:nvSpPr>
          <p:cNvPr id="24" name="ZoneTexte 23"/>
          <p:cNvSpPr txBox="1"/>
          <p:nvPr/>
        </p:nvSpPr>
        <p:spPr>
          <a:xfrm>
            <a:off x="4451350" y="4543425"/>
            <a:ext cx="4378325" cy="2054225"/>
          </a:xfrm>
          <a:prstGeom prst="rect">
            <a:avLst/>
          </a:prstGeom>
          <a:solidFill>
            <a:srgbClr val="E9EDF4"/>
          </a:solidFill>
          <a:ln>
            <a:solidFill>
              <a:schemeClr val="bg1"/>
            </a:solidFill>
          </a:ln>
          <a:effectLst>
            <a:outerShdw blurRad="635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defPPr>
              <a:defRPr lang="fr-FR"/>
            </a:defPPr>
            <a:lvl1pPr marL="171450" indent="-171450">
              <a:buFont typeface="Wingdings" pitchFamily="2" charset="2"/>
              <a:buChar char="Ø"/>
              <a:defRPr sz="1400">
                <a:solidFill>
                  <a:schemeClr val="tx2">
                    <a:lumMod val="75000"/>
                  </a:schemeClr>
                </a:solidFill>
                <a:latin typeface="+mj-lt"/>
                <a:cs typeface="Arial" pitchFamily="34" charset="0"/>
              </a:defRPr>
            </a:lvl1pPr>
          </a:lstStyle>
          <a:p>
            <a:pPr defTabSz="914400" eaLnBrk="1" hangingPunct="1">
              <a:lnSpc>
                <a:spcPts val="1800"/>
              </a:lnSpc>
              <a:spcAft>
                <a:spcPts val="600"/>
              </a:spcAft>
              <a:buFont typeface="Arial" panose="020B0604020202020204" pitchFamily="34" charset="0"/>
              <a:buChar char="•"/>
              <a:defRPr/>
            </a:pPr>
            <a:r>
              <a:rPr lang="en-US" b="1" dirty="0" smtClean="0">
                <a:solidFill>
                  <a:prstClr val="black"/>
                </a:solidFill>
                <a:latin typeface="Arial" panose="020B0604020202020204" pitchFamily="34" charset="0"/>
              </a:rPr>
              <a:t>Systemic and Microcirculatory Hemodynamics </a:t>
            </a:r>
          </a:p>
          <a:p>
            <a:pPr marL="742950" lvl="1" indent="-285750" defTabSz="914400" eaLnBrk="1" hangingPunct="1">
              <a:lnSpc>
                <a:spcPts val="1800"/>
              </a:lnSpc>
              <a:spcAft>
                <a:spcPts val="300"/>
              </a:spcAft>
              <a:buFont typeface="Calibri" panose="020F0502020204030204" pitchFamily="34" charset="0"/>
              <a:buChar char="‒"/>
              <a:defRPr/>
            </a:pPr>
            <a:r>
              <a:rPr lang="en-US" sz="1400" dirty="0">
                <a:solidFill>
                  <a:prstClr val="black"/>
                </a:solidFill>
                <a:latin typeface="Arial" panose="020B0604020202020204" pitchFamily="34" charset="0"/>
                <a:cs typeface="Arial" panose="020B0604020202020204" pitchFamily="34" charset="0"/>
              </a:rPr>
              <a:t>Jugular venous pressure</a:t>
            </a:r>
          </a:p>
          <a:p>
            <a:pPr marL="742950" lvl="1" indent="-285750" defTabSz="914400" eaLnBrk="1" hangingPunct="1">
              <a:lnSpc>
                <a:spcPts val="1800"/>
              </a:lnSpc>
              <a:spcAft>
                <a:spcPts val="300"/>
              </a:spcAft>
              <a:buFont typeface="Calibri" panose="020F0502020204030204" pitchFamily="34" charset="0"/>
              <a:buChar char="‒"/>
              <a:defRPr/>
            </a:pPr>
            <a:r>
              <a:rPr lang="en-US" sz="1400" dirty="0" err="1">
                <a:solidFill>
                  <a:prstClr val="black"/>
                </a:solidFill>
                <a:latin typeface="Arial" panose="020B0604020202020204" pitchFamily="34" charset="0"/>
                <a:cs typeface="Arial" panose="020B0604020202020204" pitchFamily="34" charset="0"/>
              </a:rPr>
              <a:t>Epigastric</a:t>
            </a:r>
            <a:r>
              <a:rPr lang="en-US" sz="1400" dirty="0">
                <a:solidFill>
                  <a:prstClr val="black"/>
                </a:solidFill>
                <a:latin typeface="Arial" panose="020B0604020202020204" pitchFamily="34" charset="0"/>
                <a:cs typeface="Arial" panose="020B0604020202020204" pitchFamily="34" charset="0"/>
              </a:rPr>
              <a:t> venous pressure</a:t>
            </a:r>
          </a:p>
          <a:p>
            <a:pPr marL="742950" lvl="1" indent="-285750" defTabSz="914400" eaLnBrk="1" hangingPunct="1">
              <a:lnSpc>
                <a:spcPts val="1800"/>
              </a:lnSpc>
              <a:spcAft>
                <a:spcPts val="300"/>
              </a:spcAft>
              <a:buFont typeface="Calibri" panose="020F0502020204030204" pitchFamily="34" charset="0"/>
              <a:buChar char="‒"/>
              <a:defRPr/>
            </a:pPr>
            <a:r>
              <a:rPr lang="en-US" sz="1400" dirty="0" err="1">
                <a:solidFill>
                  <a:prstClr val="black"/>
                </a:solidFill>
                <a:latin typeface="Arial" panose="020B0604020202020204" pitchFamily="34" charset="0"/>
                <a:cs typeface="Arial" panose="020B0604020202020204" pitchFamily="34" charset="0"/>
              </a:rPr>
              <a:t>Venular</a:t>
            </a:r>
            <a:r>
              <a:rPr lang="en-US" sz="1400" dirty="0">
                <a:solidFill>
                  <a:prstClr val="black"/>
                </a:solidFill>
                <a:latin typeface="Arial" panose="020B0604020202020204" pitchFamily="34" charset="0"/>
                <a:cs typeface="Arial" panose="020B0604020202020204" pitchFamily="34" charset="0"/>
              </a:rPr>
              <a:t> diameter </a:t>
            </a:r>
          </a:p>
          <a:p>
            <a:pPr marL="742950" lvl="1" indent="-285750" defTabSz="914400" eaLnBrk="1" hangingPunct="1">
              <a:lnSpc>
                <a:spcPts val="1800"/>
              </a:lnSpc>
              <a:spcAft>
                <a:spcPts val="600"/>
              </a:spcAft>
              <a:buFont typeface="Calibri" panose="020F0502020204030204" pitchFamily="34" charset="0"/>
              <a:buChar char="‒"/>
              <a:defRPr/>
            </a:pPr>
            <a:r>
              <a:rPr lang="en-US" sz="1400" dirty="0">
                <a:solidFill>
                  <a:prstClr val="black"/>
                </a:solidFill>
                <a:latin typeface="Arial" panose="020B0604020202020204" pitchFamily="34" charset="0"/>
                <a:cs typeface="Arial" panose="020B0604020202020204" pitchFamily="34" charset="0"/>
              </a:rPr>
              <a:t>Functional capillary density</a:t>
            </a:r>
          </a:p>
          <a:p>
            <a:pPr defTabSz="914400" eaLnBrk="1" hangingPunct="1">
              <a:lnSpc>
                <a:spcPts val="1800"/>
              </a:lnSpc>
              <a:spcAft>
                <a:spcPts val="600"/>
              </a:spcAft>
              <a:buFont typeface="Arial" panose="020B0604020202020204" pitchFamily="34" charset="0"/>
              <a:buChar char="•"/>
              <a:defRPr/>
            </a:pPr>
            <a:r>
              <a:rPr lang="en-US" b="1" dirty="0" smtClean="0">
                <a:solidFill>
                  <a:prstClr val="black"/>
                </a:solidFill>
                <a:latin typeface="Arial" panose="020B0604020202020204" pitchFamily="34" charset="0"/>
              </a:rPr>
              <a:t>Leukocyte-endothelium interaction </a:t>
            </a:r>
          </a:p>
          <a:p>
            <a:pPr marL="742950" lvl="1" indent="-285750" defTabSz="914400" eaLnBrk="1" hangingPunct="1">
              <a:lnSpc>
                <a:spcPts val="1800"/>
              </a:lnSpc>
              <a:spcAft>
                <a:spcPts val="600"/>
              </a:spcAft>
              <a:buFont typeface="Calibri" panose="020F0502020204030204" pitchFamily="34" charset="0"/>
              <a:buChar char="‒"/>
              <a:defRPr/>
            </a:pPr>
            <a:r>
              <a:rPr lang="en-US" sz="1400" dirty="0">
                <a:solidFill>
                  <a:prstClr val="black"/>
                </a:solidFill>
                <a:latin typeface="Arial" panose="020B0604020202020204" pitchFamily="34" charset="0"/>
                <a:cs typeface="Arial" panose="020B0604020202020204" pitchFamily="34" charset="0"/>
              </a:rPr>
              <a:t>In vivo experiment: adhesion and rolling</a:t>
            </a:r>
          </a:p>
        </p:txBody>
      </p:sp>
      <p:cxnSp>
        <p:nvCxnSpPr>
          <p:cNvPr id="328714" name="Connecteur droit avec flèche 19"/>
          <p:cNvCxnSpPr>
            <a:cxnSpLocks noChangeShapeType="1"/>
          </p:cNvCxnSpPr>
          <p:nvPr/>
        </p:nvCxnSpPr>
        <p:spPr bwMode="auto">
          <a:xfrm>
            <a:off x="7885113" y="3267075"/>
            <a:ext cx="0" cy="431800"/>
          </a:xfrm>
          <a:prstGeom prst="straightConnector1">
            <a:avLst/>
          </a:prstGeom>
          <a:noFill/>
          <a:ln w="28575" algn="ctr">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715" name="Connecteur droit avec flèche 19"/>
          <p:cNvCxnSpPr>
            <a:cxnSpLocks noChangeShapeType="1"/>
          </p:cNvCxnSpPr>
          <p:nvPr/>
        </p:nvCxnSpPr>
        <p:spPr bwMode="auto">
          <a:xfrm>
            <a:off x="4284663" y="3267075"/>
            <a:ext cx="0" cy="431800"/>
          </a:xfrm>
          <a:prstGeom prst="straightConnector1">
            <a:avLst/>
          </a:prstGeom>
          <a:noFill/>
          <a:ln w="28575" algn="ctr">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716" name="Connecteur droit avec flèche 19"/>
          <p:cNvCxnSpPr>
            <a:cxnSpLocks noChangeShapeType="1"/>
          </p:cNvCxnSpPr>
          <p:nvPr/>
        </p:nvCxnSpPr>
        <p:spPr bwMode="auto">
          <a:xfrm>
            <a:off x="5580063" y="3267075"/>
            <a:ext cx="0" cy="431800"/>
          </a:xfrm>
          <a:prstGeom prst="straightConnector1">
            <a:avLst/>
          </a:prstGeom>
          <a:noFill/>
          <a:ln w="28575" algn="ctr">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717" name="Connecteur droit avec flèche 19"/>
          <p:cNvCxnSpPr>
            <a:cxnSpLocks noChangeShapeType="1"/>
          </p:cNvCxnSpPr>
          <p:nvPr/>
        </p:nvCxnSpPr>
        <p:spPr bwMode="auto">
          <a:xfrm>
            <a:off x="6659563" y="3267075"/>
            <a:ext cx="0" cy="431800"/>
          </a:xfrm>
          <a:prstGeom prst="straightConnector1">
            <a:avLst/>
          </a:prstGeom>
          <a:noFill/>
          <a:ln w="28575" algn="ctr">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ZoneTexte 24"/>
          <p:cNvSpPr txBox="1"/>
          <p:nvPr/>
        </p:nvSpPr>
        <p:spPr bwMode="auto">
          <a:xfrm>
            <a:off x="2795588" y="2911475"/>
            <a:ext cx="5216525" cy="339725"/>
          </a:xfrm>
          <a:prstGeom prst="rect">
            <a:avLst/>
          </a:prstGeom>
          <a:solidFill>
            <a:srgbClr val="638FC5"/>
          </a:solidFill>
          <a:ln w="3175">
            <a:solidFill>
              <a:schemeClr val="bg1"/>
            </a:solidFill>
          </a:ln>
          <a:effectLst>
            <a:outerShdw blurRad="635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lstStyle/>
          <a:p>
            <a:pPr algn="ctr" defTabSz="914400" eaLnBrk="1" hangingPunct="1">
              <a:defRPr/>
            </a:pPr>
            <a:r>
              <a:rPr lang="en-US" sz="1600" b="1">
                <a:solidFill>
                  <a:prstClr val="white"/>
                </a:solidFill>
                <a:latin typeface="Arial" pitchFamily="34" charset="0"/>
                <a:cs typeface="Arial" pitchFamily="34" charset="0"/>
              </a:rPr>
              <a:t>Sacrifice and measures</a:t>
            </a:r>
          </a:p>
        </p:txBody>
      </p:sp>
      <p:sp>
        <p:nvSpPr>
          <p:cNvPr id="328719" name="Titre 1"/>
          <p:cNvSpPr>
            <a:spLocks noGrp="1"/>
          </p:cNvSpPr>
          <p:nvPr>
            <p:ph type="title"/>
          </p:nvPr>
        </p:nvSpPr>
        <p:spPr>
          <a:xfrm>
            <a:off x="442913" y="0"/>
            <a:ext cx="8016875" cy="1400175"/>
          </a:xfrm>
        </p:spPr>
        <p:txBody>
          <a:bodyPr wrap="none"/>
          <a:lstStyle/>
          <a:p>
            <a:pPr eaLnBrk="1" hangingPunct="1"/>
            <a:r>
              <a:rPr lang="en-US" altLang="pt-BR" sz="2400" b="1" dirty="0" smtClean="0">
                <a:latin typeface="Arial" pitchFamily="34" charset="0"/>
                <a:cs typeface="Arial" pitchFamily="34" charset="0"/>
              </a:rPr>
              <a:t>Development of a c</a:t>
            </a:r>
            <a:r>
              <a:rPr lang="en-US" sz="2400" b="1" dirty="0" smtClean="0">
                <a:latin typeface="Arial" pitchFamily="34" charset="0"/>
                <a:cs typeface="Arial" pitchFamily="34" charset="0"/>
              </a:rPr>
              <a:t>hronic animal model </a:t>
            </a:r>
            <a:br>
              <a:rPr lang="en-US" sz="2400" b="1" dirty="0" smtClean="0">
                <a:latin typeface="Arial" pitchFamily="34" charset="0"/>
                <a:cs typeface="Arial" pitchFamily="34" charset="0"/>
              </a:rPr>
            </a:br>
            <a:r>
              <a:rPr lang="en-US" sz="2400" b="1" dirty="0" smtClean="0">
                <a:latin typeface="Arial" pitchFamily="34" charset="0"/>
                <a:cs typeface="Arial" pitchFamily="34" charset="0"/>
              </a:rPr>
              <a:t>of hind limb venous hypertension with low blood flow</a:t>
            </a:r>
            <a:br>
              <a:rPr lang="en-US" sz="2400" b="1" dirty="0" smtClean="0">
                <a:latin typeface="Arial" pitchFamily="34" charset="0"/>
                <a:cs typeface="Arial" pitchFamily="34" charset="0"/>
              </a:rPr>
            </a:br>
            <a:r>
              <a:rPr lang="en-US" altLang="pt-BR" sz="2800" b="1" dirty="0" smtClean="0">
                <a:latin typeface="Arial" pitchFamily="34" charset="0"/>
                <a:cs typeface="Arial" pitchFamily="34" charset="0"/>
              </a:rPr>
              <a:t> </a:t>
            </a:r>
            <a:endParaRPr lang="en-US" altLang="pt-BR" b="1" dirty="0" smtClean="0"/>
          </a:p>
        </p:txBody>
      </p:sp>
      <p:sp>
        <p:nvSpPr>
          <p:cNvPr id="26" name="ZoneTexte 1"/>
          <p:cNvSpPr txBox="1">
            <a:spLocks noChangeArrowheads="1"/>
          </p:cNvSpPr>
          <p:nvPr/>
        </p:nvSpPr>
        <p:spPr bwMode="auto">
          <a:xfrm>
            <a:off x="179388" y="6480175"/>
            <a:ext cx="436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auto" hangingPunct="1">
              <a:spcBef>
                <a:spcPts val="0"/>
              </a:spcBef>
              <a:spcAft>
                <a:spcPts val="0"/>
              </a:spcAft>
              <a:defRPr/>
            </a:pPr>
            <a:r>
              <a:rPr lang="fr-FR" altLang="pt-BR" sz="1200" dirty="0" err="1" smtClean="0">
                <a:solidFill>
                  <a:prstClr val="black"/>
                </a:solidFill>
                <a:latin typeface="Arial" pitchFamily="34" charset="0"/>
                <a:ea typeface="+mn-ea"/>
                <a:cs typeface="Arial" pitchFamily="34" charset="0"/>
              </a:rPr>
              <a:t>Das</a:t>
            </a:r>
            <a:r>
              <a:rPr lang="fr-FR" altLang="pt-BR" sz="1200" dirty="0" smtClean="0">
                <a:solidFill>
                  <a:prstClr val="black"/>
                </a:solidFill>
                <a:latin typeface="Arial" pitchFamily="34" charset="0"/>
                <a:ea typeface="+mn-ea"/>
                <a:cs typeface="Arial" pitchFamily="34" charset="0"/>
              </a:rPr>
              <a:t> </a:t>
            </a:r>
            <a:r>
              <a:rPr lang="fr-FR" altLang="pt-BR" sz="1200" dirty="0" err="1" smtClean="0">
                <a:solidFill>
                  <a:prstClr val="black"/>
                </a:solidFill>
                <a:latin typeface="Arial" pitchFamily="34" charset="0"/>
                <a:ea typeface="+mn-ea"/>
                <a:cs typeface="Arial" pitchFamily="34" charset="0"/>
              </a:rPr>
              <a:t>Graças</a:t>
            </a:r>
            <a:r>
              <a:rPr lang="fr-FR" altLang="pt-BR" sz="1200" dirty="0" smtClean="0">
                <a:solidFill>
                  <a:prstClr val="black"/>
                </a:solidFill>
                <a:latin typeface="Arial" pitchFamily="34" charset="0"/>
                <a:ea typeface="+mn-ea"/>
                <a:cs typeface="Arial" pitchFamily="34" charset="0"/>
              </a:rPr>
              <a:t> M, </a:t>
            </a:r>
            <a:r>
              <a:rPr lang="fr-FR" altLang="pt-BR" sz="1200" dirty="0" err="1" smtClean="0">
                <a:solidFill>
                  <a:prstClr val="black"/>
                </a:solidFill>
                <a:latin typeface="Arial" pitchFamily="34" charset="0"/>
                <a:ea typeface="+mn-ea"/>
                <a:cs typeface="Arial" pitchFamily="34" charset="0"/>
              </a:rPr>
              <a:t>Bouskela</a:t>
            </a:r>
            <a:r>
              <a:rPr lang="fr-FR" altLang="pt-BR" sz="1200" dirty="0" smtClean="0">
                <a:solidFill>
                  <a:prstClr val="black"/>
                </a:solidFill>
                <a:latin typeface="Arial" pitchFamily="34" charset="0"/>
                <a:ea typeface="+mn-ea"/>
                <a:cs typeface="Arial" pitchFamily="34" charset="0"/>
              </a:rPr>
              <a:t> </a:t>
            </a:r>
            <a:r>
              <a:rPr lang="fr-FR" altLang="pt-BR" sz="1200" dirty="0">
                <a:solidFill>
                  <a:prstClr val="black"/>
                </a:solidFill>
                <a:latin typeface="Arial" pitchFamily="34" charset="0"/>
                <a:ea typeface="+mn-ea"/>
                <a:cs typeface="Arial" pitchFamily="34" charset="0"/>
              </a:rPr>
              <a:t>E. </a:t>
            </a:r>
            <a:r>
              <a:rPr lang="en-US" sz="1200" i="1" dirty="0" err="1">
                <a:solidFill>
                  <a:prstClr val="black"/>
                </a:solidFill>
                <a:latin typeface="Arial" pitchFamily="34" charset="0"/>
                <a:ea typeface="+mn-ea"/>
                <a:cs typeface="Arial" pitchFamily="34" charset="0"/>
              </a:rPr>
              <a:t>Eur</a:t>
            </a:r>
            <a:r>
              <a:rPr lang="en-US" sz="1200" i="1" dirty="0">
                <a:solidFill>
                  <a:prstClr val="black"/>
                </a:solidFill>
                <a:latin typeface="Arial" pitchFamily="34" charset="0"/>
                <a:ea typeface="+mn-ea"/>
                <a:cs typeface="Arial" pitchFamily="34" charset="0"/>
              </a:rPr>
              <a:t> J </a:t>
            </a:r>
            <a:r>
              <a:rPr lang="en-US" sz="1200" i="1" dirty="0" err="1">
                <a:solidFill>
                  <a:prstClr val="black"/>
                </a:solidFill>
                <a:latin typeface="Arial" pitchFamily="34" charset="0"/>
                <a:ea typeface="+mn-ea"/>
                <a:cs typeface="Arial" pitchFamily="34" charset="0"/>
              </a:rPr>
              <a:t>Vasc</a:t>
            </a:r>
            <a:r>
              <a:rPr lang="en-US" sz="1200" i="1" dirty="0">
                <a:solidFill>
                  <a:prstClr val="black"/>
                </a:solidFill>
                <a:latin typeface="Arial" pitchFamily="34" charset="0"/>
                <a:ea typeface="+mn-ea"/>
                <a:cs typeface="Arial" pitchFamily="34" charset="0"/>
              </a:rPr>
              <a:t> </a:t>
            </a:r>
            <a:r>
              <a:rPr lang="en-US" sz="1200" i="1" dirty="0" err="1">
                <a:solidFill>
                  <a:prstClr val="black"/>
                </a:solidFill>
                <a:latin typeface="Arial" pitchFamily="34" charset="0"/>
                <a:ea typeface="+mn-ea"/>
                <a:cs typeface="Arial" pitchFamily="34" charset="0"/>
              </a:rPr>
              <a:t>Endovasc</a:t>
            </a:r>
            <a:r>
              <a:rPr lang="en-US" sz="1200" i="1" dirty="0">
                <a:solidFill>
                  <a:prstClr val="black"/>
                </a:solidFill>
                <a:latin typeface="Arial" pitchFamily="34" charset="0"/>
                <a:ea typeface="+mn-ea"/>
                <a:cs typeface="Arial" pitchFamily="34" charset="0"/>
              </a:rPr>
              <a:t> </a:t>
            </a:r>
            <a:r>
              <a:rPr lang="en-US" sz="1200" i="1" dirty="0" err="1">
                <a:solidFill>
                  <a:prstClr val="black"/>
                </a:solidFill>
                <a:latin typeface="Arial" pitchFamily="34" charset="0"/>
                <a:ea typeface="+mn-ea"/>
                <a:cs typeface="Arial" pitchFamily="34" charset="0"/>
              </a:rPr>
              <a:t>Surg</a:t>
            </a:r>
            <a:r>
              <a:rPr lang="en-US" sz="1200" i="1" dirty="0">
                <a:solidFill>
                  <a:prstClr val="black"/>
                </a:solidFill>
                <a:latin typeface="Arial" pitchFamily="34" charset="0"/>
                <a:ea typeface="+mn-ea"/>
                <a:cs typeface="Arial" pitchFamily="34" charset="0"/>
              </a:rPr>
              <a:t>, </a:t>
            </a:r>
            <a:r>
              <a:rPr lang="fr-FR" altLang="pt-BR" sz="1200" dirty="0">
                <a:solidFill>
                  <a:prstClr val="black"/>
                </a:solidFill>
                <a:latin typeface="Arial" pitchFamily="34" charset="0"/>
                <a:ea typeface="+mn-ea"/>
                <a:cs typeface="Arial" pitchFamily="34" charset="0"/>
              </a:rPr>
              <a:t>2018</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itre 1"/>
          <p:cNvSpPr>
            <a:spLocks noGrp="1"/>
          </p:cNvSpPr>
          <p:nvPr>
            <p:ph type="title"/>
          </p:nvPr>
        </p:nvSpPr>
        <p:spPr>
          <a:xfrm>
            <a:off x="1492250" y="144463"/>
            <a:ext cx="6159500" cy="963612"/>
          </a:xfrm>
        </p:spPr>
        <p:txBody>
          <a:bodyPr wrap="none"/>
          <a:lstStyle/>
          <a:p>
            <a:pPr eaLnBrk="1" hangingPunct="1"/>
            <a:r>
              <a:rPr lang="fr-FR" altLang="pt-BR" sz="2800" b="1" smtClean="0">
                <a:latin typeface="Arial" pitchFamily="34" charset="0"/>
                <a:cs typeface="Arial" pitchFamily="34" charset="0"/>
              </a:rPr>
              <a:t>Leukocyte-endothelium interaction</a:t>
            </a:r>
            <a:br>
              <a:rPr lang="fr-FR" altLang="pt-BR" sz="2800" b="1" smtClean="0">
                <a:latin typeface="Arial" pitchFamily="34" charset="0"/>
                <a:cs typeface="Arial" pitchFamily="34" charset="0"/>
              </a:rPr>
            </a:br>
            <a:r>
              <a:rPr lang="fr-FR" altLang="pt-BR" sz="2800" b="1" smtClean="0">
                <a:latin typeface="Arial" pitchFamily="34" charset="0"/>
                <a:cs typeface="Arial" pitchFamily="34" charset="0"/>
              </a:rPr>
              <a:t> </a:t>
            </a:r>
          </a:p>
        </p:txBody>
      </p:sp>
      <p:sp>
        <p:nvSpPr>
          <p:cNvPr id="48" name="ZoneTexte 1"/>
          <p:cNvSpPr txBox="1">
            <a:spLocks noChangeArrowheads="1"/>
          </p:cNvSpPr>
          <p:nvPr/>
        </p:nvSpPr>
        <p:spPr bwMode="auto">
          <a:xfrm>
            <a:off x="2274888" y="5168900"/>
            <a:ext cx="4594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fr-FR" altLang="pt-BR" sz="1200" i="1" baseline="30000" smtClean="0">
                <a:solidFill>
                  <a:prstClr val="black"/>
                </a:solidFill>
                <a:latin typeface="Arial" panose="020B0604020202020204" pitchFamily="34" charset="0"/>
                <a:ea typeface="+mn-ea"/>
                <a:cs typeface="Arial" panose="020B0604020202020204" pitchFamily="34" charset="0"/>
                <a:sym typeface="Wingdings 2"/>
              </a:rPr>
              <a:t></a:t>
            </a:r>
            <a:r>
              <a:rPr lang="fr-FR" altLang="pt-BR" sz="1200" i="1" smtClean="0">
                <a:solidFill>
                  <a:prstClr val="black"/>
                </a:solidFill>
                <a:latin typeface="Arial" panose="020B0604020202020204" pitchFamily="34" charset="0"/>
                <a:ea typeface="+mn-ea"/>
                <a:cs typeface="Arial" panose="020B0604020202020204" pitchFamily="34" charset="0"/>
              </a:rPr>
              <a:t> p&lt;0.001 versus sham; </a:t>
            </a:r>
            <a:r>
              <a:rPr lang="fr-FR" altLang="pt-BR" sz="1200" i="1" baseline="30000" smtClean="0">
                <a:solidFill>
                  <a:prstClr val="black"/>
                </a:solidFill>
                <a:latin typeface="Arial" panose="020B0604020202020204" pitchFamily="34" charset="0"/>
                <a:ea typeface="+mn-ea"/>
                <a:cs typeface="Arial" panose="020B0604020202020204" pitchFamily="34" charset="0"/>
                <a:sym typeface="Wingdings 2"/>
              </a:rPr>
              <a:t></a:t>
            </a:r>
            <a:r>
              <a:rPr lang="fr-FR" altLang="pt-BR" sz="1200" i="1" smtClean="0">
                <a:solidFill>
                  <a:prstClr val="black"/>
                </a:solidFill>
                <a:latin typeface="Arial" panose="020B0604020202020204" pitchFamily="34" charset="0"/>
                <a:ea typeface="+mn-ea"/>
                <a:cs typeface="Arial" panose="020B0604020202020204" pitchFamily="34" charset="0"/>
              </a:rPr>
              <a:t> p&lt;0.05 </a:t>
            </a:r>
            <a:r>
              <a:rPr lang="fr-FR" altLang="pt-BR" sz="1200" i="1" baseline="30000" smtClean="0">
                <a:solidFill>
                  <a:prstClr val="black"/>
                </a:solidFill>
                <a:latin typeface="Arial" panose="020B0604020202020204" pitchFamily="34" charset="0"/>
                <a:ea typeface="+mn-ea"/>
                <a:cs typeface="Arial" panose="020B0604020202020204" pitchFamily="34" charset="0"/>
                <a:sym typeface="Wingdings 2"/>
              </a:rPr>
              <a:t></a:t>
            </a:r>
            <a:r>
              <a:rPr lang="fr-FR" altLang="pt-BR" sz="1200" i="1" smtClean="0">
                <a:solidFill>
                  <a:prstClr val="black"/>
                </a:solidFill>
                <a:latin typeface="Arial" panose="020B0604020202020204" pitchFamily="34" charset="0"/>
                <a:ea typeface="+mn-ea"/>
                <a:cs typeface="Arial" panose="020B0604020202020204" pitchFamily="34" charset="0"/>
              </a:rPr>
              <a:t> p&lt;0.001  </a:t>
            </a:r>
            <a:r>
              <a:rPr lang="fr-FR" altLang="pt-BR" sz="1200" i="1">
                <a:solidFill>
                  <a:prstClr val="black"/>
                </a:solidFill>
                <a:latin typeface="Arial" panose="020B0604020202020204" pitchFamily="34" charset="0"/>
                <a:ea typeface="+mn-ea"/>
                <a:cs typeface="Arial" panose="020B0604020202020204" pitchFamily="34" charset="0"/>
              </a:rPr>
              <a:t>versus vehicle</a:t>
            </a:r>
          </a:p>
        </p:txBody>
      </p:sp>
      <p:sp>
        <p:nvSpPr>
          <p:cNvPr id="158" name="Rectangle 157"/>
          <p:cNvSpPr/>
          <p:nvPr/>
        </p:nvSpPr>
        <p:spPr>
          <a:xfrm>
            <a:off x="266700" y="1700213"/>
            <a:ext cx="4160838" cy="3468687"/>
          </a:xfrm>
          <a:prstGeom prst="rect">
            <a:avLst/>
          </a:prstGeom>
          <a:solidFill>
            <a:schemeClr val="bg1"/>
          </a:solidFill>
          <a:ln>
            <a:noFill/>
          </a:ln>
          <a:effectLst>
            <a:outerShdw blurRad="635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defRPr/>
            </a:pPr>
            <a:endParaRPr lang="fr-FR">
              <a:solidFill>
                <a:prstClr val="white"/>
              </a:solidFill>
            </a:endParaRPr>
          </a:p>
        </p:txBody>
      </p:sp>
      <p:sp>
        <p:nvSpPr>
          <p:cNvPr id="23560" name="Rectangle 8"/>
          <p:cNvSpPr>
            <a:spLocks noChangeArrowheads="1"/>
          </p:cNvSpPr>
          <p:nvPr/>
        </p:nvSpPr>
        <p:spPr bwMode="auto">
          <a:xfrm>
            <a:off x="1760538" y="2020888"/>
            <a:ext cx="1030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fr-FR" altLang="pt-BR" b="1" dirty="0">
                <a:solidFill>
                  <a:srgbClr val="0070C0"/>
                </a:solidFill>
                <a:latin typeface="Arial" charset="0"/>
                <a:ea typeface="+mn-ea"/>
              </a:rPr>
              <a:t>Rolling </a:t>
            </a:r>
            <a:endParaRPr lang="en-US" altLang="fr-FR" b="1" dirty="0">
              <a:solidFill>
                <a:srgbClr val="0070C0"/>
              </a:solidFill>
              <a:ea typeface="+mn-ea"/>
            </a:endParaRPr>
          </a:p>
        </p:txBody>
      </p:sp>
      <p:sp>
        <p:nvSpPr>
          <p:cNvPr id="72" name="ZoneTexte 1"/>
          <p:cNvSpPr txBox="1">
            <a:spLocks noChangeArrowheads="1"/>
          </p:cNvSpPr>
          <p:nvPr/>
        </p:nvSpPr>
        <p:spPr bwMode="auto">
          <a:xfrm rot="16200000">
            <a:off x="-483393" y="3358356"/>
            <a:ext cx="1903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hangingPunct="1">
              <a:defRPr/>
            </a:pPr>
            <a:r>
              <a:rPr lang="fr-FR" altLang="pt-BR" sz="1200" smtClean="0">
                <a:solidFill>
                  <a:prstClr val="black"/>
                </a:solidFill>
                <a:latin typeface="Arial" panose="020B0604020202020204" pitchFamily="34" charset="0"/>
                <a:ea typeface="+mn-ea"/>
                <a:cs typeface="Arial" panose="020B0604020202020204" pitchFamily="34" charset="0"/>
              </a:rPr>
              <a:t>Rolling leukocytes/6 mm</a:t>
            </a:r>
            <a:r>
              <a:rPr lang="fr-FR" altLang="pt-BR" sz="1200" baseline="30000" smtClean="0">
                <a:solidFill>
                  <a:prstClr val="black"/>
                </a:solidFill>
                <a:latin typeface="Arial" panose="020B0604020202020204" pitchFamily="34" charset="0"/>
                <a:ea typeface="+mn-ea"/>
                <a:cs typeface="Arial" panose="020B0604020202020204" pitchFamily="34" charset="0"/>
              </a:rPr>
              <a:t>2</a:t>
            </a:r>
            <a:endParaRPr lang="fr-FR" altLang="pt-BR" sz="1200" baseline="30000">
              <a:solidFill>
                <a:prstClr val="black"/>
              </a:solidFill>
              <a:latin typeface="Arial" panose="020B0604020202020204" pitchFamily="34" charset="0"/>
              <a:ea typeface="+mn-ea"/>
              <a:cs typeface="Arial" panose="020B0604020202020204" pitchFamily="34" charset="0"/>
            </a:endParaRPr>
          </a:p>
        </p:txBody>
      </p:sp>
      <p:grpSp>
        <p:nvGrpSpPr>
          <p:cNvPr id="329736" name="Groupe 70"/>
          <p:cNvGrpSpPr>
            <a:grpSpLocks/>
          </p:cNvGrpSpPr>
          <p:nvPr/>
        </p:nvGrpSpPr>
        <p:grpSpPr bwMode="auto">
          <a:xfrm>
            <a:off x="849313" y="2652713"/>
            <a:ext cx="3013075" cy="1698625"/>
            <a:chOff x="5238366" y="2072578"/>
            <a:chExt cx="3012600" cy="1698171"/>
          </a:xfrm>
        </p:grpSpPr>
        <p:sp>
          <p:nvSpPr>
            <p:cNvPr id="74" name="Forme libre 73"/>
            <p:cNvSpPr/>
            <p:nvPr/>
          </p:nvSpPr>
          <p:spPr>
            <a:xfrm>
              <a:off x="5324077" y="2072578"/>
              <a:ext cx="2926889" cy="1698171"/>
            </a:xfrm>
            <a:custGeom>
              <a:avLst/>
              <a:gdLst>
                <a:gd name="connsiteX0" fmla="*/ 0 w 2927616"/>
                <a:gd name="connsiteY0" fmla="*/ 0 h 1698171"/>
                <a:gd name="connsiteX1" fmla="*/ 0 w 2927616"/>
                <a:gd name="connsiteY1" fmla="*/ 1698171 h 1698171"/>
                <a:gd name="connsiteX2" fmla="*/ 2927616 w 2927616"/>
                <a:gd name="connsiteY2" fmla="*/ 1698171 h 1698171"/>
              </a:gdLst>
              <a:ahLst/>
              <a:cxnLst>
                <a:cxn ang="0">
                  <a:pos x="connsiteX0" y="connsiteY0"/>
                </a:cxn>
                <a:cxn ang="0">
                  <a:pos x="connsiteX1" y="connsiteY1"/>
                </a:cxn>
                <a:cxn ang="0">
                  <a:pos x="connsiteX2" y="connsiteY2"/>
                </a:cxn>
              </a:cxnLst>
              <a:rect l="l" t="t" r="r" b="b"/>
              <a:pathLst>
                <a:path w="2927616" h="1698171">
                  <a:moveTo>
                    <a:pt x="0" y="0"/>
                  </a:moveTo>
                  <a:lnTo>
                    <a:pt x="0" y="1698171"/>
                  </a:lnTo>
                  <a:lnTo>
                    <a:pt x="2927616" y="169817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defRPr/>
              </a:pPr>
              <a:endParaRPr lang="fr-FR">
                <a:solidFill>
                  <a:prstClr val="white"/>
                </a:solidFill>
              </a:endParaRPr>
            </a:p>
          </p:txBody>
        </p:sp>
        <p:grpSp>
          <p:nvGrpSpPr>
            <p:cNvPr id="329855" name="Groupe 69"/>
            <p:cNvGrpSpPr>
              <a:grpSpLocks/>
            </p:cNvGrpSpPr>
            <p:nvPr/>
          </p:nvGrpSpPr>
          <p:grpSpPr bwMode="auto">
            <a:xfrm>
              <a:off x="5238366" y="2080062"/>
              <a:ext cx="72000" cy="1690687"/>
              <a:chOff x="5254268" y="2080062"/>
              <a:chExt cx="72000" cy="1690687"/>
            </a:xfrm>
          </p:grpSpPr>
          <p:cxnSp>
            <p:nvCxnSpPr>
              <p:cNvPr id="76" name="Connecteur droit 75"/>
              <p:cNvCxnSpPr/>
              <p:nvPr/>
            </p:nvCxnSpPr>
            <p:spPr>
              <a:xfrm flipH="1">
                <a:off x="5254268" y="2080513"/>
                <a:ext cx="71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flipH="1">
                <a:off x="5254268" y="2643925"/>
                <a:ext cx="71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Connecteur droit 78"/>
              <p:cNvCxnSpPr/>
              <p:nvPr/>
            </p:nvCxnSpPr>
            <p:spPr>
              <a:xfrm flipH="1">
                <a:off x="5254268" y="3207337"/>
                <a:ext cx="71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flipH="1">
                <a:off x="5254268" y="3770749"/>
                <a:ext cx="71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2" name="ZoneTexte 1"/>
          <p:cNvSpPr txBox="1">
            <a:spLocks noChangeArrowheads="1"/>
          </p:cNvSpPr>
          <p:nvPr/>
        </p:nvSpPr>
        <p:spPr bwMode="auto">
          <a:xfrm>
            <a:off x="563563" y="2516188"/>
            <a:ext cx="355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hangingPunct="1">
              <a:defRPr/>
            </a:pPr>
            <a:r>
              <a:rPr lang="fr-FR" altLang="pt-BR" sz="1200" smtClean="0">
                <a:solidFill>
                  <a:prstClr val="black"/>
                </a:solidFill>
                <a:latin typeface="Arial" panose="020B0604020202020204" pitchFamily="34" charset="0"/>
                <a:ea typeface="+mn-ea"/>
                <a:cs typeface="Arial" panose="020B0604020202020204" pitchFamily="34" charset="0"/>
              </a:rPr>
              <a:t>60</a:t>
            </a:r>
            <a:endParaRPr lang="fr-FR" altLang="pt-BR" sz="1200">
              <a:solidFill>
                <a:prstClr val="black"/>
              </a:solidFill>
              <a:latin typeface="Arial" panose="020B0604020202020204" pitchFamily="34" charset="0"/>
              <a:ea typeface="+mn-ea"/>
              <a:cs typeface="Arial" panose="020B0604020202020204" pitchFamily="34" charset="0"/>
            </a:endParaRPr>
          </a:p>
        </p:txBody>
      </p:sp>
      <p:sp>
        <p:nvSpPr>
          <p:cNvPr id="83" name="ZoneTexte 1"/>
          <p:cNvSpPr txBox="1">
            <a:spLocks noChangeArrowheads="1"/>
          </p:cNvSpPr>
          <p:nvPr/>
        </p:nvSpPr>
        <p:spPr bwMode="auto">
          <a:xfrm>
            <a:off x="563563" y="3078163"/>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hangingPunct="1">
              <a:defRPr/>
            </a:pPr>
            <a:r>
              <a:rPr lang="fr-FR" altLang="pt-BR" sz="1200" smtClean="0">
                <a:solidFill>
                  <a:prstClr val="black"/>
                </a:solidFill>
                <a:latin typeface="Arial" panose="020B0604020202020204" pitchFamily="34" charset="0"/>
                <a:ea typeface="+mn-ea"/>
                <a:cs typeface="Arial" panose="020B0604020202020204" pitchFamily="34" charset="0"/>
              </a:rPr>
              <a:t>40</a:t>
            </a:r>
            <a:endParaRPr lang="fr-FR" altLang="pt-BR" sz="1200">
              <a:solidFill>
                <a:prstClr val="black"/>
              </a:solidFill>
              <a:latin typeface="Arial" panose="020B0604020202020204" pitchFamily="34" charset="0"/>
              <a:ea typeface="+mn-ea"/>
              <a:cs typeface="Arial" panose="020B0604020202020204" pitchFamily="34" charset="0"/>
            </a:endParaRPr>
          </a:p>
        </p:txBody>
      </p:sp>
      <p:sp>
        <p:nvSpPr>
          <p:cNvPr id="84" name="ZoneTexte 1"/>
          <p:cNvSpPr txBox="1">
            <a:spLocks noChangeArrowheads="1"/>
          </p:cNvSpPr>
          <p:nvPr/>
        </p:nvSpPr>
        <p:spPr bwMode="auto">
          <a:xfrm>
            <a:off x="563563" y="3638550"/>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hangingPunct="1">
              <a:defRPr/>
            </a:pPr>
            <a:r>
              <a:rPr lang="fr-FR" altLang="pt-BR" sz="1200">
                <a:solidFill>
                  <a:prstClr val="black"/>
                </a:solidFill>
                <a:latin typeface="Arial" panose="020B0604020202020204" pitchFamily="34" charset="0"/>
                <a:ea typeface="+mn-ea"/>
                <a:cs typeface="Arial" panose="020B0604020202020204" pitchFamily="34" charset="0"/>
              </a:rPr>
              <a:t>2</a:t>
            </a:r>
            <a:r>
              <a:rPr lang="fr-FR" altLang="pt-BR" sz="1200" smtClean="0">
                <a:solidFill>
                  <a:prstClr val="black"/>
                </a:solidFill>
                <a:latin typeface="Arial" panose="020B0604020202020204" pitchFamily="34" charset="0"/>
                <a:ea typeface="+mn-ea"/>
                <a:cs typeface="Arial" panose="020B0604020202020204" pitchFamily="34" charset="0"/>
              </a:rPr>
              <a:t>0</a:t>
            </a:r>
            <a:endParaRPr lang="fr-FR" altLang="pt-BR" sz="1200">
              <a:solidFill>
                <a:prstClr val="black"/>
              </a:solidFill>
              <a:latin typeface="Arial" panose="020B0604020202020204" pitchFamily="34" charset="0"/>
              <a:ea typeface="+mn-ea"/>
              <a:cs typeface="Arial" panose="020B0604020202020204" pitchFamily="34" charset="0"/>
            </a:endParaRPr>
          </a:p>
        </p:txBody>
      </p:sp>
      <p:sp>
        <p:nvSpPr>
          <p:cNvPr id="86" name="ZoneTexte 1"/>
          <p:cNvSpPr txBox="1">
            <a:spLocks noChangeArrowheads="1"/>
          </p:cNvSpPr>
          <p:nvPr/>
        </p:nvSpPr>
        <p:spPr bwMode="auto">
          <a:xfrm>
            <a:off x="649288" y="4198938"/>
            <a:ext cx="269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hangingPunct="1">
              <a:defRPr/>
            </a:pPr>
            <a:r>
              <a:rPr lang="fr-FR" altLang="pt-BR" sz="1200" smtClean="0">
                <a:solidFill>
                  <a:prstClr val="black"/>
                </a:solidFill>
                <a:latin typeface="Arial" panose="020B0604020202020204" pitchFamily="34" charset="0"/>
                <a:ea typeface="+mn-ea"/>
                <a:cs typeface="Arial" panose="020B0604020202020204" pitchFamily="34" charset="0"/>
              </a:rPr>
              <a:t>0</a:t>
            </a:r>
            <a:endParaRPr lang="fr-FR" altLang="pt-BR" sz="1200">
              <a:solidFill>
                <a:prstClr val="black"/>
              </a:solidFill>
              <a:latin typeface="Arial" panose="020B0604020202020204" pitchFamily="34" charset="0"/>
              <a:ea typeface="+mn-ea"/>
              <a:cs typeface="Arial" panose="020B0604020202020204" pitchFamily="34" charset="0"/>
            </a:endParaRPr>
          </a:p>
        </p:txBody>
      </p:sp>
      <p:grpSp>
        <p:nvGrpSpPr>
          <p:cNvPr id="329741" name="Groupe 23568"/>
          <p:cNvGrpSpPr>
            <a:grpSpLocks/>
          </p:cNvGrpSpPr>
          <p:nvPr/>
        </p:nvGrpSpPr>
        <p:grpSpPr bwMode="auto">
          <a:xfrm>
            <a:off x="1038225" y="3937000"/>
            <a:ext cx="358775" cy="409575"/>
            <a:chOff x="4990724" y="3293165"/>
            <a:chExt cx="360000" cy="409246"/>
          </a:xfrm>
        </p:grpSpPr>
        <p:sp>
          <p:nvSpPr>
            <p:cNvPr id="89" name="AutoShape 160"/>
            <p:cNvSpPr>
              <a:spLocks noChangeArrowheads="1"/>
            </p:cNvSpPr>
            <p:nvPr/>
          </p:nvSpPr>
          <p:spPr bwMode="auto">
            <a:xfrm>
              <a:off x="4990724" y="3305175"/>
              <a:ext cx="360000" cy="397236"/>
            </a:xfrm>
            <a:prstGeom prst="rect">
              <a:avLst/>
            </a:prstGeom>
            <a:solidFill>
              <a:srgbClr val="FFFF00"/>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ea typeface="+mn-ea"/>
                <a:cs typeface="Arial" charset="0"/>
              </a:endParaRPr>
            </a:p>
          </p:txBody>
        </p:sp>
        <p:cxnSp>
          <p:nvCxnSpPr>
            <p:cNvPr id="95" name="Connecteur droit 94"/>
            <p:cNvCxnSpPr/>
            <p:nvPr/>
          </p:nvCxnSpPr>
          <p:spPr>
            <a:xfrm>
              <a:off x="5099043" y="3293165"/>
              <a:ext cx="1433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5" name="ZoneTexte 124"/>
          <p:cNvSpPr txBox="1"/>
          <p:nvPr/>
        </p:nvSpPr>
        <p:spPr>
          <a:xfrm>
            <a:off x="952500" y="4406900"/>
            <a:ext cx="530225" cy="277813"/>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Sham</a:t>
            </a:r>
          </a:p>
        </p:txBody>
      </p:sp>
      <p:grpSp>
        <p:nvGrpSpPr>
          <p:cNvPr id="329743" name="Groupe 23570"/>
          <p:cNvGrpSpPr>
            <a:grpSpLocks/>
          </p:cNvGrpSpPr>
          <p:nvPr/>
        </p:nvGrpSpPr>
        <p:grpSpPr bwMode="auto">
          <a:xfrm>
            <a:off x="2074863" y="3998913"/>
            <a:ext cx="358775" cy="352425"/>
            <a:chOff x="6036107" y="3355079"/>
            <a:chExt cx="360000" cy="352079"/>
          </a:xfrm>
        </p:grpSpPr>
        <p:grpSp>
          <p:nvGrpSpPr>
            <p:cNvPr id="329844" name="Groupe 102"/>
            <p:cNvGrpSpPr>
              <a:grpSpLocks/>
            </p:cNvGrpSpPr>
            <p:nvPr/>
          </p:nvGrpSpPr>
          <p:grpSpPr bwMode="auto">
            <a:xfrm>
              <a:off x="6144107" y="3355079"/>
              <a:ext cx="144000" cy="72000"/>
              <a:chOff x="1249194" y="3131241"/>
              <a:chExt cx="144000" cy="72000"/>
            </a:xfrm>
          </p:grpSpPr>
          <p:cxnSp>
            <p:nvCxnSpPr>
              <p:cNvPr id="104" name="Connecteur droit 103"/>
              <p:cNvCxnSpPr/>
              <p:nvPr/>
            </p:nvCxnSpPr>
            <p:spPr>
              <a:xfrm flipV="1">
                <a:off x="1321193" y="3131241"/>
                <a:ext cx="0" cy="713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a:off x="1249512" y="3131241"/>
                <a:ext cx="1433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 name="AutoShape 163"/>
            <p:cNvSpPr>
              <a:spLocks noChangeArrowheads="1"/>
            </p:cNvSpPr>
            <p:nvPr/>
          </p:nvSpPr>
          <p:spPr bwMode="auto">
            <a:xfrm>
              <a:off x="6036107" y="3386137"/>
              <a:ext cx="360000" cy="321021"/>
            </a:xfrm>
            <a:prstGeom prst="rect">
              <a:avLst/>
            </a:prstGeom>
            <a:solidFill>
              <a:srgbClr val="4B6DD9"/>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ea typeface="+mn-ea"/>
                <a:cs typeface="Arial" charset="0"/>
              </a:endParaRPr>
            </a:p>
          </p:txBody>
        </p:sp>
      </p:grpSp>
      <p:sp>
        <p:nvSpPr>
          <p:cNvPr id="124" name="ZoneTexte 123"/>
          <p:cNvSpPr txBox="1"/>
          <p:nvPr/>
        </p:nvSpPr>
        <p:spPr>
          <a:xfrm>
            <a:off x="2046288" y="3806825"/>
            <a:ext cx="415925" cy="195263"/>
          </a:xfrm>
          <a:prstGeom prst="rect">
            <a:avLst/>
          </a:prstGeom>
          <a:noFill/>
        </p:spPr>
        <p:txBody>
          <a:bodyPr wrap="none">
            <a:spAutoFit/>
          </a:bodyPr>
          <a:lstStyle/>
          <a:p>
            <a:pPr algn="ctr" defTabSz="914400" eaLnBrk="1" hangingPunct="1">
              <a:defRPr/>
            </a:pPr>
            <a:r>
              <a:rPr lang="fr-FR" sz="1000" baseline="30000">
                <a:solidFill>
                  <a:prstClr val="black"/>
                </a:solidFill>
                <a:ea typeface="+mn-ea"/>
                <a:cs typeface="Arial" panose="020B0604020202020204" pitchFamily="34" charset="0"/>
                <a:sym typeface="Wingdings 2"/>
              </a:rPr>
              <a:t></a:t>
            </a:r>
            <a:endParaRPr lang="fr-FR" sz="1000" baseline="30000">
              <a:solidFill>
                <a:prstClr val="black"/>
              </a:solidFill>
              <a:ea typeface="+mn-ea"/>
              <a:cs typeface="Arial" panose="020B0604020202020204" pitchFamily="34" charset="0"/>
            </a:endParaRPr>
          </a:p>
        </p:txBody>
      </p:sp>
      <p:sp>
        <p:nvSpPr>
          <p:cNvPr id="127" name="ZoneTexte 126"/>
          <p:cNvSpPr txBox="1"/>
          <p:nvPr/>
        </p:nvSpPr>
        <p:spPr>
          <a:xfrm>
            <a:off x="1989138" y="4406900"/>
            <a:ext cx="530225" cy="646113"/>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MPFF</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100</a:t>
            </a:r>
          </a:p>
        </p:txBody>
      </p:sp>
      <p:grpSp>
        <p:nvGrpSpPr>
          <p:cNvPr id="329746" name="Groupe 23571"/>
          <p:cNvGrpSpPr>
            <a:grpSpLocks/>
          </p:cNvGrpSpPr>
          <p:nvPr/>
        </p:nvGrpSpPr>
        <p:grpSpPr bwMode="auto">
          <a:xfrm>
            <a:off x="2620963" y="3641725"/>
            <a:ext cx="358775" cy="709613"/>
            <a:chOff x="6489741" y="2997892"/>
            <a:chExt cx="360000" cy="709266"/>
          </a:xfrm>
        </p:grpSpPr>
        <p:grpSp>
          <p:nvGrpSpPr>
            <p:cNvPr id="329838" name="Groupe 107"/>
            <p:cNvGrpSpPr>
              <a:grpSpLocks/>
            </p:cNvGrpSpPr>
            <p:nvPr/>
          </p:nvGrpSpPr>
          <p:grpSpPr bwMode="auto">
            <a:xfrm>
              <a:off x="6597741" y="2997892"/>
              <a:ext cx="144000" cy="72000"/>
              <a:chOff x="1249194" y="3131241"/>
              <a:chExt cx="144000" cy="72000"/>
            </a:xfrm>
          </p:grpSpPr>
          <p:cxnSp>
            <p:nvCxnSpPr>
              <p:cNvPr id="109" name="Connecteur droit 108"/>
              <p:cNvCxnSpPr/>
              <p:nvPr/>
            </p:nvCxnSpPr>
            <p:spPr>
              <a:xfrm flipV="1">
                <a:off x="1321193" y="3131241"/>
                <a:ext cx="0" cy="714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1249512" y="3131241"/>
                <a:ext cx="1433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AutoShape 163"/>
            <p:cNvSpPr>
              <a:spLocks noChangeArrowheads="1"/>
            </p:cNvSpPr>
            <p:nvPr/>
          </p:nvSpPr>
          <p:spPr bwMode="auto">
            <a:xfrm>
              <a:off x="6489741" y="3048000"/>
              <a:ext cx="360000" cy="659158"/>
            </a:xfrm>
            <a:prstGeom prst="rect">
              <a:avLst/>
            </a:prstGeom>
            <a:solidFill>
              <a:schemeClr val="accent2">
                <a:lumMod val="40000"/>
                <a:lumOff val="60000"/>
              </a:schemeClr>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ea typeface="+mn-ea"/>
                <a:cs typeface="Arial" charset="0"/>
              </a:endParaRPr>
            </a:p>
          </p:txBody>
        </p:sp>
      </p:grpSp>
      <p:sp>
        <p:nvSpPr>
          <p:cNvPr id="123" name="ZoneTexte 122"/>
          <p:cNvSpPr txBox="1"/>
          <p:nvPr/>
        </p:nvSpPr>
        <p:spPr>
          <a:xfrm>
            <a:off x="2592388" y="3454400"/>
            <a:ext cx="415925" cy="195263"/>
          </a:xfrm>
          <a:prstGeom prst="rect">
            <a:avLst/>
          </a:prstGeom>
          <a:noFill/>
        </p:spPr>
        <p:txBody>
          <a:bodyPr wrap="none">
            <a:spAutoFit/>
          </a:bodyPr>
          <a:lstStyle/>
          <a:p>
            <a:pPr algn="ctr" defTabSz="914400" eaLnBrk="1" hangingPunct="1">
              <a:defRPr/>
            </a:pPr>
            <a:r>
              <a:rPr lang="fr-FR" sz="1000" baseline="30000">
                <a:solidFill>
                  <a:prstClr val="black"/>
                </a:solidFill>
                <a:ea typeface="+mn-ea"/>
                <a:cs typeface="Arial" panose="020B0604020202020204" pitchFamily="34" charset="0"/>
                <a:sym typeface="Wingdings 2"/>
              </a:rPr>
              <a:t></a:t>
            </a:r>
            <a:endParaRPr lang="fr-FR" sz="1000" baseline="30000">
              <a:solidFill>
                <a:prstClr val="black"/>
              </a:solidFill>
              <a:ea typeface="+mn-ea"/>
              <a:cs typeface="Arial" panose="020B0604020202020204" pitchFamily="34" charset="0"/>
            </a:endParaRPr>
          </a:p>
        </p:txBody>
      </p:sp>
      <p:sp>
        <p:nvSpPr>
          <p:cNvPr id="128" name="ZoneTexte 127"/>
          <p:cNvSpPr txBox="1"/>
          <p:nvPr/>
        </p:nvSpPr>
        <p:spPr>
          <a:xfrm>
            <a:off x="2459038" y="4406900"/>
            <a:ext cx="682625" cy="646113"/>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Diosmin</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100</a:t>
            </a:r>
          </a:p>
        </p:txBody>
      </p:sp>
      <p:grpSp>
        <p:nvGrpSpPr>
          <p:cNvPr id="329749" name="Groupe 42"/>
          <p:cNvGrpSpPr>
            <a:grpSpLocks/>
          </p:cNvGrpSpPr>
          <p:nvPr/>
        </p:nvGrpSpPr>
        <p:grpSpPr bwMode="auto">
          <a:xfrm>
            <a:off x="3267075" y="3063875"/>
            <a:ext cx="415925" cy="1287463"/>
            <a:chOff x="7296679" y="2484324"/>
            <a:chExt cx="415498" cy="1286441"/>
          </a:xfrm>
        </p:grpSpPr>
        <p:grpSp>
          <p:nvGrpSpPr>
            <p:cNvPr id="329830" name="Groupe 23573"/>
            <p:cNvGrpSpPr>
              <a:grpSpLocks/>
            </p:cNvGrpSpPr>
            <p:nvPr/>
          </p:nvGrpSpPr>
          <p:grpSpPr bwMode="auto">
            <a:xfrm>
              <a:off x="7324428" y="2661449"/>
              <a:ext cx="360000" cy="1109316"/>
              <a:chOff x="6986236" y="2597841"/>
              <a:chExt cx="360000" cy="1109316"/>
            </a:xfrm>
          </p:grpSpPr>
          <p:sp>
            <p:nvSpPr>
              <p:cNvPr id="112" name="AutoShape 163"/>
              <p:cNvSpPr>
                <a:spLocks noChangeArrowheads="1"/>
              </p:cNvSpPr>
              <p:nvPr/>
            </p:nvSpPr>
            <p:spPr bwMode="auto">
              <a:xfrm>
                <a:off x="6986236" y="2671762"/>
                <a:ext cx="360000" cy="1035395"/>
              </a:xfrm>
              <a:prstGeom prst="rect">
                <a:avLst/>
              </a:prstGeom>
              <a:solidFill>
                <a:schemeClr val="accent3">
                  <a:lumMod val="60000"/>
                  <a:lumOff val="40000"/>
                </a:schemeClr>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ea typeface="+mn-ea"/>
                  <a:cs typeface="Arial" charset="0"/>
                </a:endParaRPr>
              </a:p>
            </p:txBody>
          </p:sp>
          <p:grpSp>
            <p:nvGrpSpPr>
              <p:cNvPr id="329835" name="Groupe 112"/>
              <p:cNvGrpSpPr>
                <a:grpSpLocks/>
              </p:cNvGrpSpPr>
              <p:nvPr/>
            </p:nvGrpSpPr>
            <p:grpSpPr bwMode="auto">
              <a:xfrm>
                <a:off x="7094236" y="2597841"/>
                <a:ext cx="144000" cy="72000"/>
                <a:chOff x="1249194" y="3131241"/>
                <a:chExt cx="144000" cy="72000"/>
              </a:xfrm>
            </p:grpSpPr>
            <p:cxnSp>
              <p:nvCxnSpPr>
                <p:cNvPr id="114" name="Connecteur droit 113"/>
                <p:cNvCxnSpPr/>
                <p:nvPr/>
              </p:nvCxnSpPr>
              <p:spPr>
                <a:xfrm flipV="1">
                  <a:off x="1321194" y="3131775"/>
                  <a:ext cx="0" cy="71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necteur droit 114"/>
                <p:cNvCxnSpPr/>
                <p:nvPr/>
              </p:nvCxnSpPr>
              <p:spPr>
                <a:xfrm>
                  <a:off x="1248244" y="3131775"/>
                  <a:ext cx="1459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1" name="ZoneTexte 120"/>
            <p:cNvSpPr txBox="1"/>
            <p:nvPr/>
          </p:nvSpPr>
          <p:spPr>
            <a:xfrm>
              <a:off x="7296679" y="2484324"/>
              <a:ext cx="415498" cy="195108"/>
            </a:xfrm>
            <a:prstGeom prst="rect">
              <a:avLst/>
            </a:prstGeom>
            <a:noFill/>
          </p:spPr>
          <p:txBody>
            <a:bodyPr wrap="none">
              <a:spAutoFit/>
            </a:bodyPr>
            <a:lstStyle/>
            <a:p>
              <a:pPr algn="ctr" defTabSz="914400" eaLnBrk="1" hangingPunct="1">
                <a:defRPr/>
              </a:pPr>
              <a:r>
                <a:rPr lang="fr-FR" sz="1000" baseline="30000">
                  <a:solidFill>
                    <a:prstClr val="black"/>
                  </a:solidFill>
                  <a:ea typeface="+mn-ea"/>
                  <a:cs typeface="Arial" panose="020B0604020202020204" pitchFamily="34" charset="0"/>
                  <a:sym typeface="Wingdings 2"/>
                </a:rPr>
                <a:t></a:t>
              </a:r>
              <a:endParaRPr lang="fr-FR" sz="1000" baseline="30000">
                <a:solidFill>
                  <a:prstClr val="black"/>
                </a:solidFill>
                <a:ea typeface="+mn-ea"/>
                <a:cs typeface="Arial" panose="020B0604020202020204" pitchFamily="34" charset="0"/>
              </a:endParaRPr>
            </a:p>
          </p:txBody>
        </p:sp>
      </p:grpSp>
      <p:sp>
        <p:nvSpPr>
          <p:cNvPr id="129" name="ZoneTexte 128"/>
          <p:cNvSpPr txBox="1"/>
          <p:nvPr/>
        </p:nvSpPr>
        <p:spPr>
          <a:xfrm>
            <a:off x="3055938" y="4406900"/>
            <a:ext cx="838200" cy="646113"/>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Hesperidin</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fraction</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10</a:t>
            </a:r>
          </a:p>
        </p:txBody>
      </p:sp>
      <p:sp>
        <p:nvSpPr>
          <p:cNvPr id="130" name="ZoneTexte 129"/>
          <p:cNvSpPr txBox="1"/>
          <p:nvPr/>
        </p:nvSpPr>
        <p:spPr>
          <a:xfrm>
            <a:off x="3568700" y="4776788"/>
            <a:ext cx="669925" cy="276225"/>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mg/kg/d</a:t>
            </a:r>
          </a:p>
        </p:txBody>
      </p:sp>
      <p:grpSp>
        <p:nvGrpSpPr>
          <p:cNvPr id="329752" name="Groupe 23569"/>
          <p:cNvGrpSpPr>
            <a:grpSpLocks/>
          </p:cNvGrpSpPr>
          <p:nvPr/>
        </p:nvGrpSpPr>
        <p:grpSpPr bwMode="auto">
          <a:xfrm>
            <a:off x="1552575" y="2846388"/>
            <a:ext cx="360363" cy="1504950"/>
            <a:chOff x="5456976" y="2202554"/>
            <a:chExt cx="360000" cy="1504611"/>
          </a:xfrm>
        </p:grpSpPr>
        <p:grpSp>
          <p:nvGrpSpPr>
            <p:cNvPr id="329824" name="Groupe 97"/>
            <p:cNvGrpSpPr>
              <a:grpSpLocks/>
            </p:cNvGrpSpPr>
            <p:nvPr/>
          </p:nvGrpSpPr>
          <p:grpSpPr bwMode="auto">
            <a:xfrm>
              <a:off x="5564976" y="2202554"/>
              <a:ext cx="144000" cy="159646"/>
              <a:chOff x="1754019" y="2240654"/>
              <a:chExt cx="144000" cy="216000"/>
            </a:xfrm>
          </p:grpSpPr>
          <p:cxnSp>
            <p:nvCxnSpPr>
              <p:cNvPr id="99" name="Connecteur droit 98"/>
              <p:cNvCxnSpPr/>
              <p:nvPr/>
            </p:nvCxnSpPr>
            <p:spPr>
              <a:xfrm flipV="1">
                <a:off x="1826812" y="2240654"/>
                <a:ext cx="0" cy="2168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1753860" y="2240654"/>
                <a:ext cx="1443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AutoShape 160"/>
            <p:cNvSpPr>
              <a:spLocks noChangeArrowheads="1"/>
            </p:cNvSpPr>
            <p:nvPr/>
          </p:nvSpPr>
          <p:spPr bwMode="auto">
            <a:xfrm>
              <a:off x="5456976" y="2343150"/>
              <a:ext cx="360000" cy="1364015"/>
            </a:xfrm>
            <a:prstGeom prst="rect">
              <a:avLst/>
            </a:prstGeom>
            <a:solidFill>
              <a:srgbClr val="BFBFBF"/>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ea typeface="+mn-ea"/>
                <a:cs typeface="Arial" charset="0"/>
              </a:endParaRPr>
            </a:p>
          </p:txBody>
        </p:sp>
      </p:grpSp>
      <p:sp>
        <p:nvSpPr>
          <p:cNvPr id="126" name="ZoneTexte 125"/>
          <p:cNvSpPr txBox="1"/>
          <p:nvPr/>
        </p:nvSpPr>
        <p:spPr>
          <a:xfrm>
            <a:off x="1422400" y="4406900"/>
            <a:ext cx="620713" cy="277813"/>
          </a:xfrm>
          <a:prstGeom prst="rect">
            <a:avLst/>
          </a:prstGeom>
          <a:noFill/>
        </p:spPr>
        <p:txBody>
          <a:bodyPr wrap="none">
            <a:spAutoFit/>
          </a:bodyPr>
          <a:lstStyle/>
          <a:p>
            <a:pPr algn="ctr" defTabSz="914400" eaLnBrk="1" hangingPunct="1">
              <a:defRPr/>
            </a:pPr>
            <a:r>
              <a:rPr lang="fr-FR" sz="1200" b="1" dirty="0" err="1">
                <a:solidFill>
                  <a:prstClr val="black"/>
                </a:solidFill>
                <a:latin typeface="Arial Narrow" panose="020B0606020202030204" pitchFamily="34" charset="0"/>
                <a:ea typeface="+mn-ea"/>
                <a:cs typeface="Arial" panose="020B0604020202020204" pitchFamily="34" charset="0"/>
              </a:rPr>
              <a:t>Vehicle</a:t>
            </a:r>
            <a:endParaRPr lang="fr-FR" sz="1200" b="1" dirty="0">
              <a:solidFill>
                <a:prstClr val="black"/>
              </a:solidFill>
              <a:latin typeface="Arial Narrow" panose="020B0606020202030204" pitchFamily="34" charset="0"/>
              <a:ea typeface="+mn-ea"/>
              <a:cs typeface="Arial" panose="020B0604020202020204" pitchFamily="34" charset="0"/>
            </a:endParaRPr>
          </a:p>
        </p:txBody>
      </p:sp>
      <p:sp>
        <p:nvSpPr>
          <p:cNvPr id="131" name="ZoneTexte 130"/>
          <p:cNvSpPr txBox="1"/>
          <p:nvPr/>
        </p:nvSpPr>
        <p:spPr>
          <a:xfrm>
            <a:off x="1549400" y="2622550"/>
            <a:ext cx="366713" cy="195263"/>
          </a:xfrm>
          <a:prstGeom prst="rect">
            <a:avLst/>
          </a:prstGeom>
          <a:noFill/>
        </p:spPr>
        <p:txBody>
          <a:bodyPr wrap="none">
            <a:spAutoFit/>
          </a:bodyPr>
          <a:lstStyle/>
          <a:p>
            <a:pPr algn="ctr" defTabSz="914400" eaLnBrk="1" hangingPunct="1">
              <a:defRPr/>
            </a:pPr>
            <a:r>
              <a:rPr lang="fr-FR" sz="1000" baseline="30000">
                <a:solidFill>
                  <a:prstClr val="black"/>
                </a:solidFill>
                <a:ea typeface="+mn-ea"/>
                <a:cs typeface="Arial" panose="020B0604020202020204" pitchFamily="34" charset="0"/>
                <a:sym typeface="Wingdings 2"/>
              </a:rPr>
              <a:t></a:t>
            </a:r>
            <a:endParaRPr lang="fr-FR" sz="1000" baseline="30000">
              <a:solidFill>
                <a:prstClr val="black"/>
              </a:solidFill>
              <a:ea typeface="+mn-ea"/>
              <a:cs typeface="Arial" panose="020B0604020202020204" pitchFamily="34" charset="0"/>
            </a:endParaRPr>
          </a:p>
        </p:txBody>
      </p:sp>
      <p:sp>
        <p:nvSpPr>
          <p:cNvPr id="132" name="ZoneTexte 1"/>
          <p:cNvSpPr txBox="1">
            <a:spLocks noChangeArrowheads="1"/>
          </p:cNvSpPr>
          <p:nvPr/>
        </p:nvSpPr>
        <p:spPr bwMode="auto">
          <a:xfrm>
            <a:off x="2549525" y="26177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fr-FR" altLang="pt-BR" sz="1200" i="1" smtClean="0">
                <a:solidFill>
                  <a:prstClr val="black"/>
                </a:solidFill>
                <a:latin typeface="Arial" panose="020B0604020202020204" pitchFamily="34" charset="0"/>
                <a:ea typeface="+mn-ea"/>
                <a:cs typeface="Arial" panose="020B0604020202020204" pitchFamily="34" charset="0"/>
              </a:rPr>
              <a:t>p&lt;0.001</a:t>
            </a:r>
            <a:endParaRPr lang="fr-FR" altLang="pt-BR" sz="1200" i="1">
              <a:solidFill>
                <a:prstClr val="black"/>
              </a:solidFill>
              <a:latin typeface="Arial" panose="020B0604020202020204" pitchFamily="34" charset="0"/>
              <a:ea typeface="+mn-ea"/>
              <a:cs typeface="Arial" panose="020B0604020202020204" pitchFamily="34" charset="0"/>
            </a:endParaRPr>
          </a:p>
        </p:txBody>
      </p:sp>
      <p:sp>
        <p:nvSpPr>
          <p:cNvPr id="133" name="ZoneTexte 1"/>
          <p:cNvSpPr txBox="1">
            <a:spLocks noChangeArrowheads="1"/>
          </p:cNvSpPr>
          <p:nvPr/>
        </p:nvSpPr>
        <p:spPr bwMode="auto">
          <a:xfrm>
            <a:off x="2058988" y="2908300"/>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fr-FR" altLang="pt-BR" sz="1200" i="1" smtClean="0">
                <a:solidFill>
                  <a:prstClr val="black"/>
                </a:solidFill>
                <a:latin typeface="Arial" panose="020B0604020202020204" pitchFamily="34" charset="0"/>
                <a:ea typeface="+mn-ea"/>
                <a:cs typeface="Arial" panose="020B0604020202020204" pitchFamily="34" charset="0"/>
              </a:rPr>
              <a:t>p&lt;0.001</a:t>
            </a:r>
            <a:endParaRPr lang="fr-FR" altLang="pt-BR" sz="1200" i="1">
              <a:solidFill>
                <a:prstClr val="black"/>
              </a:solidFill>
              <a:latin typeface="Arial" panose="020B0604020202020204" pitchFamily="34" charset="0"/>
              <a:ea typeface="+mn-ea"/>
              <a:cs typeface="Arial" panose="020B0604020202020204" pitchFamily="34" charset="0"/>
            </a:endParaRPr>
          </a:p>
        </p:txBody>
      </p:sp>
      <p:cxnSp>
        <p:nvCxnSpPr>
          <p:cNvPr id="23576" name="Connecteur droit 23575"/>
          <p:cNvCxnSpPr/>
          <p:nvPr/>
        </p:nvCxnSpPr>
        <p:spPr>
          <a:xfrm>
            <a:off x="2127250" y="3208338"/>
            <a:ext cx="647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Connecteur droit 135"/>
          <p:cNvCxnSpPr/>
          <p:nvPr/>
        </p:nvCxnSpPr>
        <p:spPr>
          <a:xfrm flipV="1">
            <a:off x="2174875" y="2886075"/>
            <a:ext cx="1116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4716463" y="1700213"/>
            <a:ext cx="4146550" cy="3468687"/>
          </a:xfrm>
          <a:prstGeom prst="rect">
            <a:avLst/>
          </a:prstGeom>
          <a:solidFill>
            <a:schemeClr val="bg1"/>
          </a:solidFill>
          <a:ln>
            <a:noFill/>
          </a:ln>
          <a:effectLst>
            <a:outerShdw blurRad="635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defRPr/>
            </a:pPr>
            <a:endParaRPr lang="fr-FR">
              <a:solidFill>
                <a:prstClr val="white"/>
              </a:solidFill>
            </a:endParaRPr>
          </a:p>
        </p:txBody>
      </p:sp>
      <p:sp>
        <p:nvSpPr>
          <p:cNvPr id="120" name="Rectangle 1"/>
          <p:cNvSpPr>
            <a:spLocks noChangeArrowheads="1"/>
          </p:cNvSpPr>
          <p:nvPr/>
        </p:nvSpPr>
        <p:spPr bwMode="auto">
          <a:xfrm>
            <a:off x="6335713" y="2020888"/>
            <a:ext cx="10398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hangingPunct="1">
              <a:defRPr/>
            </a:pPr>
            <a:r>
              <a:rPr lang="fr-FR" altLang="pt-BR" sz="1600" b="1">
                <a:solidFill>
                  <a:srgbClr val="0070C0"/>
                </a:solidFill>
                <a:latin typeface="Arial" charset="0"/>
                <a:ea typeface="+mn-ea"/>
              </a:rPr>
              <a:t>Sticking </a:t>
            </a:r>
            <a:endParaRPr lang="en-US" altLang="fr-FR" sz="1600" b="1">
              <a:solidFill>
                <a:srgbClr val="0070C0"/>
              </a:solidFill>
              <a:ea typeface="+mn-ea"/>
            </a:endParaRPr>
          </a:p>
        </p:txBody>
      </p:sp>
      <p:cxnSp>
        <p:nvCxnSpPr>
          <p:cNvPr id="134" name="Connecteur droit 133"/>
          <p:cNvCxnSpPr/>
          <p:nvPr/>
        </p:nvCxnSpPr>
        <p:spPr>
          <a:xfrm>
            <a:off x="6775450" y="3208338"/>
            <a:ext cx="590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Connecteur droit 134"/>
          <p:cNvCxnSpPr/>
          <p:nvPr/>
        </p:nvCxnSpPr>
        <p:spPr>
          <a:xfrm>
            <a:off x="6808788" y="2886075"/>
            <a:ext cx="1263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ZoneTexte 1"/>
          <p:cNvSpPr txBox="1">
            <a:spLocks noChangeArrowheads="1"/>
          </p:cNvSpPr>
          <p:nvPr/>
        </p:nvSpPr>
        <p:spPr bwMode="auto">
          <a:xfrm>
            <a:off x="6731000" y="2908300"/>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fr-FR" altLang="pt-BR" sz="1200" i="1" smtClean="0">
                <a:solidFill>
                  <a:prstClr val="black"/>
                </a:solidFill>
                <a:latin typeface="Arial" panose="020B0604020202020204" pitchFamily="34" charset="0"/>
                <a:ea typeface="+mn-ea"/>
                <a:cs typeface="Arial" panose="020B0604020202020204" pitchFamily="34" charset="0"/>
              </a:rPr>
              <a:t>p&lt;0.001</a:t>
            </a:r>
            <a:endParaRPr lang="fr-FR" altLang="pt-BR" sz="1200" i="1">
              <a:solidFill>
                <a:prstClr val="black"/>
              </a:solidFill>
              <a:latin typeface="Arial" panose="020B0604020202020204" pitchFamily="34" charset="0"/>
              <a:ea typeface="+mn-ea"/>
              <a:cs typeface="Arial" panose="020B0604020202020204" pitchFamily="34" charset="0"/>
            </a:endParaRPr>
          </a:p>
        </p:txBody>
      </p:sp>
      <p:sp>
        <p:nvSpPr>
          <p:cNvPr id="138" name="ZoneTexte 1"/>
          <p:cNvSpPr txBox="1">
            <a:spLocks noChangeArrowheads="1"/>
          </p:cNvSpPr>
          <p:nvPr/>
        </p:nvSpPr>
        <p:spPr bwMode="auto">
          <a:xfrm>
            <a:off x="7416800" y="26177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defRPr/>
            </a:pPr>
            <a:r>
              <a:rPr lang="fr-FR" altLang="pt-BR" sz="1200" i="1" smtClean="0">
                <a:solidFill>
                  <a:prstClr val="black"/>
                </a:solidFill>
                <a:latin typeface="Arial" panose="020B0604020202020204" pitchFamily="34" charset="0"/>
                <a:ea typeface="+mn-ea"/>
                <a:cs typeface="Arial" panose="020B0604020202020204" pitchFamily="34" charset="0"/>
              </a:rPr>
              <a:t>p&lt;0.001</a:t>
            </a:r>
            <a:endParaRPr lang="fr-FR" altLang="pt-BR" sz="1200" i="1">
              <a:solidFill>
                <a:prstClr val="black"/>
              </a:solidFill>
              <a:latin typeface="Arial" panose="020B0604020202020204" pitchFamily="34" charset="0"/>
              <a:ea typeface="+mn-ea"/>
              <a:cs typeface="Arial" panose="020B0604020202020204" pitchFamily="34" charset="0"/>
            </a:endParaRPr>
          </a:p>
        </p:txBody>
      </p:sp>
      <p:grpSp>
        <p:nvGrpSpPr>
          <p:cNvPr id="329765" name="Groupe 138"/>
          <p:cNvGrpSpPr>
            <a:grpSpLocks/>
          </p:cNvGrpSpPr>
          <p:nvPr/>
        </p:nvGrpSpPr>
        <p:grpSpPr bwMode="auto">
          <a:xfrm>
            <a:off x="5600700" y="3711575"/>
            <a:ext cx="358775" cy="614363"/>
            <a:chOff x="1133099" y="3131241"/>
            <a:chExt cx="360000" cy="614028"/>
          </a:xfrm>
        </p:grpSpPr>
        <p:grpSp>
          <p:nvGrpSpPr>
            <p:cNvPr id="329818" name="Groupe 139"/>
            <p:cNvGrpSpPr>
              <a:grpSpLocks/>
            </p:cNvGrpSpPr>
            <p:nvPr/>
          </p:nvGrpSpPr>
          <p:grpSpPr bwMode="auto">
            <a:xfrm>
              <a:off x="1241099" y="3131241"/>
              <a:ext cx="144000" cy="108000"/>
              <a:chOff x="1249194" y="3131241"/>
              <a:chExt cx="144000" cy="72000"/>
            </a:xfrm>
          </p:grpSpPr>
          <p:cxnSp>
            <p:nvCxnSpPr>
              <p:cNvPr id="142" name="Connecteur droit 141"/>
              <p:cNvCxnSpPr/>
              <p:nvPr/>
            </p:nvCxnSpPr>
            <p:spPr>
              <a:xfrm flipV="1">
                <a:off x="1321194" y="3131241"/>
                <a:ext cx="0" cy="719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Connecteur droit 142"/>
              <p:cNvCxnSpPr/>
              <p:nvPr/>
            </p:nvCxnSpPr>
            <p:spPr>
              <a:xfrm>
                <a:off x="1249512" y="3131241"/>
                <a:ext cx="1433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1" name="AutoShape 160"/>
            <p:cNvSpPr>
              <a:spLocks noChangeArrowheads="1"/>
            </p:cNvSpPr>
            <p:nvPr/>
          </p:nvSpPr>
          <p:spPr bwMode="auto">
            <a:xfrm>
              <a:off x="1133099" y="3220277"/>
              <a:ext cx="360000" cy="524992"/>
            </a:xfrm>
            <a:prstGeom prst="rect">
              <a:avLst/>
            </a:prstGeom>
            <a:solidFill>
              <a:srgbClr val="FFFF00"/>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ea typeface="+mn-ea"/>
                <a:cs typeface="Arial" charset="0"/>
              </a:endParaRPr>
            </a:p>
          </p:txBody>
        </p:sp>
      </p:grpSp>
      <p:sp>
        <p:nvSpPr>
          <p:cNvPr id="144" name="ZoneTexte 143"/>
          <p:cNvSpPr txBox="1"/>
          <p:nvPr/>
        </p:nvSpPr>
        <p:spPr>
          <a:xfrm>
            <a:off x="5514975" y="4343400"/>
            <a:ext cx="530225" cy="277813"/>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Sham</a:t>
            </a:r>
          </a:p>
        </p:txBody>
      </p:sp>
      <p:grpSp>
        <p:nvGrpSpPr>
          <p:cNvPr id="329767" name="Groupe 144"/>
          <p:cNvGrpSpPr>
            <a:grpSpLocks/>
          </p:cNvGrpSpPr>
          <p:nvPr/>
        </p:nvGrpSpPr>
        <p:grpSpPr bwMode="auto">
          <a:xfrm>
            <a:off x="6637338" y="3495675"/>
            <a:ext cx="414337" cy="830263"/>
            <a:chOff x="2141473" y="2916016"/>
            <a:chExt cx="415498" cy="829253"/>
          </a:xfrm>
        </p:grpSpPr>
        <p:sp>
          <p:nvSpPr>
            <p:cNvPr id="146" name="ZoneTexte 145"/>
            <p:cNvSpPr txBox="1"/>
            <p:nvPr/>
          </p:nvSpPr>
          <p:spPr>
            <a:xfrm>
              <a:off x="2141473" y="2916016"/>
              <a:ext cx="415498" cy="195025"/>
            </a:xfrm>
            <a:prstGeom prst="rect">
              <a:avLst/>
            </a:prstGeom>
            <a:noFill/>
          </p:spPr>
          <p:txBody>
            <a:bodyPr wrap="none">
              <a:spAutoFit/>
            </a:bodyPr>
            <a:lstStyle/>
            <a:p>
              <a:pPr algn="ctr" defTabSz="914400" eaLnBrk="1" hangingPunct="1">
                <a:defRPr/>
              </a:pPr>
              <a:r>
                <a:rPr lang="fr-FR" sz="1000" baseline="30000">
                  <a:solidFill>
                    <a:prstClr val="black"/>
                  </a:solidFill>
                  <a:ea typeface="+mn-ea"/>
                  <a:cs typeface="Arial" panose="020B0604020202020204" pitchFamily="34" charset="0"/>
                  <a:sym typeface="Wingdings 2"/>
                </a:rPr>
                <a:t></a:t>
              </a:r>
              <a:endParaRPr lang="fr-FR" sz="1000" baseline="30000">
                <a:solidFill>
                  <a:prstClr val="black"/>
                </a:solidFill>
                <a:ea typeface="+mn-ea"/>
                <a:cs typeface="Arial" panose="020B0604020202020204" pitchFamily="34" charset="0"/>
              </a:endParaRPr>
            </a:p>
          </p:txBody>
        </p:sp>
        <p:grpSp>
          <p:nvGrpSpPr>
            <p:cNvPr id="329812" name="Groupe 146"/>
            <p:cNvGrpSpPr>
              <a:grpSpLocks/>
            </p:cNvGrpSpPr>
            <p:nvPr/>
          </p:nvGrpSpPr>
          <p:grpSpPr bwMode="auto">
            <a:xfrm>
              <a:off x="2277222" y="3097904"/>
              <a:ext cx="144000" cy="72000"/>
              <a:chOff x="1249194" y="3131241"/>
              <a:chExt cx="144000" cy="72000"/>
            </a:xfrm>
          </p:grpSpPr>
          <p:cxnSp>
            <p:nvCxnSpPr>
              <p:cNvPr id="149" name="Connecteur droit 148"/>
              <p:cNvCxnSpPr/>
              <p:nvPr/>
            </p:nvCxnSpPr>
            <p:spPr>
              <a:xfrm flipV="1">
                <a:off x="1321989" y="3131693"/>
                <a:ext cx="0" cy="713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Connecteur droit 149"/>
              <p:cNvCxnSpPr/>
              <p:nvPr/>
            </p:nvCxnSpPr>
            <p:spPr>
              <a:xfrm>
                <a:off x="1248760" y="3131693"/>
                <a:ext cx="1448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8" name="AutoShape 163"/>
            <p:cNvSpPr>
              <a:spLocks noChangeArrowheads="1"/>
            </p:cNvSpPr>
            <p:nvPr/>
          </p:nvSpPr>
          <p:spPr bwMode="auto">
            <a:xfrm>
              <a:off x="2169222" y="3140765"/>
              <a:ext cx="360000" cy="604504"/>
            </a:xfrm>
            <a:prstGeom prst="rect">
              <a:avLst/>
            </a:prstGeom>
            <a:solidFill>
              <a:srgbClr val="4B6DD9"/>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ea typeface="+mn-ea"/>
                <a:cs typeface="Arial" charset="0"/>
              </a:endParaRPr>
            </a:p>
          </p:txBody>
        </p:sp>
      </p:grpSp>
      <p:sp>
        <p:nvSpPr>
          <p:cNvPr id="151" name="ZoneTexte 150"/>
          <p:cNvSpPr txBox="1"/>
          <p:nvPr/>
        </p:nvSpPr>
        <p:spPr>
          <a:xfrm>
            <a:off x="6580188" y="4343400"/>
            <a:ext cx="528637" cy="646113"/>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MPFF</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100</a:t>
            </a:r>
          </a:p>
        </p:txBody>
      </p:sp>
      <p:sp>
        <p:nvSpPr>
          <p:cNvPr id="152" name="ZoneTexte 151"/>
          <p:cNvSpPr txBox="1"/>
          <p:nvPr/>
        </p:nvSpPr>
        <p:spPr>
          <a:xfrm>
            <a:off x="7196138" y="3252788"/>
            <a:ext cx="415925" cy="195262"/>
          </a:xfrm>
          <a:prstGeom prst="rect">
            <a:avLst/>
          </a:prstGeom>
          <a:noFill/>
        </p:spPr>
        <p:txBody>
          <a:bodyPr wrap="none">
            <a:spAutoFit/>
          </a:bodyPr>
          <a:lstStyle/>
          <a:p>
            <a:pPr algn="ctr" defTabSz="914400" eaLnBrk="1" hangingPunct="1">
              <a:defRPr/>
            </a:pPr>
            <a:r>
              <a:rPr lang="fr-FR" sz="1000" baseline="30000">
                <a:solidFill>
                  <a:prstClr val="black"/>
                </a:solidFill>
                <a:ea typeface="+mn-ea"/>
                <a:cs typeface="Arial" panose="020B0604020202020204" pitchFamily="34" charset="0"/>
                <a:sym typeface="Wingdings 2"/>
              </a:rPr>
              <a:t></a:t>
            </a:r>
            <a:endParaRPr lang="fr-FR" sz="1000" baseline="30000">
              <a:solidFill>
                <a:prstClr val="black"/>
              </a:solidFill>
              <a:ea typeface="+mn-ea"/>
              <a:cs typeface="Arial" panose="020B0604020202020204" pitchFamily="34" charset="0"/>
            </a:endParaRPr>
          </a:p>
        </p:txBody>
      </p:sp>
      <p:sp>
        <p:nvSpPr>
          <p:cNvPr id="153" name="AutoShape 163"/>
          <p:cNvSpPr>
            <a:spLocks noChangeArrowheads="1"/>
          </p:cNvSpPr>
          <p:nvPr/>
        </p:nvSpPr>
        <p:spPr bwMode="auto">
          <a:xfrm>
            <a:off x="7224402" y="3450743"/>
            <a:ext cx="360000" cy="874847"/>
          </a:xfrm>
          <a:prstGeom prst="rect">
            <a:avLst/>
          </a:prstGeom>
          <a:solidFill>
            <a:schemeClr val="accent2">
              <a:lumMod val="40000"/>
              <a:lumOff val="60000"/>
            </a:schemeClr>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ea typeface="+mn-ea"/>
              <a:cs typeface="Arial" charset="0"/>
            </a:endParaRPr>
          </a:p>
        </p:txBody>
      </p:sp>
      <p:cxnSp>
        <p:nvCxnSpPr>
          <p:cNvPr id="154" name="Connecteur droit 153"/>
          <p:cNvCxnSpPr/>
          <p:nvPr/>
        </p:nvCxnSpPr>
        <p:spPr>
          <a:xfrm>
            <a:off x="7332663" y="3416300"/>
            <a:ext cx="1444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ZoneTexte 154"/>
          <p:cNvSpPr txBox="1"/>
          <p:nvPr/>
        </p:nvSpPr>
        <p:spPr>
          <a:xfrm>
            <a:off x="7062788" y="4343400"/>
            <a:ext cx="682625" cy="646113"/>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Diosmin</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100</a:t>
            </a:r>
          </a:p>
        </p:txBody>
      </p:sp>
      <p:grpSp>
        <p:nvGrpSpPr>
          <p:cNvPr id="329775" name="Groupe 155"/>
          <p:cNvGrpSpPr>
            <a:grpSpLocks/>
          </p:cNvGrpSpPr>
          <p:nvPr/>
        </p:nvGrpSpPr>
        <p:grpSpPr bwMode="auto">
          <a:xfrm>
            <a:off x="7913688" y="3024188"/>
            <a:ext cx="360362" cy="1301750"/>
            <a:chOff x="3176238" y="2444531"/>
            <a:chExt cx="360000" cy="1300738"/>
          </a:xfrm>
        </p:grpSpPr>
        <p:sp>
          <p:nvSpPr>
            <p:cNvPr id="157" name="ZoneTexte 156"/>
            <p:cNvSpPr txBox="1"/>
            <p:nvPr/>
          </p:nvSpPr>
          <p:spPr>
            <a:xfrm>
              <a:off x="3225401" y="2444531"/>
              <a:ext cx="261675" cy="195110"/>
            </a:xfrm>
            <a:prstGeom prst="rect">
              <a:avLst/>
            </a:prstGeom>
            <a:noFill/>
          </p:spPr>
          <p:txBody>
            <a:bodyPr wrap="none">
              <a:spAutoFit/>
            </a:bodyPr>
            <a:lstStyle/>
            <a:p>
              <a:pPr algn="ctr" defTabSz="914400" eaLnBrk="1" hangingPunct="1">
                <a:defRPr/>
              </a:pPr>
              <a:r>
                <a:rPr lang="fr-FR" sz="1000" baseline="30000">
                  <a:solidFill>
                    <a:prstClr val="black"/>
                  </a:solidFill>
                  <a:ea typeface="+mn-ea"/>
                  <a:cs typeface="Arial" panose="020B0604020202020204" pitchFamily="34" charset="0"/>
                  <a:sym typeface="Wingdings 2"/>
                </a:rPr>
                <a:t></a:t>
              </a:r>
              <a:endParaRPr lang="fr-FR" sz="1000" baseline="30000">
                <a:solidFill>
                  <a:prstClr val="black"/>
                </a:solidFill>
                <a:ea typeface="+mn-ea"/>
                <a:cs typeface="Arial" panose="020B0604020202020204" pitchFamily="34" charset="0"/>
              </a:endParaRPr>
            </a:p>
          </p:txBody>
        </p:sp>
        <p:grpSp>
          <p:nvGrpSpPr>
            <p:cNvPr id="329805" name="Groupe 159"/>
            <p:cNvGrpSpPr>
              <a:grpSpLocks/>
            </p:cNvGrpSpPr>
            <p:nvPr/>
          </p:nvGrpSpPr>
          <p:grpSpPr bwMode="auto">
            <a:xfrm>
              <a:off x="3284238" y="2593079"/>
              <a:ext cx="144000" cy="72000"/>
              <a:chOff x="1249194" y="3131241"/>
              <a:chExt cx="144000" cy="72000"/>
            </a:xfrm>
          </p:grpSpPr>
          <p:cxnSp>
            <p:nvCxnSpPr>
              <p:cNvPr id="162" name="Connecteur droit 161"/>
              <p:cNvCxnSpPr/>
              <p:nvPr/>
            </p:nvCxnSpPr>
            <p:spPr>
              <a:xfrm flipV="1">
                <a:off x="1321987" y="3131802"/>
                <a:ext cx="0" cy="71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Connecteur droit 162"/>
              <p:cNvCxnSpPr/>
              <p:nvPr/>
            </p:nvCxnSpPr>
            <p:spPr>
              <a:xfrm>
                <a:off x="1249035" y="3131802"/>
                <a:ext cx="1443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1" name="AutoShape 163"/>
            <p:cNvSpPr>
              <a:spLocks noChangeArrowheads="1"/>
            </p:cNvSpPr>
            <p:nvPr/>
          </p:nvSpPr>
          <p:spPr bwMode="auto">
            <a:xfrm>
              <a:off x="3176238" y="2647785"/>
              <a:ext cx="360000" cy="1097484"/>
            </a:xfrm>
            <a:prstGeom prst="rect">
              <a:avLst/>
            </a:prstGeom>
            <a:solidFill>
              <a:schemeClr val="accent3">
                <a:lumMod val="60000"/>
                <a:lumOff val="40000"/>
              </a:schemeClr>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ea typeface="+mn-ea"/>
                <a:cs typeface="Arial" charset="0"/>
              </a:endParaRPr>
            </a:p>
          </p:txBody>
        </p:sp>
      </p:grpSp>
      <p:sp>
        <p:nvSpPr>
          <p:cNvPr id="164" name="ZoneTexte 163"/>
          <p:cNvSpPr txBox="1"/>
          <p:nvPr/>
        </p:nvSpPr>
        <p:spPr>
          <a:xfrm>
            <a:off x="7673975" y="4343400"/>
            <a:ext cx="838200" cy="646113"/>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Hesperidin</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fraction</a:t>
            </a:r>
            <a:br>
              <a:rPr lang="fr-FR" sz="1200" b="1">
                <a:solidFill>
                  <a:prstClr val="black"/>
                </a:solidFill>
                <a:latin typeface="Arial Narrow" panose="020B0606020202030204" pitchFamily="34" charset="0"/>
                <a:ea typeface="+mn-ea"/>
                <a:cs typeface="Arial" panose="020B0604020202020204" pitchFamily="34" charset="0"/>
              </a:rPr>
            </a:br>
            <a:r>
              <a:rPr lang="fr-FR" sz="1200" b="1">
                <a:solidFill>
                  <a:prstClr val="black"/>
                </a:solidFill>
                <a:latin typeface="Arial Narrow" panose="020B0606020202030204" pitchFamily="34" charset="0"/>
                <a:ea typeface="+mn-ea"/>
                <a:cs typeface="Arial" panose="020B0604020202020204" pitchFamily="34" charset="0"/>
              </a:rPr>
              <a:t>10</a:t>
            </a:r>
          </a:p>
        </p:txBody>
      </p:sp>
      <p:sp>
        <p:nvSpPr>
          <p:cNvPr id="165" name="ZoneTexte 164"/>
          <p:cNvSpPr txBox="1"/>
          <p:nvPr/>
        </p:nvSpPr>
        <p:spPr>
          <a:xfrm>
            <a:off x="8170863" y="4689475"/>
            <a:ext cx="669925" cy="276225"/>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mg/kg/d</a:t>
            </a:r>
          </a:p>
        </p:txBody>
      </p:sp>
      <p:sp>
        <p:nvSpPr>
          <p:cNvPr id="166" name="ZoneTexte 1"/>
          <p:cNvSpPr txBox="1">
            <a:spLocks noChangeArrowheads="1"/>
          </p:cNvSpPr>
          <p:nvPr/>
        </p:nvSpPr>
        <p:spPr bwMode="auto">
          <a:xfrm rot="16200000">
            <a:off x="4024313" y="3346450"/>
            <a:ext cx="2003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hangingPunct="1">
              <a:defRPr/>
            </a:pPr>
            <a:r>
              <a:rPr lang="fr-FR" altLang="pt-BR" sz="1200" smtClean="0">
                <a:solidFill>
                  <a:prstClr val="black"/>
                </a:solidFill>
                <a:latin typeface="Arial" panose="020B0604020202020204" pitchFamily="34" charset="0"/>
                <a:ea typeface="+mn-ea"/>
                <a:cs typeface="Arial" panose="020B0604020202020204" pitchFamily="34" charset="0"/>
              </a:rPr>
              <a:t>Sticking leukocytes/6 mm</a:t>
            </a:r>
            <a:r>
              <a:rPr lang="fr-FR" altLang="pt-BR" sz="1200" baseline="30000" smtClean="0">
                <a:solidFill>
                  <a:prstClr val="black"/>
                </a:solidFill>
                <a:latin typeface="Arial" panose="020B0604020202020204" pitchFamily="34" charset="0"/>
                <a:ea typeface="+mn-ea"/>
                <a:cs typeface="Arial" panose="020B0604020202020204" pitchFamily="34" charset="0"/>
              </a:rPr>
              <a:t>2</a:t>
            </a:r>
            <a:endParaRPr lang="fr-FR" altLang="pt-BR" sz="1200" baseline="30000">
              <a:solidFill>
                <a:prstClr val="black"/>
              </a:solidFill>
              <a:latin typeface="Arial" panose="020B0604020202020204" pitchFamily="34" charset="0"/>
              <a:ea typeface="+mn-ea"/>
              <a:cs typeface="Arial" panose="020B0604020202020204" pitchFamily="34" charset="0"/>
            </a:endParaRPr>
          </a:p>
        </p:txBody>
      </p:sp>
      <p:grpSp>
        <p:nvGrpSpPr>
          <p:cNvPr id="329779" name="Groupe 166"/>
          <p:cNvGrpSpPr>
            <a:grpSpLocks/>
          </p:cNvGrpSpPr>
          <p:nvPr/>
        </p:nvGrpSpPr>
        <p:grpSpPr bwMode="auto">
          <a:xfrm>
            <a:off x="5135563" y="2505075"/>
            <a:ext cx="354012" cy="1958975"/>
            <a:chOff x="665309" y="1919761"/>
            <a:chExt cx="354584" cy="1959803"/>
          </a:xfrm>
        </p:grpSpPr>
        <p:sp>
          <p:nvSpPr>
            <p:cNvPr id="168" name="ZoneTexte 1"/>
            <p:cNvSpPr txBox="1">
              <a:spLocks noChangeArrowheads="1"/>
            </p:cNvSpPr>
            <p:nvPr/>
          </p:nvSpPr>
          <p:spPr bwMode="auto">
            <a:xfrm>
              <a:off x="665309" y="1919761"/>
              <a:ext cx="354584" cy="27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hangingPunct="1">
                <a:defRPr/>
              </a:pPr>
              <a:r>
                <a:rPr lang="fr-FR" altLang="pt-BR" sz="1200">
                  <a:solidFill>
                    <a:prstClr val="black"/>
                  </a:solidFill>
                  <a:latin typeface="Arial" panose="020B0604020202020204" pitchFamily="34" charset="0"/>
                  <a:ea typeface="+mn-ea"/>
                  <a:cs typeface="Arial" panose="020B0604020202020204" pitchFamily="34" charset="0"/>
                </a:rPr>
                <a:t>2</a:t>
              </a:r>
              <a:r>
                <a:rPr lang="fr-FR" altLang="pt-BR" sz="1200" smtClean="0">
                  <a:solidFill>
                    <a:prstClr val="black"/>
                  </a:solidFill>
                  <a:latin typeface="Arial" panose="020B0604020202020204" pitchFamily="34" charset="0"/>
                  <a:ea typeface="+mn-ea"/>
                  <a:cs typeface="Arial" panose="020B0604020202020204" pitchFamily="34" charset="0"/>
                </a:rPr>
                <a:t>0</a:t>
              </a:r>
              <a:endParaRPr lang="fr-FR" altLang="pt-BR" sz="1200">
                <a:solidFill>
                  <a:prstClr val="black"/>
                </a:solidFill>
                <a:latin typeface="Arial" panose="020B0604020202020204" pitchFamily="34" charset="0"/>
                <a:ea typeface="+mn-ea"/>
                <a:cs typeface="Arial" panose="020B0604020202020204" pitchFamily="34" charset="0"/>
              </a:endParaRPr>
            </a:p>
          </p:txBody>
        </p:sp>
        <p:sp>
          <p:nvSpPr>
            <p:cNvPr id="169" name="ZoneTexte 1"/>
            <p:cNvSpPr txBox="1">
              <a:spLocks noChangeArrowheads="1"/>
            </p:cNvSpPr>
            <p:nvPr/>
          </p:nvSpPr>
          <p:spPr bwMode="auto">
            <a:xfrm>
              <a:off x="665309" y="2340627"/>
              <a:ext cx="354584" cy="27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hangingPunct="1">
                <a:defRPr/>
              </a:pPr>
              <a:r>
                <a:rPr lang="fr-FR" altLang="pt-BR" sz="1200" smtClean="0">
                  <a:solidFill>
                    <a:prstClr val="black"/>
                  </a:solidFill>
                  <a:latin typeface="Arial" panose="020B0604020202020204" pitchFamily="34" charset="0"/>
                  <a:ea typeface="+mn-ea"/>
                  <a:cs typeface="Arial" panose="020B0604020202020204" pitchFamily="34" charset="0"/>
                </a:rPr>
                <a:t>15</a:t>
              </a:r>
              <a:endParaRPr lang="fr-FR" altLang="pt-BR" sz="1200">
                <a:solidFill>
                  <a:prstClr val="black"/>
                </a:solidFill>
                <a:latin typeface="Arial" panose="020B0604020202020204" pitchFamily="34" charset="0"/>
                <a:ea typeface="+mn-ea"/>
                <a:cs typeface="Arial" panose="020B0604020202020204" pitchFamily="34" charset="0"/>
              </a:endParaRPr>
            </a:p>
          </p:txBody>
        </p:sp>
        <p:sp>
          <p:nvSpPr>
            <p:cNvPr id="170" name="ZoneTexte 1"/>
            <p:cNvSpPr txBox="1">
              <a:spLocks noChangeArrowheads="1"/>
            </p:cNvSpPr>
            <p:nvPr/>
          </p:nvSpPr>
          <p:spPr bwMode="auto">
            <a:xfrm>
              <a:off x="665309" y="2761492"/>
              <a:ext cx="354584" cy="27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hangingPunct="1">
                <a:defRPr/>
              </a:pPr>
              <a:r>
                <a:rPr lang="fr-FR" altLang="pt-BR" sz="1200" smtClean="0">
                  <a:solidFill>
                    <a:prstClr val="black"/>
                  </a:solidFill>
                  <a:latin typeface="Arial" panose="020B0604020202020204" pitchFamily="34" charset="0"/>
                  <a:ea typeface="+mn-ea"/>
                  <a:cs typeface="Arial" panose="020B0604020202020204" pitchFamily="34" charset="0"/>
                </a:rPr>
                <a:t>10</a:t>
              </a:r>
              <a:endParaRPr lang="fr-FR" altLang="pt-BR" sz="1200">
                <a:solidFill>
                  <a:prstClr val="black"/>
                </a:solidFill>
                <a:latin typeface="Arial" panose="020B0604020202020204" pitchFamily="34" charset="0"/>
                <a:ea typeface="+mn-ea"/>
                <a:cs typeface="Arial" panose="020B0604020202020204" pitchFamily="34" charset="0"/>
              </a:endParaRPr>
            </a:p>
          </p:txBody>
        </p:sp>
        <p:sp>
          <p:nvSpPr>
            <p:cNvPr id="171" name="ZoneTexte 1"/>
            <p:cNvSpPr txBox="1">
              <a:spLocks noChangeArrowheads="1"/>
            </p:cNvSpPr>
            <p:nvPr/>
          </p:nvSpPr>
          <p:spPr bwMode="auto">
            <a:xfrm>
              <a:off x="749582" y="3182357"/>
              <a:ext cx="270311" cy="27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hangingPunct="1">
                <a:defRPr/>
              </a:pPr>
              <a:r>
                <a:rPr lang="fr-FR" altLang="pt-BR" sz="1200">
                  <a:solidFill>
                    <a:prstClr val="black"/>
                  </a:solidFill>
                  <a:latin typeface="Arial" panose="020B0604020202020204" pitchFamily="34" charset="0"/>
                  <a:ea typeface="+mn-ea"/>
                  <a:cs typeface="Arial" panose="020B0604020202020204" pitchFamily="34" charset="0"/>
                </a:rPr>
                <a:t>5</a:t>
              </a:r>
            </a:p>
          </p:txBody>
        </p:sp>
        <p:sp>
          <p:nvSpPr>
            <p:cNvPr id="172" name="ZoneTexte 1"/>
            <p:cNvSpPr txBox="1">
              <a:spLocks noChangeArrowheads="1"/>
            </p:cNvSpPr>
            <p:nvPr/>
          </p:nvSpPr>
          <p:spPr bwMode="auto">
            <a:xfrm>
              <a:off x="749582" y="3603222"/>
              <a:ext cx="270311" cy="27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hangingPunct="1">
                <a:defRPr/>
              </a:pPr>
              <a:r>
                <a:rPr lang="fr-FR" altLang="pt-BR" sz="1200" smtClean="0">
                  <a:solidFill>
                    <a:prstClr val="black"/>
                  </a:solidFill>
                  <a:latin typeface="Arial" panose="020B0604020202020204" pitchFamily="34" charset="0"/>
                  <a:ea typeface="+mn-ea"/>
                  <a:cs typeface="Arial" panose="020B0604020202020204" pitchFamily="34" charset="0"/>
                </a:rPr>
                <a:t>0</a:t>
              </a:r>
              <a:endParaRPr lang="fr-FR" altLang="pt-BR" sz="1200">
                <a:solidFill>
                  <a:prstClr val="black"/>
                </a:solidFill>
                <a:latin typeface="Arial" panose="020B0604020202020204" pitchFamily="34" charset="0"/>
                <a:ea typeface="+mn-ea"/>
                <a:cs typeface="Arial" panose="020B0604020202020204" pitchFamily="34" charset="0"/>
              </a:endParaRPr>
            </a:p>
          </p:txBody>
        </p:sp>
      </p:grpSp>
      <p:grpSp>
        <p:nvGrpSpPr>
          <p:cNvPr id="329780" name="Groupe 172"/>
          <p:cNvGrpSpPr>
            <a:grpSpLocks/>
          </p:cNvGrpSpPr>
          <p:nvPr/>
        </p:nvGrpSpPr>
        <p:grpSpPr bwMode="auto">
          <a:xfrm>
            <a:off x="5461000" y="2641600"/>
            <a:ext cx="2997200" cy="1698625"/>
            <a:chOff x="991315" y="2061363"/>
            <a:chExt cx="2996698" cy="1698171"/>
          </a:xfrm>
        </p:grpSpPr>
        <p:sp>
          <p:nvSpPr>
            <p:cNvPr id="174" name="Forme libre 173"/>
            <p:cNvSpPr/>
            <p:nvPr/>
          </p:nvSpPr>
          <p:spPr>
            <a:xfrm>
              <a:off x="1061153" y="2061363"/>
              <a:ext cx="2926860" cy="1698171"/>
            </a:xfrm>
            <a:custGeom>
              <a:avLst/>
              <a:gdLst>
                <a:gd name="connsiteX0" fmla="*/ 0 w 2927616"/>
                <a:gd name="connsiteY0" fmla="*/ 0 h 1698171"/>
                <a:gd name="connsiteX1" fmla="*/ 0 w 2927616"/>
                <a:gd name="connsiteY1" fmla="*/ 1698171 h 1698171"/>
                <a:gd name="connsiteX2" fmla="*/ 2927616 w 2927616"/>
                <a:gd name="connsiteY2" fmla="*/ 1698171 h 1698171"/>
              </a:gdLst>
              <a:ahLst/>
              <a:cxnLst>
                <a:cxn ang="0">
                  <a:pos x="connsiteX0" y="connsiteY0"/>
                </a:cxn>
                <a:cxn ang="0">
                  <a:pos x="connsiteX1" y="connsiteY1"/>
                </a:cxn>
                <a:cxn ang="0">
                  <a:pos x="connsiteX2" y="connsiteY2"/>
                </a:cxn>
              </a:cxnLst>
              <a:rect l="l" t="t" r="r" b="b"/>
              <a:pathLst>
                <a:path w="2927616" h="1698171">
                  <a:moveTo>
                    <a:pt x="0" y="0"/>
                  </a:moveTo>
                  <a:lnTo>
                    <a:pt x="0" y="1698171"/>
                  </a:lnTo>
                  <a:lnTo>
                    <a:pt x="2927616" y="169817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defRPr/>
              </a:pPr>
              <a:endParaRPr lang="fr-FR">
                <a:solidFill>
                  <a:prstClr val="white"/>
                </a:solidFill>
              </a:endParaRPr>
            </a:p>
          </p:txBody>
        </p:sp>
        <p:grpSp>
          <p:nvGrpSpPr>
            <p:cNvPr id="329793" name="Groupe 174"/>
            <p:cNvGrpSpPr>
              <a:grpSpLocks/>
            </p:cNvGrpSpPr>
            <p:nvPr/>
          </p:nvGrpSpPr>
          <p:grpSpPr bwMode="auto">
            <a:xfrm>
              <a:off x="991315" y="2068847"/>
              <a:ext cx="72000" cy="1690687"/>
              <a:chOff x="991315" y="2068847"/>
              <a:chExt cx="72000" cy="1690687"/>
            </a:xfrm>
          </p:grpSpPr>
          <p:cxnSp>
            <p:nvCxnSpPr>
              <p:cNvPr id="176" name="Connecteur droit 175"/>
              <p:cNvCxnSpPr/>
              <p:nvPr/>
            </p:nvCxnSpPr>
            <p:spPr>
              <a:xfrm flipH="1">
                <a:off x="991315" y="2069299"/>
                <a:ext cx="71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Connecteur droit 176"/>
              <p:cNvCxnSpPr/>
              <p:nvPr/>
            </p:nvCxnSpPr>
            <p:spPr>
              <a:xfrm flipH="1">
                <a:off x="991315" y="2491461"/>
                <a:ext cx="71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Connecteur droit 177"/>
              <p:cNvCxnSpPr/>
              <p:nvPr/>
            </p:nvCxnSpPr>
            <p:spPr>
              <a:xfrm flipH="1">
                <a:off x="991315" y="2915210"/>
                <a:ext cx="71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Connecteur droit 178"/>
              <p:cNvCxnSpPr/>
              <p:nvPr/>
            </p:nvCxnSpPr>
            <p:spPr>
              <a:xfrm flipH="1">
                <a:off x="991315" y="3337372"/>
                <a:ext cx="71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Connecteur droit 179"/>
              <p:cNvCxnSpPr/>
              <p:nvPr/>
            </p:nvCxnSpPr>
            <p:spPr>
              <a:xfrm flipH="1">
                <a:off x="991315" y="3759534"/>
                <a:ext cx="71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1" name="ZoneTexte 180"/>
          <p:cNvSpPr txBox="1"/>
          <p:nvPr/>
        </p:nvSpPr>
        <p:spPr>
          <a:xfrm>
            <a:off x="6126163" y="2649538"/>
            <a:ext cx="366712" cy="195262"/>
          </a:xfrm>
          <a:prstGeom prst="rect">
            <a:avLst/>
          </a:prstGeom>
          <a:noFill/>
        </p:spPr>
        <p:txBody>
          <a:bodyPr wrap="none">
            <a:spAutoFit/>
          </a:bodyPr>
          <a:lstStyle/>
          <a:p>
            <a:pPr algn="ctr" defTabSz="914400" eaLnBrk="1" hangingPunct="1">
              <a:defRPr/>
            </a:pPr>
            <a:r>
              <a:rPr lang="fr-FR" sz="1000" baseline="30000">
                <a:solidFill>
                  <a:prstClr val="black"/>
                </a:solidFill>
                <a:ea typeface="+mn-ea"/>
                <a:cs typeface="Arial" panose="020B0604020202020204" pitchFamily="34" charset="0"/>
                <a:sym typeface="Wingdings 2"/>
              </a:rPr>
              <a:t></a:t>
            </a:r>
            <a:endParaRPr lang="fr-FR" sz="1000" baseline="30000">
              <a:solidFill>
                <a:prstClr val="black"/>
              </a:solidFill>
              <a:ea typeface="+mn-ea"/>
              <a:cs typeface="Arial" panose="020B0604020202020204" pitchFamily="34" charset="0"/>
            </a:endParaRPr>
          </a:p>
        </p:txBody>
      </p:sp>
      <p:sp>
        <p:nvSpPr>
          <p:cNvPr id="182" name="AutoShape 160"/>
          <p:cNvSpPr>
            <a:spLocks noChangeArrowheads="1"/>
          </p:cNvSpPr>
          <p:nvPr/>
        </p:nvSpPr>
        <p:spPr bwMode="auto">
          <a:xfrm>
            <a:off x="6129073" y="3037275"/>
            <a:ext cx="360000" cy="1288316"/>
          </a:xfrm>
          <a:prstGeom prst="rect">
            <a:avLst/>
          </a:prstGeom>
          <a:solidFill>
            <a:srgbClr val="BFBFBF"/>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ea typeface="+mn-ea"/>
              <a:cs typeface="Arial" charset="0"/>
            </a:endParaRPr>
          </a:p>
        </p:txBody>
      </p:sp>
      <p:grpSp>
        <p:nvGrpSpPr>
          <p:cNvPr id="329785" name="Groupe 182"/>
          <p:cNvGrpSpPr>
            <a:grpSpLocks/>
          </p:cNvGrpSpPr>
          <p:nvPr/>
        </p:nvGrpSpPr>
        <p:grpSpPr bwMode="auto">
          <a:xfrm>
            <a:off x="6237288" y="2820988"/>
            <a:ext cx="144462" cy="215900"/>
            <a:chOff x="1754019" y="2240654"/>
            <a:chExt cx="144000" cy="216000"/>
          </a:xfrm>
        </p:grpSpPr>
        <p:cxnSp>
          <p:nvCxnSpPr>
            <p:cNvPr id="184" name="Connecteur droit 183"/>
            <p:cNvCxnSpPr/>
            <p:nvPr/>
          </p:nvCxnSpPr>
          <p:spPr>
            <a:xfrm flipV="1">
              <a:off x="1826810" y="2240654"/>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Connecteur droit 184"/>
            <p:cNvCxnSpPr/>
            <p:nvPr/>
          </p:nvCxnSpPr>
          <p:spPr>
            <a:xfrm>
              <a:off x="1754019" y="2240654"/>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6" name="ZoneTexte 185"/>
          <p:cNvSpPr txBox="1"/>
          <p:nvPr/>
        </p:nvSpPr>
        <p:spPr>
          <a:xfrm>
            <a:off x="5997575" y="4343400"/>
            <a:ext cx="622300" cy="277813"/>
          </a:xfrm>
          <a:prstGeom prst="rect">
            <a:avLst/>
          </a:prstGeom>
          <a:noFill/>
        </p:spPr>
        <p:txBody>
          <a:bodyPr wrap="none">
            <a:spAutoFit/>
          </a:bodyPr>
          <a:lstStyle/>
          <a:p>
            <a:pPr algn="ctr" defTabSz="914400" eaLnBrk="1" hangingPunct="1">
              <a:defRPr/>
            </a:pPr>
            <a:r>
              <a:rPr lang="fr-FR" sz="1200" b="1">
                <a:solidFill>
                  <a:prstClr val="black"/>
                </a:solidFill>
                <a:latin typeface="Arial Narrow" panose="020B0606020202030204" pitchFamily="34" charset="0"/>
                <a:ea typeface="+mn-ea"/>
                <a:cs typeface="Arial" panose="020B0604020202020204" pitchFamily="34" charset="0"/>
              </a:rPr>
              <a:t>Vehicle</a:t>
            </a:r>
          </a:p>
        </p:txBody>
      </p:sp>
      <p:sp>
        <p:nvSpPr>
          <p:cNvPr id="187" name="ZoneTexte 186"/>
          <p:cNvSpPr txBox="1"/>
          <p:nvPr/>
        </p:nvSpPr>
        <p:spPr>
          <a:xfrm>
            <a:off x="6126163" y="2654300"/>
            <a:ext cx="366712" cy="195263"/>
          </a:xfrm>
          <a:prstGeom prst="rect">
            <a:avLst/>
          </a:prstGeom>
          <a:noFill/>
        </p:spPr>
        <p:txBody>
          <a:bodyPr wrap="none">
            <a:spAutoFit/>
          </a:bodyPr>
          <a:lstStyle/>
          <a:p>
            <a:pPr algn="ctr" defTabSz="914400" eaLnBrk="1" hangingPunct="1">
              <a:defRPr/>
            </a:pPr>
            <a:r>
              <a:rPr lang="fr-FR" sz="1000" baseline="30000">
                <a:solidFill>
                  <a:prstClr val="black"/>
                </a:solidFill>
                <a:ea typeface="+mn-ea"/>
                <a:cs typeface="Arial" panose="020B0604020202020204" pitchFamily="34" charset="0"/>
                <a:sym typeface="Wingdings 2"/>
              </a:rPr>
              <a:t></a:t>
            </a:r>
            <a:endParaRPr lang="fr-FR" sz="1000" baseline="30000">
              <a:solidFill>
                <a:prstClr val="black"/>
              </a:solidFill>
              <a:ea typeface="+mn-ea"/>
              <a:cs typeface="Arial" panose="020B0604020202020204" pitchFamily="34" charset="0"/>
            </a:endParaRPr>
          </a:p>
        </p:txBody>
      </p:sp>
      <p:sp>
        <p:nvSpPr>
          <p:cNvPr id="2" name="Ellipse 1"/>
          <p:cNvSpPr/>
          <p:nvPr/>
        </p:nvSpPr>
        <p:spPr>
          <a:xfrm>
            <a:off x="1827213" y="3552825"/>
            <a:ext cx="860425" cy="12144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111" name="Ellipse 110"/>
          <p:cNvSpPr/>
          <p:nvPr/>
        </p:nvSpPr>
        <p:spPr>
          <a:xfrm>
            <a:off x="6415088" y="3433763"/>
            <a:ext cx="858837" cy="12144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113" name="ZoneTexte 1"/>
          <p:cNvSpPr txBox="1">
            <a:spLocks noChangeArrowheads="1"/>
          </p:cNvSpPr>
          <p:nvPr/>
        </p:nvSpPr>
        <p:spPr bwMode="auto">
          <a:xfrm>
            <a:off x="179388" y="6480175"/>
            <a:ext cx="436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auto" hangingPunct="1">
              <a:spcBef>
                <a:spcPts val="0"/>
              </a:spcBef>
              <a:spcAft>
                <a:spcPts val="0"/>
              </a:spcAft>
              <a:defRPr/>
            </a:pPr>
            <a:r>
              <a:rPr lang="fr-FR" altLang="pt-BR" sz="1200" dirty="0" err="1" smtClean="0">
                <a:solidFill>
                  <a:prstClr val="black"/>
                </a:solidFill>
                <a:latin typeface="Arial" pitchFamily="34" charset="0"/>
                <a:ea typeface="+mn-ea"/>
                <a:cs typeface="Arial" pitchFamily="34" charset="0"/>
              </a:rPr>
              <a:t>Das</a:t>
            </a:r>
            <a:r>
              <a:rPr lang="fr-FR" altLang="pt-BR" sz="1200" dirty="0" smtClean="0">
                <a:solidFill>
                  <a:prstClr val="black"/>
                </a:solidFill>
                <a:latin typeface="Arial" pitchFamily="34" charset="0"/>
                <a:ea typeface="+mn-ea"/>
                <a:cs typeface="Arial" pitchFamily="34" charset="0"/>
              </a:rPr>
              <a:t> </a:t>
            </a:r>
            <a:r>
              <a:rPr lang="fr-FR" altLang="pt-BR" sz="1200" dirty="0" err="1" smtClean="0">
                <a:solidFill>
                  <a:prstClr val="black"/>
                </a:solidFill>
                <a:latin typeface="Arial" pitchFamily="34" charset="0"/>
                <a:ea typeface="+mn-ea"/>
                <a:cs typeface="Arial" pitchFamily="34" charset="0"/>
              </a:rPr>
              <a:t>Graças</a:t>
            </a:r>
            <a:r>
              <a:rPr lang="fr-FR" altLang="pt-BR" sz="1200" dirty="0" smtClean="0">
                <a:solidFill>
                  <a:prstClr val="black"/>
                </a:solidFill>
                <a:latin typeface="Arial" pitchFamily="34" charset="0"/>
                <a:ea typeface="+mn-ea"/>
                <a:cs typeface="Arial" pitchFamily="34" charset="0"/>
              </a:rPr>
              <a:t> M, </a:t>
            </a:r>
            <a:r>
              <a:rPr lang="fr-FR" altLang="pt-BR" sz="1200" dirty="0" err="1" smtClean="0">
                <a:solidFill>
                  <a:prstClr val="black"/>
                </a:solidFill>
                <a:latin typeface="Arial" pitchFamily="34" charset="0"/>
                <a:ea typeface="+mn-ea"/>
                <a:cs typeface="Arial" pitchFamily="34" charset="0"/>
              </a:rPr>
              <a:t>Bouskela</a:t>
            </a:r>
            <a:r>
              <a:rPr lang="fr-FR" altLang="pt-BR" sz="1200" dirty="0" smtClean="0">
                <a:solidFill>
                  <a:prstClr val="black"/>
                </a:solidFill>
                <a:latin typeface="Arial" pitchFamily="34" charset="0"/>
                <a:ea typeface="+mn-ea"/>
                <a:cs typeface="Arial" pitchFamily="34" charset="0"/>
              </a:rPr>
              <a:t> </a:t>
            </a:r>
            <a:r>
              <a:rPr lang="fr-FR" altLang="pt-BR" sz="1200" dirty="0">
                <a:solidFill>
                  <a:prstClr val="black"/>
                </a:solidFill>
                <a:latin typeface="Arial" pitchFamily="34" charset="0"/>
                <a:ea typeface="+mn-ea"/>
                <a:cs typeface="Arial" pitchFamily="34" charset="0"/>
              </a:rPr>
              <a:t>E. </a:t>
            </a:r>
            <a:r>
              <a:rPr lang="en-US" sz="1200" i="1" dirty="0" err="1">
                <a:solidFill>
                  <a:prstClr val="black"/>
                </a:solidFill>
                <a:latin typeface="Arial" pitchFamily="34" charset="0"/>
                <a:ea typeface="+mn-ea"/>
                <a:cs typeface="Arial" pitchFamily="34" charset="0"/>
              </a:rPr>
              <a:t>Eur</a:t>
            </a:r>
            <a:r>
              <a:rPr lang="en-US" sz="1200" i="1" dirty="0">
                <a:solidFill>
                  <a:prstClr val="black"/>
                </a:solidFill>
                <a:latin typeface="Arial" pitchFamily="34" charset="0"/>
                <a:ea typeface="+mn-ea"/>
                <a:cs typeface="Arial" pitchFamily="34" charset="0"/>
              </a:rPr>
              <a:t> J </a:t>
            </a:r>
            <a:r>
              <a:rPr lang="en-US" sz="1200" i="1" dirty="0" err="1">
                <a:solidFill>
                  <a:prstClr val="black"/>
                </a:solidFill>
                <a:latin typeface="Arial" pitchFamily="34" charset="0"/>
                <a:ea typeface="+mn-ea"/>
                <a:cs typeface="Arial" pitchFamily="34" charset="0"/>
              </a:rPr>
              <a:t>Vasc</a:t>
            </a:r>
            <a:r>
              <a:rPr lang="en-US" sz="1200" i="1" dirty="0">
                <a:solidFill>
                  <a:prstClr val="black"/>
                </a:solidFill>
                <a:latin typeface="Arial" pitchFamily="34" charset="0"/>
                <a:ea typeface="+mn-ea"/>
                <a:cs typeface="Arial" pitchFamily="34" charset="0"/>
              </a:rPr>
              <a:t> </a:t>
            </a:r>
            <a:r>
              <a:rPr lang="en-US" sz="1200" i="1" dirty="0" err="1">
                <a:solidFill>
                  <a:prstClr val="black"/>
                </a:solidFill>
                <a:latin typeface="Arial" pitchFamily="34" charset="0"/>
                <a:ea typeface="+mn-ea"/>
                <a:cs typeface="Arial" pitchFamily="34" charset="0"/>
              </a:rPr>
              <a:t>Endovasc</a:t>
            </a:r>
            <a:r>
              <a:rPr lang="en-US" sz="1200" i="1" dirty="0">
                <a:solidFill>
                  <a:prstClr val="black"/>
                </a:solidFill>
                <a:latin typeface="Arial" pitchFamily="34" charset="0"/>
                <a:ea typeface="+mn-ea"/>
                <a:cs typeface="Arial" pitchFamily="34" charset="0"/>
              </a:rPr>
              <a:t> </a:t>
            </a:r>
            <a:r>
              <a:rPr lang="en-US" sz="1200" i="1" dirty="0" err="1">
                <a:solidFill>
                  <a:prstClr val="black"/>
                </a:solidFill>
                <a:latin typeface="Arial" pitchFamily="34" charset="0"/>
                <a:ea typeface="+mn-ea"/>
                <a:cs typeface="Arial" pitchFamily="34" charset="0"/>
              </a:rPr>
              <a:t>Surg</a:t>
            </a:r>
            <a:r>
              <a:rPr lang="en-US" sz="1200" i="1" dirty="0">
                <a:solidFill>
                  <a:prstClr val="black"/>
                </a:solidFill>
                <a:latin typeface="Arial" pitchFamily="34" charset="0"/>
                <a:ea typeface="+mn-ea"/>
                <a:cs typeface="Arial" pitchFamily="34" charset="0"/>
              </a:rPr>
              <a:t>, </a:t>
            </a:r>
            <a:r>
              <a:rPr lang="fr-FR" altLang="pt-BR" sz="1200" dirty="0">
                <a:solidFill>
                  <a:prstClr val="black"/>
                </a:solidFill>
                <a:latin typeface="Arial" pitchFamily="34" charset="0"/>
                <a:ea typeface="+mn-ea"/>
                <a:cs typeface="Arial" pitchFamily="34" charset="0"/>
              </a:rPr>
              <a:t>2018</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3150" y="5395913"/>
            <a:ext cx="7891463" cy="9239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defTabSz="914400" eaLnBrk="1" hangingPunct="1">
              <a:buFont typeface="Arial" pitchFamily="34" charset="0"/>
              <a:buChar char="•"/>
              <a:defRPr/>
            </a:pPr>
            <a:r>
              <a:rPr lang="fr-FR" altLang="pt-BR" dirty="0">
                <a:solidFill>
                  <a:srgbClr val="0070C0"/>
                </a:solidFill>
              </a:rPr>
              <a:t>MPFF </a:t>
            </a:r>
            <a:r>
              <a:rPr lang="fr-FR" altLang="pt-BR" dirty="0" err="1">
                <a:solidFill>
                  <a:srgbClr val="0070C0"/>
                </a:solidFill>
              </a:rPr>
              <a:t>prevented</a:t>
            </a:r>
            <a:r>
              <a:rPr lang="fr-FR" altLang="pt-BR" dirty="0">
                <a:solidFill>
                  <a:srgbClr val="0070C0"/>
                </a:solidFill>
              </a:rPr>
              <a:t> the </a:t>
            </a:r>
            <a:r>
              <a:rPr lang="fr-FR" altLang="pt-BR" dirty="0" err="1">
                <a:solidFill>
                  <a:srgbClr val="0070C0"/>
                </a:solidFill>
              </a:rPr>
              <a:t>decrease</a:t>
            </a:r>
            <a:r>
              <a:rPr lang="fr-FR" altLang="pt-BR" dirty="0">
                <a:solidFill>
                  <a:srgbClr val="0070C0"/>
                </a:solidFill>
              </a:rPr>
              <a:t> in </a:t>
            </a:r>
            <a:r>
              <a:rPr lang="fr-FR" altLang="pt-BR" dirty="0" err="1">
                <a:solidFill>
                  <a:srgbClr val="0070C0"/>
                </a:solidFill>
              </a:rPr>
              <a:t>functional</a:t>
            </a:r>
            <a:r>
              <a:rPr lang="fr-FR" altLang="pt-BR" dirty="0">
                <a:solidFill>
                  <a:srgbClr val="0070C0"/>
                </a:solidFill>
              </a:rPr>
              <a:t> </a:t>
            </a:r>
            <a:r>
              <a:rPr lang="fr-FR" altLang="pt-BR" dirty="0" err="1">
                <a:solidFill>
                  <a:srgbClr val="0070C0"/>
                </a:solidFill>
              </a:rPr>
              <a:t>capillary</a:t>
            </a:r>
            <a:r>
              <a:rPr lang="fr-FR" altLang="pt-BR" dirty="0">
                <a:solidFill>
                  <a:srgbClr val="0070C0"/>
                </a:solidFill>
              </a:rPr>
              <a:t> </a:t>
            </a:r>
            <a:r>
              <a:rPr lang="fr-FR" altLang="pt-BR" dirty="0" err="1">
                <a:solidFill>
                  <a:srgbClr val="0070C0"/>
                </a:solidFill>
              </a:rPr>
              <a:t>density</a:t>
            </a:r>
            <a:endParaRPr lang="en-US" altLang="pt-BR" dirty="0">
              <a:solidFill>
                <a:srgbClr val="0070C0"/>
              </a:solidFill>
            </a:endParaRPr>
          </a:p>
          <a:p>
            <a:pPr marL="285750" indent="-285750" defTabSz="914400" eaLnBrk="1" hangingPunct="1">
              <a:buFont typeface="Arial" pitchFamily="34" charset="0"/>
              <a:buChar char="•"/>
              <a:defRPr/>
            </a:pPr>
            <a:r>
              <a:rPr lang="en-US" dirty="0">
                <a:solidFill>
                  <a:srgbClr val="0070C0"/>
                </a:solidFill>
              </a:rPr>
              <a:t>Synergistic beneficial effects of the association between </a:t>
            </a:r>
            <a:r>
              <a:rPr lang="en-US" dirty="0" err="1">
                <a:solidFill>
                  <a:srgbClr val="0070C0"/>
                </a:solidFill>
              </a:rPr>
              <a:t>diosmin</a:t>
            </a:r>
            <a:r>
              <a:rPr lang="en-US" dirty="0">
                <a:solidFill>
                  <a:srgbClr val="0070C0"/>
                </a:solidFill>
              </a:rPr>
              <a:t> and active flavonoids of  MPFF</a:t>
            </a:r>
          </a:p>
        </p:txBody>
      </p:sp>
      <p:sp>
        <p:nvSpPr>
          <p:cNvPr id="79" name="Rectangle 78"/>
          <p:cNvSpPr/>
          <p:nvPr/>
        </p:nvSpPr>
        <p:spPr>
          <a:xfrm>
            <a:off x="266700" y="1516063"/>
            <a:ext cx="8482013" cy="3389312"/>
          </a:xfrm>
          <a:prstGeom prst="rect">
            <a:avLst/>
          </a:prstGeom>
          <a:solidFill>
            <a:schemeClr val="bg1"/>
          </a:solidFill>
          <a:ln>
            <a:noFill/>
          </a:ln>
          <a:effectLst>
            <a:outerShdw blurRad="635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defRPr/>
            </a:pPr>
            <a:endParaRPr lang="fr-FR">
              <a:solidFill>
                <a:prstClr val="white"/>
              </a:solidFill>
            </a:endParaRPr>
          </a:p>
        </p:txBody>
      </p:sp>
      <p:grpSp>
        <p:nvGrpSpPr>
          <p:cNvPr id="330757" name="Groupe 22580"/>
          <p:cNvGrpSpPr>
            <a:grpSpLocks/>
          </p:cNvGrpSpPr>
          <p:nvPr/>
        </p:nvGrpSpPr>
        <p:grpSpPr bwMode="auto">
          <a:xfrm>
            <a:off x="2351088" y="2722563"/>
            <a:ext cx="649287" cy="2041525"/>
            <a:chOff x="2592584" y="2242267"/>
            <a:chExt cx="648000" cy="2042130"/>
          </a:xfrm>
        </p:grpSpPr>
        <p:grpSp>
          <p:nvGrpSpPr>
            <p:cNvPr id="330832" name="Groupe 22568"/>
            <p:cNvGrpSpPr>
              <a:grpSpLocks/>
            </p:cNvGrpSpPr>
            <p:nvPr/>
          </p:nvGrpSpPr>
          <p:grpSpPr bwMode="auto">
            <a:xfrm>
              <a:off x="2592584" y="2242267"/>
              <a:ext cx="648000" cy="1773346"/>
              <a:chOff x="2411229" y="2242267"/>
              <a:chExt cx="648000" cy="1773346"/>
            </a:xfrm>
          </p:grpSpPr>
          <p:sp>
            <p:nvSpPr>
              <p:cNvPr id="70" name="AutoShape 160"/>
              <p:cNvSpPr>
                <a:spLocks noChangeArrowheads="1"/>
              </p:cNvSpPr>
              <p:nvPr/>
            </p:nvSpPr>
            <p:spPr bwMode="auto">
              <a:xfrm>
                <a:off x="2411229" y="2417197"/>
                <a:ext cx="648000" cy="1598416"/>
              </a:xfrm>
              <a:prstGeom prst="rect">
                <a:avLst/>
              </a:prstGeom>
              <a:solidFill>
                <a:srgbClr val="FFFF00"/>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latin typeface="Arial" pitchFamily="34" charset="0"/>
                  <a:ea typeface="+mn-ea"/>
                  <a:cs typeface="Arial" pitchFamily="34" charset="0"/>
                </a:endParaRPr>
              </a:p>
            </p:txBody>
          </p:sp>
          <p:grpSp>
            <p:nvGrpSpPr>
              <p:cNvPr id="330837" name="Groupe 22562"/>
              <p:cNvGrpSpPr>
                <a:grpSpLocks/>
              </p:cNvGrpSpPr>
              <p:nvPr/>
            </p:nvGrpSpPr>
            <p:grpSpPr bwMode="auto">
              <a:xfrm>
                <a:off x="2573229" y="2242267"/>
                <a:ext cx="324000" cy="180000"/>
                <a:chOff x="2573229" y="2242267"/>
                <a:chExt cx="324000" cy="180000"/>
              </a:xfrm>
            </p:grpSpPr>
            <p:cxnSp>
              <p:nvCxnSpPr>
                <p:cNvPr id="72" name="Connecteur droit 71"/>
                <p:cNvCxnSpPr/>
                <p:nvPr/>
              </p:nvCxnSpPr>
              <p:spPr>
                <a:xfrm flipV="1">
                  <a:off x="2736020" y="2242267"/>
                  <a:ext cx="0" cy="179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2572833" y="2242267"/>
                  <a:ext cx="324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9" name="ZoneTexte 68"/>
            <p:cNvSpPr txBox="1"/>
            <p:nvPr/>
          </p:nvSpPr>
          <p:spPr>
            <a:xfrm>
              <a:off x="2624271" y="3976331"/>
              <a:ext cx="584626" cy="308066"/>
            </a:xfrm>
            <a:prstGeom prst="rect">
              <a:avLst/>
            </a:prstGeom>
            <a:noFill/>
          </p:spPr>
          <p:txBody>
            <a:bodyPr wrap="none">
              <a:spAutoFit/>
            </a:bodyPr>
            <a:lstStyle/>
            <a:p>
              <a:pPr algn="ctr" defTabSz="914400" eaLnBrk="1" fontAlgn="auto" hangingPunct="1">
                <a:spcBef>
                  <a:spcPts val="0"/>
                </a:spcBef>
                <a:spcAft>
                  <a:spcPts val="0"/>
                </a:spcAft>
                <a:defRPr/>
              </a:pPr>
              <a:r>
                <a:rPr lang="fr-FR" sz="1400" b="1" dirty="0" err="1">
                  <a:solidFill>
                    <a:prstClr val="black"/>
                  </a:solidFill>
                  <a:latin typeface="Arial Narrow" pitchFamily="34" charset="0"/>
                  <a:ea typeface="+mn-ea"/>
                  <a:cs typeface="Arial" panose="020B0604020202020204" pitchFamily="34" charset="0"/>
                </a:rPr>
                <a:t>Sham</a:t>
              </a:r>
              <a:endParaRPr lang="fr-FR" sz="1400" b="1" dirty="0">
                <a:solidFill>
                  <a:prstClr val="black"/>
                </a:solidFill>
                <a:latin typeface="Arial Narrow" pitchFamily="34" charset="0"/>
                <a:ea typeface="+mn-ea"/>
                <a:cs typeface="Arial" panose="020B0604020202020204" pitchFamily="34" charset="0"/>
              </a:endParaRPr>
            </a:p>
          </p:txBody>
        </p:sp>
      </p:grpSp>
      <p:sp>
        <p:nvSpPr>
          <p:cNvPr id="132" name="ZoneTexte 1"/>
          <p:cNvSpPr txBox="1">
            <a:spLocks noChangeArrowheads="1"/>
          </p:cNvSpPr>
          <p:nvPr/>
        </p:nvSpPr>
        <p:spPr bwMode="auto">
          <a:xfrm rot="16200000">
            <a:off x="643732" y="3075781"/>
            <a:ext cx="1281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fontAlgn="auto" hangingPunct="1">
              <a:spcBef>
                <a:spcPts val="0"/>
              </a:spcBef>
              <a:spcAft>
                <a:spcPts val="0"/>
              </a:spcAft>
              <a:defRPr/>
            </a:pPr>
            <a:r>
              <a:rPr lang="fr-FR" altLang="pt-BR" sz="1400" b="1" dirty="0" err="1" smtClean="0">
                <a:solidFill>
                  <a:prstClr val="black"/>
                </a:solidFill>
                <a:latin typeface="Arial" pitchFamily="34" charset="0"/>
                <a:ea typeface="+mn-ea"/>
                <a:cs typeface="Arial" panose="020B0604020202020204" pitchFamily="34" charset="0"/>
              </a:rPr>
              <a:t>Number</a:t>
            </a:r>
            <a:r>
              <a:rPr lang="fr-FR" altLang="pt-BR" sz="1400" b="1" dirty="0" smtClean="0">
                <a:solidFill>
                  <a:prstClr val="black"/>
                </a:solidFill>
                <a:latin typeface="Arial" pitchFamily="34" charset="0"/>
                <a:ea typeface="+mn-ea"/>
                <a:cs typeface="Arial" panose="020B0604020202020204" pitchFamily="34" charset="0"/>
              </a:rPr>
              <a:t>/area</a:t>
            </a:r>
            <a:endParaRPr lang="fr-FR" altLang="pt-BR" sz="1400" dirty="0">
              <a:solidFill>
                <a:prstClr val="black"/>
              </a:solidFill>
              <a:latin typeface="Arial" panose="020B0604020202020204" pitchFamily="34" charset="0"/>
              <a:ea typeface="+mn-ea"/>
              <a:cs typeface="Arial" panose="020B0604020202020204" pitchFamily="34" charset="0"/>
            </a:endParaRPr>
          </a:p>
        </p:txBody>
      </p:sp>
      <p:grpSp>
        <p:nvGrpSpPr>
          <p:cNvPr id="330759" name="Groupe 22576"/>
          <p:cNvGrpSpPr>
            <a:grpSpLocks/>
          </p:cNvGrpSpPr>
          <p:nvPr/>
        </p:nvGrpSpPr>
        <p:grpSpPr bwMode="auto">
          <a:xfrm>
            <a:off x="1560513" y="1824038"/>
            <a:ext cx="384175" cy="2811462"/>
            <a:chOff x="1801541" y="1343458"/>
            <a:chExt cx="383437" cy="2812438"/>
          </a:xfrm>
        </p:grpSpPr>
        <p:sp>
          <p:nvSpPr>
            <p:cNvPr id="134" name="ZoneTexte 1"/>
            <p:cNvSpPr txBox="1">
              <a:spLocks noChangeArrowheads="1"/>
            </p:cNvSpPr>
            <p:nvPr/>
          </p:nvSpPr>
          <p:spPr bwMode="auto">
            <a:xfrm>
              <a:off x="1801541" y="1343458"/>
              <a:ext cx="383437" cy="30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fontAlgn="auto" hangingPunct="1">
                <a:spcBef>
                  <a:spcPts val="0"/>
                </a:spcBef>
                <a:spcAft>
                  <a:spcPts val="0"/>
                </a:spcAft>
                <a:defRPr/>
              </a:pPr>
              <a:r>
                <a:rPr lang="fr-FR" altLang="pt-BR" sz="1400" smtClean="0">
                  <a:solidFill>
                    <a:prstClr val="black"/>
                  </a:solidFill>
                  <a:latin typeface="Arial" pitchFamily="34" charset="0"/>
                  <a:ea typeface="+mn-ea"/>
                  <a:cs typeface="Arial" panose="020B0604020202020204" pitchFamily="34" charset="0"/>
                </a:rPr>
                <a:t>50</a:t>
              </a:r>
              <a:endParaRPr lang="fr-FR" altLang="pt-BR" sz="1400">
                <a:solidFill>
                  <a:prstClr val="black"/>
                </a:solidFill>
                <a:latin typeface="Arial" panose="020B0604020202020204" pitchFamily="34" charset="0"/>
                <a:ea typeface="+mn-ea"/>
                <a:cs typeface="Arial" panose="020B0604020202020204" pitchFamily="34" charset="0"/>
              </a:endParaRPr>
            </a:p>
          </p:txBody>
        </p:sp>
        <p:sp>
          <p:nvSpPr>
            <p:cNvPr id="137" name="ZoneTexte 1"/>
            <p:cNvSpPr txBox="1">
              <a:spLocks noChangeArrowheads="1"/>
            </p:cNvSpPr>
            <p:nvPr/>
          </p:nvSpPr>
          <p:spPr bwMode="auto">
            <a:xfrm>
              <a:off x="1901361" y="3847814"/>
              <a:ext cx="283617" cy="30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fontAlgn="auto" hangingPunct="1">
                <a:spcBef>
                  <a:spcPts val="0"/>
                </a:spcBef>
                <a:spcAft>
                  <a:spcPts val="0"/>
                </a:spcAft>
                <a:defRPr/>
              </a:pPr>
              <a:r>
                <a:rPr lang="fr-FR" altLang="pt-BR" sz="1400" smtClean="0">
                  <a:solidFill>
                    <a:prstClr val="black"/>
                  </a:solidFill>
                  <a:latin typeface="Arial" pitchFamily="34" charset="0"/>
                  <a:ea typeface="+mn-ea"/>
                  <a:cs typeface="Arial" panose="020B0604020202020204" pitchFamily="34" charset="0"/>
                </a:rPr>
                <a:t>0</a:t>
              </a:r>
              <a:endParaRPr lang="fr-FR" altLang="pt-BR" sz="1400">
                <a:solidFill>
                  <a:prstClr val="black"/>
                </a:solidFill>
                <a:latin typeface="Arial" panose="020B0604020202020204" pitchFamily="34" charset="0"/>
                <a:ea typeface="+mn-ea"/>
                <a:cs typeface="Arial" panose="020B0604020202020204" pitchFamily="34" charset="0"/>
              </a:endParaRPr>
            </a:p>
          </p:txBody>
        </p:sp>
        <p:sp>
          <p:nvSpPr>
            <p:cNvPr id="138" name="ZoneTexte 1"/>
            <p:cNvSpPr txBox="1">
              <a:spLocks noChangeArrowheads="1"/>
            </p:cNvSpPr>
            <p:nvPr/>
          </p:nvSpPr>
          <p:spPr bwMode="auto">
            <a:xfrm>
              <a:off x="1801541" y="1843694"/>
              <a:ext cx="383437" cy="30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fontAlgn="auto" hangingPunct="1">
                <a:spcBef>
                  <a:spcPts val="0"/>
                </a:spcBef>
                <a:spcAft>
                  <a:spcPts val="0"/>
                </a:spcAft>
                <a:defRPr/>
              </a:pPr>
              <a:r>
                <a:rPr lang="fr-FR" altLang="pt-BR" sz="1400">
                  <a:solidFill>
                    <a:prstClr val="black"/>
                  </a:solidFill>
                  <a:latin typeface="Arial" pitchFamily="34" charset="0"/>
                  <a:ea typeface="+mn-ea"/>
                  <a:cs typeface="Arial" panose="020B0604020202020204" pitchFamily="34" charset="0"/>
                </a:rPr>
                <a:t>4</a:t>
              </a:r>
              <a:r>
                <a:rPr lang="fr-FR" altLang="pt-BR" sz="1400" smtClean="0">
                  <a:solidFill>
                    <a:prstClr val="black"/>
                  </a:solidFill>
                  <a:latin typeface="Arial" panose="020B0604020202020204" pitchFamily="34" charset="0"/>
                  <a:ea typeface="+mn-ea"/>
                  <a:cs typeface="Arial" panose="020B0604020202020204" pitchFamily="34" charset="0"/>
                </a:rPr>
                <a:t>0</a:t>
              </a:r>
              <a:endParaRPr lang="fr-FR" altLang="pt-BR" sz="1400">
                <a:solidFill>
                  <a:prstClr val="black"/>
                </a:solidFill>
                <a:latin typeface="Arial" panose="020B0604020202020204" pitchFamily="34" charset="0"/>
                <a:ea typeface="+mn-ea"/>
                <a:cs typeface="Arial" panose="020B0604020202020204" pitchFamily="34" charset="0"/>
              </a:endParaRPr>
            </a:p>
          </p:txBody>
        </p:sp>
        <p:sp>
          <p:nvSpPr>
            <p:cNvPr id="139" name="ZoneTexte 1"/>
            <p:cNvSpPr txBox="1">
              <a:spLocks noChangeArrowheads="1"/>
            </p:cNvSpPr>
            <p:nvPr/>
          </p:nvSpPr>
          <p:spPr bwMode="auto">
            <a:xfrm>
              <a:off x="1801541" y="2345518"/>
              <a:ext cx="383437" cy="30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fontAlgn="auto" hangingPunct="1">
                <a:spcBef>
                  <a:spcPts val="0"/>
                </a:spcBef>
                <a:spcAft>
                  <a:spcPts val="0"/>
                </a:spcAft>
                <a:defRPr/>
              </a:pPr>
              <a:r>
                <a:rPr lang="fr-FR" altLang="pt-BR" sz="1400" smtClean="0">
                  <a:solidFill>
                    <a:prstClr val="black"/>
                  </a:solidFill>
                  <a:latin typeface="Arial" pitchFamily="34" charset="0"/>
                  <a:ea typeface="+mn-ea"/>
                  <a:cs typeface="Arial" panose="020B0604020202020204" pitchFamily="34" charset="0"/>
                </a:rPr>
                <a:t>30</a:t>
              </a:r>
              <a:endParaRPr lang="fr-FR" altLang="pt-BR" sz="1400">
                <a:solidFill>
                  <a:prstClr val="black"/>
                </a:solidFill>
                <a:latin typeface="Arial" panose="020B0604020202020204" pitchFamily="34" charset="0"/>
                <a:ea typeface="+mn-ea"/>
                <a:cs typeface="Arial" panose="020B0604020202020204" pitchFamily="34" charset="0"/>
              </a:endParaRPr>
            </a:p>
          </p:txBody>
        </p:sp>
        <p:sp>
          <p:nvSpPr>
            <p:cNvPr id="140" name="ZoneTexte 1"/>
            <p:cNvSpPr txBox="1">
              <a:spLocks noChangeArrowheads="1"/>
            </p:cNvSpPr>
            <p:nvPr/>
          </p:nvSpPr>
          <p:spPr bwMode="auto">
            <a:xfrm>
              <a:off x="1801541" y="2845754"/>
              <a:ext cx="383437" cy="30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fontAlgn="auto" hangingPunct="1">
                <a:spcBef>
                  <a:spcPts val="0"/>
                </a:spcBef>
                <a:spcAft>
                  <a:spcPts val="0"/>
                </a:spcAft>
                <a:defRPr/>
              </a:pPr>
              <a:r>
                <a:rPr lang="fr-FR" altLang="pt-BR" sz="1400">
                  <a:solidFill>
                    <a:prstClr val="black"/>
                  </a:solidFill>
                  <a:latin typeface="Arial" pitchFamily="34" charset="0"/>
                  <a:ea typeface="+mn-ea"/>
                  <a:cs typeface="Arial" panose="020B0604020202020204" pitchFamily="34" charset="0"/>
                </a:rPr>
                <a:t>2</a:t>
              </a:r>
              <a:r>
                <a:rPr lang="fr-FR" altLang="pt-BR" sz="1400" smtClean="0">
                  <a:solidFill>
                    <a:prstClr val="black"/>
                  </a:solidFill>
                  <a:latin typeface="Arial" panose="020B0604020202020204" pitchFamily="34" charset="0"/>
                  <a:ea typeface="+mn-ea"/>
                  <a:cs typeface="Arial" panose="020B0604020202020204" pitchFamily="34" charset="0"/>
                </a:rPr>
                <a:t>0</a:t>
              </a:r>
              <a:endParaRPr lang="fr-FR" altLang="pt-BR" sz="1400">
                <a:solidFill>
                  <a:prstClr val="black"/>
                </a:solidFill>
                <a:latin typeface="Arial" panose="020B0604020202020204" pitchFamily="34" charset="0"/>
                <a:ea typeface="+mn-ea"/>
                <a:cs typeface="Arial" panose="020B0604020202020204" pitchFamily="34" charset="0"/>
              </a:endParaRPr>
            </a:p>
          </p:txBody>
        </p:sp>
        <p:sp>
          <p:nvSpPr>
            <p:cNvPr id="141" name="ZoneTexte 1"/>
            <p:cNvSpPr txBox="1">
              <a:spLocks noChangeArrowheads="1"/>
            </p:cNvSpPr>
            <p:nvPr/>
          </p:nvSpPr>
          <p:spPr bwMode="auto">
            <a:xfrm>
              <a:off x="1801541" y="3347578"/>
              <a:ext cx="383437" cy="30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914400" eaLnBrk="1" fontAlgn="auto" hangingPunct="1">
                <a:spcBef>
                  <a:spcPts val="0"/>
                </a:spcBef>
                <a:spcAft>
                  <a:spcPts val="0"/>
                </a:spcAft>
                <a:defRPr/>
              </a:pPr>
              <a:r>
                <a:rPr lang="fr-FR" altLang="pt-BR" sz="1400" smtClean="0">
                  <a:solidFill>
                    <a:prstClr val="black"/>
                  </a:solidFill>
                  <a:latin typeface="Arial" pitchFamily="34" charset="0"/>
                  <a:ea typeface="+mn-ea"/>
                  <a:cs typeface="Arial" panose="020B0604020202020204" pitchFamily="34" charset="0"/>
                </a:rPr>
                <a:t>10</a:t>
              </a:r>
              <a:endParaRPr lang="fr-FR" altLang="pt-BR" sz="1400">
                <a:solidFill>
                  <a:prstClr val="black"/>
                </a:solidFill>
                <a:latin typeface="Arial" panose="020B0604020202020204" pitchFamily="34" charset="0"/>
                <a:ea typeface="+mn-ea"/>
                <a:cs typeface="Arial" panose="020B0604020202020204" pitchFamily="34" charset="0"/>
              </a:endParaRPr>
            </a:p>
          </p:txBody>
        </p:sp>
      </p:grpSp>
      <p:sp>
        <p:nvSpPr>
          <p:cNvPr id="143" name="ZoneTexte 142"/>
          <p:cNvSpPr txBox="1"/>
          <p:nvPr/>
        </p:nvSpPr>
        <p:spPr>
          <a:xfrm>
            <a:off x="6592888" y="4456113"/>
            <a:ext cx="1579562" cy="739775"/>
          </a:xfrm>
          <a:prstGeom prst="rect">
            <a:avLst/>
          </a:prstGeom>
          <a:noFill/>
        </p:spPr>
        <p:txBody>
          <a:bodyPr wrap="none">
            <a:spAutoFit/>
          </a:bodyPr>
          <a:lstStyle/>
          <a:p>
            <a:pPr algn="ctr" defTabSz="914400" eaLnBrk="1" fontAlgn="auto" hangingPunct="1">
              <a:spcBef>
                <a:spcPts val="0"/>
              </a:spcBef>
              <a:spcAft>
                <a:spcPts val="0"/>
              </a:spcAft>
              <a:defRPr/>
            </a:pPr>
            <a:r>
              <a:rPr lang="en-US" sz="1400" dirty="0">
                <a:solidFill>
                  <a:prstClr val="black"/>
                </a:solidFill>
                <a:ea typeface="+mn-ea"/>
                <a:cs typeface="Arial" panose="020B0604020202020204" pitchFamily="34" charset="0"/>
              </a:rPr>
              <a:t>Active flavonoids </a:t>
            </a:r>
          </a:p>
          <a:p>
            <a:pPr algn="ctr" defTabSz="914400" eaLnBrk="1" fontAlgn="auto" hangingPunct="1">
              <a:spcBef>
                <a:spcPts val="0"/>
              </a:spcBef>
              <a:spcAft>
                <a:spcPts val="0"/>
              </a:spcAft>
              <a:defRPr/>
            </a:pPr>
            <a:endParaRPr lang="fr-FR" sz="1400" dirty="0">
              <a:solidFill>
                <a:prstClr val="black"/>
              </a:solidFill>
              <a:ea typeface="+mn-ea"/>
              <a:cs typeface="Arial" panose="020B0604020202020204" pitchFamily="34" charset="0"/>
            </a:endParaRPr>
          </a:p>
          <a:p>
            <a:pPr algn="ctr" defTabSz="914400" eaLnBrk="1" fontAlgn="auto" hangingPunct="1">
              <a:spcBef>
                <a:spcPts val="0"/>
              </a:spcBef>
              <a:spcAft>
                <a:spcPts val="0"/>
              </a:spcAft>
              <a:defRPr/>
            </a:pPr>
            <a:r>
              <a:rPr lang="fr-FR" sz="1400" dirty="0">
                <a:solidFill>
                  <a:prstClr val="black"/>
                </a:solidFill>
                <a:ea typeface="+mn-ea"/>
                <a:cs typeface="Arial" panose="020B0604020202020204" pitchFamily="34" charset="0"/>
              </a:rPr>
              <a:t>10</a:t>
            </a:r>
          </a:p>
        </p:txBody>
      </p:sp>
      <p:sp>
        <p:nvSpPr>
          <p:cNvPr id="144" name="ZoneTexte 143"/>
          <p:cNvSpPr txBox="1"/>
          <p:nvPr/>
        </p:nvSpPr>
        <p:spPr>
          <a:xfrm>
            <a:off x="7658100" y="4875213"/>
            <a:ext cx="820738" cy="306387"/>
          </a:xfrm>
          <a:prstGeom prst="rect">
            <a:avLst/>
          </a:prstGeom>
          <a:noFill/>
        </p:spPr>
        <p:txBody>
          <a:bodyPr wrap="none">
            <a:spAutoFit/>
          </a:bodyPr>
          <a:lstStyle/>
          <a:p>
            <a:pPr defTabSz="914400" eaLnBrk="1" fontAlgn="auto" hangingPunct="1">
              <a:spcBef>
                <a:spcPts val="0"/>
              </a:spcBef>
              <a:spcAft>
                <a:spcPts val="0"/>
              </a:spcAft>
              <a:defRPr/>
            </a:pPr>
            <a:r>
              <a:rPr lang="fr-FR" sz="1400">
                <a:solidFill>
                  <a:prstClr val="black"/>
                </a:solidFill>
                <a:ea typeface="+mn-ea"/>
                <a:cs typeface="Arial" panose="020B0604020202020204" pitchFamily="34" charset="0"/>
              </a:rPr>
              <a:t>mg/kg/d</a:t>
            </a:r>
          </a:p>
        </p:txBody>
      </p:sp>
      <p:grpSp>
        <p:nvGrpSpPr>
          <p:cNvPr id="330762" name="Groupe 22582"/>
          <p:cNvGrpSpPr>
            <a:grpSpLocks/>
          </p:cNvGrpSpPr>
          <p:nvPr/>
        </p:nvGrpSpPr>
        <p:grpSpPr bwMode="auto">
          <a:xfrm>
            <a:off x="4643438" y="1839913"/>
            <a:ext cx="1363662" cy="3355975"/>
            <a:chOff x="4890784" y="1359532"/>
            <a:chExt cx="1363819" cy="3355752"/>
          </a:xfrm>
        </p:grpSpPr>
        <p:grpSp>
          <p:nvGrpSpPr>
            <p:cNvPr id="330817" name="Groupe 22566"/>
            <p:cNvGrpSpPr>
              <a:grpSpLocks/>
            </p:cNvGrpSpPr>
            <p:nvPr/>
          </p:nvGrpSpPr>
          <p:grpSpPr bwMode="auto">
            <a:xfrm>
              <a:off x="4890784" y="1948069"/>
              <a:ext cx="648000" cy="2067544"/>
              <a:chOff x="3876744" y="1948069"/>
              <a:chExt cx="648000" cy="2067544"/>
            </a:xfrm>
          </p:grpSpPr>
          <p:grpSp>
            <p:nvGrpSpPr>
              <p:cNvPr id="330820" name="Groupe 98"/>
              <p:cNvGrpSpPr>
                <a:grpSpLocks/>
              </p:cNvGrpSpPr>
              <p:nvPr/>
            </p:nvGrpSpPr>
            <p:grpSpPr bwMode="auto">
              <a:xfrm>
                <a:off x="4038744" y="1948069"/>
                <a:ext cx="324000" cy="144000"/>
                <a:chOff x="4810539" y="2886323"/>
                <a:chExt cx="324000" cy="144000"/>
              </a:xfrm>
            </p:grpSpPr>
            <p:cxnSp>
              <p:nvCxnSpPr>
                <p:cNvPr id="100" name="Connecteur droit 99"/>
                <p:cNvCxnSpPr/>
                <p:nvPr/>
              </p:nvCxnSpPr>
              <p:spPr>
                <a:xfrm flipV="1">
                  <a:off x="4972426" y="2886709"/>
                  <a:ext cx="0" cy="1444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4810483" y="2886709"/>
                  <a:ext cx="3238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AutoShape 163"/>
              <p:cNvSpPr>
                <a:spLocks noChangeArrowheads="1"/>
              </p:cNvSpPr>
              <p:nvPr/>
            </p:nvSpPr>
            <p:spPr bwMode="auto">
              <a:xfrm>
                <a:off x="3876744" y="2051437"/>
                <a:ext cx="648000" cy="1964176"/>
              </a:xfrm>
              <a:prstGeom prst="rect">
                <a:avLst/>
              </a:prstGeom>
              <a:solidFill>
                <a:srgbClr val="4B6DD9"/>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latin typeface="Arial" pitchFamily="34" charset="0"/>
                  <a:ea typeface="+mn-ea"/>
                  <a:cs typeface="Arial" pitchFamily="34" charset="0"/>
                </a:endParaRPr>
              </a:p>
            </p:txBody>
          </p:sp>
        </p:grpSp>
        <p:sp>
          <p:nvSpPr>
            <p:cNvPr id="96" name="ZoneTexte 95"/>
            <p:cNvSpPr txBox="1"/>
            <p:nvPr/>
          </p:nvSpPr>
          <p:spPr>
            <a:xfrm>
              <a:off x="4922538" y="3977145"/>
              <a:ext cx="584267" cy="738139"/>
            </a:xfrm>
            <a:prstGeom prst="rect">
              <a:avLst/>
            </a:prstGeom>
            <a:noFill/>
          </p:spPr>
          <p:txBody>
            <a:bodyPr wrap="none">
              <a:spAutoFit/>
            </a:bodyPr>
            <a:lstStyle/>
            <a:p>
              <a:pPr algn="ctr" defTabSz="914400" eaLnBrk="1" fontAlgn="auto" hangingPunct="1">
                <a:spcBef>
                  <a:spcPts val="0"/>
                </a:spcBef>
                <a:spcAft>
                  <a:spcPts val="0"/>
                </a:spcAft>
                <a:defRPr/>
              </a:pPr>
              <a:r>
                <a:rPr lang="fr-FR" sz="1400" dirty="0">
                  <a:solidFill>
                    <a:prstClr val="black"/>
                  </a:solidFill>
                  <a:latin typeface="Arial Narrow" pitchFamily="34" charset="0"/>
                  <a:ea typeface="+mn-ea"/>
                  <a:cs typeface="Arial" panose="020B0604020202020204" pitchFamily="34" charset="0"/>
                </a:rPr>
                <a:t>MPFF</a:t>
              </a:r>
              <a:br>
                <a:rPr lang="fr-FR" sz="1400" dirty="0">
                  <a:solidFill>
                    <a:prstClr val="black"/>
                  </a:solidFill>
                  <a:latin typeface="Arial Narrow" pitchFamily="34" charset="0"/>
                  <a:ea typeface="+mn-ea"/>
                  <a:cs typeface="Arial" panose="020B0604020202020204" pitchFamily="34" charset="0"/>
                </a:rPr>
              </a:br>
              <a:r>
                <a:rPr lang="fr-FR" sz="1400" dirty="0">
                  <a:solidFill>
                    <a:prstClr val="black"/>
                  </a:solidFill>
                  <a:ea typeface="+mn-ea"/>
                  <a:cs typeface="Arial" panose="020B0604020202020204" pitchFamily="34" charset="0"/>
                </a:rPr>
                <a:t/>
              </a:r>
              <a:br>
                <a:rPr lang="fr-FR" sz="1400" dirty="0">
                  <a:solidFill>
                    <a:prstClr val="black"/>
                  </a:solidFill>
                  <a:ea typeface="+mn-ea"/>
                  <a:cs typeface="Arial" panose="020B0604020202020204" pitchFamily="34" charset="0"/>
                </a:rPr>
              </a:br>
              <a:r>
                <a:rPr lang="fr-FR" sz="1400" dirty="0">
                  <a:solidFill>
                    <a:prstClr val="black"/>
                  </a:solidFill>
                  <a:ea typeface="+mn-ea"/>
                  <a:cs typeface="Arial" panose="020B0604020202020204" pitchFamily="34" charset="0"/>
                </a:rPr>
                <a:t>100</a:t>
              </a:r>
            </a:p>
          </p:txBody>
        </p:sp>
        <p:sp>
          <p:nvSpPr>
            <p:cNvPr id="145" name="ZoneTexte 144"/>
            <p:cNvSpPr txBox="1"/>
            <p:nvPr/>
          </p:nvSpPr>
          <p:spPr>
            <a:xfrm>
              <a:off x="5521094" y="1359532"/>
              <a:ext cx="733509" cy="246046"/>
            </a:xfrm>
            <a:prstGeom prst="rect">
              <a:avLst/>
            </a:prstGeom>
            <a:noFill/>
          </p:spPr>
          <p:txBody>
            <a:bodyPr wrap="none">
              <a:spAutoFit/>
            </a:bodyPr>
            <a:lstStyle/>
            <a:p>
              <a:pPr algn="ctr" defTabSz="914400" eaLnBrk="1" fontAlgn="auto" hangingPunct="1">
                <a:spcBef>
                  <a:spcPts val="0"/>
                </a:spcBef>
                <a:spcAft>
                  <a:spcPts val="0"/>
                </a:spcAft>
                <a:defRPr/>
              </a:pPr>
              <a:r>
                <a:rPr lang="fr-FR" sz="1000" i="1" dirty="0">
                  <a:solidFill>
                    <a:prstClr val="black"/>
                  </a:solidFill>
                  <a:ea typeface="+mn-ea"/>
                  <a:cs typeface="Arial" panose="020B0604020202020204" pitchFamily="34" charset="0"/>
                  <a:sym typeface="Wingdings 2"/>
                </a:rPr>
                <a:t>P=0,0040</a:t>
              </a:r>
              <a:endParaRPr lang="fr-FR" sz="1000" i="1" dirty="0">
                <a:solidFill>
                  <a:prstClr val="black"/>
                </a:solidFill>
                <a:ea typeface="+mn-ea"/>
                <a:cs typeface="Arial" panose="020B0604020202020204" pitchFamily="34" charset="0"/>
              </a:endParaRPr>
            </a:p>
          </p:txBody>
        </p:sp>
      </p:grpSp>
      <p:grpSp>
        <p:nvGrpSpPr>
          <p:cNvPr id="330763" name="Groupe 22583"/>
          <p:cNvGrpSpPr>
            <a:grpSpLocks/>
          </p:cNvGrpSpPr>
          <p:nvPr/>
        </p:nvGrpSpPr>
        <p:grpSpPr bwMode="auto">
          <a:xfrm>
            <a:off x="5737225" y="2795588"/>
            <a:ext cx="831850" cy="2400300"/>
            <a:chOff x="5927987" y="2315969"/>
            <a:chExt cx="832280" cy="2399315"/>
          </a:xfrm>
        </p:grpSpPr>
        <p:grpSp>
          <p:nvGrpSpPr>
            <p:cNvPr id="330809" name="Groupe 22569"/>
            <p:cNvGrpSpPr>
              <a:grpSpLocks/>
            </p:cNvGrpSpPr>
            <p:nvPr/>
          </p:nvGrpSpPr>
          <p:grpSpPr bwMode="auto">
            <a:xfrm>
              <a:off x="6020126" y="2315969"/>
              <a:ext cx="648000" cy="1699643"/>
              <a:chOff x="6027738" y="2315969"/>
              <a:chExt cx="648000" cy="1699643"/>
            </a:xfrm>
          </p:grpSpPr>
          <p:sp>
            <p:nvSpPr>
              <p:cNvPr id="84" name="AutoShape 163"/>
              <p:cNvSpPr>
                <a:spLocks noChangeArrowheads="1"/>
              </p:cNvSpPr>
              <p:nvPr/>
            </p:nvSpPr>
            <p:spPr bwMode="auto">
              <a:xfrm>
                <a:off x="6027738" y="2427288"/>
                <a:ext cx="648000" cy="1588324"/>
              </a:xfrm>
              <a:prstGeom prst="rect">
                <a:avLst/>
              </a:prstGeom>
              <a:solidFill>
                <a:schemeClr val="accent2">
                  <a:lumMod val="40000"/>
                  <a:lumOff val="60000"/>
                </a:schemeClr>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latin typeface="Arial" pitchFamily="34" charset="0"/>
                  <a:ea typeface="+mn-ea"/>
                  <a:cs typeface="Arial" pitchFamily="34" charset="0"/>
                </a:endParaRPr>
              </a:p>
            </p:txBody>
          </p:sp>
          <p:grpSp>
            <p:nvGrpSpPr>
              <p:cNvPr id="330814" name="Groupe 84"/>
              <p:cNvGrpSpPr>
                <a:grpSpLocks/>
              </p:cNvGrpSpPr>
              <p:nvPr/>
            </p:nvGrpSpPr>
            <p:grpSpPr bwMode="auto">
              <a:xfrm>
                <a:off x="6189738" y="2315969"/>
                <a:ext cx="324000" cy="111319"/>
                <a:chOff x="2957885" y="2719346"/>
                <a:chExt cx="324000" cy="111319"/>
              </a:xfrm>
            </p:grpSpPr>
            <p:cxnSp>
              <p:nvCxnSpPr>
                <p:cNvPr id="86" name="Connecteur droit 85"/>
                <p:cNvCxnSpPr/>
                <p:nvPr/>
              </p:nvCxnSpPr>
              <p:spPr>
                <a:xfrm flipV="1">
                  <a:off x="3119887" y="2719346"/>
                  <a:ext cx="0" cy="111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2957878" y="2719346"/>
                  <a:ext cx="3240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3" name="ZoneTexte 82"/>
            <p:cNvSpPr txBox="1"/>
            <p:nvPr/>
          </p:nvSpPr>
          <p:spPr>
            <a:xfrm>
              <a:off x="5927987" y="3977399"/>
              <a:ext cx="832280" cy="737885"/>
            </a:xfrm>
            <a:prstGeom prst="rect">
              <a:avLst/>
            </a:prstGeom>
            <a:noFill/>
          </p:spPr>
          <p:txBody>
            <a:bodyPr wrap="none">
              <a:spAutoFit/>
            </a:bodyPr>
            <a:lstStyle/>
            <a:p>
              <a:pPr algn="ctr" defTabSz="914400" eaLnBrk="1" fontAlgn="auto" hangingPunct="1">
                <a:spcBef>
                  <a:spcPts val="0"/>
                </a:spcBef>
                <a:spcAft>
                  <a:spcPts val="0"/>
                </a:spcAft>
                <a:defRPr/>
              </a:pPr>
              <a:r>
                <a:rPr lang="fr-FR" sz="1400" dirty="0" err="1">
                  <a:solidFill>
                    <a:prstClr val="black"/>
                  </a:solidFill>
                  <a:ea typeface="+mn-ea"/>
                  <a:cs typeface="Arial" panose="020B0604020202020204" pitchFamily="34" charset="0"/>
                </a:rPr>
                <a:t>Diosmin</a:t>
              </a:r>
              <a:r>
                <a:rPr lang="fr-FR" sz="1400" dirty="0">
                  <a:solidFill>
                    <a:prstClr val="black"/>
                  </a:solidFill>
                  <a:ea typeface="+mn-ea"/>
                  <a:cs typeface="Arial" panose="020B0604020202020204" pitchFamily="34" charset="0"/>
                </a:rPr>
                <a:t/>
              </a:r>
              <a:br>
                <a:rPr lang="fr-FR" sz="1400" dirty="0">
                  <a:solidFill>
                    <a:prstClr val="black"/>
                  </a:solidFill>
                  <a:ea typeface="+mn-ea"/>
                  <a:cs typeface="Arial" panose="020B0604020202020204" pitchFamily="34" charset="0"/>
                </a:rPr>
              </a:br>
              <a:r>
                <a:rPr lang="fr-FR" sz="1400" dirty="0">
                  <a:solidFill>
                    <a:prstClr val="black"/>
                  </a:solidFill>
                  <a:ea typeface="+mn-ea"/>
                  <a:cs typeface="Arial" panose="020B0604020202020204" pitchFamily="34" charset="0"/>
                </a:rPr>
                <a:t/>
              </a:r>
              <a:br>
                <a:rPr lang="fr-FR" sz="1400" dirty="0">
                  <a:solidFill>
                    <a:prstClr val="black"/>
                  </a:solidFill>
                  <a:ea typeface="+mn-ea"/>
                  <a:cs typeface="Arial" panose="020B0604020202020204" pitchFamily="34" charset="0"/>
                </a:rPr>
              </a:br>
              <a:r>
                <a:rPr lang="fr-FR" sz="1400" dirty="0">
                  <a:solidFill>
                    <a:prstClr val="black"/>
                  </a:solidFill>
                  <a:ea typeface="+mn-ea"/>
                  <a:cs typeface="Arial" panose="020B0604020202020204" pitchFamily="34" charset="0"/>
                </a:rPr>
                <a:t>100</a:t>
              </a:r>
            </a:p>
          </p:txBody>
        </p:sp>
      </p:grpSp>
      <p:grpSp>
        <p:nvGrpSpPr>
          <p:cNvPr id="330764" name="Groupe 22565"/>
          <p:cNvGrpSpPr>
            <a:grpSpLocks/>
          </p:cNvGrpSpPr>
          <p:nvPr/>
        </p:nvGrpSpPr>
        <p:grpSpPr bwMode="auto">
          <a:xfrm>
            <a:off x="7002463" y="2906713"/>
            <a:ext cx="649287" cy="1589087"/>
            <a:chOff x="5593430" y="2427288"/>
            <a:chExt cx="648000" cy="1588324"/>
          </a:xfrm>
        </p:grpSpPr>
        <p:sp>
          <p:nvSpPr>
            <p:cNvPr id="93" name="AutoShape 163"/>
            <p:cNvSpPr>
              <a:spLocks noChangeArrowheads="1"/>
            </p:cNvSpPr>
            <p:nvPr/>
          </p:nvSpPr>
          <p:spPr bwMode="auto">
            <a:xfrm>
              <a:off x="5593430" y="2528515"/>
              <a:ext cx="648000" cy="1487097"/>
            </a:xfrm>
            <a:prstGeom prst="rect">
              <a:avLst/>
            </a:prstGeom>
            <a:solidFill>
              <a:schemeClr val="accent3">
                <a:lumMod val="60000"/>
                <a:lumOff val="40000"/>
              </a:schemeClr>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latin typeface="Arial" pitchFamily="34" charset="0"/>
                <a:ea typeface="+mn-ea"/>
                <a:cs typeface="Arial" pitchFamily="34" charset="0"/>
              </a:endParaRPr>
            </a:p>
          </p:txBody>
        </p:sp>
        <p:grpSp>
          <p:nvGrpSpPr>
            <p:cNvPr id="330806" name="Groupe 102"/>
            <p:cNvGrpSpPr>
              <a:grpSpLocks/>
            </p:cNvGrpSpPr>
            <p:nvPr/>
          </p:nvGrpSpPr>
          <p:grpSpPr bwMode="auto">
            <a:xfrm>
              <a:off x="5755430" y="2427288"/>
              <a:ext cx="324000" cy="111319"/>
              <a:chOff x="2957885" y="2719346"/>
              <a:chExt cx="324000" cy="111319"/>
            </a:xfrm>
          </p:grpSpPr>
          <p:cxnSp>
            <p:nvCxnSpPr>
              <p:cNvPr id="104" name="Connecteur droit 103"/>
              <p:cNvCxnSpPr/>
              <p:nvPr/>
            </p:nvCxnSpPr>
            <p:spPr>
              <a:xfrm flipV="1">
                <a:off x="3120676" y="2719346"/>
                <a:ext cx="0" cy="1110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a:off x="2957489" y="2719346"/>
                <a:ext cx="324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3" name="ZoneTexte 1"/>
          <p:cNvSpPr txBox="1">
            <a:spLocks noChangeArrowheads="1"/>
          </p:cNvSpPr>
          <p:nvPr/>
        </p:nvSpPr>
        <p:spPr bwMode="auto">
          <a:xfrm>
            <a:off x="5851525" y="1484313"/>
            <a:ext cx="8461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auto" hangingPunct="1">
              <a:spcBef>
                <a:spcPts val="0"/>
              </a:spcBef>
              <a:spcAft>
                <a:spcPts val="0"/>
              </a:spcAft>
              <a:defRPr/>
            </a:pPr>
            <a:r>
              <a:rPr lang="fr-FR" altLang="pt-BR" sz="1200" i="1" dirty="0" smtClean="0">
                <a:solidFill>
                  <a:prstClr val="black"/>
                </a:solidFill>
                <a:latin typeface="Arial" pitchFamily="34" charset="0"/>
                <a:ea typeface="+mn-ea"/>
                <a:cs typeface="Arial" panose="020B0604020202020204" pitchFamily="34" charset="0"/>
              </a:rPr>
              <a:t>P=0.0070</a:t>
            </a:r>
            <a:endParaRPr lang="fr-FR" altLang="pt-BR" sz="1200" i="1" dirty="0">
              <a:solidFill>
                <a:prstClr val="black"/>
              </a:solidFill>
              <a:latin typeface="Arial" panose="020B0604020202020204" pitchFamily="34" charset="0"/>
              <a:ea typeface="+mn-ea"/>
              <a:cs typeface="Arial" panose="020B0604020202020204" pitchFamily="34" charset="0"/>
            </a:endParaRPr>
          </a:p>
        </p:txBody>
      </p:sp>
      <p:grpSp>
        <p:nvGrpSpPr>
          <p:cNvPr id="330766" name="Groupe 22581"/>
          <p:cNvGrpSpPr>
            <a:grpSpLocks/>
          </p:cNvGrpSpPr>
          <p:nvPr/>
        </p:nvGrpSpPr>
        <p:grpSpPr bwMode="auto">
          <a:xfrm>
            <a:off x="3081338" y="2284413"/>
            <a:ext cx="1065212" cy="2479675"/>
            <a:chOff x="3338276" y="1805216"/>
            <a:chExt cx="1064178" cy="2479181"/>
          </a:xfrm>
        </p:grpSpPr>
        <p:sp>
          <p:nvSpPr>
            <p:cNvPr id="76" name="ZoneTexte 75"/>
            <p:cNvSpPr txBox="1"/>
            <p:nvPr/>
          </p:nvSpPr>
          <p:spPr>
            <a:xfrm>
              <a:off x="3744282" y="3976483"/>
              <a:ext cx="658172" cy="307914"/>
            </a:xfrm>
            <a:prstGeom prst="rect">
              <a:avLst/>
            </a:prstGeom>
            <a:noFill/>
          </p:spPr>
          <p:txBody>
            <a:bodyPr wrap="none">
              <a:spAutoFit/>
            </a:bodyPr>
            <a:lstStyle/>
            <a:p>
              <a:pPr algn="ctr" defTabSz="914400" eaLnBrk="1" fontAlgn="auto" hangingPunct="1">
                <a:spcBef>
                  <a:spcPts val="0"/>
                </a:spcBef>
                <a:spcAft>
                  <a:spcPts val="0"/>
                </a:spcAft>
                <a:defRPr/>
              </a:pPr>
              <a:r>
                <a:rPr lang="fr-FR" sz="1400" dirty="0" err="1">
                  <a:solidFill>
                    <a:prstClr val="black"/>
                  </a:solidFill>
                  <a:latin typeface="Arial Narrow" pitchFamily="34" charset="0"/>
                  <a:ea typeface="+mn-ea"/>
                  <a:cs typeface="Arial" panose="020B0604020202020204" pitchFamily="34" charset="0"/>
                </a:rPr>
                <a:t>Vehicle</a:t>
              </a:r>
              <a:endParaRPr lang="fr-FR" sz="1400" dirty="0">
                <a:solidFill>
                  <a:prstClr val="black"/>
                </a:solidFill>
                <a:latin typeface="Arial Narrow" pitchFamily="34" charset="0"/>
                <a:ea typeface="+mn-ea"/>
                <a:cs typeface="Arial" panose="020B0604020202020204" pitchFamily="34" charset="0"/>
              </a:endParaRPr>
            </a:p>
          </p:txBody>
        </p:sp>
        <p:grpSp>
          <p:nvGrpSpPr>
            <p:cNvPr id="330795" name="Groupe 22567"/>
            <p:cNvGrpSpPr>
              <a:grpSpLocks/>
            </p:cNvGrpSpPr>
            <p:nvPr/>
          </p:nvGrpSpPr>
          <p:grpSpPr bwMode="auto">
            <a:xfrm>
              <a:off x="3749710" y="2655736"/>
              <a:ext cx="648000" cy="1359877"/>
              <a:chOff x="3129509" y="2655736"/>
              <a:chExt cx="648000" cy="1359877"/>
            </a:xfrm>
          </p:grpSpPr>
          <p:sp>
            <p:nvSpPr>
              <p:cNvPr id="77" name="AutoShape 160"/>
              <p:cNvSpPr>
                <a:spLocks noChangeArrowheads="1"/>
              </p:cNvSpPr>
              <p:nvPr/>
            </p:nvSpPr>
            <p:spPr bwMode="auto">
              <a:xfrm>
                <a:off x="3129509" y="2727297"/>
                <a:ext cx="648000" cy="1288316"/>
              </a:xfrm>
              <a:prstGeom prst="rect">
                <a:avLst/>
              </a:prstGeom>
              <a:solidFill>
                <a:srgbClr val="BFBFBF"/>
              </a:solidFill>
              <a:ln>
                <a:noFill/>
              </a:ln>
              <a:scene3d>
                <a:camera prst="orthographicFront"/>
                <a:lightRig rig="threePt" dir="t"/>
              </a:scene3d>
              <a:sp3d>
                <a:bevelT w="127000" h="19050" prst="softRound"/>
              </a:sp3d>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endParaRPr lang="pt-PT" altLang="fr-FR" sz="1800">
                  <a:solidFill>
                    <a:prstClr val="black"/>
                  </a:solidFill>
                  <a:latin typeface="Arial" pitchFamily="34" charset="0"/>
                  <a:ea typeface="+mn-ea"/>
                  <a:cs typeface="Arial" pitchFamily="34" charset="0"/>
                </a:endParaRPr>
              </a:p>
            </p:txBody>
          </p:sp>
          <p:grpSp>
            <p:nvGrpSpPr>
              <p:cNvPr id="330800" name="Groupe 22563"/>
              <p:cNvGrpSpPr>
                <a:grpSpLocks/>
              </p:cNvGrpSpPr>
              <p:nvPr/>
            </p:nvGrpSpPr>
            <p:grpSpPr bwMode="auto">
              <a:xfrm>
                <a:off x="3295802" y="2655736"/>
                <a:ext cx="324000" cy="72000"/>
                <a:chOff x="3295802" y="2655736"/>
                <a:chExt cx="324000" cy="72000"/>
              </a:xfrm>
            </p:grpSpPr>
            <p:cxnSp>
              <p:nvCxnSpPr>
                <p:cNvPr id="89" name="Connecteur droit 88"/>
                <p:cNvCxnSpPr/>
                <p:nvPr/>
              </p:nvCxnSpPr>
              <p:spPr>
                <a:xfrm flipV="1">
                  <a:off x="3457131" y="2655947"/>
                  <a:ext cx="0" cy="714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necteur droit 89"/>
                <p:cNvCxnSpPr/>
                <p:nvPr/>
              </p:nvCxnSpPr>
              <p:spPr>
                <a:xfrm>
                  <a:off x="3295363" y="2655947"/>
                  <a:ext cx="3235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4" name="ZoneTexte 153"/>
            <p:cNvSpPr txBox="1"/>
            <p:nvPr/>
          </p:nvSpPr>
          <p:spPr>
            <a:xfrm>
              <a:off x="3338276" y="1805216"/>
              <a:ext cx="412349" cy="246013"/>
            </a:xfrm>
            <a:prstGeom prst="rect">
              <a:avLst/>
            </a:prstGeom>
            <a:noFill/>
          </p:spPr>
          <p:txBody>
            <a:bodyPr wrap="none">
              <a:spAutoFit/>
            </a:bodyPr>
            <a:lstStyle/>
            <a:p>
              <a:pPr algn="ctr" defTabSz="914400" eaLnBrk="1" fontAlgn="auto" hangingPunct="1">
                <a:spcBef>
                  <a:spcPts val="0"/>
                </a:spcBef>
                <a:spcAft>
                  <a:spcPts val="0"/>
                </a:spcAft>
                <a:defRPr/>
              </a:pPr>
              <a:r>
                <a:rPr lang="fr-FR" altLang="fr-FR" sz="1000" b="1" dirty="0">
                  <a:solidFill>
                    <a:prstClr val="black"/>
                  </a:solidFill>
                  <a:ea typeface="+mn-ea"/>
                  <a:cs typeface="Arial" panose="020B0604020202020204" pitchFamily="34" charset="0"/>
                  <a:sym typeface="Wingdings 2" pitchFamily="18" charset="2"/>
                </a:rPr>
                <a:t></a:t>
              </a:r>
              <a:endParaRPr lang="fr-FR" sz="1000" dirty="0">
                <a:solidFill>
                  <a:prstClr val="black"/>
                </a:solidFill>
                <a:ea typeface="+mn-ea"/>
                <a:cs typeface="Arial" panose="020B0604020202020204" pitchFamily="34" charset="0"/>
              </a:endParaRPr>
            </a:p>
          </p:txBody>
        </p:sp>
      </p:grpSp>
      <p:grpSp>
        <p:nvGrpSpPr>
          <p:cNvPr id="330767" name="Groupe 22585"/>
          <p:cNvGrpSpPr>
            <a:grpSpLocks/>
          </p:cNvGrpSpPr>
          <p:nvPr/>
        </p:nvGrpSpPr>
        <p:grpSpPr bwMode="auto">
          <a:xfrm>
            <a:off x="1930400" y="1974850"/>
            <a:ext cx="6049963" cy="2513013"/>
            <a:chOff x="2170703" y="1494845"/>
            <a:chExt cx="6050945" cy="2512612"/>
          </a:xfrm>
        </p:grpSpPr>
        <p:grpSp>
          <p:nvGrpSpPr>
            <p:cNvPr id="330786" name="Groupe 22575"/>
            <p:cNvGrpSpPr>
              <a:grpSpLocks/>
            </p:cNvGrpSpPr>
            <p:nvPr/>
          </p:nvGrpSpPr>
          <p:grpSpPr bwMode="auto">
            <a:xfrm>
              <a:off x="2170703" y="1494845"/>
              <a:ext cx="108000" cy="2512612"/>
              <a:chOff x="2170703" y="1494845"/>
              <a:chExt cx="108000" cy="2512612"/>
            </a:xfrm>
          </p:grpSpPr>
          <p:cxnSp>
            <p:nvCxnSpPr>
              <p:cNvPr id="22573" name="Connecteur droit 22572"/>
              <p:cNvCxnSpPr/>
              <p:nvPr/>
            </p:nvCxnSpPr>
            <p:spPr>
              <a:xfrm flipH="1">
                <a:off x="2170703" y="1494845"/>
                <a:ext cx="107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Connecteur droit 123"/>
              <p:cNvCxnSpPr/>
              <p:nvPr/>
            </p:nvCxnSpPr>
            <p:spPr>
              <a:xfrm flipH="1">
                <a:off x="2170703" y="1998003"/>
                <a:ext cx="107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Connecteur droit 124"/>
              <p:cNvCxnSpPr/>
              <p:nvPr/>
            </p:nvCxnSpPr>
            <p:spPr>
              <a:xfrm flipH="1">
                <a:off x="2170703" y="2499573"/>
                <a:ext cx="107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Connecteur droit 125"/>
              <p:cNvCxnSpPr/>
              <p:nvPr/>
            </p:nvCxnSpPr>
            <p:spPr>
              <a:xfrm flipH="1">
                <a:off x="2183405" y="3002729"/>
                <a:ext cx="952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Connecteur droit 128"/>
              <p:cNvCxnSpPr/>
              <p:nvPr/>
            </p:nvCxnSpPr>
            <p:spPr>
              <a:xfrm flipH="1">
                <a:off x="2170703" y="3504299"/>
                <a:ext cx="107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Connecteur droit 129"/>
              <p:cNvCxnSpPr/>
              <p:nvPr/>
            </p:nvCxnSpPr>
            <p:spPr>
              <a:xfrm flipH="1">
                <a:off x="2183405" y="4007457"/>
                <a:ext cx="9526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571" name="Forme libre 22570"/>
            <p:cNvSpPr/>
            <p:nvPr/>
          </p:nvSpPr>
          <p:spPr>
            <a:xfrm>
              <a:off x="2281846" y="1494845"/>
              <a:ext cx="5939802" cy="2512612"/>
            </a:xfrm>
            <a:custGeom>
              <a:avLst/>
              <a:gdLst>
                <a:gd name="connsiteX0" fmla="*/ 0 w 5939625"/>
                <a:gd name="connsiteY0" fmla="*/ 0 h 2512612"/>
                <a:gd name="connsiteX1" fmla="*/ 0 w 5939625"/>
                <a:gd name="connsiteY1" fmla="*/ 2512612 h 2512612"/>
                <a:gd name="connsiteX2" fmla="*/ 5939625 w 5939625"/>
                <a:gd name="connsiteY2" fmla="*/ 2512612 h 2512612"/>
              </a:gdLst>
              <a:ahLst/>
              <a:cxnLst>
                <a:cxn ang="0">
                  <a:pos x="connsiteX0" y="connsiteY0"/>
                </a:cxn>
                <a:cxn ang="0">
                  <a:pos x="connsiteX1" y="connsiteY1"/>
                </a:cxn>
                <a:cxn ang="0">
                  <a:pos x="connsiteX2" y="connsiteY2"/>
                </a:cxn>
              </a:cxnLst>
              <a:rect l="l" t="t" r="r" b="b"/>
              <a:pathLst>
                <a:path w="5939625" h="2512612">
                  <a:moveTo>
                    <a:pt x="0" y="0"/>
                  </a:moveTo>
                  <a:lnTo>
                    <a:pt x="0" y="2512612"/>
                  </a:lnTo>
                  <a:lnTo>
                    <a:pt x="5939625" y="251261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latin typeface="Arial" pitchFamily="34" charset="0"/>
                <a:cs typeface="Arial" pitchFamily="34" charset="0"/>
              </a:endParaRPr>
            </a:p>
          </p:txBody>
        </p:sp>
      </p:grpSp>
      <p:sp>
        <p:nvSpPr>
          <p:cNvPr id="4" name="Rectangle 3"/>
          <p:cNvSpPr/>
          <p:nvPr/>
        </p:nvSpPr>
        <p:spPr>
          <a:xfrm>
            <a:off x="474663" y="1516063"/>
            <a:ext cx="3341687" cy="368300"/>
          </a:xfrm>
          <a:prstGeom prst="rect">
            <a:avLst/>
          </a:prstGeom>
        </p:spPr>
        <p:txBody>
          <a:bodyPr>
            <a:spAutoFit/>
          </a:bodyPr>
          <a:lstStyle/>
          <a:p>
            <a:pPr defTabSz="914400" eaLnBrk="1" fontAlgn="auto" hangingPunct="1">
              <a:spcBef>
                <a:spcPts val="0"/>
              </a:spcBef>
              <a:spcAft>
                <a:spcPts val="0"/>
              </a:spcAft>
              <a:defRPr/>
            </a:pPr>
            <a:r>
              <a:rPr lang="fr-FR" altLang="pt-BR" b="1" dirty="0" err="1">
                <a:solidFill>
                  <a:srgbClr val="0070C0"/>
                </a:solidFill>
                <a:latin typeface="Arial" charset="0"/>
                <a:ea typeface="+mn-ea"/>
                <a:cs typeface="Arial" charset="0"/>
              </a:rPr>
              <a:t>Functional</a:t>
            </a:r>
            <a:r>
              <a:rPr lang="fr-FR" altLang="pt-BR" b="1" dirty="0">
                <a:solidFill>
                  <a:srgbClr val="0070C0"/>
                </a:solidFill>
                <a:latin typeface="Arial" charset="0"/>
                <a:ea typeface="+mn-ea"/>
                <a:cs typeface="Arial" charset="0"/>
              </a:rPr>
              <a:t> </a:t>
            </a:r>
            <a:r>
              <a:rPr lang="fr-FR" altLang="pt-BR" b="1" dirty="0" err="1">
                <a:solidFill>
                  <a:srgbClr val="0070C0"/>
                </a:solidFill>
                <a:latin typeface="Arial" charset="0"/>
                <a:ea typeface="+mn-ea"/>
                <a:cs typeface="Arial" charset="0"/>
              </a:rPr>
              <a:t>capillary</a:t>
            </a:r>
            <a:r>
              <a:rPr lang="fr-FR" altLang="pt-BR" b="1" dirty="0">
                <a:solidFill>
                  <a:srgbClr val="0070C0"/>
                </a:solidFill>
                <a:latin typeface="Arial" charset="0"/>
                <a:ea typeface="+mn-ea"/>
                <a:cs typeface="Arial" charset="0"/>
              </a:rPr>
              <a:t> </a:t>
            </a:r>
            <a:r>
              <a:rPr lang="fr-FR" altLang="pt-BR" b="1" dirty="0" err="1">
                <a:solidFill>
                  <a:srgbClr val="0070C0"/>
                </a:solidFill>
                <a:latin typeface="Arial" charset="0"/>
                <a:ea typeface="+mn-ea"/>
                <a:cs typeface="Arial" charset="0"/>
              </a:rPr>
              <a:t>density</a:t>
            </a:r>
            <a:r>
              <a:rPr lang="fr-FR" altLang="pt-BR" b="1" dirty="0">
                <a:solidFill>
                  <a:srgbClr val="0070C0"/>
                </a:solidFill>
                <a:latin typeface="Arial" charset="0"/>
                <a:ea typeface="+mn-ea"/>
                <a:cs typeface="Arial" charset="0"/>
              </a:rPr>
              <a:t> </a:t>
            </a:r>
            <a:endParaRPr lang="en-US" b="1" dirty="0">
              <a:solidFill>
                <a:srgbClr val="0070C0"/>
              </a:solidFill>
              <a:latin typeface="Arial" charset="0"/>
              <a:ea typeface="+mn-ea"/>
              <a:cs typeface="Arial" charset="0"/>
            </a:endParaRPr>
          </a:p>
        </p:txBody>
      </p:sp>
      <p:grpSp>
        <p:nvGrpSpPr>
          <p:cNvPr id="330769" name="Groupe 11"/>
          <p:cNvGrpSpPr>
            <a:grpSpLocks/>
          </p:cNvGrpSpPr>
          <p:nvPr/>
        </p:nvGrpSpPr>
        <p:grpSpPr bwMode="auto">
          <a:xfrm>
            <a:off x="2700338" y="2555875"/>
            <a:ext cx="1174750" cy="106363"/>
            <a:chOff x="2699792" y="2818417"/>
            <a:chExt cx="1176002" cy="106527"/>
          </a:xfrm>
        </p:grpSpPr>
        <p:cxnSp>
          <p:nvCxnSpPr>
            <p:cNvPr id="71" name="Connecteur droit 70"/>
            <p:cNvCxnSpPr/>
            <p:nvPr/>
          </p:nvCxnSpPr>
          <p:spPr>
            <a:xfrm flipV="1">
              <a:off x="2699792" y="2818417"/>
              <a:ext cx="11760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3875794" y="2818417"/>
              <a:ext cx="0" cy="1065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necteur droit 77"/>
            <p:cNvCxnSpPr/>
            <p:nvPr/>
          </p:nvCxnSpPr>
          <p:spPr>
            <a:xfrm>
              <a:off x="2699792" y="2818417"/>
              <a:ext cx="0" cy="1065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0770" name="Groupe 80"/>
          <p:cNvGrpSpPr>
            <a:grpSpLocks/>
          </p:cNvGrpSpPr>
          <p:nvPr/>
        </p:nvGrpSpPr>
        <p:grpSpPr bwMode="auto">
          <a:xfrm>
            <a:off x="5053013" y="2051050"/>
            <a:ext cx="1176337" cy="106363"/>
            <a:chOff x="2699792" y="2818417"/>
            <a:chExt cx="1176002" cy="106527"/>
          </a:xfrm>
        </p:grpSpPr>
        <p:cxnSp>
          <p:nvCxnSpPr>
            <p:cNvPr id="82" name="Connecteur droit 81"/>
            <p:cNvCxnSpPr/>
            <p:nvPr/>
          </p:nvCxnSpPr>
          <p:spPr>
            <a:xfrm flipV="1">
              <a:off x="2699792" y="2818417"/>
              <a:ext cx="11760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nvCxnSpPr>
          <p:spPr>
            <a:xfrm>
              <a:off x="3875794" y="2818417"/>
              <a:ext cx="0" cy="1065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a:off x="2699792" y="2818417"/>
              <a:ext cx="0" cy="1065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0771" name="Groupe 91"/>
          <p:cNvGrpSpPr>
            <a:grpSpLocks/>
          </p:cNvGrpSpPr>
          <p:nvPr/>
        </p:nvGrpSpPr>
        <p:grpSpPr bwMode="auto">
          <a:xfrm>
            <a:off x="5057775" y="1762125"/>
            <a:ext cx="2322513" cy="122238"/>
            <a:chOff x="2699792" y="2818417"/>
            <a:chExt cx="1176002" cy="106527"/>
          </a:xfrm>
        </p:grpSpPr>
        <p:cxnSp>
          <p:nvCxnSpPr>
            <p:cNvPr id="94" name="Connecteur droit 93"/>
            <p:cNvCxnSpPr/>
            <p:nvPr/>
          </p:nvCxnSpPr>
          <p:spPr>
            <a:xfrm flipV="1">
              <a:off x="2699792" y="2818417"/>
              <a:ext cx="1176002" cy="1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a:off x="3875794" y="2818417"/>
              <a:ext cx="0" cy="1051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2699792" y="2819801"/>
              <a:ext cx="0" cy="1051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 name="Rectangle 182"/>
          <p:cNvSpPr>
            <a:spLocks noChangeArrowheads="1"/>
          </p:cNvSpPr>
          <p:nvPr/>
        </p:nvSpPr>
        <p:spPr bwMode="auto">
          <a:xfrm>
            <a:off x="161925" y="4913313"/>
            <a:ext cx="2676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auto" hangingPunct="1">
              <a:spcBef>
                <a:spcPts val="0"/>
              </a:spcBef>
              <a:spcAft>
                <a:spcPts val="0"/>
              </a:spcAft>
              <a:defRPr/>
            </a:pPr>
            <a:r>
              <a:rPr lang="fr-FR" altLang="fr-FR" sz="1000" b="1" dirty="0" smtClean="0">
                <a:solidFill>
                  <a:prstClr val="black"/>
                </a:solidFill>
                <a:latin typeface="Arial" pitchFamily="34" charset="0"/>
                <a:ea typeface="+mn-ea"/>
                <a:cs typeface="Arial" panose="020B0604020202020204" pitchFamily="34" charset="0"/>
                <a:sym typeface="Wingdings 2" pitchFamily="18" charset="2"/>
              </a:rPr>
              <a:t>:</a:t>
            </a:r>
            <a:r>
              <a:rPr lang="fr-FR" altLang="fr-FR" sz="1200" b="1" dirty="0" smtClean="0">
                <a:solidFill>
                  <a:prstClr val="black"/>
                </a:solidFill>
                <a:latin typeface="Arial" pitchFamily="34" charset="0"/>
                <a:ea typeface="+mn-ea"/>
                <a:cs typeface="Arial" panose="020B0604020202020204" pitchFamily="34" charset="0"/>
                <a:sym typeface="Wingdings 2" pitchFamily="18" charset="2"/>
              </a:rPr>
              <a:t> </a:t>
            </a:r>
            <a:r>
              <a:rPr lang="fr-FR" altLang="pt-BR" sz="1200" i="1" dirty="0" smtClean="0">
                <a:solidFill>
                  <a:prstClr val="black"/>
                </a:solidFill>
                <a:latin typeface="Arial" pitchFamily="34" charset="0"/>
                <a:ea typeface="+mn-ea"/>
                <a:cs typeface="Arial" panose="020B0604020202020204" pitchFamily="34" charset="0"/>
              </a:rPr>
              <a:t>P&lt;0,01 versus </a:t>
            </a:r>
            <a:r>
              <a:rPr lang="fr-FR" altLang="pt-BR" sz="1200" i="1" dirty="0" err="1" smtClean="0">
                <a:solidFill>
                  <a:prstClr val="black"/>
                </a:solidFill>
                <a:latin typeface="Arial" pitchFamily="34" charset="0"/>
                <a:ea typeface="+mn-ea"/>
                <a:cs typeface="Arial" panose="020B0604020202020204" pitchFamily="34" charset="0"/>
              </a:rPr>
              <a:t>sham</a:t>
            </a:r>
            <a:endParaRPr lang="fr-FR" altLang="pt-BR" sz="1200" i="1" dirty="0" smtClean="0">
              <a:solidFill>
                <a:prstClr val="black"/>
              </a:solidFill>
              <a:latin typeface="Arial" pitchFamily="34" charset="0"/>
              <a:ea typeface="+mn-ea"/>
              <a:cs typeface="Arial" panose="020B0604020202020204" pitchFamily="34" charset="0"/>
            </a:endParaRPr>
          </a:p>
          <a:p>
            <a:pPr defTabSz="914400" eaLnBrk="1" fontAlgn="auto" hangingPunct="1">
              <a:spcBef>
                <a:spcPts val="0"/>
              </a:spcBef>
              <a:spcAft>
                <a:spcPts val="0"/>
              </a:spcAft>
              <a:defRPr/>
            </a:pPr>
            <a:r>
              <a:rPr lang="fr-FR" altLang="fr-FR" sz="1000" b="1" dirty="0" smtClean="0">
                <a:solidFill>
                  <a:prstClr val="black"/>
                </a:solidFill>
                <a:latin typeface="Arial" pitchFamily="34" charset="0"/>
                <a:ea typeface="+mn-ea"/>
                <a:cs typeface="Arial" panose="020B0604020202020204" pitchFamily="34" charset="0"/>
                <a:sym typeface="Wingdings 2" pitchFamily="18" charset="2"/>
              </a:rPr>
              <a:t></a:t>
            </a:r>
            <a:r>
              <a:rPr lang="fr-FR" altLang="fr-FR" sz="1000" b="1" dirty="0">
                <a:solidFill>
                  <a:prstClr val="black"/>
                </a:solidFill>
                <a:latin typeface="Arial" pitchFamily="34" charset="0"/>
                <a:ea typeface="+mn-ea"/>
                <a:cs typeface="Arial" panose="020B0604020202020204" pitchFamily="34" charset="0"/>
                <a:sym typeface="Wingdings 2" pitchFamily="18" charset="2"/>
              </a:rPr>
              <a:t></a:t>
            </a:r>
            <a:r>
              <a:rPr lang="fr-FR" altLang="fr-FR" sz="1000" b="1" dirty="0" smtClean="0">
                <a:solidFill>
                  <a:prstClr val="black"/>
                </a:solidFill>
                <a:latin typeface="Arial" pitchFamily="34" charset="0"/>
                <a:ea typeface="+mn-ea"/>
                <a:cs typeface="Arial" panose="020B0604020202020204" pitchFamily="34" charset="0"/>
                <a:sym typeface="Wingdings 2" pitchFamily="18" charset="2"/>
              </a:rPr>
              <a:t></a:t>
            </a:r>
            <a:r>
              <a:rPr lang="fr-FR" altLang="fr-FR" sz="1000" b="1" dirty="0">
                <a:solidFill>
                  <a:prstClr val="black"/>
                </a:solidFill>
                <a:latin typeface="Arial" pitchFamily="34" charset="0"/>
                <a:ea typeface="+mn-ea"/>
                <a:cs typeface="Arial" panose="020B0604020202020204" pitchFamily="34" charset="0"/>
                <a:sym typeface="Wingdings 2" pitchFamily="18" charset="2"/>
              </a:rPr>
              <a:t>:</a:t>
            </a:r>
            <a:r>
              <a:rPr lang="fr-FR" altLang="fr-FR" sz="1200" b="1" dirty="0">
                <a:solidFill>
                  <a:prstClr val="black"/>
                </a:solidFill>
                <a:latin typeface="Arial" pitchFamily="34" charset="0"/>
                <a:ea typeface="+mn-ea"/>
                <a:cs typeface="Arial" panose="020B0604020202020204" pitchFamily="34" charset="0"/>
                <a:sym typeface="Wingdings 2" pitchFamily="18" charset="2"/>
              </a:rPr>
              <a:t> </a:t>
            </a:r>
            <a:r>
              <a:rPr lang="fr-FR" altLang="pt-BR" sz="1200" i="1" dirty="0" smtClean="0">
                <a:solidFill>
                  <a:prstClr val="black"/>
                </a:solidFill>
                <a:latin typeface="Arial" pitchFamily="34" charset="0"/>
                <a:ea typeface="+mn-ea"/>
                <a:cs typeface="Arial" panose="020B0604020202020204" pitchFamily="34" charset="0"/>
              </a:rPr>
              <a:t>P&lt;0,001 </a:t>
            </a:r>
            <a:r>
              <a:rPr lang="fr-FR" altLang="pt-BR" sz="1200" i="1" dirty="0">
                <a:solidFill>
                  <a:prstClr val="black"/>
                </a:solidFill>
                <a:latin typeface="Arial" pitchFamily="34" charset="0"/>
                <a:ea typeface="+mn-ea"/>
                <a:cs typeface="Arial" panose="020B0604020202020204" pitchFamily="34" charset="0"/>
              </a:rPr>
              <a:t>versus </a:t>
            </a:r>
            <a:r>
              <a:rPr lang="fr-FR" altLang="pt-BR" sz="1200" i="1" dirty="0" err="1" smtClean="0">
                <a:solidFill>
                  <a:prstClr val="black"/>
                </a:solidFill>
                <a:latin typeface="Arial" pitchFamily="34" charset="0"/>
                <a:ea typeface="+mn-ea"/>
                <a:cs typeface="Arial" panose="020B0604020202020204" pitchFamily="34" charset="0"/>
              </a:rPr>
              <a:t>vehicle</a:t>
            </a:r>
            <a:endParaRPr lang="fr-FR" altLang="pt-BR" sz="1200" i="1" dirty="0" smtClean="0">
              <a:solidFill>
                <a:prstClr val="black"/>
              </a:solidFill>
              <a:latin typeface="Arial" pitchFamily="34" charset="0"/>
              <a:ea typeface="+mn-ea"/>
              <a:cs typeface="Arial" panose="020B0604020202020204" pitchFamily="34" charset="0"/>
            </a:endParaRPr>
          </a:p>
        </p:txBody>
      </p:sp>
      <p:sp>
        <p:nvSpPr>
          <p:cNvPr id="110" name="ZoneTexte 109"/>
          <p:cNvSpPr txBox="1"/>
          <p:nvPr/>
        </p:nvSpPr>
        <p:spPr>
          <a:xfrm>
            <a:off x="4643438" y="2157413"/>
            <a:ext cx="625475" cy="400050"/>
          </a:xfrm>
          <a:prstGeom prst="rect">
            <a:avLst/>
          </a:prstGeom>
          <a:noFill/>
        </p:spPr>
        <p:txBody>
          <a:bodyPr>
            <a:spAutoFit/>
          </a:bodyPr>
          <a:lstStyle/>
          <a:p>
            <a:pPr algn="ctr" defTabSz="914400" eaLnBrk="1" fontAlgn="auto" hangingPunct="1">
              <a:spcBef>
                <a:spcPts val="0"/>
              </a:spcBef>
              <a:spcAft>
                <a:spcPts val="0"/>
              </a:spcAft>
              <a:defRPr/>
            </a:pPr>
            <a:r>
              <a:rPr lang="fr-FR" altLang="fr-FR" sz="1000" b="1" dirty="0">
                <a:solidFill>
                  <a:prstClr val="black"/>
                </a:solidFill>
                <a:ea typeface="+mn-ea"/>
                <a:cs typeface="Arial" panose="020B0604020202020204" pitchFamily="34" charset="0"/>
                <a:sym typeface="Wingdings 2" pitchFamily="18" charset="2"/>
              </a:rPr>
              <a:t></a:t>
            </a:r>
            <a:endParaRPr lang="fr-FR" sz="1000" dirty="0">
              <a:solidFill>
                <a:prstClr val="black"/>
              </a:solidFill>
              <a:ea typeface="+mn-ea"/>
              <a:cs typeface="Arial" panose="020B0604020202020204" pitchFamily="34" charset="0"/>
            </a:endParaRPr>
          </a:p>
          <a:p>
            <a:pPr algn="ctr" defTabSz="914400" eaLnBrk="1" fontAlgn="auto" hangingPunct="1">
              <a:spcBef>
                <a:spcPts val="0"/>
              </a:spcBef>
              <a:spcAft>
                <a:spcPts val="0"/>
              </a:spcAft>
              <a:defRPr/>
            </a:pPr>
            <a:endParaRPr lang="fr-FR" sz="1000" dirty="0">
              <a:solidFill>
                <a:prstClr val="black"/>
              </a:solidFill>
              <a:ea typeface="+mn-ea"/>
              <a:cs typeface="Arial" panose="020B0604020202020204" pitchFamily="34" charset="0"/>
            </a:endParaRPr>
          </a:p>
        </p:txBody>
      </p:sp>
      <p:sp>
        <p:nvSpPr>
          <p:cNvPr id="111" name="ZoneTexte 110"/>
          <p:cNvSpPr txBox="1"/>
          <p:nvPr/>
        </p:nvSpPr>
        <p:spPr>
          <a:xfrm>
            <a:off x="5818188" y="2487613"/>
            <a:ext cx="625475" cy="246062"/>
          </a:xfrm>
          <a:prstGeom prst="rect">
            <a:avLst/>
          </a:prstGeom>
          <a:noFill/>
        </p:spPr>
        <p:txBody>
          <a:bodyPr>
            <a:spAutoFit/>
          </a:bodyPr>
          <a:lstStyle/>
          <a:p>
            <a:pPr algn="ctr" defTabSz="914400" eaLnBrk="1" fontAlgn="auto" hangingPunct="1">
              <a:spcBef>
                <a:spcPts val="0"/>
              </a:spcBef>
              <a:spcAft>
                <a:spcPts val="0"/>
              </a:spcAft>
              <a:defRPr/>
            </a:pPr>
            <a:r>
              <a:rPr lang="fr-FR" altLang="fr-FR" sz="1000" b="1" dirty="0">
                <a:solidFill>
                  <a:prstClr val="black"/>
                </a:solidFill>
                <a:ea typeface="+mn-ea"/>
                <a:cs typeface="Arial" panose="020B0604020202020204" pitchFamily="34" charset="0"/>
                <a:sym typeface="Wingdings 2" pitchFamily="18" charset="2"/>
              </a:rPr>
              <a:t></a:t>
            </a:r>
            <a:endParaRPr lang="fr-FR" sz="1000" dirty="0">
              <a:solidFill>
                <a:prstClr val="black"/>
              </a:solidFill>
              <a:ea typeface="+mn-ea"/>
              <a:cs typeface="Arial" panose="020B0604020202020204" pitchFamily="34" charset="0"/>
            </a:endParaRPr>
          </a:p>
        </p:txBody>
      </p:sp>
      <p:sp>
        <p:nvSpPr>
          <p:cNvPr id="112" name="ZoneTexte 111"/>
          <p:cNvSpPr txBox="1"/>
          <p:nvPr/>
        </p:nvSpPr>
        <p:spPr>
          <a:xfrm>
            <a:off x="7019925" y="2662238"/>
            <a:ext cx="625475" cy="246062"/>
          </a:xfrm>
          <a:prstGeom prst="rect">
            <a:avLst/>
          </a:prstGeom>
          <a:noFill/>
        </p:spPr>
        <p:txBody>
          <a:bodyPr>
            <a:spAutoFit/>
          </a:bodyPr>
          <a:lstStyle/>
          <a:p>
            <a:pPr algn="ctr" defTabSz="914400" eaLnBrk="1" fontAlgn="auto" hangingPunct="1">
              <a:spcBef>
                <a:spcPts val="0"/>
              </a:spcBef>
              <a:spcAft>
                <a:spcPts val="0"/>
              </a:spcAft>
              <a:defRPr/>
            </a:pPr>
            <a:r>
              <a:rPr lang="fr-FR" altLang="fr-FR" sz="1000" b="1" dirty="0">
                <a:solidFill>
                  <a:prstClr val="black"/>
                </a:solidFill>
                <a:ea typeface="+mn-ea"/>
                <a:cs typeface="Arial" panose="020B0604020202020204" pitchFamily="34" charset="0"/>
                <a:sym typeface="Wingdings 2" pitchFamily="18" charset="2"/>
              </a:rPr>
              <a:t></a:t>
            </a:r>
            <a:endParaRPr lang="fr-FR" sz="1000" dirty="0">
              <a:solidFill>
                <a:prstClr val="black"/>
              </a:solidFill>
              <a:ea typeface="+mn-ea"/>
              <a:cs typeface="Arial" panose="020B0604020202020204" pitchFamily="34" charset="0"/>
            </a:endParaRPr>
          </a:p>
        </p:txBody>
      </p:sp>
      <p:sp>
        <p:nvSpPr>
          <p:cNvPr id="330776" name="Titre 2"/>
          <p:cNvSpPr>
            <a:spLocks noGrp="1"/>
          </p:cNvSpPr>
          <p:nvPr>
            <p:ph type="title"/>
          </p:nvPr>
        </p:nvSpPr>
        <p:spPr>
          <a:xfrm>
            <a:off x="517525" y="347663"/>
            <a:ext cx="8229600" cy="501650"/>
          </a:xfrm>
        </p:spPr>
        <p:txBody>
          <a:bodyPr/>
          <a:lstStyle/>
          <a:p>
            <a:pPr eaLnBrk="1" hangingPunct="1"/>
            <a:r>
              <a:rPr lang="en-US" sz="2800" b="1" smtClean="0">
                <a:latin typeface="Arial" pitchFamily="34" charset="0"/>
                <a:cs typeface="Arial" pitchFamily="34" charset="0"/>
              </a:rPr>
              <a:t>Microvascular alterations</a:t>
            </a:r>
          </a:p>
        </p:txBody>
      </p:sp>
      <p:sp>
        <p:nvSpPr>
          <p:cNvPr id="80" name="ZoneTexte 1"/>
          <p:cNvSpPr txBox="1">
            <a:spLocks noChangeArrowheads="1"/>
          </p:cNvSpPr>
          <p:nvPr/>
        </p:nvSpPr>
        <p:spPr bwMode="auto">
          <a:xfrm>
            <a:off x="179388" y="6480175"/>
            <a:ext cx="436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auto" hangingPunct="1">
              <a:spcBef>
                <a:spcPts val="0"/>
              </a:spcBef>
              <a:spcAft>
                <a:spcPts val="0"/>
              </a:spcAft>
              <a:defRPr/>
            </a:pPr>
            <a:r>
              <a:rPr lang="fr-FR" altLang="pt-BR" sz="1200" dirty="0" err="1" smtClean="0">
                <a:solidFill>
                  <a:prstClr val="black"/>
                </a:solidFill>
                <a:latin typeface="Arial" pitchFamily="34" charset="0"/>
                <a:ea typeface="+mn-ea"/>
                <a:cs typeface="Arial" pitchFamily="34" charset="0"/>
              </a:rPr>
              <a:t>Das</a:t>
            </a:r>
            <a:r>
              <a:rPr lang="fr-FR" altLang="pt-BR" sz="1200" dirty="0" smtClean="0">
                <a:solidFill>
                  <a:prstClr val="black"/>
                </a:solidFill>
                <a:latin typeface="Arial" pitchFamily="34" charset="0"/>
                <a:ea typeface="+mn-ea"/>
                <a:cs typeface="Arial" pitchFamily="34" charset="0"/>
              </a:rPr>
              <a:t> </a:t>
            </a:r>
            <a:r>
              <a:rPr lang="fr-FR" altLang="pt-BR" sz="1200" dirty="0" err="1" smtClean="0">
                <a:solidFill>
                  <a:prstClr val="black"/>
                </a:solidFill>
                <a:latin typeface="Arial" pitchFamily="34" charset="0"/>
                <a:ea typeface="+mn-ea"/>
                <a:cs typeface="Arial" pitchFamily="34" charset="0"/>
              </a:rPr>
              <a:t>Graças</a:t>
            </a:r>
            <a:r>
              <a:rPr lang="fr-FR" altLang="pt-BR" sz="1200" dirty="0" smtClean="0">
                <a:solidFill>
                  <a:prstClr val="black"/>
                </a:solidFill>
                <a:latin typeface="Arial" pitchFamily="34" charset="0"/>
                <a:ea typeface="+mn-ea"/>
                <a:cs typeface="Arial" pitchFamily="34" charset="0"/>
              </a:rPr>
              <a:t> M, </a:t>
            </a:r>
            <a:r>
              <a:rPr lang="fr-FR" altLang="pt-BR" sz="1200" dirty="0" err="1" smtClean="0">
                <a:solidFill>
                  <a:prstClr val="black"/>
                </a:solidFill>
                <a:latin typeface="Arial" pitchFamily="34" charset="0"/>
                <a:ea typeface="+mn-ea"/>
                <a:cs typeface="Arial" pitchFamily="34" charset="0"/>
              </a:rPr>
              <a:t>Bouskela</a:t>
            </a:r>
            <a:r>
              <a:rPr lang="fr-FR" altLang="pt-BR" sz="1200" dirty="0" smtClean="0">
                <a:solidFill>
                  <a:prstClr val="black"/>
                </a:solidFill>
                <a:latin typeface="Arial" pitchFamily="34" charset="0"/>
                <a:ea typeface="+mn-ea"/>
                <a:cs typeface="Arial" pitchFamily="34" charset="0"/>
              </a:rPr>
              <a:t> </a:t>
            </a:r>
            <a:r>
              <a:rPr lang="fr-FR" altLang="pt-BR" sz="1200" dirty="0">
                <a:solidFill>
                  <a:prstClr val="black"/>
                </a:solidFill>
                <a:latin typeface="Arial" pitchFamily="34" charset="0"/>
                <a:ea typeface="+mn-ea"/>
                <a:cs typeface="Arial" pitchFamily="34" charset="0"/>
              </a:rPr>
              <a:t>E. </a:t>
            </a:r>
            <a:r>
              <a:rPr lang="en-US" sz="1200" i="1" dirty="0" err="1">
                <a:solidFill>
                  <a:prstClr val="black"/>
                </a:solidFill>
                <a:latin typeface="Arial" pitchFamily="34" charset="0"/>
                <a:ea typeface="+mn-ea"/>
                <a:cs typeface="Arial" pitchFamily="34" charset="0"/>
              </a:rPr>
              <a:t>Eur</a:t>
            </a:r>
            <a:r>
              <a:rPr lang="en-US" sz="1200" i="1" dirty="0">
                <a:solidFill>
                  <a:prstClr val="black"/>
                </a:solidFill>
                <a:latin typeface="Arial" pitchFamily="34" charset="0"/>
                <a:ea typeface="+mn-ea"/>
                <a:cs typeface="Arial" pitchFamily="34" charset="0"/>
              </a:rPr>
              <a:t> J </a:t>
            </a:r>
            <a:r>
              <a:rPr lang="en-US" sz="1200" i="1" dirty="0" err="1">
                <a:solidFill>
                  <a:prstClr val="black"/>
                </a:solidFill>
                <a:latin typeface="Arial" pitchFamily="34" charset="0"/>
                <a:ea typeface="+mn-ea"/>
                <a:cs typeface="Arial" pitchFamily="34" charset="0"/>
              </a:rPr>
              <a:t>Vasc</a:t>
            </a:r>
            <a:r>
              <a:rPr lang="en-US" sz="1200" i="1" dirty="0">
                <a:solidFill>
                  <a:prstClr val="black"/>
                </a:solidFill>
                <a:latin typeface="Arial" pitchFamily="34" charset="0"/>
                <a:ea typeface="+mn-ea"/>
                <a:cs typeface="Arial" pitchFamily="34" charset="0"/>
              </a:rPr>
              <a:t> </a:t>
            </a:r>
            <a:r>
              <a:rPr lang="en-US" sz="1200" i="1" dirty="0" err="1">
                <a:solidFill>
                  <a:prstClr val="black"/>
                </a:solidFill>
                <a:latin typeface="Arial" pitchFamily="34" charset="0"/>
                <a:ea typeface="+mn-ea"/>
                <a:cs typeface="Arial" pitchFamily="34" charset="0"/>
              </a:rPr>
              <a:t>Endovasc</a:t>
            </a:r>
            <a:r>
              <a:rPr lang="en-US" sz="1200" i="1" dirty="0">
                <a:solidFill>
                  <a:prstClr val="black"/>
                </a:solidFill>
                <a:latin typeface="Arial" pitchFamily="34" charset="0"/>
                <a:ea typeface="+mn-ea"/>
                <a:cs typeface="Arial" pitchFamily="34" charset="0"/>
              </a:rPr>
              <a:t> </a:t>
            </a:r>
            <a:r>
              <a:rPr lang="en-US" sz="1200" i="1" dirty="0" err="1">
                <a:solidFill>
                  <a:prstClr val="black"/>
                </a:solidFill>
                <a:latin typeface="Arial" pitchFamily="34" charset="0"/>
                <a:ea typeface="+mn-ea"/>
                <a:cs typeface="Arial" pitchFamily="34" charset="0"/>
              </a:rPr>
              <a:t>Surg</a:t>
            </a:r>
            <a:r>
              <a:rPr lang="en-US" sz="1200" i="1" dirty="0">
                <a:solidFill>
                  <a:prstClr val="black"/>
                </a:solidFill>
                <a:latin typeface="Arial" pitchFamily="34" charset="0"/>
                <a:ea typeface="+mn-ea"/>
                <a:cs typeface="Arial" pitchFamily="34" charset="0"/>
              </a:rPr>
              <a:t>, </a:t>
            </a:r>
            <a:r>
              <a:rPr lang="fr-FR" altLang="pt-BR" sz="1200" dirty="0">
                <a:solidFill>
                  <a:prstClr val="black"/>
                </a:solidFill>
                <a:latin typeface="Arial" pitchFamily="34" charset="0"/>
                <a:ea typeface="+mn-ea"/>
                <a:cs typeface="Arial" pitchFamily="34" charset="0"/>
              </a:rPr>
              <a:t>2018</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9525"/>
            <a:ext cx="9180513" cy="622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re 1"/>
          <p:cNvSpPr>
            <a:spLocks noGrp="1"/>
          </p:cNvSpPr>
          <p:nvPr>
            <p:ph type="title"/>
          </p:nvPr>
        </p:nvSpPr>
        <p:spPr>
          <a:xfrm>
            <a:off x="336550" y="260350"/>
            <a:ext cx="8483600" cy="954088"/>
          </a:xfrm>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Aft>
                <a:spcPts val="0"/>
              </a:spcAft>
              <a:defRPr/>
            </a:pPr>
            <a:r>
              <a:rPr lang="en-GB" altLang="fr-FR" sz="2800" b="1" dirty="0">
                <a:solidFill>
                  <a:srgbClr val="0070C0"/>
                </a:solidFill>
                <a:latin typeface="Arial" pitchFamily="34" charset="0"/>
                <a:ea typeface="+mj-ea"/>
                <a:cs typeface="Arial" pitchFamily="34" charset="0"/>
              </a:rPr>
              <a:t>L</a:t>
            </a:r>
            <a:r>
              <a:rPr lang="en-GB" altLang="fr-FR" sz="2800" b="1" dirty="0" smtClean="0">
                <a:solidFill>
                  <a:srgbClr val="0070C0"/>
                </a:solidFill>
                <a:latin typeface="Arial" pitchFamily="34" charset="0"/>
                <a:ea typeface="+mj-ea"/>
                <a:cs typeface="Arial" pitchFamily="34" charset="0"/>
              </a:rPr>
              <a:t>eg pain reduction</a:t>
            </a:r>
            <a:r>
              <a:rPr lang="en-GB" altLang="fr-FR" sz="2800" b="1" dirty="0">
                <a:solidFill>
                  <a:srgbClr val="0070C0"/>
                </a:solidFill>
                <a:latin typeface="Arial" pitchFamily="34" charset="0"/>
                <a:ea typeface="+mj-ea"/>
                <a:cs typeface="Arial" pitchFamily="34" charset="0"/>
              </a:rPr>
              <a:t/>
            </a:r>
            <a:br>
              <a:rPr lang="en-GB" altLang="fr-FR" sz="2800" b="1" dirty="0">
                <a:solidFill>
                  <a:srgbClr val="0070C0"/>
                </a:solidFill>
                <a:latin typeface="Arial" pitchFamily="34" charset="0"/>
                <a:ea typeface="+mj-ea"/>
                <a:cs typeface="Arial" pitchFamily="34" charset="0"/>
              </a:rPr>
            </a:br>
            <a:r>
              <a:rPr lang="en-GB" altLang="fr-FR" sz="2800" b="1" dirty="0">
                <a:solidFill>
                  <a:srgbClr val="0070C0"/>
                </a:solidFill>
                <a:latin typeface="Arial" pitchFamily="34" charset="0"/>
                <a:ea typeface="+mj-ea"/>
                <a:cs typeface="Arial" pitchFamily="34" charset="0"/>
              </a:rPr>
              <a:t>in C0s to C4 patients </a:t>
            </a:r>
            <a:endParaRPr lang="fr-FR" altLang="fr-FR" sz="2800" b="1" dirty="0">
              <a:solidFill>
                <a:srgbClr val="0070C0"/>
              </a:solidFill>
              <a:latin typeface="Arial" pitchFamily="34" charset="0"/>
              <a:ea typeface="+mj-ea"/>
              <a:cs typeface="Arial" pitchFamily="34" charset="0"/>
            </a:endParaRPr>
          </a:p>
        </p:txBody>
      </p:sp>
      <p:sp>
        <p:nvSpPr>
          <p:cNvPr id="15375" name="Rectangle 3"/>
          <p:cNvSpPr>
            <a:spLocks noChangeArrowheads="1"/>
          </p:cNvSpPr>
          <p:nvPr/>
        </p:nvSpPr>
        <p:spPr bwMode="auto">
          <a:xfrm>
            <a:off x="211138" y="6443663"/>
            <a:ext cx="2346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en-US" altLang="fr-FR" sz="1200" dirty="0" err="1">
                <a:solidFill>
                  <a:srgbClr val="1F497D"/>
                </a:solidFill>
                <a:latin typeface="Arial" pitchFamily="34" charset="0"/>
                <a:ea typeface="+mn-ea"/>
                <a:cs typeface="Arial" pitchFamily="34" charset="0"/>
              </a:rPr>
              <a:t>Kirienko</a:t>
            </a:r>
            <a:r>
              <a:rPr lang="en-US" altLang="fr-FR" sz="1200" dirty="0">
                <a:solidFill>
                  <a:srgbClr val="1F497D"/>
                </a:solidFill>
                <a:latin typeface="Arial" pitchFamily="34" charset="0"/>
                <a:ea typeface="+mn-ea"/>
                <a:cs typeface="Arial" pitchFamily="34" charset="0"/>
              </a:rPr>
              <a:t> A et </a:t>
            </a:r>
            <a:r>
              <a:rPr lang="en-US" altLang="fr-FR" sz="1200" dirty="0" smtClean="0">
                <a:solidFill>
                  <a:srgbClr val="1F497D"/>
                </a:solidFill>
                <a:latin typeface="Arial" pitchFamily="34" charset="0"/>
                <a:ea typeface="+mn-ea"/>
                <a:cs typeface="Arial" pitchFamily="34" charset="0"/>
              </a:rPr>
              <a:t>al. </a:t>
            </a:r>
            <a:r>
              <a:rPr lang="en-US" altLang="fr-FR" sz="1200" i="1" dirty="0" err="1" smtClean="0">
                <a:solidFill>
                  <a:srgbClr val="1F497D"/>
                </a:solidFill>
                <a:latin typeface="Arial" pitchFamily="34" charset="0"/>
                <a:ea typeface="+mn-ea"/>
                <a:cs typeface="Arial" pitchFamily="34" charset="0"/>
              </a:rPr>
              <a:t>Int</a:t>
            </a:r>
            <a:r>
              <a:rPr lang="en-US" altLang="fr-FR" sz="1200" i="1" dirty="0" smtClean="0">
                <a:solidFill>
                  <a:srgbClr val="1F497D"/>
                </a:solidFill>
                <a:latin typeface="Arial" pitchFamily="34" charset="0"/>
                <a:ea typeface="+mn-ea"/>
                <a:cs typeface="Arial" pitchFamily="34" charset="0"/>
              </a:rPr>
              <a:t> </a:t>
            </a:r>
            <a:r>
              <a:rPr lang="en-US" altLang="fr-FR" sz="1200" i="1" dirty="0" err="1" smtClean="0">
                <a:solidFill>
                  <a:srgbClr val="1F497D"/>
                </a:solidFill>
                <a:latin typeface="Arial" pitchFamily="34" charset="0"/>
                <a:ea typeface="+mn-ea"/>
                <a:cs typeface="Arial" pitchFamily="34" charset="0"/>
              </a:rPr>
              <a:t>Angiol</a:t>
            </a:r>
            <a:r>
              <a:rPr lang="en-US" altLang="fr-FR" sz="1200" i="1" dirty="0" smtClean="0">
                <a:solidFill>
                  <a:srgbClr val="1F497D"/>
                </a:solidFill>
                <a:latin typeface="Arial" pitchFamily="34" charset="0"/>
                <a:ea typeface="+mn-ea"/>
                <a:cs typeface="Arial" pitchFamily="34" charset="0"/>
              </a:rPr>
              <a:t>  </a:t>
            </a:r>
            <a:r>
              <a:rPr lang="en-US" altLang="fr-FR" sz="1200" dirty="0" smtClean="0">
                <a:solidFill>
                  <a:srgbClr val="1F497D"/>
                </a:solidFill>
                <a:latin typeface="Arial" pitchFamily="34" charset="0"/>
                <a:ea typeface="+mn-ea"/>
                <a:cs typeface="Arial" pitchFamily="34" charset="0"/>
              </a:rPr>
              <a:t>2016</a:t>
            </a:r>
            <a:endParaRPr lang="en-US" altLang="fr-FR" sz="1200" dirty="0">
              <a:solidFill>
                <a:srgbClr val="1F497D"/>
              </a:solidFill>
              <a:latin typeface="Arial" pitchFamily="34" charset="0"/>
              <a:ea typeface="+mn-ea"/>
              <a:cs typeface="Arial" pitchFamily="34" charset="0"/>
            </a:endParaRPr>
          </a:p>
        </p:txBody>
      </p:sp>
      <p:sp>
        <p:nvSpPr>
          <p:cNvPr id="36" name="Rectangle 35"/>
          <p:cNvSpPr/>
          <p:nvPr/>
        </p:nvSpPr>
        <p:spPr>
          <a:xfrm>
            <a:off x="504258" y="1597025"/>
            <a:ext cx="8254093" cy="4800600"/>
          </a:xfrm>
          <a:prstGeom prst="rect">
            <a:avLst/>
          </a:prstGeom>
          <a:noFill/>
          <a:ln w="12700">
            <a:noFill/>
          </a:ln>
          <a:effectLst>
            <a:glow rad="63500">
              <a:srgbClr val="8AB4E6">
                <a:alpha val="40000"/>
              </a:srgbClr>
            </a:glow>
            <a:outerShdw blurRad="50800" dist="50800" dir="5400000" sx="97000" sy="97000" algn="ctr" rotWithShape="0">
              <a:srgbClr val="6A9FE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15376" name="Rectangle 21"/>
          <p:cNvSpPr>
            <a:spLocks noChangeArrowheads="1"/>
          </p:cNvSpPr>
          <p:nvPr/>
        </p:nvSpPr>
        <p:spPr bwMode="auto">
          <a:xfrm>
            <a:off x="7442200" y="5953125"/>
            <a:ext cx="1252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r" defTabSz="914400" eaLnBrk="1" fontAlgn="auto" hangingPunct="1">
              <a:spcBef>
                <a:spcPct val="0"/>
              </a:spcBef>
              <a:spcAft>
                <a:spcPts val="0"/>
              </a:spcAft>
              <a:buFontTx/>
              <a:buNone/>
              <a:defRPr/>
            </a:pPr>
            <a:r>
              <a:rPr lang="fr-FR" altLang="fr-FR" sz="1600" smtClean="0">
                <a:solidFill>
                  <a:srgbClr val="1F497D"/>
                </a:solidFill>
                <a:latin typeface="Arial" pitchFamily="34" charset="0"/>
                <a:ea typeface="+mn-ea"/>
                <a:cs typeface="Arial" pitchFamily="34" charset="0"/>
              </a:rPr>
              <a:t>*** </a:t>
            </a:r>
            <a:r>
              <a:rPr lang="fr-FR" altLang="fr-FR" sz="1600">
                <a:solidFill>
                  <a:srgbClr val="1F497D"/>
                </a:solidFill>
                <a:latin typeface="Arial" pitchFamily="34" charset="0"/>
                <a:ea typeface="+mn-ea"/>
                <a:cs typeface="Arial" pitchFamily="34" charset="0"/>
              </a:rPr>
              <a:t>P&lt;0.001</a:t>
            </a:r>
          </a:p>
        </p:txBody>
      </p:sp>
      <p:sp>
        <p:nvSpPr>
          <p:cNvPr id="15364" name="Rectangle 5"/>
          <p:cNvSpPr>
            <a:spLocks noChangeArrowheads="1"/>
          </p:cNvSpPr>
          <p:nvPr/>
        </p:nvSpPr>
        <p:spPr bwMode="auto">
          <a:xfrm>
            <a:off x="581025" y="1725613"/>
            <a:ext cx="2084388"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400" dirty="0" err="1" smtClean="0">
                <a:solidFill>
                  <a:srgbClr val="1F497D"/>
                </a:solidFill>
                <a:latin typeface="Arial" pitchFamily="34" charset="0"/>
                <a:ea typeface="+mn-ea"/>
                <a:cs typeface="Arial" pitchFamily="34" charset="0"/>
              </a:rPr>
              <a:t>Intensity</a:t>
            </a:r>
            <a:r>
              <a:rPr lang="fr-FR" altLang="fr-FR" sz="1400" dirty="0">
                <a:solidFill>
                  <a:srgbClr val="1F497D"/>
                </a:solidFill>
                <a:latin typeface="Arial" pitchFamily="34" charset="0"/>
                <a:ea typeface="+mn-ea"/>
                <a:cs typeface="Arial" pitchFamily="34" charset="0"/>
              </a:rPr>
              <a:t> </a:t>
            </a:r>
            <a:r>
              <a:rPr lang="fr-FR" altLang="fr-FR" sz="1400" dirty="0" smtClean="0">
                <a:solidFill>
                  <a:srgbClr val="1F497D"/>
                </a:solidFill>
                <a:latin typeface="Arial" pitchFamily="34" charset="0"/>
                <a:ea typeface="+mn-ea"/>
                <a:cs typeface="Arial" pitchFamily="34" charset="0"/>
              </a:rPr>
              <a:t>of </a:t>
            </a:r>
            <a:r>
              <a:rPr lang="fr-FR" altLang="fr-FR" sz="1400" dirty="0">
                <a:solidFill>
                  <a:srgbClr val="1F497D"/>
                </a:solidFill>
                <a:latin typeface="Arial" pitchFamily="34" charset="0"/>
                <a:ea typeface="+mn-ea"/>
                <a:cs typeface="Arial" pitchFamily="34" charset="0"/>
              </a:rPr>
              <a:t>pain on </a:t>
            </a:r>
            <a:r>
              <a:rPr lang="fr-FR" altLang="fr-FR" sz="1400" dirty="0" smtClean="0">
                <a:solidFill>
                  <a:srgbClr val="1F497D"/>
                </a:solidFill>
                <a:latin typeface="Arial" pitchFamily="34" charset="0"/>
                <a:ea typeface="+mn-ea"/>
                <a:cs typeface="Arial" pitchFamily="34" charset="0"/>
              </a:rPr>
              <a:t>VAS</a:t>
            </a:r>
            <a:endParaRPr lang="en-US" altLang="fr-FR" sz="1400" dirty="0">
              <a:solidFill>
                <a:srgbClr val="1F497D"/>
              </a:solidFill>
              <a:latin typeface="Arial" pitchFamily="34" charset="0"/>
              <a:ea typeface="+mn-ea"/>
              <a:cs typeface="Arial" pitchFamily="34" charset="0"/>
            </a:endParaRPr>
          </a:p>
        </p:txBody>
      </p:sp>
      <p:sp>
        <p:nvSpPr>
          <p:cNvPr id="35" name="Forme libre 34"/>
          <p:cNvSpPr/>
          <p:nvPr/>
        </p:nvSpPr>
        <p:spPr>
          <a:xfrm>
            <a:off x="6910388" y="5757863"/>
            <a:ext cx="107950" cy="0"/>
          </a:xfrm>
          <a:custGeom>
            <a:avLst/>
            <a:gdLst>
              <a:gd name="connsiteX0" fmla="*/ 155121 w 155121"/>
              <a:gd name="connsiteY0" fmla="*/ 0 h 0"/>
              <a:gd name="connsiteX1" fmla="*/ 0 w 155121"/>
              <a:gd name="connsiteY1" fmla="*/ 0 h 0"/>
            </a:gdLst>
            <a:ahLst/>
            <a:cxnLst>
              <a:cxn ang="0">
                <a:pos x="connsiteX0" y="connsiteY0"/>
              </a:cxn>
              <a:cxn ang="0">
                <a:pos x="connsiteX1" y="connsiteY1"/>
              </a:cxn>
            </a:cxnLst>
            <a:rect l="l" t="t" r="r" b="b"/>
            <a:pathLst>
              <a:path w="155121">
                <a:moveTo>
                  <a:pt x="155121"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13" name="Rectangle 12"/>
          <p:cNvSpPr/>
          <p:nvPr/>
        </p:nvSpPr>
        <p:spPr>
          <a:xfrm>
            <a:off x="1345709" y="2777181"/>
            <a:ext cx="440872" cy="297996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40" name="Rectangle 39"/>
          <p:cNvSpPr/>
          <p:nvPr/>
        </p:nvSpPr>
        <p:spPr>
          <a:xfrm>
            <a:off x="2835526" y="3536459"/>
            <a:ext cx="440872" cy="2228850"/>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41" name="Rectangle 40"/>
          <p:cNvSpPr/>
          <p:nvPr/>
        </p:nvSpPr>
        <p:spPr>
          <a:xfrm>
            <a:off x="4317510" y="4116124"/>
            <a:ext cx="440872" cy="1649185"/>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42" name="Rectangle 41"/>
          <p:cNvSpPr/>
          <p:nvPr/>
        </p:nvSpPr>
        <p:spPr>
          <a:xfrm>
            <a:off x="5819738" y="4883566"/>
            <a:ext cx="440872" cy="881742"/>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43" name="Rectangle 42"/>
          <p:cNvSpPr/>
          <p:nvPr/>
        </p:nvSpPr>
        <p:spPr>
          <a:xfrm>
            <a:off x="1835404" y="2687374"/>
            <a:ext cx="440872" cy="3077935"/>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a:lstStyle/>
          <a:p>
            <a:pPr defTabSz="914400" eaLnBrk="1" fontAlgn="auto" hangingPunct="1">
              <a:spcBef>
                <a:spcPts val="0"/>
              </a:spcBef>
              <a:spcAft>
                <a:spcPts val="0"/>
              </a:spcAft>
              <a:defRPr/>
            </a:pPr>
            <a:endParaRPr lang="fr-FR">
              <a:solidFill>
                <a:srgbClr val="002060"/>
              </a:solidFill>
              <a:latin typeface="Arial" pitchFamily="34" charset="0"/>
              <a:cs typeface="Arial" pitchFamily="34" charset="0"/>
            </a:endParaRPr>
          </a:p>
        </p:txBody>
      </p:sp>
      <p:sp>
        <p:nvSpPr>
          <p:cNvPr id="44" name="Rectangle 43"/>
          <p:cNvSpPr/>
          <p:nvPr/>
        </p:nvSpPr>
        <p:spPr>
          <a:xfrm>
            <a:off x="3325385" y="3291532"/>
            <a:ext cx="440872" cy="2473778"/>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a:lstStyle/>
          <a:p>
            <a:pPr defTabSz="914400" eaLnBrk="1" fontAlgn="auto" hangingPunct="1">
              <a:spcBef>
                <a:spcPts val="0"/>
              </a:spcBef>
              <a:spcAft>
                <a:spcPts val="0"/>
              </a:spcAft>
              <a:defRPr/>
            </a:pPr>
            <a:endParaRPr lang="fr-FR">
              <a:solidFill>
                <a:srgbClr val="002060"/>
              </a:solidFill>
              <a:latin typeface="Arial" pitchFamily="34" charset="0"/>
              <a:cs typeface="Arial" pitchFamily="34" charset="0"/>
            </a:endParaRPr>
          </a:p>
        </p:txBody>
      </p:sp>
      <p:sp>
        <p:nvSpPr>
          <p:cNvPr id="45" name="Rectangle 44"/>
          <p:cNvSpPr/>
          <p:nvPr/>
        </p:nvSpPr>
        <p:spPr>
          <a:xfrm>
            <a:off x="4807366" y="3993660"/>
            <a:ext cx="440872" cy="1771649"/>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a:lstStyle/>
          <a:p>
            <a:pPr defTabSz="914400" eaLnBrk="1" fontAlgn="auto" hangingPunct="1">
              <a:spcBef>
                <a:spcPts val="0"/>
              </a:spcBef>
              <a:spcAft>
                <a:spcPts val="0"/>
              </a:spcAft>
              <a:defRPr/>
            </a:pPr>
            <a:endParaRPr lang="fr-FR">
              <a:solidFill>
                <a:srgbClr val="002060"/>
              </a:solidFill>
              <a:latin typeface="Arial" pitchFamily="34" charset="0"/>
              <a:cs typeface="Arial" pitchFamily="34" charset="0"/>
            </a:endParaRPr>
          </a:p>
        </p:txBody>
      </p:sp>
      <p:sp>
        <p:nvSpPr>
          <p:cNvPr id="46" name="Rectangle 45"/>
          <p:cNvSpPr/>
          <p:nvPr/>
        </p:nvSpPr>
        <p:spPr>
          <a:xfrm>
            <a:off x="6305346" y="4720282"/>
            <a:ext cx="440872" cy="104502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a:lstStyle/>
          <a:p>
            <a:pPr defTabSz="914400" eaLnBrk="1" fontAlgn="auto" hangingPunct="1">
              <a:spcBef>
                <a:spcPts val="0"/>
              </a:spcBef>
              <a:spcAft>
                <a:spcPts val="0"/>
              </a:spcAft>
              <a:defRPr/>
            </a:pPr>
            <a:endParaRPr lang="fr-FR">
              <a:solidFill>
                <a:srgbClr val="002060"/>
              </a:solidFill>
              <a:latin typeface="Arial" pitchFamily="34" charset="0"/>
              <a:cs typeface="Arial" pitchFamily="34" charset="0"/>
            </a:endParaRPr>
          </a:p>
        </p:txBody>
      </p:sp>
      <p:sp>
        <p:nvSpPr>
          <p:cNvPr id="55" name="Forme libre 54"/>
          <p:cNvSpPr/>
          <p:nvPr/>
        </p:nvSpPr>
        <p:spPr>
          <a:xfrm>
            <a:off x="5099050" y="3633788"/>
            <a:ext cx="1655763" cy="0"/>
          </a:xfrm>
          <a:custGeom>
            <a:avLst/>
            <a:gdLst>
              <a:gd name="connsiteX0" fmla="*/ 0 w 1477735"/>
              <a:gd name="connsiteY0" fmla="*/ 0 h 0"/>
              <a:gd name="connsiteX1" fmla="*/ 1477735 w 1477735"/>
              <a:gd name="connsiteY1" fmla="*/ 0 h 0"/>
            </a:gdLst>
            <a:ahLst/>
            <a:cxnLst>
              <a:cxn ang="0">
                <a:pos x="connsiteX0" y="connsiteY0"/>
              </a:cxn>
              <a:cxn ang="0">
                <a:pos x="connsiteX1" y="connsiteY1"/>
              </a:cxn>
            </a:cxnLst>
            <a:rect l="l" t="t" r="r" b="b"/>
            <a:pathLst>
              <a:path w="1477735">
                <a:moveTo>
                  <a:pt x="0" y="0"/>
                </a:moveTo>
                <a:lnTo>
                  <a:pt x="1477735" y="0"/>
                </a:lnTo>
              </a:path>
            </a:pathLst>
          </a:custGeom>
          <a:noFill/>
          <a:ln w="28575">
            <a:solidFill>
              <a:srgbClr val="6A9F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grpSp>
        <p:nvGrpSpPr>
          <p:cNvPr id="38" name="Groupe 37"/>
          <p:cNvGrpSpPr/>
          <p:nvPr/>
        </p:nvGrpSpPr>
        <p:grpSpPr>
          <a:xfrm>
            <a:off x="5695153" y="1839649"/>
            <a:ext cx="2966208" cy="338554"/>
            <a:chOff x="5435835" y="1887307"/>
            <a:chExt cx="2966208" cy="338554"/>
          </a:xfrm>
          <a:solidFill>
            <a:srgbClr val="002060"/>
          </a:solidFill>
        </p:grpSpPr>
        <p:sp>
          <p:nvSpPr>
            <p:cNvPr id="56" name="Rectangle 55"/>
            <p:cNvSpPr/>
            <p:nvPr/>
          </p:nvSpPr>
          <p:spPr>
            <a:xfrm>
              <a:off x="5435835" y="1948584"/>
              <a:ext cx="216000" cy="216000"/>
            </a:xfrm>
            <a:prstGeom prst="rect">
              <a:avLst/>
            </a:prstGeom>
            <a:grpFill/>
            <a:ln/>
          </p:spPr>
          <p:style>
            <a:lnRef idx="0">
              <a:schemeClr val="accent1"/>
            </a:lnRef>
            <a:fillRef idx="3">
              <a:schemeClr val="accent1"/>
            </a:fillRef>
            <a:effectRef idx="3">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58" name="Rectangle 5"/>
            <p:cNvSpPr>
              <a:spLocks noChangeArrowheads="1"/>
            </p:cNvSpPr>
            <p:nvPr/>
          </p:nvSpPr>
          <p:spPr bwMode="auto">
            <a:xfrm>
              <a:off x="5684632" y="1887307"/>
              <a:ext cx="2717411" cy="3385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600" dirty="0" smtClean="0">
                  <a:solidFill>
                    <a:srgbClr val="1F497D"/>
                  </a:solidFill>
                  <a:latin typeface="Arial" pitchFamily="34" charset="0"/>
                  <a:ea typeface="+mn-ea"/>
                  <a:cs typeface="Arial" pitchFamily="34" charset="0"/>
                </a:rPr>
                <a:t>1 </a:t>
              </a:r>
              <a:r>
                <a:rPr lang="fr-FR" altLang="fr-FR" sz="1600" dirty="0" err="1" smtClean="0">
                  <a:solidFill>
                    <a:srgbClr val="1F497D"/>
                  </a:solidFill>
                  <a:latin typeface="Arial" pitchFamily="34" charset="0"/>
                  <a:ea typeface="+mn-ea"/>
                  <a:cs typeface="Arial" pitchFamily="34" charset="0"/>
                </a:rPr>
                <a:t>tablet</a:t>
              </a:r>
              <a:r>
                <a:rPr lang="fr-FR" altLang="fr-FR" sz="1600" dirty="0" smtClean="0">
                  <a:solidFill>
                    <a:srgbClr val="1F497D"/>
                  </a:solidFill>
                  <a:latin typeface="Arial" pitchFamily="34" charset="0"/>
                  <a:ea typeface="+mn-ea"/>
                  <a:cs typeface="Arial" pitchFamily="34" charset="0"/>
                </a:rPr>
                <a:t> MPFF 1000 mg/</a:t>
              </a:r>
              <a:r>
                <a:rPr lang="fr-FR" altLang="fr-FR" sz="1600" dirty="0" err="1" smtClean="0">
                  <a:solidFill>
                    <a:srgbClr val="1F497D"/>
                  </a:solidFill>
                  <a:latin typeface="Arial" pitchFamily="34" charset="0"/>
                  <a:ea typeface="+mn-ea"/>
                  <a:cs typeface="Arial" pitchFamily="34" charset="0"/>
                </a:rPr>
                <a:t>day</a:t>
              </a:r>
              <a:endParaRPr lang="en-US" altLang="fr-FR" sz="1600" dirty="0">
                <a:solidFill>
                  <a:srgbClr val="1F497D"/>
                </a:solidFill>
                <a:latin typeface="Arial" pitchFamily="34" charset="0"/>
                <a:ea typeface="+mn-ea"/>
                <a:cs typeface="Arial" pitchFamily="34" charset="0"/>
              </a:endParaRPr>
            </a:p>
          </p:txBody>
        </p:sp>
      </p:grpSp>
      <p:grpSp>
        <p:nvGrpSpPr>
          <p:cNvPr id="332836" name="Groupe 36"/>
          <p:cNvGrpSpPr>
            <a:grpSpLocks/>
          </p:cNvGrpSpPr>
          <p:nvPr/>
        </p:nvGrpSpPr>
        <p:grpSpPr bwMode="auto">
          <a:xfrm>
            <a:off x="5694363" y="2185988"/>
            <a:ext cx="2955925" cy="338137"/>
            <a:chOff x="5435835" y="2168255"/>
            <a:chExt cx="2954987" cy="338554"/>
          </a:xfrm>
        </p:grpSpPr>
        <p:sp>
          <p:nvSpPr>
            <p:cNvPr id="57" name="Rectangle 56"/>
            <p:cNvSpPr/>
            <p:nvPr/>
          </p:nvSpPr>
          <p:spPr>
            <a:xfrm>
              <a:off x="5435835" y="2229532"/>
              <a:ext cx="216000" cy="216000"/>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a:lstStyle/>
            <a:p>
              <a:pPr defTabSz="914400" eaLnBrk="1" fontAlgn="auto" hangingPunct="1">
                <a:spcBef>
                  <a:spcPts val="0"/>
                </a:spcBef>
                <a:spcAft>
                  <a:spcPts val="0"/>
                </a:spcAft>
                <a:defRPr/>
              </a:pPr>
              <a:endParaRPr lang="fr-FR">
                <a:solidFill>
                  <a:srgbClr val="002060"/>
                </a:solidFill>
                <a:latin typeface="Arial" pitchFamily="34" charset="0"/>
                <a:cs typeface="Arial" pitchFamily="34" charset="0"/>
              </a:endParaRPr>
            </a:p>
          </p:txBody>
        </p:sp>
        <p:sp>
          <p:nvSpPr>
            <p:cNvPr id="59" name="Rectangle 5"/>
            <p:cNvSpPr>
              <a:spLocks noChangeArrowheads="1"/>
            </p:cNvSpPr>
            <p:nvPr/>
          </p:nvSpPr>
          <p:spPr bwMode="auto">
            <a:xfrm>
              <a:off x="5684993" y="2168255"/>
              <a:ext cx="27058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600" dirty="0" smtClean="0">
                  <a:solidFill>
                    <a:srgbClr val="1F497D"/>
                  </a:solidFill>
                  <a:latin typeface="Arial" pitchFamily="34" charset="0"/>
                  <a:ea typeface="+mn-ea"/>
                  <a:cs typeface="Arial" pitchFamily="34" charset="0"/>
                </a:rPr>
                <a:t>2 </a:t>
              </a:r>
              <a:r>
                <a:rPr lang="fr-FR" altLang="fr-FR" sz="1600" dirty="0" err="1" smtClean="0">
                  <a:solidFill>
                    <a:srgbClr val="1F497D"/>
                  </a:solidFill>
                  <a:latin typeface="Arial" pitchFamily="34" charset="0"/>
                  <a:ea typeface="+mn-ea"/>
                  <a:cs typeface="Arial" pitchFamily="34" charset="0"/>
                </a:rPr>
                <a:t>tablets</a:t>
              </a:r>
              <a:r>
                <a:rPr lang="fr-FR" altLang="fr-FR" sz="1600" dirty="0" smtClean="0">
                  <a:solidFill>
                    <a:srgbClr val="1F497D"/>
                  </a:solidFill>
                  <a:latin typeface="Arial" pitchFamily="34" charset="0"/>
                  <a:ea typeface="+mn-ea"/>
                  <a:cs typeface="Arial" pitchFamily="34" charset="0"/>
                </a:rPr>
                <a:t> MPFF 500 mg/</a:t>
              </a:r>
              <a:r>
                <a:rPr lang="fr-FR" altLang="fr-FR" sz="1600" dirty="0" err="1" smtClean="0">
                  <a:solidFill>
                    <a:srgbClr val="1F497D"/>
                  </a:solidFill>
                  <a:latin typeface="Arial" pitchFamily="34" charset="0"/>
                  <a:ea typeface="+mn-ea"/>
                  <a:cs typeface="Arial" pitchFamily="34" charset="0"/>
                </a:rPr>
                <a:t>day</a:t>
              </a:r>
              <a:endParaRPr lang="en-US" altLang="fr-FR" sz="1600" dirty="0">
                <a:solidFill>
                  <a:srgbClr val="1F497D"/>
                </a:solidFill>
                <a:latin typeface="Arial" pitchFamily="34" charset="0"/>
                <a:ea typeface="+mn-ea"/>
                <a:cs typeface="Arial" pitchFamily="34" charset="0"/>
              </a:endParaRPr>
            </a:p>
          </p:txBody>
        </p:sp>
      </p:grpSp>
      <p:sp>
        <p:nvSpPr>
          <p:cNvPr id="60" name="Rectangle 5"/>
          <p:cNvSpPr>
            <a:spLocks noChangeArrowheads="1"/>
          </p:cNvSpPr>
          <p:nvPr/>
        </p:nvSpPr>
        <p:spPr bwMode="auto">
          <a:xfrm>
            <a:off x="1331913" y="2395538"/>
            <a:ext cx="469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600" smtClean="0">
                <a:solidFill>
                  <a:srgbClr val="1F497D"/>
                </a:solidFill>
                <a:latin typeface="Arial" pitchFamily="34" charset="0"/>
                <a:ea typeface="+mn-ea"/>
                <a:cs typeface="Arial" pitchFamily="34" charset="0"/>
              </a:rPr>
              <a:t>5,9</a:t>
            </a:r>
            <a:endParaRPr lang="en-US" altLang="fr-FR" sz="1600">
              <a:solidFill>
                <a:srgbClr val="1F497D"/>
              </a:solidFill>
              <a:latin typeface="Arial" pitchFamily="34" charset="0"/>
              <a:ea typeface="+mn-ea"/>
              <a:cs typeface="Arial" pitchFamily="34" charset="0"/>
            </a:endParaRPr>
          </a:p>
        </p:txBody>
      </p:sp>
      <p:sp>
        <p:nvSpPr>
          <p:cNvPr id="61" name="Rectangle 5"/>
          <p:cNvSpPr>
            <a:spLocks noChangeArrowheads="1"/>
          </p:cNvSpPr>
          <p:nvPr/>
        </p:nvSpPr>
        <p:spPr bwMode="auto">
          <a:xfrm>
            <a:off x="1820863" y="2395538"/>
            <a:ext cx="469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600" smtClean="0">
                <a:solidFill>
                  <a:srgbClr val="1F497D"/>
                </a:solidFill>
                <a:latin typeface="Arial" pitchFamily="34" charset="0"/>
                <a:ea typeface="+mn-ea"/>
                <a:cs typeface="Arial" pitchFamily="34" charset="0"/>
              </a:rPr>
              <a:t>6,1</a:t>
            </a:r>
            <a:endParaRPr lang="en-US" altLang="fr-FR" sz="1600">
              <a:solidFill>
                <a:srgbClr val="1F497D"/>
              </a:solidFill>
              <a:latin typeface="Arial" pitchFamily="34" charset="0"/>
              <a:ea typeface="+mn-ea"/>
              <a:cs typeface="Arial" pitchFamily="34" charset="0"/>
            </a:endParaRPr>
          </a:p>
        </p:txBody>
      </p:sp>
      <p:sp>
        <p:nvSpPr>
          <p:cNvPr id="62" name="Rectangle 5"/>
          <p:cNvSpPr>
            <a:spLocks noChangeArrowheads="1"/>
          </p:cNvSpPr>
          <p:nvPr/>
        </p:nvSpPr>
        <p:spPr bwMode="auto">
          <a:xfrm>
            <a:off x="2820988" y="3186113"/>
            <a:ext cx="469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600" smtClean="0">
                <a:solidFill>
                  <a:srgbClr val="1F497D"/>
                </a:solidFill>
                <a:latin typeface="Arial" pitchFamily="34" charset="0"/>
                <a:ea typeface="+mn-ea"/>
                <a:cs typeface="Arial" pitchFamily="34" charset="0"/>
              </a:rPr>
              <a:t>4,4</a:t>
            </a:r>
            <a:endParaRPr lang="en-US" altLang="fr-FR" sz="1600">
              <a:solidFill>
                <a:srgbClr val="1F497D"/>
              </a:solidFill>
              <a:latin typeface="Arial" pitchFamily="34" charset="0"/>
              <a:ea typeface="+mn-ea"/>
              <a:cs typeface="Arial" pitchFamily="34" charset="0"/>
            </a:endParaRPr>
          </a:p>
        </p:txBody>
      </p:sp>
      <p:sp>
        <p:nvSpPr>
          <p:cNvPr id="63" name="Rectangle 5"/>
          <p:cNvSpPr>
            <a:spLocks noChangeArrowheads="1"/>
          </p:cNvSpPr>
          <p:nvPr/>
        </p:nvSpPr>
        <p:spPr bwMode="auto">
          <a:xfrm>
            <a:off x="3311525" y="2990850"/>
            <a:ext cx="469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600" smtClean="0">
                <a:solidFill>
                  <a:srgbClr val="1F497D"/>
                </a:solidFill>
                <a:latin typeface="Arial" pitchFamily="34" charset="0"/>
                <a:ea typeface="+mn-ea"/>
                <a:cs typeface="Arial" pitchFamily="34" charset="0"/>
              </a:rPr>
              <a:t>4,9</a:t>
            </a:r>
            <a:endParaRPr lang="en-US" altLang="fr-FR" sz="1600">
              <a:solidFill>
                <a:srgbClr val="1F497D"/>
              </a:solidFill>
              <a:latin typeface="Arial" pitchFamily="34" charset="0"/>
              <a:ea typeface="+mn-ea"/>
              <a:cs typeface="Arial" pitchFamily="34" charset="0"/>
            </a:endParaRPr>
          </a:p>
        </p:txBody>
      </p:sp>
      <p:sp>
        <p:nvSpPr>
          <p:cNvPr id="64" name="Rectangle 5"/>
          <p:cNvSpPr>
            <a:spLocks noChangeArrowheads="1"/>
          </p:cNvSpPr>
          <p:nvPr/>
        </p:nvSpPr>
        <p:spPr bwMode="auto">
          <a:xfrm>
            <a:off x="4303713" y="3767138"/>
            <a:ext cx="469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600" smtClean="0">
                <a:solidFill>
                  <a:srgbClr val="1F497D"/>
                </a:solidFill>
                <a:latin typeface="Arial" pitchFamily="34" charset="0"/>
                <a:ea typeface="+mn-ea"/>
                <a:cs typeface="Arial" pitchFamily="34" charset="0"/>
              </a:rPr>
              <a:t>3,3</a:t>
            </a:r>
            <a:endParaRPr lang="en-US" altLang="fr-FR" sz="1600">
              <a:solidFill>
                <a:srgbClr val="1F497D"/>
              </a:solidFill>
              <a:latin typeface="Arial" pitchFamily="34" charset="0"/>
              <a:ea typeface="+mn-ea"/>
              <a:cs typeface="Arial" pitchFamily="34" charset="0"/>
            </a:endParaRPr>
          </a:p>
        </p:txBody>
      </p:sp>
      <p:sp>
        <p:nvSpPr>
          <p:cNvPr id="65" name="Rectangle 5"/>
          <p:cNvSpPr>
            <a:spLocks noChangeArrowheads="1"/>
          </p:cNvSpPr>
          <p:nvPr/>
        </p:nvSpPr>
        <p:spPr bwMode="auto">
          <a:xfrm>
            <a:off x="4792663" y="3668713"/>
            <a:ext cx="469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600" smtClean="0">
                <a:solidFill>
                  <a:srgbClr val="1F497D"/>
                </a:solidFill>
                <a:latin typeface="Arial" pitchFamily="34" charset="0"/>
                <a:ea typeface="+mn-ea"/>
                <a:cs typeface="Arial" pitchFamily="34" charset="0"/>
              </a:rPr>
              <a:t>3,5</a:t>
            </a:r>
            <a:endParaRPr lang="en-US" altLang="fr-FR" sz="1600">
              <a:solidFill>
                <a:srgbClr val="1F497D"/>
              </a:solidFill>
              <a:latin typeface="Arial" pitchFamily="34" charset="0"/>
              <a:ea typeface="+mn-ea"/>
              <a:cs typeface="Arial" pitchFamily="34" charset="0"/>
            </a:endParaRPr>
          </a:p>
        </p:txBody>
      </p:sp>
      <p:sp>
        <p:nvSpPr>
          <p:cNvPr id="66" name="Rectangle 5"/>
          <p:cNvSpPr>
            <a:spLocks noChangeArrowheads="1"/>
          </p:cNvSpPr>
          <p:nvPr/>
        </p:nvSpPr>
        <p:spPr bwMode="auto">
          <a:xfrm>
            <a:off x="5805488" y="4541838"/>
            <a:ext cx="469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600" smtClean="0">
                <a:solidFill>
                  <a:srgbClr val="1F497D"/>
                </a:solidFill>
                <a:latin typeface="Arial" pitchFamily="34" charset="0"/>
                <a:ea typeface="+mn-ea"/>
                <a:cs typeface="Arial" pitchFamily="34" charset="0"/>
              </a:rPr>
              <a:t>1,7</a:t>
            </a:r>
            <a:endParaRPr lang="en-US" altLang="fr-FR" sz="1600">
              <a:solidFill>
                <a:srgbClr val="1F497D"/>
              </a:solidFill>
              <a:latin typeface="Arial" pitchFamily="34" charset="0"/>
              <a:ea typeface="+mn-ea"/>
              <a:cs typeface="Arial" pitchFamily="34" charset="0"/>
            </a:endParaRPr>
          </a:p>
        </p:txBody>
      </p:sp>
      <p:sp>
        <p:nvSpPr>
          <p:cNvPr id="67" name="Rectangle 5"/>
          <p:cNvSpPr>
            <a:spLocks noChangeArrowheads="1"/>
          </p:cNvSpPr>
          <p:nvPr/>
        </p:nvSpPr>
        <p:spPr bwMode="auto">
          <a:xfrm>
            <a:off x="6291263" y="4370388"/>
            <a:ext cx="469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1" fontAlgn="auto" hangingPunct="1">
              <a:spcBef>
                <a:spcPct val="0"/>
              </a:spcBef>
              <a:spcAft>
                <a:spcPts val="0"/>
              </a:spcAft>
              <a:buFontTx/>
              <a:buNone/>
              <a:defRPr/>
            </a:pPr>
            <a:r>
              <a:rPr lang="fr-FR" altLang="fr-FR" sz="1600" smtClean="0">
                <a:solidFill>
                  <a:srgbClr val="1F497D"/>
                </a:solidFill>
                <a:latin typeface="Arial" pitchFamily="34" charset="0"/>
                <a:ea typeface="+mn-ea"/>
                <a:cs typeface="Arial" pitchFamily="34" charset="0"/>
              </a:rPr>
              <a:t>2,1</a:t>
            </a:r>
            <a:endParaRPr lang="en-US" altLang="fr-FR" sz="1600">
              <a:solidFill>
                <a:srgbClr val="1F497D"/>
              </a:solidFill>
              <a:latin typeface="Arial" pitchFamily="34" charset="0"/>
              <a:ea typeface="+mn-ea"/>
              <a:cs typeface="Arial" pitchFamily="34" charset="0"/>
            </a:endParaRPr>
          </a:p>
        </p:txBody>
      </p:sp>
      <p:sp>
        <p:nvSpPr>
          <p:cNvPr id="68" name="Rectangle 5"/>
          <p:cNvSpPr>
            <a:spLocks noChangeArrowheads="1"/>
          </p:cNvSpPr>
          <p:nvPr/>
        </p:nvSpPr>
        <p:spPr bwMode="auto">
          <a:xfrm>
            <a:off x="1268413" y="5799138"/>
            <a:ext cx="106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defTabSz="914400" eaLnBrk="1" fontAlgn="auto" hangingPunct="1">
              <a:spcBef>
                <a:spcPct val="0"/>
              </a:spcBef>
              <a:spcAft>
                <a:spcPts val="0"/>
              </a:spcAft>
              <a:buFontTx/>
              <a:buNone/>
              <a:defRPr/>
            </a:pPr>
            <a:r>
              <a:rPr lang="fr-FR" altLang="fr-FR" sz="1800" smtClean="0">
                <a:solidFill>
                  <a:srgbClr val="1F497D"/>
                </a:solidFill>
                <a:latin typeface="Arial" pitchFamily="34" charset="0"/>
                <a:ea typeface="+mn-ea"/>
                <a:cs typeface="Arial" pitchFamily="34" charset="0"/>
              </a:rPr>
              <a:t>Baseline</a:t>
            </a:r>
            <a:endParaRPr lang="en-US" altLang="fr-FR" sz="1800">
              <a:solidFill>
                <a:srgbClr val="1F497D"/>
              </a:solidFill>
              <a:latin typeface="Arial" pitchFamily="34" charset="0"/>
              <a:ea typeface="+mn-ea"/>
              <a:cs typeface="Arial" pitchFamily="34" charset="0"/>
            </a:endParaRPr>
          </a:p>
        </p:txBody>
      </p:sp>
      <p:sp>
        <p:nvSpPr>
          <p:cNvPr id="69" name="Rectangle 5"/>
          <p:cNvSpPr>
            <a:spLocks noChangeArrowheads="1"/>
          </p:cNvSpPr>
          <p:nvPr/>
        </p:nvSpPr>
        <p:spPr bwMode="auto">
          <a:xfrm>
            <a:off x="3040063" y="5799138"/>
            <a:ext cx="53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defTabSz="914400" eaLnBrk="1" fontAlgn="auto" hangingPunct="1">
              <a:spcBef>
                <a:spcPct val="0"/>
              </a:spcBef>
              <a:spcAft>
                <a:spcPts val="0"/>
              </a:spcAft>
              <a:buFontTx/>
              <a:buNone/>
              <a:defRPr/>
            </a:pPr>
            <a:r>
              <a:rPr lang="fr-FR" altLang="fr-FR" sz="1800" smtClean="0">
                <a:solidFill>
                  <a:srgbClr val="1F497D"/>
                </a:solidFill>
                <a:latin typeface="Arial" pitchFamily="34" charset="0"/>
                <a:ea typeface="+mn-ea"/>
                <a:cs typeface="Arial" pitchFamily="34" charset="0"/>
              </a:rPr>
              <a:t>W2</a:t>
            </a:r>
            <a:endParaRPr lang="en-US" altLang="fr-FR" sz="1800">
              <a:solidFill>
                <a:srgbClr val="1F497D"/>
              </a:solidFill>
              <a:latin typeface="Arial" pitchFamily="34" charset="0"/>
              <a:ea typeface="+mn-ea"/>
              <a:cs typeface="Arial" pitchFamily="34" charset="0"/>
            </a:endParaRPr>
          </a:p>
        </p:txBody>
      </p:sp>
      <p:sp>
        <p:nvSpPr>
          <p:cNvPr id="70" name="Rectangle 5"/>
          <p:cNvSpPr>
            <a:spLocks noChangeArrowheads="1"/>
          </p:cNvSpPr>
          <p:nvPr/>
        </p:nvSpPr>
        <p:spPr bwMode="auto">
          <a:xfrm>
            <a:off x="4518025" y="5799138"/>
            <a:ext cx="53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defTabSz="914400" eaLnBrk="1" fontAlgn="auto" hangingPunct="1">
              <a:spcBef>
                <a:spcPct val="0"/>
              </a:spcBef>
              <a:spcAft>
                <a:spcPts val="0"/>
              </a:spcAft>
              <a:buFontTx/>
              <a:buNone/>
              <a:defRPr/>
            </a:pPr>
            <a:r>
              <a:rPr lang="fr-FR" altLang="fr-FR" sz="1800" smtClean="0">
                <a:solidFill>
                  <a:srgbClr val="1F497D"/>
                </a:solidFill>
                <a:latin typeface="Arial" pitchFamily="34" charset="0"/>
                <a:ea typeface="+mn-ea"/>
                <a:cs typeface="Arial" pitchFamily="34" charset="0"/>
              </a:rPr>
              <a:t>W4</a:t>
            </a:r>
            <a:endParaRPr lang="en-US" altLang="fr-FR" sz="1800">
              <a:solidFill>
                <a:srgbClr val="1F497D"/>
              </a:solidFill>
              <a:latin typeface="Arial" pitchFamily="34" charset="0"/>
              <a:ea typeface="+mn-ea"/>
              <a:cs typeface="Arial" pitchFamily="34" charset="0"/>
            </a:endParaRPr>
          </a:p>
        </p:txBody>
      </p:sp>
      <p:sp>
        <p:nvSpPr>
          <p:cNvPr id="71" name="Rectangle 5"/>
          <p:cNvSpPr>
            <a:spLocks noChangeArrowheads="1"/>
          </p:cNvSpPr>
          <p:nvPr/>
        </p:nvSpPr>
        <p:spPr bwMode="auto">
          <a:xfrm>
            <a:off x="6011863" y="5799138"/>
            <a:ext cx="53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defTabSz="914400" eaLnBrk="1" fontAlgn="auto" hangingPunct="1">
              <a:spcBef>
                <a:spcPct val="0"/>
              </a:spcBef>
              <a:spcAft>
                <a:spcPts val="0"/>
              </a:spcAft>
              <a:buFontTx/>
              <a:buNone/>
              <a:defRPr/>
            </a:pPr>
            <a:r>
              <a:rPr lang="fr-FR" altLang="fr-FR" sz="1800" smtClean="0">
                <a:solidFill>
                  <a:srgbClr val="1F497D"/>
                </a:solidFill>
                <a:latin typeface="Arial" pitchFamily="34" charset="0"/>
                <a:ea typeface="+mn-ea"/>
                <a:cs typeface="Arial" pitchFamily="34" charset="0"/>
              </a:rPr>
              <a:t>W8</a:t>
            </a:r>
            <a:endParaRPr lang="en-US" altLang="fr-FR" sz="1800">
              <a:solidFill>
                <a:srgbClr val="1F497D"/>
              </a:solidFill>
              <a:latin typeface="Arial" pitchFamily="34" charset="0"/>
              <a:ea typeface="+mn-ea"/>
              <a:cs typeface="Arial" pitchFamily="34" charset="0"/>
            </a:endParaRPr>
          </a:p>
        </p:txBody>
      </p:sp>
      <p:grpSp>
        <p:nvGrpSpPr>
          <p:cNvPr id="332849" name="Groupe 4"/>
          <p:cNvGrpSpPr>
            <a:grpSpLocks/>
          </p:cNvGrpSpPr>
          <p:nvPr/>
        </p:nvGrpSpPr>
        <p:grpSpPr bwMode="auto">
          <a:xfrm>
            <a:off x="663575" y="2084388"/>
            <a:ext cx="284163" cy="3859212"/>
            <a:chOff x="663123" y="2084585"/>
            <a:chExt cx="284052" cy="3859244"/>
          </a:xfrm>
        </p:grpSpPr>
        <p:sp>
          <p:nvSpPr>
            <p:cNvPr id="72" name="Rectangle 5"/>
            <p:cNvSpPr>
              <a:spLocks noChangeArrowheads="1"/>
            </p:cNvSpPr>
            <p:nvPr/>
          </p:nvSpPr>
          <p:spPr bwMode="auto">
            <a:xfrm>
              <a:off x="663123" y="2084585"/>
              <a:ext cx="284052" cy="3079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r" defTabSz="914400" eaLnBrk="1" fontAlgn="auto" hangingPunct="1">
                <a:spcBef>
                  <a:spcPct val="0"/>
                </a:spcBef>
                <a:spcAft>
                  <a:spcPts val="0"/>
                </a:spcAft>
                <a:buFontTx/>
                <a:buNone/>
                <a:defRPr/>
              </a:pPr>
              <a:r>
                <a:rPr lang="fr-FR" altLang="fr-FR" sz="1400" b="1" smtClean="0">
                  <a:solidFill>
                    <a:srgbClr val="1F497D"/>
                  </a:solidFill>
                  <a:latin typeface="Arial" pitchFamily="34" charset="0"/>
                  <a:ea typeface="+mn-ea"/>
                  <a:cs typeface="Arial" pitchFamily="34" charset="0"/>
                </a:rPr>
                <a:t>7</a:t>
              </a:r>
              <a:endParaRPr lang="en-US" altLang="fr-FR" sz="1400" b="1">
                <a:solidFill>
                  <a:srgbClr val="1F497D"/>
                </a:solidFill>
                <a:latin typeface="Arial" pitchFamily="34" charset="0"/>
                <a:ea typeface="+mn-ea"/>
                <a:cs typeface="Arial" pitchFamily="34" charset="0"/>
              </a:endParaRPr>
            </a:p>
          </p:txBody>
        </p:sp>
        <p:sp>
          <p:nvSpPr>
            <p:cNvPr id="73" name="Rectangle 5"/>
            <p:cNvSpPr>
              <a:spLocks noChangeArrowheads="1"/>
            </p:cNvSpPr>
            <p:nvPr/>
          </p:nvSpPr>
          <p:spPr bwMode="auto">
            <a:xfrm>
              <a:off x="663123" y="2592589"/>
              <a:ext cx="284052" cy="3063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r" defTabSz="914400" eaLnBrk="1" fontAlgn="auto" hangingPunct="1">
                <a:spcBef>
                  <a:spcPct val="0"/>
                </a:spcBef>
                <a:spcAft>
                  <a:spcPts val="0"/>
                </a:spcAft>
                <a:buFontTx/>
                <a:buNone/>
                <a:defRPr/>
              </a:pPr>
              <a:r>
                <a:rPr lang="fr-FR" altLang="fr-FR" sz="1400" b="1" smtClean="0">
                  <a:solidFill>
                    <a:srgbClr val="1F497D"/>
                  </a:solidFill>
                  <a:latin typeface="Arial" pitchFamily="34" charset="0"/>
                  <a:ea typeface="+mn-ea"/>
                  <a:cs typeface="Arial" pitchFamily="34" charset="0"/>
                </a:rPr>
                <a:t>6</a:t>
              </a:r>
              <a:endParaRPr lang="en-US" altLang="fr-FR" sz="1400" b="1">
                <a:solidFill>
                  <a:srgbClr val="1F497D"/>
                </a:solidFill>
                <a:latin typeface="Arial" pitchFamily="34" charset="0"/>
                <a:ea typeface="+mn-ea"/>
                <a:cs typeface="Arial" pitchFamily="34" charset="0"/>
              </a:endParaRPr>
            </a:p>
          </p:txBody>
        </p:sp>
        <p:sp>
          <p:nvSpPr>
            <p:cNvPr id="74" name="Rectangle 5"/>
            <p:cNvSpPr>
              <a:spLocks noChangeArrowheads="1"/>
            </p:cNvSpPr>
            <p:nvPr/>
          </p:nvSpPr>
          <p:spPr bwMode="auto">
            <a:xfrm>
              <a:off x="663123" y="3099005"/>
              <a:ext cx="284052" cy="3079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r" defTabSz="914400" eaLnBrk="1" fontAlgn="auto" hangingPunct="1">
                <a:spcBef>
                  <a:spcPct val="0"/>
                </a:spcBef>
                <a:spcAft>
                  <a:spcPts val="0"/>
                </a:spcAft>
                <a:buFontTx/>
                <a:buNone/>
                <a:defRPr/>
              </a:pPr>
              <a:r>
                <a:rPr lang="fr-FR" altLang="fr-FR" sz="1400" b="1" smtClean="0">
                  <a:solidFill>
                    <a:srgbClr val="1F497D"/>
                  </a:solidFill>
                  <a:latin typeface="Arial" pitchFamily="34" charset="0"/>
                  <a:ea typeface="+mn-ea"/>
                  <a:cs typeface="Arial" pitchFamily="34" charset="0"/>
                </a:rPr>
                <a:t>5</a:t>
              </a:r>
              <a:endParaRPr lang="en-US" altLang="fr-FR" sz="1400" b="1">
                <a:solidFill>
                  <a:srgbClr val="1F497D"/>
                </a:solidFill>
                <a:latin typeface="Arial" pitchFamily="34" charset="0"/>
                <a:ea typeface="+mn-ea"/>
                <a:cs typeface="Arial" pitchFamily="34" charset="0"/>
              </a:endParaRPr>
            </a:p>
          </p:txBody>
        </p:sp>
        <p:sp>
          <p:nvSpPr>
            <p:cNvPr id="75" name="Rectangle 5"/>
            <p:cNvSpPr>
              <a:spLocks noChangeArrowheads="1"/>
            </p:cNvSpPr>
            <p:nvPr/>
          </p:nvSpPr>
          <p:spPr bwMode="auto">
            <a:xfrm>
              <a:off x="663123" y="3607010"/>
              <a:ext cx="284052" cy="3079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r" defTabSz="914400" eaLnBrk="1" fontAlgn="auto" hangingPunct="1">
                <a:spcBef>
                  <a:spcPct val="0"/>
                </a:spcBef>
                <a:spcAft>
                  <a:spcPts val="0"/>
                </a:spcAft>
                <a:buFontTx/>
                <a:buNone/>
                <a:defRPr/>
              </a:pPr>
              <a:r>
                <a:rPr lang="fr-FR" altLang="fr-FR" sz="1400" b="1" smtClean="0">
                  <a:solidFill>
                    <a:srgbClr val="1F497D"/>
                  </a:solidFill>
                  <a:latin typeface="Arial" pitchFamily="34" charset="0"/>
                  <a:ea typeface="+mn-ea"/>
                  <a:cs typeface="Arial" pitchFamily="34" charset="0"/>
                </a:rPr>
                <a:t>4</a:t>
              </a:r>
              <a:endParaRPr lang="en-US" altLang="fr-FR" sz="1400" b="1">
                <a:solidFill>
                  <a:srgbClr val="1F497D"/>
                </a:solidFill>
                <a:latin typeface="Arial" pitchFamily="34" charset="0"/>
                <a:ea typeface="+mn-ea"/>
                <a:cs typeface="Arial" pitchFamily="34" charset="0"/>
              </a:endParaRPr>
            </a:p>
          </p:txBody>
        </p:sp>
        <p:sp>
          <p:nvSpPr>
            <p:cNvPr id="76" name="Rectangle 5"/>
            <p:cNvSpPr>
              <a:spLocks noChangeArrowheads="1"/>
            </p:cNvSpPr>
            <p:nvPr/>
          </p:nvSpPr>
          <p:spPr bwMode="auto">
            <a:xfrm>
              <a:off x="663123" y="4113427"/>
              <a:ext cx="284052" cy="3079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r" defTabSz="914400" eaLnBrk="1" fontAlgn="auto" hangingPunct="1">
                <a:spcBef>
                  <a:spcPct val="0"/>
                </a:spcBef>
                <a:spcAft>
                  <a:spcPts val="0"/>
                </a:spcAft>
                <a:buFontTx/>
                <a:buNone/>
                <a:defRPr/>
              </a:pPr>
              <a:r>
                <a:rPr lang="fr-FR" altLang="fr-FR" sz="1400" b="1" smtClean="0">
                  <a:solidFill>
                    <a:srgbClr val="1F497D"/>
                  </a:solidFill>
                  <a:latin typeface="Arial" pitchFamily="34" charset="0"/>
                  <a:ea typeface="+mn-ea"/>
                  <a:cs typeface="Arial" pitchFamily="34" charset="0"/>
                </a:rPr>
                <a:t>3</a:t>
              </a:r>
              <a:endParaRPr lang="en-US" altLang="fr-FR" sz="1400" b="1">
                <a:solidFill>
                  <a:srgbClr val="1F497D"/>
                </a:solidFill>
                <a:latin typeface="Arial" pitchFamily="34" charset="0"/>
                <a:ea typeface="+mn-ea"/>
                <a:cs typeface="Arial" pitchFamily="34" charset="0"/>
              </a:endParaRPr>
            </a:p>
          </p:txBody>
        </p:sp>
        <p:sp>
          <p:nvSpPr>
            <p:cNvPr id="77" name="Rectangle 5"/>
            <p:cNvSpPr>
              <a:spLocks noChangeArrowheads="1"/>
            </p:cNvSpPr>
            <p:nvPr/>
          </p:nvSpPr>
          <p:spPr bwMode="auto">
            <a:xfrm>
              <a:off x="663123" y="4621431"/>
              <a:ext cx="284052" cy="3079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r" defTabSz="914400" eaLnBrk="1" fontAlgn="auto" hangingPunct="1">
                <a:spcBef>
                  <a:spcPct val="0"/>
                </a:spcBef>
                <a:spcAft>
                  <a:spcPts val="0"/>
                </a:spcAft>
                <a:buFontTx/>
                <a:buNone/>
                <a:defRPr/>
              </a:pPr>
              <a:r>
                <a:rPr lang="fr-FR" altLang="fr-FR" sz="1400" b="1" smtClean="0">
                  <a:solidFill>
                    <a:srgbClr val="1F497D"/>
                  </a:solidFill>
                  <a:latin typeface="Arial" pitchFamily="34" charset="0"/>
                  <a:ea typeface="+mn-ea"/>
                  <a:cs typeface="Arial" pitchFamily="34" charset="0"/>
                </a:rPr>
                <a:t>2</a:t>
              </a:r>
              <a:endParaRPr lang="en-US" altLang="fr-FR" sz="1400" b="1">
                <a:solidFill>
                  <a:srgbClr val="1F497D"/>
                </a:solidFill>
                <a:latin typeface="Arial" pitchFamily="34" charset="0"/>
                <a:ea typeface="+mn-ea"/>
                <a:cs typeface="Arial" pitchFamily="34" charset="0"/>
              </a:endParaRPr>
            </a:p>
          </p:txBody>
        </p:sp>
        <p:sp>
          <p:nvSpPr>
            <p:cNvPr id="78" name="Rectangle 5"/>
            <p:cNvSpPr>
              <a:spLocks noChangeArrowheads="1"/>
            </p:cNvSpPr>
            <p:nvPr/>
          </p:nvSpPr>
          <p:spPr bwMode="auto">
            <a:xfrm>
              <a:off x="663123" y="5129435"/>
              <a:ext cx="284052" cy="3063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r" defTabSz="914400" eaLnBrk="1" fontAlgn="auto" hangingPunct="1">
                <a:spcBef>
                  <a:spcPct val="0"/>
                </a:spcBef>
                <a:spcAft>
                  <a:spcPts val="0"/>
                </a:spcAft>
                <a:buFontTx/>
                <a:buNone/>
                <a:defRPr/>
              </a:pPr>
              <a:r>
                <a:rPr lang="fr-FR" altLang="fr-FR" sz="1400" b="1" smtClean="0">
                  <a:solidFill>
                    <a:srgbClr val="1F497D"/>
                  </a:solidFill>
                  <a:latin typeface="Arial" pitchFamily="34" charset="0"/>
                  <a:ea typeface="+mn-ea"/>
                  <a:cs typeface="Arial" pitchFamily="34" charset="0"/>
                </a:rPr>
                <a:t>1</a:t>
              </a:r>
              <a:endParaRPr lang="en-US" altLang="fr-FR" sz="1400" b="1">
                <a:solidFill>
                  <a:srgbClr val="1F497D"/>
                </a:solidFill>
                <a:latin typeface="Arial" pitchFamily="34" charset="0"/>
                <a:ea typeface="+mn-ea"/>
                <a:cs typeface="Arial" pitchFamily="34" charset="0"/>
              </a:endParaRPr>
            </a:p>
          </p:txBody>
        </p:sp>
        <p:sp>
          <p:nvSpPr>
            <p:cNvPr id="79" name="Rectangle 5"/>
            <p:cNvSpPr>
              <a:spLocks noChangeArrowheads="1"/>
            </p:cNvSpPr>
            <p:nvPr/>
          </p:nvSpPr>
          <p:spPr bwMode="auto">
            <a:xfrm>
              <a:off x="663123" y="5635851"/>
              <a:ext cx="284052" cy="3079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r" defTabSz="914400" eaLnBrk="1" fontAlgn="auto" hangingPunct="1">
                <a:spcBef>
                  <a:spcPct val="0"/>
                </a:spcBef>
                <a:spcAft>
                  <a:spcPts val="0"/>
                </a:spcAft>
                <a:buFontTx/>
                <a:buNone/>
                <a:defRPr/>
              </a:pPr>
              <a:r>
                <a:rPr lang="fr-FR" altLang="fr-FR" sz="1400" b="1" smtClean="0">
                  <a:solidFill>
                    <a:srgbClr val="1F497D"/>
                  </a:solidFill>
                  <a:latin typeface="Arial" pitchFamily="34" charset="0"/>
                  <a:ea typeface="+mn-ea"/>
                  <a:cs typeface="Arial" pitchFamily="34" charset="0"/>
                </a:rPr>
                <a:t>0</a:t>
              </a:r>
              <a:endParaRPr lang="en-US" altLang="fr-FR" sz="1400" b="1">
                <a:solidFill>
                  <a:srgbClr val="1F497D"/>
                </a:solidFill>
                <a:latin typeface="Arial" pitchFamily="34" charset="0"/>
                <a:ea typeface="+mn-ea"/>
                <a:cs typeface="Arial" pitchFamily="34" charset="0"/>
              </a:endParaRPr>
            </a:p>
          </p:txBody>
        </p:sp>
      </p:grpSp>
      <p:sp>
        <p:nvSpPr>
          <p:cNvPr id="22" name="ZoneTexte 21"/>
          <p:cNvSpPr txBox="1"/>
          <p:nvPr/>
        </p:nvSpPr>
        <p:spPr>
          <a:xfrm>
            <a:off x="2233613" y="1952625"/>
            <a:ext cx="560387" cy="261938"/>
          </a:xfrm>
          <a:prstGeom prst="rect">
            <a:avLst/>
          </a:prstGeom>
          <a:noFill/>
        </p:spPr>
        <p:txBody>
          <a:bodyPr wrap="none">
            <a:spAutoFit/>
          </a:bodyPr>
          <a:lstStyle/>
          <a:p>
            <a:pPr algn="ctr" defTabSz="914400" eaLnBrk="1" fontAlgn="auto" hangingPunct="1">
              <a:spcBef>
                <a:spcPts val="0"/>
              </a:spcBef>
              <a:spcAft>
                <a:spcPts val="0"/>
              </a:spcAft>
              <a:defRPr/>
            </a:pPr>
            <a:r>
              <a:rPr lang="fr-FR" sz="1100" b="1">
                <a:solidFill>
                  <a:srgbClr val="1F497D"/>
                </a:solidFill>
                <a:ea typeface="+mn-ea"/>
                <a:cs typeface="Arial" pitchFamily="34" charset="0"/>
                <a:sym typeface="Wingdings 2"/>
              </a:rPr>
              <a:t></a:t>
            </a:r>
            <a:endParaRPr lang="fr-FR" sz="1100" b="1">
              <a:solidFill>
                <a:srgbClr val="1F497D"/>
              </a:solidFill>
              <a:ea typeface="+mn-ea"/>
              <a:cs typeface="Arial" pitchFamily="34" charset="0"/>
            </a:endParaRPr>
          </a:p>
        </p:txBody>
      </p:sp>
      <p:sp>
        <p:nvSpPr>
          <p:cNvPr id="81" name="ZoneTexte 80"/>
          <p:cNvSpPr txBox="1"/>
          <p:nvPr/>
        </p:nvSpPr>
        <p:spPr>
          <a:xfrm>
            <a:off x="3090863" y="2124075"/>
            <a:ext cx="560387" cy="261938"/>
          </a:xfrm>
          <a:prstGeom prst="rect">
            <a:avLst/>
          </a:prstGeom>
          <a:noFill/>
        </p:spPr>
        <p:txBody>
          <a:bodyPr wrap="none">
            <a:spAutoFit/>
          </a:bodyPr>
          <a:lstStyle/>
          <a:p>
            <a:pPr algn="ctr" defTabSz="914400" eaLnBrk="1" fontAlgn="auto" hangingPunct="1">
              <a:spcBef>
                <a:spcPts val="0"/>
              </a:spcBef>
              <a:spcAft>
                <a:spcPts val="0"/>
              </a:spcAft>
              <a:defRPr/>
            </a:pPr>
            <a:r>
              <a:rPr lang="fr-FR" sz="1100" b="1">
                <a:solidFill>
                  <a:srgbClr val="1F497D"/>
                </a:solidFill>
                <a:ea typeface="+mn-ea"/>
                <a:cs typeface="Arial" pitchFamily="34" charset="0"/>
                <a:sym typeface="Wingdings 2"/>
              </a:rPr>
              <a:t></a:t>
            </a:r>
            <a:endParaRPr lang="fr-FR" sz="1100" b="1">
              <a:solidFill>
                <a:srgbClr val="1F497D"/>
              </a:solidFill>
              <a:ea typeface="+mn-ea"/>
              <a:cs typeface="Arial" pitchFamily="34" charset="0"/>
            </a:endParaRPr>
          </a:p>
        </p:txBody>
      </p:sp>
      <p:sp>
        <p:nvSpPr>
          <p:cNvPr id="82" name="ZoneTexte 81"/>
          <p:cNvSpPr txBox="1"/>
          <p:nvPr/>
        </p:nvSpPr>
        <p:spPr>
          <a:xfrm>
            <a:off x="3727450" y="2500313"/>
            <a:ext cx="560388" cy="260350"/>
          </a:xfrm>
          <a:prstGeom prst="rect">
            <a:avLst/>
          </a:prstGeom>
          <a:noFill/>
        </p:spPr>
        <p:txBody>
          <a:bodyPr wrap="none">
            <a:spAutoFit/>
          </a:bodyPr>
          <a:lstStyle/>
          <a:p>
            <a:pPr algn="ctr" defTabSz="914400" eaLnBrk="1" fontAlgn="auto" hangingPunct="1">
              <a:spcBef>
                <a:spcPts val="0"/>
              </a:spcBef>
              <a:spcAft>
                <a:spcPts val="0"/>
              </a:spcAft>
              <a:defRPr/>
            </a:pPr>
            <a:r>
              <a:rPr lang="fr-FR" sz="1100" b="1">
                <a:solidFill>
                  <a:srgbClr val="1F497D"/>
                </a:solidFill>
                <a:ea typeface="+mn-ea"/>
                <a:cs typeface="Arial" pitchFamily="34" charset="0"/>
                <a:sym typeface="Wingdings 2"/>
              </a:rPr>
              <a:t></a:t>
            </a:r>
            <a:endParaRPr lang="fr-FR" sz="1100" b="1">
              <a:solidFill>
                <a:srgbClr val="1F497D"/>
              </a:solidFill>
              <a:ea typeface="+mn-ea"/>
              <a:cs typeface="Arial" pitchFamily="34" charset="0"/>
            </a:endParaRPr>
          </a:p>
        </p:txBody>
      </p:sp>
      <p:sp>
        <p:nvSpPr>
          <p:cNvPr id="83" name="ZoneTexte 82"/>
          <p:cNvSpPr txBox="1"/>
          <p:nvPr/>
        </p:nvSpPr>
        <p:spPr>
          <a:xfrm>
            <a:off x="4070350" y="2744788"/>
            <a:ext cx="560388" cy="261937"/>
          </a:xfrm>
          <a:prstGeom prst="rect">
            <a:avLst/>
          </a:prstGeom>
          <a:noFill/>
        </p:spPr>
        <p:txBody>
          <a:bodyPr wrap="none">
            <a:spAutoFit/>
          </a:bodyPr>
          <a:lstStyle/>
          <a:p>
            <a:pPr algn="ctr" defTabSz="914400" eaLnBrk="1" fontAlgn="auto" hangingPunct="1">
              <a:spcBef>
                <a:spcPts val="0"/>
              </a:spcBef>
              <a:spcAft>
                <a:spcPts val="0"/>
              </a:spcAft>
              <a:defRPr/>
            </a:pPr>
            <a:r>
              <a:rPr lang="fr-FR" sz="1100" b="1">
                <a:solidFill>
                  <a:srgbClr val="1F497D"/>
                </a:solidFill>
                <a:ea typeface="+mn-ea"/>
                <a:cs typeface="Arial" pitchFamily="34" charset="0"/>
                <a:sym typeface="Wingdings 2"/>
              </a:rPr>
              <a:t></a:t>
            </a:r>
            <a:endParaRPr lang="fr-FR" sz="1100" b="1">
              <a:solidFill>
                <a:srgbClr val="1F497D"/>
              </a:solidFill>
              <a:ea typeface="+mn-ea"/>
              <a:cs typeface="Arial" pitchFamily="34" charset="0"/>
            </a:endParaRPr>
          </a:p>
        </p:txBody>
      </p:sp>
      <p:sp>
        <p:nvSpPr>
          <p:cNvPr id="84" name="ZoneTexte 83"/>
          <p:cNvSpPr txBox="1"/>
          <p:nvPr/>
        </p:nvSpPr>
        <p:spPr>
          <a:xfrm>
            <a:off x="5049838" y="3079750"/>
            <a:ext cx="560387" cy="260350"/>
          </a:xfrm>
          <a:prstGeom prst="rect">
            <a:avLst/>
          </a:prstGeom>
          <a:noFill/>
        </p:spPr>
        <p:txBody>
          <a:bodyPr wrap="none">
            <a:spAutoFit/>
          </a:bodyPr>
          <a:lstStyle/>
          <a:p>
            <a:pPr algn="ctr" defTabSz="914400" eaLnBrk="1" fontAlgn="auto" hangingPunct="1">
              <a:spcBef>
                <a:spcPts val="0"/>
              </a:spcBef>
              <a:spcAft>
                <a:spcPts val="0"/>
              </a:spcAft>
              <a:defRPr/>
            </a:pPr>
            <a:r>
              <a:rPr lang="fr-FR" sz="1100" b="1">
                <a:solidFill>
                  <a:srgbClr val="1F497D"/>
                </a:solidFill>
                <a:ea typeface="+mn-ea"/>
                <a:cs typeface="Arial" pitchFamily="34" charset="0"/>
                <a:sym typeface="Wingdings 2"/>
              </a:rPr>
              <a:t></a:t>
            </a:r>
            <a:endParaRPr lang="fr-FR" sz="1100" b="1">
              <a:solidFill>
                <a:srgbClr val="1F497D"/>
              </a:solidFill>
              <a:ea typeface="+mn-ea"/>
              <a:cs typeface="Arial" pitchFamily="34" charset="0"/>
            </a:endParaRPr>
          </a:p>
        </p:txBody>
      </p:sp>
      <p:sp>
        <p:nvSpPr>
          <p:cNvPr id="85" name="ZoneTexte 84"/>
          <p:cNvSpPr txBox="1"/>
          <p:nvPr/>
        </p:nvSpPr>
        <p:spPr>
          <a:xfrm>
            <a:off x="5695950" y="3397250"/>
            <a:ext cx="558800" cy="261938"/>
          </a:xfrm>
          <a:prstGeom prst="rect">
            <a:avLst/>
          </a:prstGeom>
          <a:noFill/>
        </p:spPr>
        <p:txBody>
          <a:bodyPr wrap="none">
            <a:spAutoFit/>
          </a:bodyPr>
          <a:lstStyle/>
          <a:p>
            <a:pPr algn="ctr" defTabSz="914400" eaLnBrk="1" fontAlgn="auto" hangingPunct="1">
              <a:spcBef>
                <a:spcPts val="0"/>
              </a:spcBef>
              <a:spcAft>
                <a:spcPts val="0"/>
              </a:spcAft>
              <a:defRPr/>
            </a:pPr>
            <a:r>
              <a:rPr lang="fr-FR" sz="1100" b="1">
                <a:solidFill>
                  <a:srgbClr val="1F497D"/>
                </a:solidFill>
                <a:ea typeface="+mn-ea"/>
                <a:cs typeface="Arial" pitchFamily="34" charset="0"/>
                <a:sym typeface="Wingdings 2"/>
              </a:rPr>
              <a:t></a:t>
            </a:r>
            <a:endParaRPr lang="fr-FR" sz="1100" b="1">
              <a:solidFill>
                <a:srgbClr val="1F497D"/>
              </a:solidFill>
              <a:ea typeface="+mn-ea"/>
              <a:cs typeface="Arial" pitchFamily="34" charset="0"/>
            </a:endParaRPr>
          </a:p>
        </p:txBody>
      </p:sp>
      <p:grpSp>
        <p:nvGrpSpPr>
          <p:cNvPr id="332856" name="Groupe 47"/>
          <p:cNvGrpSpPr>
            <a:grpSpLocks/>
          </p:cNvGrpSpPr>
          <p:nvPr/>
        </p:nvGrpSpPr>
        <p:grpSpPr bwMode="auto">
          <a:xfrm>
            <a:off x="960438" y="2230438"/>
            <a:ext cx="6057900" cy="3543300"/>
            <a:chOff x="1255795" y="2122711"/>
            <a:chExt cx="6057837" cy="3543300"/>
          </a:xfrm>
        </p:grpSpPr>
        <p:sp>
          <p:nvSpPr>
            <p:cNvPr id="3" name="Forme libre 2"/>
            <p:cNvSpPr/>
            <p:nvPr/>
          </p:nvSpPr>
          <p:spPr>
            <a:xfrm>
              <a:off x="1370094" y="2122711"/>
              <a:ext cx="5943538" cy="3543300"/>
            </a:xfrm>
            <a:custGeom>
              <a:avLst/>
              <a:gdLst>
                <a:gd name="connsiteX0" fmla="*/ 0 w 5943600"/>
                <a:gd name="connsiteY0" fmla="*/ 0 h 3543300"/>
                <a:gd name="connsiteX1" fmla="*/ 0 w 5943600"/>
                <a:gd name="connsiteY1" fmla="*/ 3543300 h 3543300"/>
                <a:gd name="connsiteX2" fmla="*/ 5943600 w 5943600"/>
                <a:gd name="connsiteY2" fmla="*/ 3543300 h 3543300"/>
              </a:gdLst>
              <a:ahLst/>
              <a:cxnLst>
                <a:cxn ang="0">
                  <a:pos x="connsiteX0" y="connsiteY0"/>
                </a:cxn>
                <a:cxn ang="0">
                  <a:pos x="connsiteX1" y="connsiteY1"/>
                </a:cxn>
                <a:cxn ang="0">
                  <a:pos x="connsiteX2" y="connsiteY2"/>
                </a:cxn>
              </a:cxnLst>
              <a:rect l="l" t="t" r="r" b="b"/>
              <a:pathLst>
                <a:path w="5943600" h="3543300">
                  <a:moveTo>
                    <a:pt x="0" y="0"/>
                  </a:moveTo>
                  <a:lnTo>
                    <a:pt x="0" y="3543300"/>
                  </a:lnTo>
                  <a:lnTo>
                    <a:pt x="5943600" y="35433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grpSp>
          <p:nvGrpSpPr>
            <p:cNvPr id="332866" name="Groupe 46"/>
            <p:cNvGrpSpPr>
              <a:grpSpLocks/>
            </p:cNvGrpSpPr>
            <p:nvPr/>
          </p:nvGrpSpPr>
          <p:grpSpPr bwMode="auto">
            <a:xfrm>
              <a:off x="1255795" y="2130874"/>
              <a:ext cx="108000" cy="3535137"/>
              <a:chOff x="1255795" y="2130874"/>
              <a:chExt cx="108000" cy="3535137"/>
            </a:xfrm>
          </p:grpSpPr>
          <p:sp>
            <p:nvSpPr>
              <p:cNvPr id="4" name="Forme libre 3"/>
              <p:cNvSpPr/>
              <p:nvPr/>
            </p:nvSpPr>
            <p:spPr>
              <a:xfrm>
                <a:off x="1255795" y="2130648"/>
                <a:ext cx="107949" cy="0"/>
              </a:xfrm>
              <a:custGeom>
                <a:avLst/>
                <a:gdLst>
                  <a:gd name="connsiteX0" fmla="*/ 155121 w 155121"/>
                  <a:gd name="connsiteY0" fmla="*/ 0 h 0"/>
                  <a:gd name="connsiteX1" fmla="*/ 0 w 155121"/>
                  <a:gd name="connsiteY1" fmla="*/ 0 h 0"/>
                </a:gdLst>
                <a:ahLst/>
                <a:cxnLst>
                  <a:cxn ang="0">
                    <a:pos x="connsiteX0" y="connsiteY0"/>
                  </a:cxn>
                  <a:cxn ang="0">
                    <a:pos x="connsiteX1" y="connsiteY1"/>
                  </a:cxn>
                </a:cxnLst>
                <a:rect l="l" t="t" r="r" b="b"/>
                <a:pathLst>
                  <a:path w="155121">
                    <a:moveTo>
                      <a:pt x="155121" y="0"/>
                    </a:move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27" name="Forme libre 26"/>
              <p:cNvSpPr/>
              <p:nvPr/>
            </p:nvSpPr>
            <p:spPr>
              <a:xfrm>
                <a:off x="1255795" y="2635473"/>
                <a:ext cx="107949" cy="0"/>
              </a:xfrm>
              <a:custGeom>
                <a:avLst/>
                <a:gdLst>
                  <a:gd name="connsiteX0" fmla="*/ 155121 w 155121"/>
                  <a:gd name="connsiteY0" fmla="*/ 0 h 0"/>
                  <a:gd name="connsiteX1" fmla="*/ 0 w 155121"/>
                  <a:gd name="connsiteY1" fmla="*/ 0 h 0"/>
                </a:gdLst>
                <a:ahLst/>
                <a:cxnLst>
                  <a:cxn ang="0">
                    <a:pos x="connsiteX0" y="connsiteY0"/>
                  </a:cxn>
                  <a:cxn ang="0">
                    <a:pos x="connsiteX1" y="connsiteY1"/>
                  </a:cxn>
                </a:cxnLst>
                <a:rect l="l" t="t" r="r" b="b"/>
                <a:pathLst>
                  <a:path w="155121">
                    <a:moveTo>
                      <a:pt x="155121" y="0"/>
                    </a:move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30" name="Forme libre 29"/>
              <p:cNvSpPr/>
              <p:nvPr/>
            </p:nvSpPr>
            <p:spPr>
              <a:xfrm>
                <a:off x="1255795" y="3140298"/>
                <a:ext cx="107949" cy="0"/>
              </a:xfrm>
              <a:custGeom>
                <a:avLst/>
                <a:gdLst>
                  <a:gd name="connsiteX0" fmla="*/ 155121 w 155121"/>
                  <a:gd name="connsiteY0" fmla="*/ 0 h 0"/>
                  <a:gd name="connsiteX1" fmla="*/ 0 w 155121"/>
                  <a:gd name="connsiteY1" fmla="*/ 0 h 0"/>
                </a:gdLst>
                <a:ahLst/>
                <a:cxnLst>
                  <a:cxn ang="0">
                    <a:pos x="connsiteX0" y="connsiteY0"/>
                  </a:cxn>
                  <a:cxn ang="0">
                    <a:pos x="connsiteX1" y="connsiteY1"/>
                  </a:cxn>
                </a:cxnLst>
                <a:rect l="l" t="t" r="r" b="b"/>
                <a:pathLst>
                  <a:path w="155121">
                    <a:moveTo>
                      <a:pt x="155121" y="0"/>
                    </a:move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31" name="Forme libre 30"/>
              <p:cNvSpPr/>
              <p:nvPr/>
            </p:nvSpPr>
            <p:spPr>
              <a:xfrm>
                <a:off x="1255795" y="3645123"/>
                <a:ext cx="107949" cy="0"/>
              </a:xfrm>
              <a:custGeom>
                <a:avLst/>
                <a:gdLst>
                  <a:gd name="connsiteX0" fmla="*/ 155121 w 155121"/>
                  <a:gd name="connsiteY0" fmla="*/ 0 h 0"/>
                  <a:gd name="connsiteX1" fmla="*/ 0 w 155121"/>
                  <a:gd name="connsiteY1" fmla="*/ 0 h 0"/>
                </a:gdLst>
                <a:ahLst/>
                <a:cxnLst>
                  <a:cxn ang="0">
                    <a:pos x="connsiteX0" y="connsiteY0"/>
                  </a:cxn>
                  <a:cxn ang="0">
                    <a:pos x="connsiteX1" y="connsiteY1"/>
                  </a:cxn>
                </a:cxnLst>
                <a:rect l="l" t="t" r="r" b="b"/>
                <a:pathLst>
                  <a:path w="155121">
                    <a:moveTo>
                      <a:pt x="155121" y="0"/>
                    </a:move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32" name="Forme libre 31"/>
              <p:cNvSpPr/>
              <p:nvPr/>
            </p:nvSpPr>
            <p:spPr>
              <a:xfrm>
                <a:off x="1255795" y="4151536"/>
                <a:ext cx="107949" cy="0"/>
              </a:xfrm>
              <a:custGeom>
                <a:avLst/>
                <a:gdLst>
                  <a:gd name="connsiteX0" fmla="*/ 155121 w 155121"/>
                  <a:gd name="connsiteY0" fmla="*/ 0 h 0"/>
                  <a:gd name="connsiteX1" fmla="*/ 0 w 155121"/>
                  <a:gd name="connsiteY1" fmla="*/ 0 h 0"/>
                </a:gdLst>
                <a:ahLst/>
                <a:cxnLst>
                  <a:cxn ang="0">
                    <a:pos x="connsiteX0" y="connsiteY0"/>
                  </a:cxn>
                  <a:cxn ang="0">
                    <a:pos x="connsiteX1" y="connsiteY1"/>
                  </a:cxn>
                </a:cxnLst>
                <a:rect l="l" t="t" r="r" b="b"/>
                <a:pathLst>
                  <a:path w="155121">
                    <a:moveTo>
                      <a:pt x="155121" y="0"/>
                    </a:move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33" name="Forme libre 32"/>
              <p:cNvSpPr/>
              <p:nvPr/>
            </p:nvSpPr>
            <p:spPr>
              <a:xfrm>
                <a:off x="1255795" y="4656361"/>
                <a:ext cx="107949" cy="0"/>
              </a:xfrm>
              <a:custGeom>
                <a:avLst/>
                <a:gdLst>
                  <a:gd name="connsiteX0" fmla="*/ 155121 w 155121"/>
                  <a:gd name="connsiteY0" fmla="*/ 0 h 0"/>
                  <a:gd name="connsiteX1" fmla="*/ 0 w 155121"/>
                  <a:gd name="connsiteY1" fmla="*/ 0 h 0"/>
                </a:gdLst>
                <a:ahLst/>
                <a:cxnLst>
                  <a:cxn ang="0">
                    <a:pos x="connsiteX0" y="connsiteY0"/>
                  </a:cxn>
                  <a:cxn ang="0">
                    <a:pos x="connsiteX1" y="connsiteY1"/>
                  </a:cxn>
                </a:cxnLst>
                <a:rect l="l" t="t" r="r" b="b"/>
                <a:pathLst>
                  <a:path w="155121">
                    <a:moveTo>
                      <a:pt x="155121" y="0"/>
                    </a:move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34" name="Forme libre 33"/>
              <p:cNvSpPr/>
              <p:nvPr/>
            </p:nvSpPr>
            <p:spPr>
              <a:xfrm>
                <a:off x="1255795" y="5161186"/>
                <a:ext cx="107949" cy="0"/>
              </a:xfrm>
              <a:custGeom>
                <a:avLst/>
                <a:gdLst>
                  <a:gd name="connsiteX0" fmla="*/ 155121 w 155121"/>
                  <a:gd name="connsiteY0" fmla="*/ 0 h 0"/>
                  <a:gd name="connsiteX1" fmla="*/ 0 w 155121"/>
                  <a:gd name="connsiteY1" fmla="*/ 0 h 0"/>
                </a:gdLst>
                <a:ahLst/>
                <a:cxnLst>
                  <a:cxn ang="0">
                    <a:pos x="connsiteX0" y="connsiteY0"/>
                  </a:cxn>
                  <a:cxn ang="0">
                    <a:pos x="connsiteX1" y="connsiteY1"/>
                  </a:cxn>
                </a:cxnLst>
                <a:rect l="l" t="t" r="r" b="b"/>
                <a:pathLst>
                  <a:path w="155121">
                    <a:moveTo>
                      <a:pt x="155121" y="0"/>
                    </a:move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87" name="Forme libre 86"/>
              <p:cNvSpPr/>
              <p:nvPr/>
            </p:nvSpPr>
            <p:spPr>
              <a:xfrm>
                <a:off x="1255795" y="5666011"/>
                <a:ext cx="107949" cy="0"/>
              </a:xfrm>
              <a:custGeom>
                <a:avLst/>
                <a:gdLst>
                  <a:gd name="connsiteX0" fmla="*/ 155121 w 155121"/>
                  <a:gd name="connsiteY0" fmla="*/ 0 h 0"/>
                  <a:gd name="connsiteX1" fmla="*/ 0 w 155121"/>
                  <a:gd name="connsiteY1" fmla="*/ 0 h 0"/>
                </a:gdLst>
                <a:ahLst/>
                <a:cxnLst>
                  <a:cxn ang="0">
                    <a:pos x="connsiteX0" y="connsiteY0"/>
                  </a:cxn>
                  <a:cxn ang="0">
                    <a:pos x="connsiteX1" y="connsiteY1"/>
                  </a:cxn>
                </a:cxnLst>
                <a:rect l="l" t="t" r="r" b="b"/>
                <a:pathLst>
                  <a:path w="155121">
                    <a:moveTo>
                      <a:pt x="155121" y="0"/>
                    </a:move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grpSp>
      </p:grpSp>
      <p:sp>
        <p:nvSpPr>
          <p:cNvPr id="86" name="Forme libre 85"/>
          <p:cNvSpPr/>
          <p:nvPr/>
        </p:nvSpPr>
        <p:spPr>
          <a:xfrm>
            <a:off x="3524250" y="2973388"/>
            <a:ext cx="1655763" cy="0"/>
          </a:xfrm>
          <a:custGeom>
            <a:avLst/>
            <a:gdLst>
              <a:gd name="connsiteX0" fmla="*/ 0 w 1477735"/>
              <a:gd name="connsiteY0" fmla="*/ 0 h 0"/>
              <a:gd name="connsiteX1" fmla="*/ 1477735 w 1477735"/>
              <a:gd name="connsiteY1" fmla="*/ 0 h 0"/>
            </a:gdLst>
            <a:ahLst/>
            <a:cxnLst>
              <a:cxn ang="0">
                <a:pos x="connsiteX0" y="connsiteY0"/>
              </a:cxn>
              <a:cxn ang="0">
                <a:pos x="connsiteX1" y="connsiteY1"/>
              </a:cxn>
            </a:cxnLst>
            <a:rect l="l" t="t" r="r" b="b"/>
            <a:pathLst>
              <a:path w="1477735">
                <a:moveTo>
                  <a:pt x="0" y="0"/>
                </a:moveTo>
                <a:lnTo>
                  <a:pt x="1477735" y="0"/>
                </a:lnTo>
              </a:path>
            </a:pathLst>
          </a:custGeom>
          <a:noFill/>
          <a:ln w="28575">
            <a:solidFill>
              <a:srgbClr val="6A9F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88" name="Forme libre 87"/>
          <p:cNvSpPr/>
          <p:nvPr/>
        </p:nvSpPr>
        <p:spPr>
          <a:xfrm>
            <a:off x="2085975" y="2360613"/>
            <a:ext cx="1512888" cy="0"/>
          </a:xfrm>
          <a:custGeom>
            <a:avLst/>
            <a:gdLst>
              <a:gd name="connsiteX0" fmla="*/ 0 w 1477735"/>
              <a:gd name="connsiteY0" fmla="*/ 0 h 0"/>
              <a:gd name="connsiteX1" fmla="*/ 1477735 w 1477735"/>
              <a:gd name="connsiteY1" fmla="*/ 0 h 0"/>
            </a:gdLst>
            <a:ahLst/>
            <a:cxnLst>
              <a:cxn ang="0">
                <a:pos x="connsiteX0" y="connsiteY0"/>
              </a:cxn>
              <a:cxn ang="0">
                <a:pos x="connsiteX1" y="connsiteY1"/>
              </a:cxn>
            </a:cxnLst>
            <a:rect l="l" t="t" r="r" b="b"/>
            <a:pathLst>
              <a:path w="1477735">
                <a:moveTo>
                  <a:pt x="0" y="0"/>
                </a:moveTo>
                <a:lnTo>
                  <a:pt x="1477735" y="0"/>
                </a:lnTo>
              </a:path>
            </a:pathLst>
          </a:custGeom>
          <a:noFill/>
          <a:ln w="28575">
            <a:solidFill>
              <a:srgbClr val="6A9F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89" name="Forme libre 88"/>
          <p:cNvSpPr/>
          <p:nvPr/>
        </p:nvSpPr>
        <p:spPr>
          <a:xfrm>
            <a:off x="1571625" y="2205038"/>
            <a:ext cx="1512888" cy="0"/>
          </a:xfrm>
          <a:custGeom>
            <a:avLst/>
            <a:gdLst>
              <a:gd name="connsiteX0" fmla="*/ 0 w 1477735"/>
              <a:gd name="connsiteY0" fmla="*/ 0 h 0"/>
              <a:gd name="connsiteX1" fmla="*/ 1477735 w 1477735"/>
              <a:gd name="connsiteY1" fmla="*/ 0 h 0"/>
            </a:gdLst>
            <a:ahLst/>
            <a:cxnLst>
              <a:cxn ang="0">
                <a:pos x="connsiteX0" y="connsiteY0"/>
              </a:cxn>
              <a:cxn ang="0">
                <a:pos x="connsiteX1" y="connsiteY1"/>
              </a:cxn>
            </a:cxnLst>
            <a:rect l="l" t="t" r="r" b="b"/>
            <a:pathLst>
              <a:path w="1477735">
                <a:moveTo>
                  <a:pt x="0" y="0"/>
                </a:moveTo>
                <a:lnTo>
                  <a:pt x="1477735" y="0"/>
                </a:lnTo>
              </a:path>
            </a:pathLst>
          </a:custGeom>
          <a:noFill/>
          <a:ln w="28575">
            <a:solidFill>
              <a:srgbClr val="2C53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90" name="Forme libre 89"/>
          <p:cNvSpPr/>
          <p:nvPr/>
        </p:nvSpPr>
        <p:spPr>
          <a:xfrm>
            <a:off x="3060700" y="2728913"/>
            <a:ext cx="1511300" cy="0"/>
          </a:xfrm>
          <a:custGeom>
            <a:avLst/>
            <a:gdLst>
              <a:gd name="connsiteX0" fmla="*/ 0 w 1477735"/>
              <a:gd name="connsiteY0" fmla="*/ 0 h 0"/>
              <a:gd name="connsiteX1" fmla="*/ 1477735 w 1477735"/>
              <a:gd name="connsiteY1" fmla="*/ 0 h 0"/>
            </a:gdLst>
            <a:ahLst/>
            <a:cxnLst>
              <a:cxn ang="0">
                <a:pos x="connsiteX0" y="connsiteY0"/>
              </a:cxn>
              <a:cxn ang="0">
                <a:pos x="connsiteX1" y="connsiteY1"/>
              </a:cxn>
            </a:cxnLst>
            <a:rect l="l" t="t" r="r" b="b"/>
            <a:pathLst>
              <a:path w="1477735">
                <a:moveTo>
                  <a:pt x="0" y="0"/>
                </a:moveTo>
                <a:lnTo>
                  <a:pt x="1477735" y="0"/>
                </a:lnTo>
              </a:path>
            </a:pathLst>
          </a:custGeom>
          <a:noFill/>
          <a:ln w="28575">
            <a:solidFill>
              <a:srgbClr val="2C53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91" name="Forme libre 90"/>
          <p:cNvSpPr/>
          <p:nvPr/>
        </p:nvSpPr>
        <p:spPr>
          <a:xfrm>
            <a:off x="4572000" y="3373438"/>
            <a:ext cx="1476375" cy="0"/>
          </a:xfrm>
          <a:custGeom>
            <a:avLst/>
            <a:gdLst>
              <a:gd name="connsiteX0" fmla="*/ 0 w 1477735"/>
              <a:gd name="connsiteY0" fmla="*/ 0 h 0"/>
              <a:gd name="connsiteX1" fmla="*/ 1477735 w 1477735"/>
              <a:gd name="connsiteY1" fmla="*/ 0 h 0"/>
            </a:gdLst>
            <a:ahLst/>
            <a:cxnLst>
              <a:cxn ang="0">
                <a:pos x="connsiteX0" y="connsiteY0"/>
              </a:cxn>
              <a:cxn ang="0">
                <a:pos x="connsiteX1" y="connsiteY1"/>
              </a:cxn>
            </a:cxnLst>
            <a:rect l="l" t="t" r="r" b="b"/>
            <a:pathLst>
              <a:path w="1477735">
                <a:moveTo>
                  <a:pt x="0" y="0"/>
                </a:moveTo>
                <a:lnTo>
                  <a:pt x="1477735" y="0"/>
                </a:lnTo>
              </a:path>
            </a:pathLst>
          </a:custGeom>
          <a:noFill/>
          <a:ln w="28575">
            <a:solidFill>
              <a:srgbClr val="2C53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srgbClr val="1F497D"/>
              </a:solidFill>
              <a:latin typeface="Arial" pitchFamily="34" charset="0"/>
              <a:cs typeface="Arial" pitchFamily="34" charset="0"/>
            </a:endParaRPr>
          </a:p>
        </p:txBody>
      </p:sp>
      <p:sp>
        <p:nvSpPr>
          <p:cNvPr id="2" name="ZoneTexte 1"/>
          <p:cNvSpPr txBox="1"/>
          <p:nvPr/>
        </p:nvSpPr>
        <p:spPr>
          <a:xfrm>
            <a:off x="7289800" y="5324475"/>
            <a:ext cx="1057275" cy="369888"/>
          </a:xfrm>
          <a:prstGeom prst="rect">
            <a:avLst/>
          </a:prstGeom>
          <a:noFill/>
        </p:spPr>
        <p:txBody>
          <a:bodyPr>
            <a:spAutoFit/>
          </a:bodyPr>
          <a:lstStyle/>
          <a:p>
            <a:pPr algn="ctr" defTabSz="914400" eaLnBrk="1" fontAlgn="auto" hangingPunct="1">
              <a:spcBef>
                <a:spcPts val="0"/>
              </a:spcBef>
              <a:spcAft>
                <a:spcPts val="0"/>
              </a:spcAft>
              <a:defRPr/>
            </a:pPr>
            <a:r>
              <a:rPr lang="en-US" dirty="0">
                <a:solidFill>
                  <a:srgbClr val="002060"/>
                </a:solidFill>
                <a:ea typeface="+mn-ea"/>
                <a:cs typeface="Arial" pitchFamily="34" charset="0"/>
              </a:rPr>
              <a:t>N=174</a:t>
            </a:r>
          </a:p>
        </p:txBody>
      </p:sp>
      <p:sp>
        <p:nvSpPr>
          <p:cNvPr id="6" name="Rectangle 5"/>
          <p:cNvSpPr/>
          <p:nvPr/>
        </p:nvSpPr>
        <p:spPr>
          <a:xfrm>
            <a:off x="4743450" y="6394450"/>
            <a:ext cx="3692525" cy="338138"/>
          </a:xfrm>
          <a:prstGeom prst="rect">
            <a:avLst/>
          </a:prstGeom>
        </p:spPr>
        <p:txBody>
          <a:bodyPr wrap="none">
            <a:spAutoFit/>
          </a:bodyPr>
          <a:lstStyle/>
          <a:p>
            <a:pPr defTabSz="914400" eaLnBrk="1" fontAlgn="auto" hangingPunct="1">
              <a:spcBef>
                <a:spcPts val="0"/>
              </a:spcBef>
              <a:spcAft>
                <a:spcPts val="0"/>
              </a:spcAft>
              <a:defRPr/>
            </a:pPr>
            <a:r>
              <a:rPr lang="fr-FR" altLang="fr-FR" sz="1600" dirty="0">
                <a:solidFill>
                  <a:srgbClr val="1F497D"/>
                </a:solidFill>
                <a:ea typeface="+mn-ea"/>
                <a:cs typeface="Arial" pitchFamily="34" charset="0"/>
              </a:rPr>
              <a:t>8-week </a:t>
            </a:r>
            <a:r>
              <a:rPr lang="fr-FR" altLang="fr-FR" sz="1600" dirty="0" err="1">
                <a:solidFill>
                  <a:srgbClr val="1F497D"/>
                </a:solidFill>
                <a:ea typeface="+mn-ea"/>
                <a:cs typeface="Arial" pitchFamily="34" charset="0"/>
              </a:rPr>
              <a:t>randomized</a:t>
            </a:r>
            <a:r>
              <a:rPr lang="fr-FR" altLang="fr-FR" sz="1600" dirty="0">
                <a:solidFill>
                  <a:srgbClr val="1F497D"/>
                </a:solidFill>
                <a:ea typeface="+mn-ea"/>
                <a:cs typeface="Arial" pitchFamily="34" charset="0"/>
              </a:rPr>
              <a:t> double-</a:t>
            </a:r>
            <a:r>
              <a:rPr lang="fr-FR" altLang="fr-FR" sz="1600" dirty="0" err="1">
                <a:solidFill>
                  <a:srgbClr val="1F497D"/>
                </a:solidFill>
                <a:ea typeface="+mn-ea"/>
                <a:cs typeface="Arial" pitchFamily="34" charset="0"/>
              </a:rPr>
              <a:t>blind</a:t>
            </a:r>
            <a:r>
              <a:rPr lang="fr-FR" altLang="fr-FR" sz="1600" dirty="0">
                <a:solidFill>
                  <a:srgbClr val="1F497D"/>
                </a:solidFill>
                <a:ea typeface="+mn-ea"/>
                <a:cs typeface="Arial" pitchFamily="34" charset="0"/>
              </a:rPr>
              <a:t> </a:t>
            </a:r>
            <a:r>
              <a:rPr lang="fr-FR" altLang="fr-FR" sz="1600" dirty="0" err="1">
                <a:solidFill>
                  <a:srgbClr val="1F497D"/>
                </a:solidFill>
                <a:ea typeface="+mn-ea"/>
                <a:cs typeface="Arial" pitchFamily="34" charset="0"/>
              </a:rPr>
              <a:t>study</a:t>
            </a:r>
            <a:endParaRPr lang="en-US" sz="1600" dirty="0">
              <a:solidFill>
                <a:prstClr val="black"/>
              </a:solidFill>
              <a:ea typeface="+mn-ea"/>
              <a:cs typeface="Arial" pitchFamily="34" charset="0"/>
            </a:endParaRPr>
          </a:p>
        </p:txBody>
      </p:sp>
      <p:sp>
        <p:nvSpPr>
          <p:cNvPr id="80" name="Ellipse 79"/>
          <p:cNvSpPr/>
          <p:nvPr/>
        </p:nvSpPr>
        <p:spPr>
          <a:xfrm>
            <a:off x="5508625" y="4267200"/>
            <a:ext cx="1584325" cy="2024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2">
            <a:extLst>
              <a:ext uri="{28A0092B-C50C-407E-A947-70E740481C1C}">
                <a14:useLocalDpi xmlns:a14="http://schemas.microsoft.com/office/drawing/2010/main" val="0"/>
              </a:ext>
            </a:extLst>
          </a:blip>
          <a:srcRect b="1749"/>
          <a:stretch>
            <a:fillRect/>
          </a:stretch>
        </p:blipFill>
        <p:spPr bwMode="auto">
          <a:xfrm>
            <a:off x="0" y="9525"/>
            <a:ext cx="9169400" cy="50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txBox="1">
            <a:spLocks/>
          </p:cNvSpPr>
          <p:nvPr/>
        </p:nvSpPr>
        <p:spPr>
          <a:xfrm>
            <a:off x="98425" y="149225"/>
            <a:ext cx="8794750" cy="461963"/>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altLang="fr-FR" sz="2400" b="1" dirty="0">
                <a:solidFill>
                  <a:srgbClr val="0070C0"/>
                </a:solidFill>
                <a:latin typeface="Arial" charset="0"/>
                <a:cs typeface="Arial" charset="0"/>
              </a:rPr>
              <a:t>L</a:t>
            </a:r>
            <a:r>
              <a:rPr lang="en-GB" altLang="fr-FR" sz="2400" b="1" dirty="0" smtClean="0">
                <a:solidFill>
                  <a:srgbClr val="0070C0"/>
                </a:solidFill>
                <a:latin typeface="Arial" charset="0"/>
                <a:cs typeface="Arial" charset="0"/>
              </a:rPr>
              <a:t>ower </a:t>
            </a:r>
            <a:r>
              <a:rPr lang="en-GB" altLang="fr-FR" sz="2400" b="1" dirty="0">
                <a:solidFill>
                  <a:srgbClr val="0070C0"/>
                </a:solidFill>
                <a:latin typeface="Arial" charset="0"/>
                <a:cs typeface="Arial" charset="0"/>
              </a:rPr>
              <a:t>limb </a:t>
            </a:r>
            <a:r>
              <a:rPr lang="en-US" sz="2400" b="1" dirty="0" smtClean="0">
                <a:solidFill>
                  <a:srgbClr val="0070C0"/>
                </a:solidFill>
                <a:latin typeface="Arial" charset="0"/>
                <a:cs typeface="Arial" charset="0"/>
              </a:rPr>
              <a:t>discomfort and improved </a:t>
            </a:r>
            <a:r>
              <a:rPr lang="en-US" sz="2400" b="1" dirty="0" err="1" smtClean="0">
                <a:solidFill>
                  <a:srgbClr val="0070C0"/>
                </a:solidFill>
                <a:latin typeface="Arial" charset="0"/>
                <a:cs typeface="Arial" charset="0"/>
              </a:rPr>
              <a:t>QoL</a:t>
            </a:r>
            <a:endParaRPr lang="en-US" sz="2400" b="1" dirty="0">
              <a:solidFill>
                <a:srgbClr val="0070C0"/>
              </a:solidFill>
              <a:latin typeface="Arial" charset="0"/>
              <a:cs typeface="Arial" charset="0"/>
            </a:endParaRPr>
          </a:p>
        </p:txBody>
      </p:sp>
      <p:pic>
        <p:nvPicPr>
          <p:cNvPr id="334851" name="Picture 2"/>
          <p:cNvPicPr>
            <a:picLocks noChangeAspect="1" noChangeArrowheads="1"/>
          </p:cNvPicPr>
          <p:nvPr/>
        </p:nvPicPr>
        <p:blipFill>
          <a:blip r:embed="rId4">
            <a:extLst>
              <a:ext uri="{28A0092B-C50C-407E-A947-70E740481C1C}">
                <a14:useLocalDpi xmlns:a14="http://schemas.microsoft.com/office/drawing/2010/main" val="0"/>
              </a:ext>
            </a:extLst>
          </a:blip>
          <a:srcRect r="13098"/>
          <a:stretch>
            <a:fillRect/>
          </a:stretch>
        </p:blipFill>
        <p:spPr bwMode="auto">
          <a:xfrm>
            <a:off x="122238" y="1916113"/>
            <a:ext cx="4108450" cy="3030537"/>
          </a:xfrm>
          <a:prstGeom prst="rect">
            <a:avLst/>
          </a:prstGeom>
          <a:noFill/>
          <a:ln w="19050">
            <a:solidFill>
              <a:srgbClr val="00206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98425" y="6477000"/>
            <a:ext cx="2119313" cy="254000"/>
          </a:xfrm>
          <a:prstGeom prst="rect">
            <a:avLst/>
          </a:prstGeom>
        </p:spPr>
        <p:txBody>
          <a:bodyPr wrap="none">
            <a:spAutoFit/>
          </a:bodyPr>
          <a:lstStyle/>
          <a:p>
            <a:pPr defTabSz="685069" eaLnBrk="1" fontAlgn="auto" hangingPunct="1">
              <a:spcBef>
                <a:spcPts val="0"/>
              </a:spcBef>
              <a:spcAft>
                <a:spcPts val="0"/>
              </a:spcAft>
              <a:defRPr/>
            </a:pPr>
            <a:r>
              <a:rPr lang="en-US" sz="1050" kern="0" dirty="0">
                <a:solidFill>
                  <a:srgbClr val="1F497D"/>
                </a:solidFill>
                <a:ea typeface="+mn-ea"/>
                <a:cs typeface="Arial" pitchFamily="34" charset="0"/>
              </a:rPr>
              <a:t>C</a:t>
            </a:r>
            <a:r>
              <a:rPr lang="fr-FR" sz="1050" kern="0" dirty="0" err="1">
                <a:solidFill>
                  <a:srgbClr val="1F497D"/>
                </a:solidFill>
                <a:ea typeface="+mn-ea"/>
                <a:cs typeface="Arial" pitchFamily="34" charset="0"/>
              </a:rPr>
              <a:t>arpentier</a:t>
            </a:r>
            <a:r>
              <a:rPr lang="fr-FR" sz="1050" kern="0" dirty="0">
                <a:solidFill>
                  <a:srgbClr val="1F497D"/>
                </a:solidFill>
                <a:ea typeface="+mn-ea"/>
                <a:cs typeface="Arial" pitchFamily="34" charset="0"/>
              </a:rPr>
              <a:t> et al</a:t>
            </a:r>
            <a:r>
              <a:rPr lang="fr-FR" sz="1050" i="1" kern="0" dirty="0">
                <a:solidFill>
                  <a:srgbClr val="1F497D"/>
                </a:solidFill>
                <a:ea typeface="+mn-ea"/>
                <a:cs typeface="Arial" pitchFamily="34" charset="0"/>
              </a:rPr>
              <a:t>. Int </a:t>
            </a:r>
            <a:r>
              <a:rPr lang="fr-FR" sz="1050" i="1" kern="0" dirty="0" err="1">
                <a:solidFill>
                  <a:srgbClr val="1F497D"/>
                </a:solidFill>
                <a:ea typeface="+mn-ea"/>
                <a:cs typeface="Arial" pitchFamily="34" charset="0"/>
              </a:rPr>
              <a:t>Angiol</a:t>
            </a:r>
            <a:r>
              <a:rPr lang="fr-FR" sz="1050" kern="0" dirty="0">
                <a:solidFill>
                  <a:srgbClr val="1F497D"/>
                </a:solidFill>
                <a:ea typeface="+mn-ea"/>
                <a:cs typeface="Arial" pitchFamily="34" charset="0"/>
              </a:rPr>
              <a:t>. 2017</a:t>
            </a:r>
            <a:endParaRPr lang="en-US" sz="1050" kern="0" dirty="0">
              <a:solidFill>
                <a:srgbClr val="1F497D"/>
              </a:solidFill>
              <a:ea typeface="+mn-ea"/>
              <a:cs typeface="Arial" pitchFamily="34" charset="0"/>
            </a:endParaRPr>
          </a:p>
        </p:txBody>
      </p:sp>
      <p:sp>
        <p:nvSpPr>
          <p:cNvPr id="8" name="Rectangle 7"/>
          <p:cNvSpPr/>
          <p:nvPr/>
        </p:nvSpPr>
        <p:spPr>
          <a:xfrm>
            <a:off x="711200" y="1546225"/>
            <a:ext cx="2492375" cy="369888"/>
          </a:xfrm>
          <a:prstGeom prst="rect">
            <a:avLst/>
          </a:prstGeom>
        </p:spPr>
        <p:txBody>
          <a:bodyPr wrap="none">
            <a:spAutoFit/>
          </a:bodyPr>
          <a:lstStyle/>
          <a:p>
            <a:pPr defTabSz="914400" eaLnBrk="1" fontAlgn="auto" hangingPunct="1">
              <a:spcBef>
                <a:spcPts val="0"/>
              </a:spcBef>
              <a:spcAft>
                <a:spcPts val="0"/>
              </a:spcAft>
              <a:defRPr/>
            </a:pPr>
            <a:r>
              <a:rPr lang="en-GB" altLang="fr-FR" dirty="0">
                <a:solidFill>
                  <a:srgbClr val="1F497D"/>
                </a:solidFill>
                <a:ea typeface="+mn-ea"/>
                <a:cs typeface="Arial" pitchFamily="34" charset="0"/>
              </a:rPr>
              <a:t>Lower limb  </a:t>
            </a:r>
            <a:r>
              <a:rPr lang="en-US" dirty="0">
                <a:solidFill>
                  <a:srgbClr val="1F497D"/>
                </a:solidFill>
                <a:ea typeface="+mn-ea"/>
                <a:cs typeface="Arial" pitchFamily="34" charset="0"/>
              </a:rPr>
              <a:t>discomfort</a:t>
            </a:r>
            <a:endParaRPr lang="en-US" dirty="0">
              <a:solidFill>
                <a:prstClr val="black"/>
              </a:solidFill>
              <a:ea typeface="+mn-ea"/>
              <a:cs typeface="Arial" pitchFamily="34" charset="0"/>
            </a:endParaRPr>
          </a:p>
        </p:txBody>
      </p:sp>
      <p:sp>
        <p:nvSpPr>
          <p:cNvPr id="10" name="Rectangle 9"/>
          <p:cNvSpPr/>
          <p:nvPr/>
        </p:nvSpPr>
        <p:spPr>
          <a:xfrm>
            <a:off x="2938463" y="4371975"/>
            <a:ext cx="454025" cy="307975"/>
          </a:xfrm>
          <a:prstGeom prst="rect">
            <a:avLst/>
          </a:prstGeom>
          <a:solidFill>
            <a:schemeClr val="bg1"/>
          </a:solidFill>
        </p:spPr>
        <p:txBody>
          <a:bodyPr wrap="none">
            <a:spAutoFit/>
          </a:bodyPr>
          <a:lstStyle/>
          <a:p>
            <a:pPr defTabSz="914400" eaLnBrk="1" fontAlgn="auto" hangingPunct="1">
              <a:spcBef>
                <a:spcPts val="0"/>
              </a:spcBef>
              <a:spcAft>
                <a:spcPts val="0"/>
              </a:spcAft>
              <a:defRPr/>
            </a:pPr>
            <a:r>
              <a:rPr lang="en-US" sz="1400" dirty="0">
                <a:solidFill>
                  <a:srgbClr val="002060"/>
                </a:solidFill>
                <a:ea typeface="+mn-ea"/>
                <a:cs typeface="Arial" pitchFamily="34" charset="0"/>
              </a:rPr>
              <a:t>W8</a:t>
            </a:r>
            <a:endParaRPr lang="en-US" sz="1400" dirty="0">
              <a:solidFill>
                <a:prstClr val="black"/>
              </a:solidFill>
              <a:ea typeface="+mn-ea"/>
              <a:cs typeface="Arial" pitchFamily="34" charset="0"/>
            </a:endParaRPr>
          </a:p>
        </p:txBody>
      </p:sp>
      <p:sp>
        <p:nvSpPr>
          <p:cNvPr id="11" name="Rectangle 10"/>
          <p:cNvSpPr/>
          <p:nvPr/>
        </p:nvSpPr>
        <p:spPr>
          <a:xfrm>
            <a:off x="339725" y="3957638"/>
            <a:ext cx="454025" cy="307975"/>
          </a:xfrm>
          <a:prstGeom prst="rect">
            <a:avLst/>
          </a:prstGeom>
          <a:solidFill>
            <a:schemeClr val="bg1"/>
          </a:solidFill>
        </p:spPr>
        <p:txBody>
          <a:bodyPr wrap="none">
            <a:spAutoFit/>
          </a:bodyPr>
          <a:lstStyle/>
          <a:p>
            <a:pPr defTabSz="914400" eaLnBrk="1" fontAlgn="auto" hangingPunct="1">
              <a:spcBef>
                <a:spcPts val="0"/>
              </a:spcBef>
              <a:spcAft>
                <a:spcPts val="0"/>
              </a:spcAft>
              <a:defRPr/>
            </a:pPr>
            <a:r>
              <a:rPr lang="en-US" sz="1400" dirty="0">
                <a:solidFill>
                  <a:srgbClr val="002060"/>
                </a:solidFill>
                <a:ea typeface="+mn-ea"/>
                <a:cs typeface="Arial" pitchFamily="34" charset="0"/>
              </a:rPr>
              <a:t>W0</a:t>
            </a:r>
            <a:endParaRPr lang="en-US" sz="1400" dirty="0">
              <a:solidFill>
                <a:prstClr val="black"/>
              </a:solidFill>
              <a:ea typeface="+mn-ea"/>
              <a:cs typeface="Arial" pitchFamily="34" charset="0"/>
            </a:endParaRPr>
          </a:p>
        </p:txBody>
      </p:sp>
      <p:sp>
        <p:nvSpPr>
          <p:cNvPr id="13" name="Rectangle 12"/>
          <p:cNvSpPr/>
          <p:nvPr/>
        </p:nvSpPr>
        <p:spPr>
          <a:xfrm>
            <a:off x="3635375" y="5708650"/>
            <a:ext cx="398463" cy="144463"/>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rial" pitchFamily="34" charset="0"/>
              <a:cs typeface="Arial" pitchFamily="34" charset="0"/>
            </a:endParaRPr>
          </a:p>
        </p:txBody>
      </p:sp>
      <p:sp>
        <p:nvSpPr>
          <p:cNvPr id="14" name="ZoneTexte 13"/>
          <p:cNvSpPr txBox="1"/>
          <p:nvPr/>
        </p:nvSpPr>
        <p:spPr>
          <a:xfrm>
            <a:off x="4041775" y="5649913"/>
            <a:ext cx="2270125" cy="277812"/>
          </a:xfrm>
          <a:prstGeom prst="rect">
            <a:avLst/>
          </a:prstGeom>
          <a:solidFill>
            <a:schemeClr val="bg1"/>
          </a:solidFill>
        </p:spPr>
        <p:txBody>
          <a:bodyPr>
            <a:spAutoFit/>
          </a:bodyPr>
          <a:lstStyle/>
          <a:p>
            <a:pPr defTabSz="914400" eaLnBrk="1" fontAlgn="auto" hangingPunct="1">
              <a:spcBef>
                <a:spcPts val="0"/>
              </a:spcBef>
              <a:spcAft>
                <a:spcPts val="0"/>
              </a:spcAft>
              <a:defRPr/>
            </a:pPr>
            <a:r>
              <a:rPr lang="en-US" sz="1200" b="1" dirty="0">
                <a:solidFill>
                  <a:srgbClr val="002060"/>
                </a:solidFill>
                <a:ea typeface="+mn-ea"/>
                <a:cs typeface="Arial" pitchFamily="34" charset="0"/>
              </a:rPr>
              <a:t>MPFF 1000mg once daily  </a:t>
            </a:r>
          </a:p>
        </p:txBody>
      </p:sp>
      <p:sp>
        <p:nvSpPr>
          <p:cNvPr id="15" name="ZoneTexte 14"/>
          <p:cNvSpPr txBox="1"/>
          <p:nvPr/>
        </p:nvSpPr>
        <p:spPr>
          <a:xfrm>
            <a:off x="4008438" y="5445125"/>
            <a:ext cx="2243137" cy="277813"/>
          </a:xfrm>
          <a:prstGeom prst="rect">
            <a:avLst/>
          </a:prstGeom>
          <a:solidFill>
            <a:schemeClr val="bg1"/>
          </a:solidFill>
        </p:spPr>
        <p:txBody>
          <a:bodyPr>
            <a:spAutoFit/>
          </a:bodyPr>
          <a:lstStyle/>
          <a:p>
            <a:pPr defTabSz="914400" eaLnBrk="1" fontAlgn="auto" hangingPunct="1">
              <a:spcBef>
                <a:spcPts val="0"/>
              </a:spcBef>
              <a:spcAft>
                <a:spcPts val="0"/>
              </a:spcAft>
              <a:defRPr/>
            </a:pPr>
            <a:r>
              <a:rPr lang="en-US" sz="1200" b="1" dirty="0">
                <a:solidFill>
                  <a:srgbClr val="002060"/>
                </a:solidFill>
                <a:ea typeface="+mn-ea"/>
                <a:cs typeface="Arial" pitchFamily="34" charset="0"/>
              </a:rPr>
              <a:t>MPFF 500mg twice daily</a:t>
            </a:r>
          </a:p>
        </p:txBody>
      </p:sp>
      <p:sp>
        <p:nvSpPr>
          <p:cNvPr id="16" name="Rectangle 15"/>
          <p:cNvSpPr/>
          <p:nvPr/>
        </p:nvSpPr>
        <p:spPr>
          <a:xfrm rot="1342303">
            <a:off x="5707063" y="4183063"/>
            <a:ext cx="400050" cy="74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black"/>
              </a:solidFill>
              <a:latin typeface="Arial" pitchFamily="34" charset="0"/>
              <a:cs typeface="Arial" pitchFamily="34" charset="0"/>
            </a:endParaRPr>
          </a:p>
        </p:txBody>
      </p:sp>
      <p:sp>
        <p:nvSpPr>
          <p:cNvPr id="3" name="Rectangle 2"/>
          <p:cNvSpPr/>
          <p:nvPr/>
        </p:nvSpPr>
        <p:spPr>
          <a:xfrm>
            <a:off x="2763838" y="1204913"/>
            <a:ext cx="2838450" cy="369887"/>
          </a:xfrm>
          <a:prstGeom prst="rect">
            <a:avLst/>
          </a:prstGeom>
        </p:spPr>
        <p:txBody>
          <a:bodyPr wrap="none">
            <a:spAutoFit/>
          </a:bodyPr>
          <a:lstStyle/>
          <a:p>
            <a:pPr defTabSz="914400" eaLnBrk="1" fontAlgn="auto" hangingPunct="1">
              <a:spcBef>
                <a:spcPts val="0"/>
              </a:spcBef>
              <a:spcAft>
                <a:spcPts val="0"/>
              </a:spcAft>
              <a:defRPr/>
            </a:pPr>
            <a:r>
              <a:rPr lang="en-GB" altLang="fr-FR" b="1" dirty="0">
                <a:solidFill>
                  <a:srgbClr val="1F497D"/>
                </a:solidFill>
                <a:ea typeface="+mn-ea"/>
                <a:cs typeface="Arial" pitchFamily="34" charset="0"/>
              </a:rPr>
              <a:t>1076 C0s to C4 patients </a:t>
            </a:r>
            <a:endParaRPr lang="fr-FR" altLang="fr-FR" b="1" dirty="0">
              <a:solidFill>
                <a:srgbClr val="1F497D"/>
              </a:solidFill>
              <a:ea typeface="+mn-ea"/>
              <a:cs typeface="Arial" pitchFamily="34" charset="0"/>
            </a:endParaRPr>
          </a:p>
        </p:txBody>
      </p:sp>
      <p:sp>
        <p:nvSpPr>
          <p:cNvPr id="12" name="Rectangle 11"/>
          <p:cNvSpPr/>
          <p:nvPr/>
        </p:nvSpPr>
        <p:spPr>
          <a:xfrm>
            <a:off x="3635375" y="5511800"/>
            <a:ext cx="398463" cy="138113"/>
          </a:xfrm>
          <a:prstGeom prst="rect">
            <a:avLst/>
          </a:prstGeom>
          <a:solidFill>
            <a:srgbClr val="1F95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rial" pitchFamily="34" charset="0"/>
              <a:cs typeface="Arial" pitchFamily="34" charset="0"/>
            </a:endParaRPr>
          </a:p>
        </p:txBody>
      </p:sp>
      <p:graphicFrame>
        <p:nvGraphicFramePr>
          <p:cNvPr id="334862" name="Objet 3"/>
          <p:cNvGraphicFramePr>
            <a:graphicFrameLocks/>
          </p:cNvGraphicFramePr>
          <p:nvPr/>
        </p:nvGraphicFramePr>
        <p:xfrm>
          <a:off x="4495800" y="1952625"/>
          <a:ext cx="4494213" cy="2994025"/>
        </p:xfrm>
        <a:graphic>
          <a:graphicData uri="http://schemas.openxmlformats.org/presentationml/2006/ole">
            <mc:AlternateContent xmlns:mc="http://schemas.openxmlformats.org/markup-compatibility/2006">
              <mc:Choice xmlns:v="urn:schemas-microsoft-com:vml" Requires="v">
                <p:oleObj spid="_x0000_s334885" name="Chart" r:id="rId5" imgW="6012219" imgH="2872791" progId="Excel.Chart.8">
                  <p:embed/>
                </p:oleObj>
              </mc:Choice>
              <mc:Fallback>
                <p:oleObj name="Chart" r:id="rId5" imgW="6012219" imgH="2872791" progId="Excel.Chart.8">
                  <p:embed/>
                  <p:pic>
                    <p:nvPicPr>
                      <p:cNvPr id="0" name="Obje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952625"/>
                        <a:ext cx="4494213" cy="2994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p:cNvSpPr/>
          <p:nvPr/>
        </p:nvSpPr>
        <p:spPr>
          <a:xfrm>
            <a:off x="5795963" y="1597025"/>
            <a:ext cx="2673350" cy="369888"/>
          </a:xfrm>
          <a:prstGeom prst="rect">
            <a:avLst/>
          </a:prstGeom>
        </p:spPr>
        <p:txBody>
          <a:bodyPr wrap="none">
            <a:spAutoFit/>
          </a:bodyPr>
          <a:lstStyle/>
          <a:p>
            <a:pPr defTabSz="914400" eaLnBrk="1" fontAlgn="auto" hangingPunct="1">
              <a:spcBef>
                <a:spcPts val="0"/>
              </a:spcBef>
              <a:spcAft>
                <a:spcPts val="0"/>
              </a:spcAft>
              <a:defRPr/>
            </a:pPr>
            <a:r>
              <a:rPr lang="fr-FR" altLang="fr-FR" dirty="0" err="1">
                <a:solidFill>
                  <a:srgbClr val="1F497D"/>
                </a:solidFill>
                <a:ea typeface="+mn-ea"/>
                <a:cs typeface="Arial" pitchFamily="34" charset="0"/>
              </a:rPr>
              <a:t>Quality</a:t>
            </a:r>
            <a:r>
              <a:rPr lang="fr-FR" altLang="fr-FR" dirty="0">
                <a:solidFill>
                  <a:srgbClr val="1F497D"/>
                </a:solidFill>
                <a:ea typeface="+mn-ea"/>
                <a:cs typeface="Arial" pitchFamily="34" charset="0"/>
              </a:rPr>
              <a:t> of life (CIVIQ-20 </a:t>
            </a:r>
            <a:endParaRPr lang="en-US" dirty="0">
              <a:solidFill>
                <a:prstClr val="black"/>
              </a:solidFill>
              <a:ea typeface="+mn-ea"/>
              <a:cs typeface="Arial" pitchFamily="34" charset="0"/>
            </a:endParaRPr>
          </a:p>
        </p:txBody>
      </p:sp>
      <p:sp>
        <p:nvSpPr>
          <p:cNvPr id="18" name="TextBox 6"/>
          <p:cNvSpPr txBox="1">
            <a:spLocks noChangeArrowheads="1"/>
          </p:cNvSpPr>
          <p:nvPr/>
        </p:nvSpPr>
        <p:spPr bwMode="auto">
          <a:xfrm>
            <a:off x="5795963" y="2195513"/>
            <a:ext cx="658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auto" hangingPunct="1">
              <a:spcBef>
                <a:spcPts val="0"/>
              </a:spcBef>
              <a:spcAft>
                <a:spcPts val="0"/>
              </a:spcAft>
              <a:defRPr/>
            </a:pPr>
            <a:r>
              <a:rPr lang="fr-FR" sz="1400" b="1" kern="0" dirty="0" smtClean="0">
                <a:solidFill>
                  <a:sysClr val="window" lastClr="FFFFFF"/>
                </a:solidFill>
                <a:ea typeface="MS PGothic" pitchFamily="34" charset="-128"/>
              </a:rPr>
              <a:t> </a:t>
            </a:r>
            <a:r>
              <a:rPr lang="fr-FR" sz="1100" b="1" kern="0" dirty="0" smtClean="0">
                <a:solidFill>
                  <a:prstClr val="black"/>
                </a:solidFill>
                <a:ea typeface="MS PGothic" pitchFamily="34" charset="-128"/>
              </a:rPr>
              <a:t>+20,28</a:t>
            </a:r>
            <a:endParaRPr lang="en-US" sz="1100" b="1" kern="0" dirty="0" smtClean="0">
              <a:solidFill>
                <a:prstClr val="black"/>
              </a:solidFill>
              <a:ea typeface="MS PGothic" pitchFamily="34" charset="-128"/>
            </a:endParaRPr>
          </a:p>
        </p:txBody>
      </p:sp>
      <p:sp>
        <p:nvSpPr>
          <p:cNvPr id="19" name="TextBox 12"/>
          <p:cNvSpPr txBox="1">
            <a:spLocks noChangeArrowheads="1"/>
          </p:cNvSpPr>
          <p:nvPr/>
        </p:nvSpPr>
        <p:spPr bwMode="auto">
          <a:xfrm>
            <a:off x="5767388" y="3276600"/>
            <a:ext cx="10096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auto" hangingPunct="1">
              <a:spcBef>
                <a:spcPts val="0"/>
              </a:spcBef>
              <a:spcAft>
                <a:spcPts val="0"/>
              </a:spcAft>
              <a:defRPr/>
            </a:pPr>
            <a:r>
              <a:rPr lang="fr-FR" sz="1100" b="1" kern="0" dirty="0" smtClean="0">
                <a:solidFill>
                  <a:prstClr val="black"/>
                </a:solidFill>
                <a:ea typeface="MS PGothic" pitchFamily="34" charset="-128"/>
              </a:rPr>
              <a:t>+19,33</a:t>
            </a:r>
            <a:endParaRPr lang="en-US" sz="1100" b="1" kern="0" dirty="0" smtClean="0">
              <a:solidFill>
                <a:prstClr val="black"/>
              </a:solidFill>
              <a:ea typeface="MS PGothic" pitchFamily="34" charset="-128"/>
            </a:endParaRPr>
          </a:p>
        </p:txBody>
      </p:sp>
      <p:cxnSp>
        <p:nvCxnSpPr>
          <p:cNvPr id="9" name="Connecteur droit avec flèche 8"/>
          <p:cNvCxnSpPr/>
          <p:nvPr/>
        </p:nvCxnSpPr>
        <p:spPr>
          <a:xfrm flipV="1">
            <a:off x="5254625" y="2503488"/>
            <a:ext cx="1620838" cy="163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5316538" y="3244850"/>
            <a:ext cx="1511300" cy="1127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871913" y="6459538"/>
            <a:ext cx="4881562" cy="338137"/>
          </a:xfrm>
          <a:prstGeom prst="rect">
            <a:avLst/>
          </a:prstGeom>
        </p:spPr>
        <p:txBody>
          <a:bodyPr wrap="none">
            <a:spAutoFit/>
          </a:bodyPr>
          <a:lstStyle/>
          <a:p>
            <a:pPr defTabSz="914400" eaLnBrk="1" fontAlgn="auto" hangingPunct="1">
              <a:spcBef>
                <a:spcPts val="0"/>
              </a:spcBef>
              <a:spcAft>
                <a:spcPts val="0"/>
              </a:spcAft>
              <a:defRPr/>
            </a:pPr>
            <a:r>
              <a:rPr lang="fr-FR" altLang="fr-FR" sz="1600" dirty="0">
                <a:solidFill>
                  <a:srgbClr val="1F497D"/>
                </a:solidFill>
                <a:ea typeface="+mn-ea"/>
                <a:cs typeface="Arial" pitchFamily="34" charset="0"/>
              </a:rPr>
              <a:t>8-week </a:t>
            </a:r>
            <a:r>
              <a:rPr lang="fr-FR" altLang="fr-FR" sz="1600" dirty="0" err="1">
                <a:solidFill>
                  <a:srgbClr val="1F497D"/>
                </a:solidFill>
                <a:ea typeface="+mn-ea"/>
                <a:cs typeface="Arial" pitchFamily="34" charset="0"/>
              </a:rPr>
              <a:t>randomized</a:t>
            </a:r>
            <a:r>
              <a:rPr lang="fr-FR" altLang="fr-FR" sz="1600" dirty="0">
                <a:solidFill>
                  <a:srgbClr val="1F497D"/>
                </a:solidFill>
                <a:ea typeface="+mn-ea"/>
                <a:cs typeface="Arial" pitchFamily="34" charset="0"/>
              </a:rPr>
              <a:t> double-</a:t>
            </a:r>
            <a:r>
              <a:rPr lang="fr-FR" altLang="fr-FR" sz="1600" dirty="0" err="1">
                <a:solidFill>
                  <a:srgbClr val="1F497D"/>
                </a:solidFill>
                <a:ea typeface="+mn-ea"/>
                <a:cs typeface="Arial" pitchFamily="34" charset="0"/>
              </a:rPr>
              <a:t>blind</a:t>
            </a:r>
            <a:r>
              <a:rPr lang="fr-FR" altLang="fr-FR" sz="1600" dirty="0">
                <a:solidFill>
                  <a:srgbClr val="1F497D"/>
                </a:solidFill>
                <a:ea typeface="+mn-ea"/>
                <a:cs typeface="Arial" pitchFamily="34" charset="0"/>
              </a:rPr>
              <a:t>  multi-center </a:t>
            </a:r>
            <a:r>
              <a:rPr lang="fr-FR" altLang="fr-FR" sz="1600" dirty="0" err="1">
                <a:solidFill>
                  <a:srgbClr val="1F497D"/>
                </a:solidFill>
                <a:ea typeface="+mn-ea"/>
                <a:cs typeface="Arial" pitchFamily="34" charset="0"/>
              </a:rPr>
              <a:t>study</a:t>
            </a:r>
            <a:endParaRPr lang="en-US" sz="1600" dirty="0">
              <a:solidFill>
                <a:prstClr val="black"/>
              </a:solidFill>
              <a:ea typeface="+mn-ea"/>
              <a:cs typeface="Arial" pitchFamily="34" charset="0"/>
            </a:endParaRPr>
          </a:p>
        </p:txBody>
      </p:sp>
      <p:sp>
        <p:nvSpPr>
          <p:cNvPr id="6" name="Rectangle 5"/>
          <p:cNvSpPr/>
          <p:nvPr/>
        </p:nvSpPr>
        <p:spPr>
          <a:xfrm>
            <a:off x="484188" y="5214938"/>
            <a:ext cx="2011362" cy="368300"/>
          </a:xfrm>
          <a:prstGeom prst="rect">
            <a:avLst/>
          </a:prstGeom>
        </p:spPr>
        <p:txBody>
          <a:bodyPr wrap="none">
            <a:spAutoFit/>
          </a:bodyPr>
          <a:lstStyle/>
          <a:p>
            <a:pPr defTabSz="914400" eaLnBrk="1" fontAlgn="auto" hangingPunct="1">
              <a:spcBef>
                <a:spcPts val="0"/>
              </a:spcBef>
              <a:spcAft>
                <a:spcPts val="0"/>
              </a:spcAft>
              <a:defRPr/>
            </a:pPr>
            <a:r>
              <a:rPr lang="en-GB" altLang="fr-FR" b="1" dirty="0">
                <a:solidFill>
                  <a:srgbClr val="1F497D"/>
                </a:solidFill>
                <a:ea typeface="+mn-ea"/>
                <a:cs typeface="Arial" pitchFamily="34" charset="0"/>
              </a:rPr>
              <a:t>N= 1076 patients</a:t>
            </a:r>
            <a:endParaRPr lang="en-US" dirty="0">
              <a:solidFill>
                <a:prstClr val="black"/>
              </a:solidFill>
              <a:latin typeface="Calibri"/>
              <a:ea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47688"/>
            <a:ext cx="7315200" cy="576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1773238"/>
            <a:ext cx="8705850" cy="2519362"/>
          </a:xfrm>
        </p:spPr>
        <p:txBody>
          <a:bodyPr rtlCol="0">
            <a:normAutofit/>
          </a:bodyPr>
          <a:lstStyle/>
          <a:p>
            <a:pPr fontAlgn="auto">
              <a:spcAft>
                <a:spcPts val="0"/>
              </a:spcAft>
              <a:buFontTx/>
              <a:buChar char="-"/>
              <a:defRPr/>
            </a:pPr>
            <a:r>
              <a:rPr lang="en-GB" sz="2800" dirty="0" smtClean="0">
                <a:solidFill>
                  <a:schemeClr val="tx2"/>
                </a:solidFill>
                <a:cs typeface="Arial" pitchFamily="34" charset="0"/>
              </a:rPr>
              <a:t>A recent meta analysis assessed the effects </a:t>
            </a:r>
          </a:p>
          <a:p>
            <a:pPr marL="0" indent="0" fontAlgn="auto">
              <a:spcAft>
                <a:spcPts val="0"/>
              </a:spcAft>
              <a:buFont typeface="Arial" pitchFamily="34" charset="0"/>
              <a:buNone/>
              <a:defRPr/>
            </a:pPr>
            <a:r>
              <a:rPr lang="en-GB" sz="2800" dirty="0">
                <a:solidFill>
                  <a:schemeClr val="tx2"/>
                </a:solidFill>
                <a:cs typeface="Arial" pitchFamily="34" charset="0"/>
              </a:rPr>
              <a:t> </a:t>
            </a:r>
            <a:r>
              <a:rPr lang="en-GB" sz="2800" dirty="0" smtClean="0">
                <a:solidFill>
                  <a:schemeClr val="tx2"/>
                </a:solidFill>
                <a:cs typeface="Arial" pitchFamily="34" charset="0"/>
              </a:rPr>
              <a:t>   of MPFF </a:t>
            </a:r>
            <a:r>
              <a:rPr lang="en-GB" sz="2800" dirty="0">
                <a:solidFill>
                  <a:schemeClr val="tx2"/>
                </a:solidFill>
                <a:cs typeface="Arial" pitchFamily="34" charset="0"/>
              </a:rPr>
              <a:t>	</a:t>
            </a:r>
            <a:endParaRPr lang="en-GB" sz="2800" dirty="0" smtClean="0">
              <a:solidFill>
                <a:schemeClr val="tx2"/>
              </a:solidFill>
              <a:cs typeface="Arial" pitchFamily="34" charset="0"/>
            </a:endParaRPr>
          </a:p>
          <a:p>
            <a:pPr lvl="1" fontAlgn="auto">
              <a:spcAft>
                <a:spcPts val="0"/>
              </a:spcAft>
              <a:buFontTx/>
              <a:buChar char="-"/>
              <a:defRPr/>
            </a:pPr>
            <a:r>
              <a:rPr lang="en-GB" sz="2400" dirty="0" smtClean="0">
                <a:solidFill>
                  <a:schemeClr val="tx2"/>
                </a:solidFill>
                <a:cs typeface="Arial" pitchFamily="34" charset="0"/>
              </a:rPr>
              <a:t>magnitude </a:t>
            </a:r>
            <a:r>
              <a:rPr lang="en-GB" sz="2400" dirty="0">
                <a:solidFill>
                  <a:schemeClr val="tx2"/>
                </a:solidFill>
                <a:cs typeface="Arial" pitchFamily="34" charset="0"/>
              </a:rPr>
              <a:t>of the </a:t>
            </a:r>
            <a:r>
              <a:rPr lang="en-GB" sz="2400" dirty="0" smtClean="0">
                <a:solidFill>
                  <a:schemeClr val="tx2"/>
                </a:solidFill>
                <a:cs typeface="Arial" pitchFamily="34" charset="0"/>
              </a:rPr>
              <a:t>effect on </a:t>
            </a:r>
            <a:r>
              <a:rPr lang="en-GB" sz="2400" dirty="0">
                <a:solidFill>
                  <a:schemeClr val="tx2"/>
                </a:solidFill>
                <a:cs typeface="Arial" pitchFamily="34" charset="0"/>
              </a:rPr>
              <a:t>each symptom </a:t>
            </a:r>
            <a:endParaRPr lang="en-GB" sz="2400" dirty="0" smtClean="0">
              <a:solidFill>
                <a:schemeClr val="tx2"/>
              </a:solidFill>
              <a:cs typeface="Arial" pitchFamily="34" charset="0"/>
            </a:endParaRPr>
          </a:p>
          <a:p>
            <a:pPr lvl="1" fontAlgn="auto">
              <a:spcAft>
                <a:spcPts val="0"/>
              </a:spcAft>
              <a:buFontTx/>
              <a:buChar char="-"/>
              <a:defRPr/>
            </a:pPr>
            <a:r>
              <a:rPr lang="en-GB" sz="2400" dirty="0" smtClean="0">
                <a:solidFill>
                  <a:schemeClr val="tx2"/>
                </a:solidFill>
                <a:cs typeface="Arial" pitchFamily="34" charset="0"/>
              </a:rPr>
              <a:t>the </a:t>
            </a:r>
            <a:r>
              <a:rPr lang="en-GB" sz="2400" dirty="0">
                <a:solidFill>
                  <a:schemeClr val="tx2"/>
                </a:solidFill>
                <a:cs typeface="Arial" pitchFamily="34" charset="0"/>
              </a:rPr>
              <a:t>number of patients needed to treat (NNT) to have benefit in one patient</a:t>
            </a:r>
          </a:p>
          <a:p>
            <a:pPr marL="0" indent="0" fontAlgn="auto">
              <a:spcAft>
                <a:spcPts val="0"/>
              </a:spcAft>
              <a:buFont typeface="Arial" pitchFamily="34" charset="0"/>
              <a:buNone/>
              <a:defRPr/>
            </a:pPr>
            <a:endParaRPr lang="en-GB" sz="2800" dirty="0">
              <a:solidFill>
                <a:schemeClr val="tx2"/>
              </a:solidFill>
              <a:cs typeface="Arial" pitchFamily="34" charset="0"/>
            </a:endParaRPr>
          </a:p>
        </p:txBody>
      </p:sp>
      <p:sp>
        <p:nvSpPr>
          <p:cNvPr id="4" name="ZoneTexte 3"/>
          <p:cNvSpPr txBox="1">
            <a:spLocks noChangeArrowheads="1"/>
          </p:cNvSpPr>
          <p:nvPr/>
        </p:nvSpPr>
        <p:spPr bwMode="auto">
          <a:xfrm>
            <a:off x="107950" y="6442075"/>
            <a:ext cx="4794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fontAlgn="auto">
              <a:spcBef>
                <a:spcPts val="0"/>
              </a:spcBef>
              <a:spcAft>
                <a:spcPts val="0"/>
              </a:spcAft>
              <a:defRPr/>
            </a:pPr>
            <a:r>
              <a:rPr lang="en-GB" sz="1200" dirty="0" err="1">
                <a:solidFill>
                  <a:prstClr val="black"/>
                </a:solidFill>
                <a:latin typeface="Arial" pitchFamily="34" charset="0"/>
                <a:ea typeface="+mn-ea"/>
                <a:cs typeface="Arial" pitchFamily="34" charset="0"/>
              </a:rPr>
              <a:t>Kakkos</a:t>
            </a:r>
            <a:r>
              <a:rPr lang="en-GB" sz="1200" dirty="0">
                <a:solidFill>
                  <a:prstClr val="black"/>
                </a:solidFill>
                <a:latin typeface="Arial" pitchFamily="34" charset="0"/>
                <a:ea typeface="+mn-ea"/>
                <a:cs typeface="Arial" pitchFamily="34" charset="0"/>
              </a:rPr>
              <a:t> S and  </a:t>
            </a:r>
            <a:r>
              <a:rPr lang="en-GB" sz="1200" dirty="0" err="1">
                <a:solidFill>
                  <a:prstClr val="black"/>
                </a:solidFill>
                <a:latin typeface="Arial" pitchFamily="34" charset="0"/>
                <a:ea typeface="+mn-ea"/>
                <a:cs typeface="Arial" pitchFamily="34" charset="0"/>
              </a:rPr>
              <a:t>Nicolaides</a:t>
            </a:r>
            <a:r>
              <a:rPr lang="en-GB" sz="1200" dirty="0">
                <a:solidFill>
                  <a:prstClr val="black"/>
                </a:solidFill>
                <a:latin typeface="Arial" pitchFamily="34" charset="0"/>
                <a:ea typeface="+mn-ea"/>
                <a:cs typeface="Arial" pitchFamily="34" charset="0"/>
              </a:rPr>
              <a:t> AN</a:t>
            </a:r>
            <a:r>
              <a:rPr lang="en-GB" sz="1200" i="1" dirty="0">
                <a:solidFill>
                  <a:prstClr val="black"/>
                </a:solidFill>
                <a:latin typeface="Arial" pitchFamily="34" charset="0"/>
                <a:ea typeface="+mn-ea"/>
                <a:cs typeface="Arial" pitchFamily="34" charset="0"/>
              </a:rPr>
              <a:t>.  </a:t>
            </a:r>
            <a:r>
              <a:rPr lang="en-GB" sz="1200" i="1" dirty="0" err="1">
                <a:solidFill>
                  <a:prstClr val="black"/>
                </a:solidFill>
                <a:latin typeface="Arial" pitchFamily="34" charset="0"/>
                <a:ea typeface="+mn-ea"/>
                <a:cs typeface="Arial" pitchFamily="34" charset="0"/>
              </a:rPr>
              <a:t>Int</a:t>
            </a:r>
            <a:r>
              <a:rPr lang="en-GB" sz="1200" i="1" dirty="0">
                <a:solidFill>
                  <a:prstClr val="black"/>
                </a:solidFill>
                <a:latin typeface="Arial" pitchFamily="34" charset="0"/>
                <a:ea typeface="+mn-ea"/>
                <a:cs typeface="Arial" pitchFamily="34" charset="0"/>
              </a:rPr>
              <a:t>  </a:t>
            </a:r>
            <a:r>
              <a:rPr lang="en-GB" sz="1200" i="1" dirty="0" err="1">
                <a:solidFill>
                  <a:prstClr val="black"/>
                </a:solidFill>
                <a:latin typeface="Arial" pitchFamily="34" charset="0"/>
                <a:ea typeface="+mn-ea"/>
                <a:cs typeface="Arial" pitchFamily="34" charset="0"/>
              </a:rPr>
              <a:t>Angiol</a:t>
            </a:r>
            <a:r>
              <a:rPr lang="en-GB" sz="1200" i="1" dirty="0">
                <a:solidFill>
                  <a:prstClr val="black"/>
                </a:solidFill>
                <a:latin typeface="Arial" pitchFamily="34" charset="0"/>
                <a:ea typeface="+mn-ea"/>
                <a:cs typeface="Arial" pitchFamily="34" charset="0"/>
              </a:rPr>
              <a:t> </a:t>
            </a:r>
            <a:r>
              <a:rPr lang="en-GB" sz="1200" dirty="0">
                <a:solidFill>
                  <a:prstClr val="black"/>
                </a:solidFill>
                <a:latin typeface="Arial" pitchFamily="34" charset="0"/>
                <a:ea typeface="+mn-ea"/>
                <a:cs typeface="Arial" pitchFamily="34" charset="0"/>
              </a:rPr>
              <a:t>2018, April;37(2):143-154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2">
            <a:extLst>
              <a:ext uri="{28A0092B-C50C-407E-A947-70E740481C1C}">
                <a14:useLocalDpi xmlns:a14="http://schemas.microsoft.com/office/drawing/2010/main" val="0"/>
              </a:ext>
            </a:extLst>
          </a:blip>
          <a:srcRect b="1414"/>
          <a:stretch>
            <a:fillRect/>
          </a:stretch>
        </p:blipFill>
        <p:spPr bwMode="auto">
          <a:xfrm>
            <a:off x="-74613" y="0"/>
            <a:ext cx="92186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srcRect l="9286" t="17085" r="6572" b="5885"/>
          <a:stretch/>
        </p:blipFill>
        <p:spPr bwMode="auto">
          <a:xfrm>
            <a:off x="319088" y="3483"/>
            <a:ext cx="8472487" cy="4848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87363" y="4887296"/>
            <a:ext cx="8135937" cy="1584325"/>
          </a:xfrm>
          <a:prstGeom prst="rect">
            <a:avLst/>
          </a:prstGeom>
        </p:spPr>
        <p:txBody>
          <a:bodyPr>
            <a:spAutoFit/>
          </a:bodyPr>
          <a:lstStyle/>
          <a:p>
            <a:pPr algn="just" defTabSz="909168" eaLnBrk="1" fontAlgn="auto" hangingPunct="1">
              <a:spcBef>
                <a:spcPts val="600"/>
              </a:spcBef>
              <a:spcAft>
                <a:spcPts val="0"/>
              </a:spcAft>
              <a:defRPr/>
            </a:pPr>
            <a:endParaRPr lang="en-US" sz="700" b="1" dirty="0">
              <a:solidFill>
                <a:srgbClr val="0070C0"/>
              </a:solidFill>
              <a:latin typeface="Calibri" pitchFamily="34" charset="0"/>
              <a:ea typeface="+mn-ea"/>
            </a:endParaRPr>
          </a:p>
          <a:p>
            <a:pPr marL="342900" indent="-342900" algn="just" defTabSz="909168" eaLnBrk="1" fontAlgn="auto" hangingPunct="1">
              <a:spcBef>
                <a:spcPts val="600"/>
              </a:spcBef>
              <a:spcAft>
                <a:spcPts val="0"/>
              </a:spcAft>
              <a:buClr>
                <a:srgbClr val="002060"/>
              </a:buClr>
              <a:buFont typeface="Arial" pitchFamily="34" charset="0"/>
              <a:buChar char="­"/>
              <a:defRPr/>
            </a:pPr>
            <a:r>
              <a:rPr lang="en-US" sz="2000" dirty="0">
                <a:solidFill>
                  <a:srgbClr val="002060"/>
                </a:solidFill>
                <a:latin typeface="Calibri" pitchFamily="34" charset="0"/>
                <a:ea typeface="+mn-ea"/>
              </a:rPr>
              <a:t>7 randomized, double-blind, placebo-controlled trials in 1692 patients with CVD </a:t>
            </a:r>
            <a:endParaRPr lang="fr-FR" sz="100" dirty="0">
              <a:solidFill>
                <a:srgbClr val="002060"/>
              </a:solidFill>
              <a:latin typeface="Calibri" pitchFamily="34" charset="0"/>
              <a:ea typeface="+mn-ea"/>
            </a:endParaRPr>
          </a:p>
          <a:p>
            <a:pPr marL="342900" indent="-342900" algn="just" defTabSz="909168" eaLnBrk="1" fontAlgn="auto" hangingPunct="1">
              <a:spcBef>
                <a:spcPts val="600"/>
              </a:spcBef>
              <a:spcAft>
                <a:spcPts val="0"/>
              </a:spcAft>
              <a:buClr>
                <a:srgbClr val="002060"/>
              </a:buClr>
              <a:buFont typeface="Arial" pitchFamily="34" charset="0"/>
              <a:buChar char="­"/>
              <a:defRPr/>
            </a:pPr>
            <a:r>
              <a:rPr lang="en-US" sz="2000" dirty="0">
                <a:solidFill>
                  <a:srgbClr val="002060"/>
                </a:solidFill>
                <a:latin typeface="Calibri" pitchFamily="34" charset="0"/>
                <a:ea typeface="+mn-ea"/>
              </a:rPr>
              <a:t>Individual and global symptoms, signs(leg edema, redness, skin changes), </a:t>
            </a:r>
            <a:r>
              <a:rPr lang="en-US" sz="2000" dirty="0" err="1">
                <a:solidFill>
                  <a:srgbClr val="002060"/>
                </a:solidFill>
                <a:latin typeface="Calibri" pitchFamily="34" charset="0"/>
                <a:ea typeface="+mn-ea"/>
              </a:rPr>
              <a:t>QoL</a:t>
            </a:r>
            <a:r>
              <a:rPr lang="en-US" sz="2000" dirty="0">
                <a:solidFill>
                  <a:srgbClr val="002060"/>
                </a:solidFill>
                <a:latin typeface="Calibri" pitchFamily="34" charset="0"/>
                <a:ea typeface="+mn-ea"/>
              </a:rPr>
              <a:t>, and overall effectiveness of the treatment</a:t>
            </a:r>
            <a:endParaRPr lang="fr-FR" sz="100" dirty="0">
              <a:solidFill>
                <a:srgbClr val="002060"/>
              </a:solidFill>
              <a:latin typeface="Calibri" pitchFamily="34" charset="0"/>
              <a:ea typeface="+mn-ea"/>
            </a:endParaRPr>
          </a:p>
        </p:txBody>
      </p:sp>
      <p:sp>
        <p:nvSpPr>
          <p:cNvPr id="6" name="ZoneTexte 5"/>
          <p:cNvSpPr txBox="1">
            <a:spLocks noChangeArrowheads="1"/>
          </p:cNvSpPr>
          <p:nvPr/>
        </p:nvSpPr>
        <p:spPr bwMode="auto">
          <a:xfrm>
            <a:off x="107950" y="6442075"/>
            <a:ext cx="4794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fontAlgn="auto">
              <a:spcBef>
                <a:spcPts val="0"/>
              </a:spcBef>
              <a:spcAft>
                <a:spcPts val="0"/>
              </a:spcAft>
              <a:defRPr/>
            </a:pPr>
            <a:r>
              <a:rPr lang="en-GB" sz="1200" dirty="0" err="1">
                <a:solidFill>
                  <a:prstClr val="black"/>
                </a:solidFill>
                <a:latin typeface="Arial" pitchFamily="34" charset="0"/>
                <a:ea typeface="+mn-ea"/>
                <a:cs typeface="Arial" pitchFamily="34" charset="0"/>
              </a:rPr>
              <a:t>Kakkos</a:t>
            </a:r>
            <a:r>
              <a:rPr lang="en-GB" sz="1200" dirty="0">
                <a:solidFill>
                  <a:prstClr val="black"/>
                </a:solidFill>
                <a:latin typeface="Arial" pitchFamily="34" charset="0"/>
                <a:ea typeface="+mn-ea"/>
                <a:cs typeface="Arial" pitchFamily="34" charset="0"/>
              </a:rPr>
              <a:t> S and  </a:t>
            </a:r>
            <a:r>
              <a:rPr lang="en-GB" sz="1200" dirty="0" err="1">
                <a:solidFill>
                  <a:prstClr val="black"/>
                </a:solidFill>
                <a:latin typeface="Arial" pitchFamily="34" charset="0"/>
                <a:ea typeface="+mn-ea"/>
                <a:cs typeface="Arial" pitchFamily="34" charset="0"/>
              </a:rPr>
              <a:t>Nicolaides</a:t>
            </a:r>
            <a:r>
              <a:rPr lang="en-GB" sz="1200" dirty="0">
                <a:solidFill>
                  <a:prstClr val="black"/>
                </a:solidFill>
                <a:latin typeface="Arial" pitchFamily="34" charset="0"/>
                <a:ea typeface="+mn-ea"/>
                <a:cs typeface="Arial" pitchFamily="34" charset="0"/>
              </a:rPr>
              <a:t> AN</a:t>
            </a:r>
            <a:r>
              <a:rPr lang="en-GB" sz="1200" i="1" dirty="0">
                <a:solidFill>
                  <a:prstClr val="black"/>
                </a:solidFill>
                <a:latin typeface="Arial" pitchFamily="34" charset="0"/>
                <a:ea typeface="+mn-ea"/>
                <a:cs typeface="Arial" pitchFamily="34" charset="0"/>
              </a:rPr>
              <a:t>.  </a:t>
            </a:r>
            <a:r>
              <a:rPr lang="en-GB" sz="1200" i="1" dirty="0" err="1">
                <a:solidFill>
                  <a:prstClr val="black"/>
                </a:solidFill>
                <a:latin typeface="Arial" pitchFamily="34" charset="0"/>
                <a:ea typeface="+mn-ea"/>
                <a:cs typeface="Arial" pitchFamily="34" charset="0"/>
              </a:rPr>
              <a:t>Int</a:t>
            </a:r>
            <a:r>
              <a:rPr lang="en-GB" sz="1200" i="1" dirty="0">
                <a:solidFill>
                  <a:prstClr val="black"/>
                </a:solidFill>
                <a:latin typeface="Arial" pitchFamily="34" charset="0"/>
                <a:ea typeface="+mn-ea"/>
                <a:cs typeface="Arial" pitchFamily="34" charset="0"/>
              </a:rPr>
              <a:t>  </a:t>
            </a:r>
            <a:r>
              <a:rPr lang="en-GB" sz="1200" i="1" dirty="0" err="1">
                <a:solidFill>
                  <a:prstClr val="black"/>
                </a:solidFill>
                <a:latin typeface="Arial" pitchFamily="34" charset="0"/>
                <a:ea typeface="+mn-ea"/>
                <a:cs typeface="Arial" pitchFamily="34" charset="0"/>
              </a:rPr>
              <a:t>Angiol</a:t>
            </a:r>
            <a:r>
              <a:rPr lang="en-GB" sz="1200" i="1" dirty="0">
                <a:solidFill>
                  <a:prstClr val="black"/>
                </a:solidFill>
                <a:latin typeface="Arial" pitchFamily="34" charset="0"/>
                <a:ea typeface="+mn-ea"/>
                <a:cs typeface="Arial" pitchFamily="34" charset="0"/>
              </a:rPr>
              <a:t> </a:t>
            </a:r>
            <a:r>
              <a:rPr lang="en-GB" sz="1200" dirty="0">
                <a:solidFill>
                  <a:prstClr val="black"/>
                </a:solidFill>
                <a:latin typeface="Arial" pitchFamily="34" charset="0"/>
                <a:ea typeface="+mn-ea"/>
                <a:cs typeface="Arial" pitchFamily="34" charset="0"/>
              </a:rPr>
              <a:t>2018, April;37(2):143-154 </a:t>
            </a:r>
          </a:p>
        </p:txBody>
      </p:sp>
      <p:sp>
        <p:nvSpPr>
          <p:cNvPr id="5" name="Ellipse 4"/>
          <p:cNvSpPr/>
          <p:nvPr/>
        </p:nvSpPr>
        <p:spPr>
          <a:xfrm>
            <a:off x="5881688" y="0"/>
            <a:ext cx="3240087" cy="889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63" y="188913"/>
            <a:ext cx="9144000" cy="1316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3" tIns="54862" rIns="109723" bIns="54862" anchor="ctr"/>
          <a:lstStyle/>
          <a:p>
            <a:pPr algn="ctr" defTabSz="914400" eaLnBrk="1" hangingPunct="1"/>
            <a:r>
              <a:rPr lang="en-US" sz="2800" b="1">
                <a:solidFill>
                  <a:srgbClr val="0070C0"/>
                </a:solidFill>
                <a:ea typeface="ヒラギノ角ゴ Pro W3" charset="-128"/>
                <a:cs typeface="Arial" pitchFamily="34" charset="0"/>
              </a:rPr>
              <a:t>High Quality of Evidence with MPFF</a:t>
            </a:r>
          </a:p>
          <a:p>
            <a:pPr algn="ctr" defTabSz="914400" eaLnBrk="1" hangingPunct="1"/>
            <a:endParaRPr lang="fr-FR" sz="2200">
              <a:solidFill>
                <a:srgbClr val="FFFFFF"/>
              </a:solidFill>
              <a:ea typeface="ヒラギノ角ゴ Pro W3" charset="-128"/>
            </a:endParaRPr>
          </a:p>
        </p:txBody>
      </p:sp>
      <p:graphicFrame>
        <p:nvGraphicFramePr>
          <p:cNvPr id="3" name="Tableau 2"/>
          <p:cNvGraphicFramePr>
            <a:graphicFrameLocks noGrp="1"/>
          </p:cNvGraphicFramePr>
          <p:nvPr>
            <p:extLst>
              <p:ext uri="{D42A27DB-BD31-4B8C-83A1-F6EECF244321}">
                <p14:modId xmlns:p14="http://schemas.microsoft.com/office/powerpoint/2010/main" val="355531446"/>
              </p:ext>
            </p:extLst>
          </p:nvPr>
        </p:nvGraphicFramePr>
        <p:xfrm>
          <a:off x="284163" y="1289050"/>
          <a:ext cx="8512176" cy="4465641"/>
        </p:xfrm>
        <a:graphic>
          <a:graphicData uri="http://schemas.openxmlformats.org/drawingml/2006/table">
            <a:tbl>
              <a:tblPr firstRow="1" firstCol="1" bandRow="1">
                <a:tableStyleId>{BC89EF96-8CEA-46FF-86C4-4CE0E7609802}</a:tableStyleId>
              </a:tblPr>
              <a:tblGrid>
                <a:gridCol w="3813345"/>
                <a:gridCol w="1550631"/>
                <a:gridCol w="1804174"/>
                <a:gridCol w="1344026"/>
              </a:tblGrid>
              <a:tr h="777313">
                <a:tc>
                  <a:txBody>
                    <a:bodyPr/>
                    <a:lstStyle/>
                    <a:p>
                      <a:r>
                        <a:rPr lang="el-GR" sz="1600" dirty="0">
                          <a:effectLst/>
                        </a:rPr>
                        <a:t>Outcomes</a:t>
                      </a:r>
                      <a:endParaRPr lang="fr-FR" sz="1600" dirty="0">
                        <a:effectLst/>
                        <a:latin typeface="Calibri" pitchFamily="34" charset="0"/>
                        <a:ea typeface="Times New Roman"/>
                      </a:endParaRPr>
                    </a:p>
                  </a:txBody>
                  <a:tcPr marL="9524" marR="9524" marT="12703" marB="12703"/>
                </a:tc>
                <a:tc>
                  <a:txBody>
                    <a:bodyPr/>
                    <a:lstStyle/>
                    <a:p>
                      <a:r>
                        <a:rPr lang="el-GR" sz="1600" dirty="0">
                          <a:effectLst/>
                        </a:rPr>
                        <a:t>Relative </a:t>
                      </a:r>
                      <a:r>
                        <a:rPr lang="fr-FR" sz="1600" dirty="0" err="1" smtClean="0">
                          <a:effectLst/>
                        </a:rPr>
                        <a:t>Effect</a:t>
                      </a:r>
                      <a:r>
                        <a:rPr lang="el-GR" sz="1600" dirty="0">
                          <a:effectLst/>
                        </a:rPr>
                        <a:t/>
                      </a:r>
                      <a:br>
                        <a:rPr lang="el-GR" sz="1600" dirty="0">
                          <a:effectLst/>
                        </a:rPr>
                      </a:br>
                      <a:r>
                        <a:rPr lang="el-GR" sz="1600" dirty="0">
                          <a:effectLst/>
                        </a:rPr>
                        <a:t>(95% CI)</a:t>
                      </a:r>
                      <a:endParaRPr lang="fr-FR" sz="1600" dirty="0">
                        <a:effectLst/>
                        <a:latin typeface="Calibri" pitchFamily="34" charset="0"/>
                        <a:ea typeface="Times New Roman"/>
                      </a:endParaRPr>
                    </a:p>
                  </a:txBody>
                  <a:tcPr marL="9524" marR="9524" marT="12703" marB="12703"/>
                </a:tc>
                <a:tc>
                  <a:txBody>
                    <a:bodyPr/>
                    <a:lstStyle/>
                    <a:p>
                      <a:r>
                        <a:rPr lang="el-GR" sz="1600" dirty="0">
                          <a:effectLst/>
                        </a:rPr>
                        <a:t>No of </a:t>
                      </a:r>
                      <a:r>
                        <a:rPr lang="el-GR" sz="1600" dirty="0" smtClean="0">
                          <a:effectLst/>
                        </a:rPr>
                        <a:t>Pa</a:t>
                      </a:r>
                      <a:r>
                        <a:rPr lang="fr-FR" sz="1600" dirty="0" err="1" smtClean="0">
                          <a:effectLst/>
                        </a:rPr>
                        <a:t>tients</a:t>
                      </a:r>
                      <a:r>
                        <a:rPr lang="el-GR" sz="1600" dirty="0">
                          <a:effectLst/>
                        </a:rPr>
                        <a:t/>
                      </a:r>
                      <a:br>
                        <a:rPr lang="el-GR" sz="1600" dirty="0">
                          <a:effectLst/>
                        </a:rPr>
                      </a:br>
                      <a:r>
                        <a:rPr lang="el-GR" sz="1600" dirty="0">
                          <a:effectLst/>
                        </a:rPr>
                        <a:t>(studies)</a:t>
                      </a:r>
                      <a:endParaRPr lang="fr-FR" sz="1600" dirty="0">
                        <a:effectLst/>
                        <a:latin typeface="Calibri" pitchFamily="34" charset="0"/>
                        <a:ea typeface="Times New Roman"/>
                      </a:endParaRPr>
                    </a:p>
                  </a:txBody>
                  <a:tcPr marL="9524" marR="9524" marT="12703" marB="12703"/>
                </a:tc>
                <a:tc>
                  <a:txBody>
                    <a:bodyPr/>
                    <a:lstStyle/>
                    <a:p>
                      <a:r>
                        <a:rPr lang="en-US" sz="1600" dirty="0">
                          <a:effectLst/>
                        </a:rPr>
                        <a:t>Quality of the evidence</a:t>
                      </a:r>
                      <a:br>
                        <a:rPr lang="en-US" sz="1600" dirty="0">
                          <a:effectLst/>
                        </a:rPr>
                      </a:br>
                      <a:r>
                        <a:rPr lang="en-US" sz="1600" dirty="0">
                          <a:effectLst/>
                        </a:rPr>
                        <a:t>(</a:t>
                      </a:r>
                      <a:r>
                        <a:rPr lang="en-US" sz="1600" dirty="0" smtClean="0">
                          <a:effectLst/>
                        </a:rPr>
                        <a:t>GRADE)</a:t>
                      </a:r>
                      <a:endParaRPr lang="fr-FR" sz="1600" dirty="0">
                        <a:effectLst/>
                        <a:latin typeface="Calibri" pitchFamily="34" charset="0"/>
                        <a:ea typeface="Times New Roman"/>
                      </a:endParaRPr>
                    </a:p>
                  </a:txBody>
                  <a:tcPr marL="9524" marR="9524" marT="12703" marB="12703"/>
                </a:tc>
              </a:tr>
              <a:tr h="526904">
                <a:tc>
                  <a:txBody>
                    <a:bodyPr/>
                    <a:lstStyle/>
                    <a:p>
                      <a:r>
                        <a:rPr lang="el-GR" sz="1600" dirty="0">
                          <a:effectLst/>
                        </a:rPr>
                        <a:t>Pain (continuous variable)</a:t>
                      </a:r>
                      <a:endParaRPr lang="fr-FR" sz="1600" dirty="0">
                        <a:effectLst/>
                        <a:latin typeface="Calibri" pitchFamily="34" charset="0"/>
                        <a:ea typeface="Times New Roman"/>
                      </a:endParaRPr>
                    </a:p>
                  </a:txBody>
                  <a:tcPr marL="9524" marR="9524" marT="12703" marB="12703"/>
                </a:tc>
                <a:tc>
                  <a:txBody>
                    <a:bodyPr/>
                    <a:lstStyle/>
                    <a:p>
                      <a:r>
                        <a:rPr lang="fr-FR" sz="1600" dirty="0" smtClean="0">
                          <a:effectLst/>
                          <a:latin typeface="Calibri" pitchFamily="34" charset="0"/>
                        </a:rPr>
                        <a:t>-0.25</a:t>
                      </a:r>
                    </a:p>
                    <a:p>
                      <a:r>
                        <a:rPr lang="fr-FR" sz="1600" dirty="0" smtClean="0">
                          <a:effectLst/>
                          <a:latin typeface="Calibri" pitchFamily="34" charset="0"/>
                        </a:rPr>
                        <a:t>[-0.038</a:t>
                      </a:r>
                      <a:r>
                        <a:rPr lang="fr-FR" sz="1600" baseline="0" dirty="0" smtClean="0">
                          <a:effectLst/>
                          <a:latin typeface="Calibri" pitchFamily="34" charset="0"/>
                        </a:rPr>
                        <a:t> to -0.11]</a:t>
                      </a:r>
                      <a:endParaRPr lang="fr-FR" sz="1600" dirty="0">
                        <a:effectLst/>
                        <a:latin typeface="Calibri" pitchFamily="34" charset="0"/>
                      </a:endParaRPr>
                    </a:p>
                  </a:txBody>
                  <a:tcPr marL="9524" marR="9524" marT="12703" marB="12703"/>
                </a:tc>
                <a:tc>
                  <a:txBody>
                    <a:bodyPr/>
                    <a:lstStyle/>
                    <a:p>
                      <a:r>
                        <a:rPr lang="el-GR" sz="1600" dirty="0" smtClean="0">
                          <a:effectLst/>
                        </a:rPr>
                        <a:t>839</a:t>
                      </a:r>
                      <a:r>
                        <a:rPr lang="fr-FR" sz="1600" baseline="0" dirty="0" smtClean="0">
                          <a:effectLst/>
                        </a:rPr>
                        <a:t>  </a:t>
                      </a:r>
                      <a:r>
                        <a:rPr lang="el-GR" sz="1600" dirty="0" smtClean="0">
                          <a:effectLst/>
                        </a:rPr>
                        <a:t>(3 </a:t>
                      </a:r>
                      <a:r>
                        <a:rPr lang="el-GR" sz="1600" dirty="0">
                          <a:effectLst/>
                        </a:rPr>
                        <a:t>studies)</a:t>
                      </a:r>
                      <a:endParaRPr lang="fr-FR" sz="1600" dirty="0">
                        <a:effectLst/>
                        <a:latin typeface="Calibri" pitchFamily="34" charset="0"/>
                        <a:ea typeface="Times New Roman"/>
                      </a:endParaRPr>
                    </a:p>
                  </a:txBody>
                  <a:tcPr marL="9524" marR="9524" marT="12703" marB="12703"/>
                </a:tc>
                <a:tc>
                  <a:txBody>
                    <a:bodyPr/>
                    <a:lstStyle/>
                    <a:p>
                      <a:r>
                        <a:rPr lang="el-GR" sz="1600" dirty="0">
                          <a:effectLst/>
                        </a:rPr>
                        <a:t>⊕⊕⊕⊕</a:t>
                      </a:r>
                      <a:br>
                        <a:rPr lang="el-GR" sz="1600" dirty="0">
                          <a:effectLst/>
                        </a:rPr>
                      </a:br>
                      <a:r>
                        <a:rPr lang="el-GR" sz="1600" dirty="0">
                          <a:effectLst/>
                        </a:rPr>
                        <a:t>high</a:t>
                      </a:r>
                      <a:endParaRPr lang="fr-FR" sz="1600" dirty="0">
                        <a:effectLst/>
                        <a:latin typeface="Calibri" pitchFamily="34" charset="0"/>
                        <a:ea typeface="Times New Roman"/>
                      </a:endParaRPr>
                    </a:p>
                  </a:txBody>
                  <a:tcPr marL="9524" marR="9524" marT="12703" marB="12703"/>
                </a:tc>
              </a:tr>
              <a:tr h="526904">
                <a:tc>
                  <a:txBody>
                    <a:bodyPr/>
                    <a:lstStyle/>
                    <a:p>
                      <a:r>
                        <a:rPr lang="el-GR" sz="1600" dirty="0">
                          <a:effectLst/>
                        </a:rPr>
                        <a:t>Pain (categorical variable)</a:t>
                      </a:r>
                      <a:endParaRPr lang="fr-FR" sz="1600" dirty="0">
                        <a:effectLst/>
                        <a:latin typeface="Calibri" pitchFamily="34" charset="0"/>
                        <a:ea typeface="Times New Roman"/>
                      </a:endParaRPr>
                    </a:p>
                  </a:txBody>
                  <a:tcPr marL="9524" marR="9524" marT="12703" marB="12703"/>
                </a:tc>
                <a:tc>
                  <a:txBody>
                    <a:bodyPr/>
                    <a:lstStyle/>
                    <a:p>
                      <a:r>
                        <a:rPr lang="el-GR" sz="1600" dirty="0">
                          <a:effectLst/>
                        </a:rPr>
                        <a:t>RR 0.53 </a:t>
                      </a:r>
                      <a:br>
                        <a:rPr lang="el-GR" sz="1600" dirty="0">
                          <a:effectLst/>
                        </a:rPr>
                      </a:br>
                      <a:r>
                        <a:rPr lang="el-GR" sz="1600" dirty="0">
                          <a:effectLst/>
                        </a:rPr>
                        <a:t>(0.38 to 0.73)</a:t>
                      </a:r>
                      <a:endParaRPr lang="fr-FR" sz="1600" dirty="0">
                        <a:effectLst/>
                        <a:latin typeface="Calibri" pitchFamily="34" charset="0"/>
                        <a:ea typeface="Times New Roman"/>
                      </a:endParaRPr>
                    </a:p>
                  </a:txBody>
                  <a:tcPr marL="9524" marR="9524" marT="12703" marB="12703"/>
                </a:tc>
                <a:tc>
                  <a:txBody>
                    <a:bodyPr/>
                    <a:lstStyle/>
                    <a:p>
                      <a:r>
                        <a:rPr lang="el-GR" sz="1600" dirty="0" smtClean="0">
                          <a:effectLst/>
                        </a:rPr>
                        <a:t>271</a:t>
                      </a:r>
                      <a:r>
                        <a:rPr lang="fr-FR" sz="1600" baseline="0" dirty="0" smtClean="0">
                          <a:effectLst/>
                        </a:rPr>
                        <a:t> </a:t>
                      </a:r>
                      <a:r>
                        <a:rPr lang="el-GR" sz="1600" dirty="0" smtClean="0">
                          <a:effectLst/>
                        </a:rPr>
                        <a:t>(3 </a:t>
                      </a:r>
                      <a:r>
                        <a:rPr lang="el-GR" sz="1600" dirty="0">
                          <a:effectLst/>
                        </a:rPr>
                        <a:t>studies)</a:t>
                      </a:r>
                      <a:endParaRPr lang="fr-FR" sz="1600" dirty="0">
                        <a:effectLst/>
                        <a:latin typeface="Calibri" pitchFamily="34" charset="0"/>
                        <a:ea typeface="Times New Roman"/>
                      </a:endParaRPr>
                    </a:p>
                  </a:txBody>
                  <a:tcPr marL="9524" marR="9524" marT="12703" marB="12703"/>
                </a:tc>
                <a:tc>
                  <a:txBody>
                    <a:bodyPr/>
                    <a:lstStyle/>
                    <a:p>
                      <a:r>
                        <a:rPr lang="el-GR" sz="1600" dirty="0">
                          <a:effectLst/>
                        </a:rPr>
                        <a:t>⊕⊕⊕⊝</a:t>
                      </a:r>
                      <a:br>
                        <a:rPr lang="el-GR" sz="1600" dirty="0">
                          <a:effectLst/>
                        </a:rPr>
                      </a:br>
                      <a:r>
                        <a:rPr lang="el-GR" sz="1600" dirty="0">
                          <a:effectLst/>
                        </a:rPr>
                        <a:t>moderate</a:t>
                      </a:r>
                      <a:endParaRPr lang="fr-FR" sz="1600" dirty="0">
                        <a:effectLst/>
                        <a:latin typeface="Calibri" pitchFamily="34" charset="0"/>
                        <a:ea typeface="Times New Roman"/>
                      </a:endParaRPr>
                    </a:p>
                  </a:txBody>
                  <a:tcPr marL="9524" marR="9524" marT="12703" marB="12703"/>
                </a:tc>
              </a:tr>
              <a:tr h="526904">
                <a:tc>
                  <a:txBody>
                    <a:bodyPr/>
                    <a:lstStyle/>
                    <a:p>
                      <a:r>
                        <a:rPr lang="el-GR" sz="1600" dirty="0">
                          <a:effectLst/>
                        </a:rPr>
                        <a:t>Heaviness (categorical variable)</a:t>
                      </a:r>
                      <a:endParaRPr lang="fr-FR" sz="1600" dirty="0">
                        <a:effectLst/>
                        <a:latin typeface="Calibri" pitchFamily="34" charset="0"/>
                        <a:ea typeface="Times New Roman"/>
                      </a:endParaRPr>
                    </a:p>
                  </a:txBody>
                  <a:tcPr marL="9524" marR="9524" marT="12703" marB="12703"/>
                </a:tc>
                <a:tc>
                  <a:txBody>
                    <a:bodyPr/>
                    <a:lstStyle/>
                    <a:p>
                      <a:r>
                        <a:rPr lang="el-GR" sz="1600" dirty="0">
                          <a:effectLst/>
                        </a:rPr>
                        <a:t>RR 0.35 </a:t>
                      </a:r>
                      <a:br>
                        <a:rPr lang="el-GR" sz="1600" dirty="0">
                          <a:effectLst/>
                        </a:rPr>
                      </a:br>
                      <a:r>
                        <a:rPr lang="el-GR" sz="1600" dirty="0">
                          <a:effectLst/>
                        </a:rPr>
                        <a:t>(0.24 to 0.51)</a:t>
                      </a:r>
                      <a:endParaRPr lang="fr-FR" sz="1600" dirty="0">
                        <a:effectLst/>
                        <a:latin typeface="Calibri" pitchFamily="34" charset="0"/>
                        <a:ea typeface="Times New Roman"/>
                      </a:endParaRPr>
                    </a:p>
                  </a:txBody>
                  <a:tcPr marL="9524" marR="9524" marT="12703" marB="12703"/>
                </a:tc>
                <a:tc>
                  <a:txBody>
                    <a:bodyPr/>
                    <a:lstStyle/>
                    <a:p>
                      <a:r>
                        <a:rPr lang="el-GR" sz="1600" dirty="0" smtClean="0">
                          <a:effectLst/>
                        </a:rPr>
                        <a:t>283</a:t>
                      </a:r>
                      <a:r>
                        <a:rPr lang="fr-FR" sz="1600" baseline="0" dirty="0" smtClean="0">
                          <a:effectLst/>
                        </a:rPr>
                        <a:t>  (</a:t>
                      </a:r>
                      <a:r>
                        <a:rPr lang="el-GR" sz="1600" dirty="0" smtClean="0">
                          <a:effectLst/>
                        </a:rPr>
                        <a:t>3 </a:t>
                      </a:r>
                      <a:r>
                        <a:rPr lang="el-GR" sz="1600" dirty="0">
                          <a:effectLst/>
                        </a:rPr>
                        <a:t>studies)</a:t>
                      </a:r>
                      <a:endParaRPr lang="fr-FR" sz="1600" dirty="0">
                        <a:effectLst/>
                        <a:latin typeface="Calibri" pitchFamily="34" charset="0"/>
                        <a:ea typeface="Times New Roman"/>
                      </a:endParaRPr>
                    </a:p>
                  </a:txBody>
                  <a:tcPr marL="9524" marR="9524" marT="12703" marB="12703"/>
                </a:tc>
                <a:tc>
                  <a:txBody>
                    <a:bodyPr/>
                    <a:lstStyle/>
                    <a:p>
                      <a:r>
                        <a:rPr lang="el-GR" sz="1600" dirty="0">
                          <a:effectLst/>
                        </a:rPr>
                        <a:t>⊕⊕⊕⊕</a:t>
                      </a:r>
                      <a:br>
                        <a:rPr lang="el-GR" sz="1600" dirty="0">
                          <a:effectLst/>
                        </a:rPr>
                      </a:br>
                      <a:r>
                        <a:rPr lang="el-GR" sz="1600" dirty="0">
                          <a:effectLst/>
                        </a:rPr>
                        <a:t>high</a:t>
                      </a:r>
                      <a:endParaRPr lang="fr-FR" sz="1600" dirty="0">
                        <a:effectLst/>
                        <a:latin typeface="Calibri" pitchFamily="34" charset="0"/>
                        <a:ea typeface="Times New Roman"/>
                      </a:endParaRPr>
                    </a:p>
                  </a:txBody>
                  <a:tcPr marL="9524" marR="9524" marT="12703" marB="12703"/>
                </a:tc>
              </a:tr>
              <a:tr h="526904">
                <a:tc>
                  <a:txBody>
                    <a:bodyPr/>
                    <a:lstStyle/>
                    <a:p>
                      <a:r>
                        <a:rPr lang="en-US" sz="1600" dirty="0">
                          <a:effectLst/>
                        </a:rPr>
                        <a:t>Feeling of swelling (categorical variable)</a:t>
                      </a:r>
                      <a:endParaRPr lang="fr-FR" sz="1600" dirty="0">
                        <a:effectLst/>
                        <a:latin typeface="Calibri" pitchFamily="34" charset="0"/>
                        <a:ea typeface="Times New Roman"/>
                      </a:endParaRPr>
                    </a:p>
                  </a:txBody>
                  <a:tcPr marL="9524" marR="9524" marT="12703" marB="12703"/>
                </a:tc>
                <a:tc>
                  <a:txBody>
                    <a:bodyPr/>
                    <a:lstStyle/>
                    <a:p>
                      <a:r>
                        <a:rPr lang="el-GR" sz="1600">
                          <a:effectLst/>
                        </a:rPr>
                        <a:t>RR 0.39 </a:t>
                      </a:r>
                      <a:br>
                        <a:rPr lang="el-GR" sz="1600">
                          <a:effectLst/>
                        </a:rPr>
                      </a:br>
                      <a:r>
                        <a:rPr lang="el-GR" sz="1600">
                          <a:effectLst/>
                        </a:rPr>
                        <a:t>(0.27 to 0.56)</a:t>
                      </a:r>
                      <a:endParaRPr lang="fr-FR" sz="1600">
                        <a:effectLst/>
                        <a:latin typeface="Calibri" pitchFamily="34" charset="0"/>
                        <a:ea typeface="Times New Roman"/>
                      </a:endParaRPr>
                    </a:p>
                  </a:txBody>
                  <a:tcPr marL="9524" marR="9524" marT="12703" marB="12703"/>
                </a:tc>
                <a:tc>
                  <a:txBody>
                    <a:bodyPr/>
                    <a:lstStyle/>
                    <a:p>
                      <a:r>
                        <a:rPr lang="el-GR" sz="1600" dirty="0" smtClean="0">
                          <a:effectLst/>
                        </a:rPr>
                        <a:t>267</a:t>
                      </a:r>
                      <a:r>
                        <a:rPr lang="fr-FR" sz="1600" baseline="0" dirty="0" smtClean="0">
                          <a:effectLst/>
                        </a:rPr>
                        <a:t> </a:t>
                      </a:r>
                      <a:r>
                        <a:rPr lang="el-GR" sz="1600" dirty="0" smtClean="0">
                          <a:effectLst/>
                        </a:rPr>
                        <a:t>(3 </a:t>
                      </a:r>
                      <a:r>
                        <a:rPr lang="el-GR" sz="1600" dirty="0">
                          <a:effectLst/>
                        </a:rPr>
                        <a:t>studies)</a:t>
                      </a:r>
                      <a:endParaRPr lang="fr-FR" sz="1600" dirty="0">
                        <a:effectLst/>
                        <a:latin typeface="Calibri" pitchFamily="34" charset="0"/>
                        <a:ea typeface="Times New Roman"/>
                      </a:endParaRPr>
                    </a:p>
                  </a:txBody>
                  <a:tcPr marL="9524" marR="9524" marT="12703" marB="12703"/>
                </a:tc>
                <a:tc>
                  <a:txBody>
                    <a:bodyPr/>
                    <a:lstStyle/>
                    <a:p>
                      <a:r>
                        <a:rPr lang="el-GR" sz="1600" dirty="0">
                          <a:effectLst/>
                        </a:rPr>
                        <a:t>⊕⊕⊕⊕</a:t>
                      </a:r>
                      <a:br>
                        <a:rPr lang="el-GR" sz="1600" dirty="0">
                          <a:effectLst/>
                        </a:rPr>
                      </a:br>
                      <a:r>
                        <a:rPr lang="el-GR" sz="1600" dirty="0">
                          <a:effectLst/>
                        </a:rPr>
                        <a:t>high</a:t>
                      </a:r>
                      <a:endParaRPr lang="fr-FR" sz="1600" dirty="0">
                        <a:effectLst/>
                        <a:latin typeface="Calibri" pitchFamily="34" charset="0"/>
                        <a:ea typeface="Times New Roman"/>
                      </a:endParaRPr>
                    </a:p>
                  </a:txBody>
                  <a:tcPr marL="9524" marR="9524" marT="12703" marB="12703"/>
                </a:tc>
              </a:tr>
              <a:tr h="526904">
                <a:tc>
                  <a:txBody>
                    <a:bodyPr/>
                    <a:lstStyle/>
                    <a:p>
                      <a:r>
                        <a:rPr lang="el-GR" sz="1600" dirty="0">
                          <a:effectLst/>
                        </a:rPr>
                        <a:t>Global symptoms (categorical variable)</a:t>
                      </a:r>
                      <a:endParaRPr lang="fr-FR" sz="1600" dirty="0">
                        <a:effectLst/>
                        <a:latin typeface="Calibri" pitchFamily="34" charset="0"/>
                        <a:ea typeface="Times New Roman"/>
                      </a:endParaRPr>
                    </a:p>
                  </a:txBody>
                  <a:tcPr marL="9524" marR="9524" marT="12703" marB="12703"/>
                </a:tc>
                <a:tc>
                  <a:txBody>
                    <a:bodyPr/>
                    <a:lstStyle/>
                    <a:p>
                      <a:r>
                        <a:rPr lang="el-GR" sz="1600">
                          <a:effectLst/>
                        </a:rPr>
                        <a:t>RR 0.36 </a:t>
                      </a:r>
                      <a:br>
                        <a:rPr lang="el-GR" sz="1600">
                          <a:effectLst/>
                        </a:rPr>
                      </a:br>
                      <a:r>
                        <a:rPr lang="el-GR" sz="1600">
                          <a:effectLst/>
                        </a:rPr>
                        <a:t>(0.09 to 1.53)</a:t>
                      </a:r>
                      <a:endParaRPr lang="fr-FR" sz="1600">
                        <a:effectLst/>
                        <a:latin typeface="Calibri" pitchFamily="34" charset="0"/>
                        <a:ea typeface="Times New Roman"/>
                      </a:endParaRPr>
                    </a:p>
                  </a:txBody>
                  <a:tcPr marL="9524" marR="9524" marT="12703" marB="12703"/>
                </a:tc>
                <a:tc>
                  <a:txBody>
                    <a:bodyPr/>
                    <a:lstStyle/>
                    <a:p>
                      <a:r>
                        <a:rPr lang="el-GR" sz="1600" dirty="0" smtClean="0">
                          <a:effectLst/>
                        </a:rPr>
                        <a:t>189</a:t>
                      </a:r>
                      <a:r>
                        <a:rPr lang="fr-FR" sz="1600" baseline="0" dirty="0" smtClean="0">
                          <a:effectLst/>
                        </a:rPr>
                        <a:t> </a:t>
                      </a:r>
                      <a:r>
                        <a:rPr lang="el-GR" sz="1600" dirty="0" smtClean="0">
                          <a:effectLst/>
                        </a:rPr>
                        <a:t>(3 </a:t>
                      </a:r>
                      <a:r>
                        <a:rPr lang="el-GR" sz="1600" dirty="0">
                          <a:effectLst/>
                        </a:rPr>
                        <a:t>studies)</a:t>
                      </a:r>
                      <a:endParaRPr lang="fr-FR" sz="1600" dirty="0">
                        <a:effectLst/>
                        <a:latin typeface="Calibri" pitchFamily="34" charset="0"/>
                        <a:ea typeface="Times New Roman"/>
                      </a:endParaRPr>
                    </a:p>
                  </a:txBody>
                  <a:tcPr marL="9524" marR="9524" marT="12703" marB="12703"/>
                </a:tc>
                <a:tc>
                  <a:txBody>
                    <a:bodyPr/>
                    <a:lstStyle/>
                    <a:p>
                      <a:r>
                        <a:rPr lang="el-GR" sz="1600" dirty="0">
                          <a:effectLst/>
                        </a:rPr>
                        <a:t>⊕⊕⊕⊝</a:t>
                      </a:r>
                      <a:br>
                        <a:rPr lang="el-GR" sz="1600" dirty="0">
                          <a:effectLst/>
                        </a:rPr>
                      </a:br>
                      <a:r>
                        <a:rPr lang="el-GR" sz="1600" dirty="0">
                          <a:effectLst/>
                        </a:rPr>
                        <a:t>moderate</a:t>
                      </a:r>
                      <a:endParaRPr lang="fr-FR" sz="1600" dirty="0">
                        <a:effectLst/>
                        <a:latin typeface="Calibri" pitchFamily="34" charset="0"/>
                        <a:ea typeface="Times New Roman"/>
                      </a:endParaRPr>
                    </a:p>
                  </a:txBody>
                  <a:tcPr marL="9524" marR="9524" marT="12703" marB="12703"/>
                </a:tc>
              </a:tr>
              <a:tr h="526904">
                <a:tc>
                  <a:txBody>
                    <a:bodyPr/>
                    <a:lstStyle/>
                    <a:p>
                      <a:r>
                        <a:rPr lang="el-GR" sz="1600">
                          <a:effectLst/>
                        </a:rPr>
                        <a:t>Ankle circumference (mm)</a:t>
                      </a:r>
                      <a:endParaRPr lang="fr-FR" sz="1600">
                        <a:effectLst/>
                        <a:latin typeface="Calibri" pitchFamily="34" charset="0"/>
                        <a:ea typeface="Times New Roman"/>
                      </a:endParaRPr>
                    </a:p>
                  </a:txBody>
                  <a:tcPr marL="9524" marR="9524" marT="12703" marB="12703"/>
                </a:tc>
                <a:tc>
                  <a:txBody>
                    <a:bodyPr/>
                    <a:lstStyle/>
                    <a:p>
                      <a:r>
                        <a:rPr lang="fr-FR" sz="1600" dirty="0" smtClean="0">
                          <a:effectLst/>
                          <a:latin typeface="Calibri" pitchFamily="34" charset="0"/>
                        </a:rPr>
                        <a:t>SMD : -0.59</a:t>
                      </a:r>
                    </a:p>
                    <a:p>
                      <a:r>
                        <a:rPr lang="fr-FR" sz="1600" dirty="0" smtClean="0">
                          <a:effectLst/>
                          <a:latin typeface="Calibri" pitchFamily="34" charset="0"/>
                        </a:rPr>
                        <a:t>[-1.15 to -0.02]</a:t>
                      </a:r>
                      <a:endParaRPr lang="fr-FR" sz="1600" dirty="0">
                        <a:effectLst/>
                        <a:latin typeface="Calibri" pitchFamily="34" charset="0"/>
                      </a:endParaRPr>
                    </a:p>
                  </a:txBody>
                  <a:tcPr marL="9524" marR="9524" marT="12703" marB="12703"/>
                </a:tc>
                <a:tc>
                  <a:txBody>
                    <a:bodyPr/>
                    <a:lstStyle/>
                    <a:p>
                      <a:r>
                        <a:rPr lang="el-GR" sz="1600" dirty="0" smtClean="0">
                          <a:effectLst/>
                        </a:rPr>
                        <a:t>282</a:t>
                      </a:r>
                      <a:r>
                        <a:rPr lang="fr-FR" sz="1600" baseline="0" dirty="0" smtClean="0">
                          <a:effectLst/>
                        </a:rPr>
                        <a:t> </a:t>
                      </a:r>
                      <a:r>
                        <a:rPr lang="el-GR" sz="1600" dirty="0" smtClean="0">
                          <a:effectLst/>
                        </a:rPr>
                        <a:t>(3 </a:t>
                      </a:r>
                      <a:r>
                        <a:rPr lang="el-GR" sz="1600" dirty="0">
                          <a:effectLst/>
                        </a:rPr>
                        <a:t>studies)</a:t>
                      </a:r>
                      <a:endParaRPr lang="fr-FR" sz="1600" dirty="0">
                        <a:effectLst/>
                        <a:latin typeface="Calibri" pitchFamily="34" charset="0"/>
                        <a:ea typeface="Times New Roman"/>
                      </a:endParaRPr>
                    </a:p>
                  </a:txBody>
                  <a:tcPr marL="9524" marR="9524" marT="12703" marB="12703"/>
                </a:tc>
                <a:tc>
                  <a:txBody>
                    <a:bodyPr/>
                    <a:lstStyle/>
                    <a:p>
                      <a:r>
                        <a:rPr lang="el-GR" sz="1600" dirty="0">
                          <a:effectLst/>
                        </a:rPr>
                        <a:t>⊕⊕⊕⊝</a:t>
                      </a:r>
                      <a:br>
                        <a:rPr lang="el-GR" sz="1600" dirty="0">
                          <a:effectLst/>
                        </a:rPr>
                      </a:br>
                      <a:r>
                        <a:rPr lang="el-GR" sz="1600" dirty="0">
                          <a:effectLst/>
                        </a:rPr>
                        <a:t>moderate</a:t>
                      </a:r>
                      <a:endParaRPr lang="fr-FR" sz="1600" dirty="0">
                        <a:effectLst/>
                        <a:latin typeface="Calibri" pitchFamily="34" charset="0"/>
                        <a:ea typeface="Times New Roman"/>
                      </a:endParaRPr>
                    </a:p>
                  </a:txBody>
                  <a:tcPr marL="9524" marR="9524" marT="12703" marB="12703"/>
                </a:tc>
              </a:tr>
              <a:tr h="526904">
                <a:tc>
                  <a:txBody>
                    <a:bodyPr/>
                    <a:lstStyle/>
                    <a:p>
                      <a:r>
                        <a:rPr lang="el-GR" sz="1600" dirty="0">
                          <a:effectLst/>
                        </a:rPr>
                        <a:t>Objective improvement</a:t>
                      </a:r>
                      <a:endParaRPr lang="fr-FR" sz="1600" dirty="0">
                        <a:effectLst/>
                        <a:latin typeface="Calibri" pitchFamily="34" charset="0"/>
                        <a:ea typeface="Times New Roman"/>
                      </a:endParaRPr>
                    </a:p>
                  </a:txBody>
                  <a:tcPr marL="9524" marR="9524" marT="12703" marB="12703"/>
                </a:tc>
                <a:tc>
                  <a:txBody>
                    <a:bodyPr/>
                    <a:lstStyle/>
                    <a:p>
                      <a:r>
                        <a:rPr lang="el-GR" sz="1600" dirty="0">
                          <a:effectLst/>
                        </a:rPr>
                        <a:t>RR 0.31 </a:t>
                      </a:r>
                      <a:br>
                        <a:rPr lang="el-GR" sz="1600" dirty="0">
                          <a:effectLst/>
                        </a:rPr>
                      </a:br>
                      <a:r>
                        <a:rPr lang="el-GR" sz="1600" dirty="0">
                          <a:effectLst/>
                        </a:rPr>
                        <a:t>(0.19 to 0.49)</a:t>
                      </a:r>
                      <a:endParaRPr lang="fr-FR" sz="1600" dirty="0">
                        <a:effectLst/>
                        <a:latin typeface="Calibri" pitchFamily="34" charset="0"/>
                        <a:ea typeface="Times New Roman"/>
                      </a:endParaRPr>
                    </a:p>
                  </a:txBody>
                  <a:tcPr marL="9524" marR="9524" marT="12703" marB="12703"/>
                </a:tc>
                <a:tc>
                  <a:txBody>
                    <a:bodyPr/>
                    <a:lstStyle/>
                    <a:p>
                      <a:r>
                        <a:rPr lang="el-GR" sz="1600" dirty="0" smtClean="0">
                          <a:effectLst/>
                        </a:rPr>
                        <a:t>231</a:t>
                      </a:r>
                      <a:r>
                        <a:rPr lang="fr-FR" sz="1600" baseline="0" dirty="0" smtClean="0">
                          <a:effectLst/>
                        </a:rPr>
                        <a:t> </a:t>
                      </a:r>
                      <a:r>
                        <a:rPr lang="el-GR" sz="1600" dirty="0" smtClean="0">
                          <a:effectLst/>
                        </a:rPr>
                        <a:t>(4 </a:t>
                      </a:r>
                      <a:r>
                        <a:rPr lang="el-GR" sz="1600" dirty="0">
                          <a:effectLst/>
                        </a:rPr>
                        <a:t>studies)</a:t>
                      </a:r>
                      <a:endParaRPr lang="fr-FR" sz="1600" dirty="0">
                        <a:effectLst/>
                        <a:latin typeface="Calibri" pitchFamily="34" charset="0"/>
                        <a:ea typeface="Times New Roman"/>
                      </a:endParaRPr>
                    </a:p>
                  </a:txBody>
                  <a:tcPr marL="9524" marR="9524" marT="12703" marB="12703"/>
                </a:tc>
                <a:tc>
                  <a:txBody>
                    <a:bodyPr/>
                    <a:lstStyle/>
                    <a:p>
                      <a:r>
                        <a:rPr lang="el-GR" sz="1600" dirty="0">
                          <a:effectLst/>
                        </a:rPr>
                        <a:t>⊕⊕⊕⊝</a:t>
                      </a:r>
                      <a:br>
                        <a:rPr lang="el-GR" sz="1600" dirty="0">
                          <a:effectLst/>
                        </a:rPr>
                      </a:br>
                      <a:r>
                        <a:rPr lang="el-GR" sz="1600" dirty="0">
                          <a:effectLst/>
                        </a:rPr>
                        <a:t>moderate</a:t>
                      </a:r>
                      <a:endParaRPr lang="fr-FR" sz="1600" dirty="0">
                        <a:effectLst/>
                        <a:latin typeface="Calibri" pitchFamily="34" charset="0"/>
                        <a:ea typeface="Times New Roman"/>
                      </a:endParaRPr>
                    </a:p>
                  </a:txBody>
                  <a:tcPr marL="9524" marR="9524" marT="12703" marB="12703"/>
                </a:tc>
              </a:tr>
            </a:tbl>
          </a:graphicData>
        </a:graphic>
      </p:graphicFrame>
      <p:sp>
        <p:nvSpPr>
          <p:cNvPr id="5" name="Rectangle 4"/>
          <p:cNvSpPr/>
          <p:nvPr/>
        </p:nvSpPr>
        <p:spPr>
          <a:xfrm>
            <a:off x="155575" y="6524625"/>
            <a:ext cx="4256088" cy="254000"/>
          </a:xfrm>
          <a:prstGeom prst="rect">
            <a:avLst/>
          </a:prstGeom>
        </p:spPr>
        <p:txBody>
          <a:bodyPr wrap="none">
            <a:spAutoFit/>
          </a:bodyPr>
          <a:lstStyle/>
          <a:p>
            <a:pPr defTabSz="914400" eaLnBrk="1" fontAlgn="auto" hangingPunct="1">
              <a:spcBef>
                <a:spcPts val="0"/>
              </a:spcBef>
              <a:spcAft>
                <a:spcPts val="0"/>
              </a:spcAft>
              <a:defRPr/>
            </a:pPr>
            <a:r>
              <a:rPr lang="en-GB" sz="1050" dirty="0" err="1">
                <a:solidFill>
                  <a:prstClr val="black"/>
                </a:solidFill>
                <a:ea typeface="+mn-ea"/>
                <a:cs typeface="Arial" pitchFamily="34" charset="0"/>
              </a:rPr>
              <a:t>Kakkos</a:t>
            </a:r>
            <a:r>
              <a:rPr lang="en-GB" sz="1050" dirty="0">
                <a:solidFill>
                  <a:prstClr val="black"/>
                </a:solidFill>
                <a:ea typeface="+mn-ea"/>
                <a:cs typeface="Arial" pitchFamily="34" charset="0"/>
              </a:rPr>
              <a:t> S and  </a:t>
            </a:r>
            <a:r>
              <a:rPr lang="en-GB" sz="1050" dirty="0" err="1">
                <a:solidFill>
                  <a:prstClr val="black"/>
                </a:solidFill>
                <a:ea typeface="+mn-ea"/>
                <a:cs typeface="Arial" pitchFamily="34" charset="0"/>
              </a:rPr>
              <a:t>Nicolaides</a:t>
            </a:r>
            <a:r>
              <a:rPr lang="en-GB" sz="1050" dirty="0">
                <a:solidFill>
                  <a:prstClr val="black"/>
                </a:solidFill>
                <a:ea typeface="+mn-ea"/>
                <a:cs typeface="Arial" pitchFamily="34" charset="0"/>
              </a:rPr>
              <a:t> AN</a:t>
            </a:r>
            <a:r>
              <a:rPr lang="en-GB" sz="1050" i="1" dirty="0">
                <a:solidFill>
                  <a:prstClr val="black"/>
                </a:solidFill>
                <a:ea typeface="+mn-ea"/>
                <a:cs typeface="Arial" pitchFamily="34" charset="0"/>
              </a:rPr>
              <a:t>.  </a:t>
            </a:r>
            <a:r>
              <a:rPr lang="en-GB" sz="1050" i="1" dirty="0" err="1">
                <a:solidFill>
                  <a:prstClr val="black"/>
                </a:solidFill>
                <a:ea typeface="+mn-ea"/>
                <a:cs typeface="Arial" pitchFamily="34" charset="0"/>
              </a:rPr>
              <a:t>Int</a:t>
            </a:r>
            <a:r>
              <a:rPr lang="en-GB" sz="1050" i="1" dirty="0">
                <a:solidFill>
                  <a:prstClr val="black"/>
                </a:solidFill>
                <a:ea typeface="+mn-ea"/>
                <a:cs typeface="Arial" pitchFamily="34" charset="0"/>
              </a:rPr>
              <a:t>  </a:t>
            </a:r>
            <a:r>
              <a:rPr lang="en-GB" sz="1050" i="1" dirty="0" err="1">
                <a:solidFill>
                  <a:prstClr val="black"/>
                </a:solidFill>
                <a:ea typeface="+mn-ea"/>
                <a:cs typeface="Arial" pitchFamily="34" charset="0"/>
              </a:rPr>
              <a:t>Angiol</a:t>
            </a:r>
            <a:r>
              <a:rPr lang="en-GB" sz="1050" i="1" dirty="0">
                <a:solidFill>
                  <a:prstClr val="black"/>
                </a:solidFill>
                <a:ea typeface="+mn-ea"/>
                <a:cs typeface="Arial" pitchFamily="34" charset="0"/>
              </a:rPr>
              <a:t> </a:t>
            </a:r>
            <a:r>
              <a:rPr lang="en-GB" sz="1050" dirty="0">
                <a:solidFill>
                  <a:prstClr val="black"/>
                </a:solidFill>
                <a:ea typeface="+mn-ea"/>
                <a:cs typeface="Arial" pitchFamily="34" charset="0"/>
              </a:rPr>
              <a:t>2018, April;37(2):143-154 </a:t>
            </a:r>
          </a:p>
        </p:txBody>
      </p:sp>
      <p:sp>
        <p:nvSpPr>
          <p:cNvPr id="6" name="Ellipse 5"/>
          <p:cNvSpPr/>
          <p:nvPr/>
        </p:nvSpPr>
        <p:spPr>
          <a:xfrm>
            <a:off x="190500" y="1916113"/>
            <a:ext cx="3240088"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9" name="Ellipse 8"/>
          <p:cNvSpPr/>
          <p:nvPr/>
        </p:nvSpPr>
        <p:spPr>
          <a:xfrm>
            <a:off x="155575" y="3500438"/>
            <a:ext cx="3408363"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10" name="Ellipse 9"/>
          <p:cNvSpPr/>
          <p:nvPr/>
        </p:nvSpPr>
        <p:spPr>
          <a:xfrm>
            <a:off x="155575" y="2997200"/>
            <a:ext cx="3408363" cy="673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p:cNvSpPr>
            <a:spLocks noGrp="1"/>
          </p:cNvSpPr>
          <p:nvPr>
            <p:ph type="title"/>
          </p:nvPr>
        </p:nvSpPr>
        <p:spPr>
          <a:xfrm>
            <a:off x="476250" y="31750"/>
            <a:ext cx="8229600" cy="1143000"/>
          </a:xfrm>
        </p:spPr>
        <p:txBody>
          <a:bodyPr/>
          <a:lstStyle/>
          <a:p>
            <a:r>
              <a:rPr lang="en-GB" sz="2800" b="1" smtClean="0">
                <a:solidFill>
                  <a:srgbClr val="0070C0"/>
                </a:solidFill>
                <a:cs typeface="Arial" pitchFamily="34" charset="0"/>
              </a:rPr>
              <a:t>Number Needed to Treat (NNT)</a:t>
            </a:r>
          </a:p>
        </p:txBody>
      </p:sp>
      <p:graphicFrame>
        <p:nvGraphicFramePr>
          <p:cNvPr id="4" name="Content Placeholder 3"/>
          <p:cNvGraphicFramePr>
            <a:graphicFrameLocks noGrp="1"/>
          </p:cNvGraphicFramePr>
          <p:nvPr>
            <p:ph idx="1"/>
          </p:nvPr>
        </p:nvGraphicFramePr>
        <p:xfrm>
          <a:off x="284163" y="1336675"/>
          <a:ext cx="8704262" cy="4540249"/>
        </p:xfrm>
        <a:graphic>
          <a:graphicData uri="http://schemas.openxmlformats.org/drawingml/2006/table">
            <a:tbl>
              <a:tblPr firstRow="1" bandRow="1">
                <a:tableStyleId>{BC89EF96-8CEA-46FF-86C4-4CE0E7609802}</a:tableStyleId>
              </a:tblPr>
              <a:tblGrid>
                <a:gridCol w="6049463"/>
                <a:gridCol w="2654799"/>
              </a:tblGrid>
              <a:tr h="648607">
                <a:tc>
                  <a:txBody>
                    <a:bodyPr/>
                    <a:lstStyle/>
                    <a:p>
                      <a:r>
                        <a:rPr lang="en-US" sz="2400" b="0" kern="1200" dirty="0" smtClean="0">
                          <a:solidFill>
                            <a:schemeClr val="tx1"/>
                          </a:solidFill>
                          <a:latin typeface="+mn-lt"/>
                          <a:ea typeface="+mn-ea"/>
                          <a:cs typeface="+mn-cs"/>
                        </a:rPr>
                        <a:t>Leg pain </a:t>
                      </a:r>
                      <a:endParaRPr lang="el-GR" sz="2400" b="0" kern="1200" dirty="0">
                        <a:solidFill>
                          <a:schemeClr val="tx1"/>
                        </a:solidFill>
                        <a:latin typeface="+mn-lt"/>
                        <a:ea typeface="+mn-ea"/>
                        <a:cs typeface="+mn-cs"/>
                      </a:endParaRPr>
                    </a:p>
                  </a:txBody>
                  <a:tcPr marL="81273" marR="81273" marT="45716" marB="45716"/>
                </a:tc>
                <a:tc>
                  <a:txBody>
                    <a:bodyPr/>
                    <a:lstStyle/>
                    <a:p>
                      <a:r>
                        <a:rPr lang="en-US" sz="2400" b="0" dirty="0" smtClean="0"/>
                        <a:t>4.2</a:t>
                      </a:r>
                      <a:endParaRPr lang="el-GR" sz="2400" b="0" dirty="0"/>
                    </a:p>
                  </a:txBody>
                  <a:tcPr marL="81273" marR="81273" marT="45716" marB="45716"/>
                </a:tc>
              </a:tr>
              <a:tr h="648607">
                <a:tc>
                  <a:txBody>
                    <a:bodyPr/>
                    <a:lstStyle/>
                    <a:p>
                      <a:r>
                        <a:rPr lang="en-US" sz="2400" dirty="0" smtClean="0"/>
                        <a:t>Heaviness</a:t>
                      </a:r>
                      <a:endParaRPr lang="el-GR" sz="2400" dirty="0"/>
                    </a:p>
                  </a:txBody>
                  <a:tcPr marL="81273" marR="81273" marT="45716" marB="45716"/>
                </a:tc>
                <a:tc>
                  <a:txBody>
                    <a:bodyPr/>
                    <a:lstStyle/>
                    <a:p>
                      <a:r>
                        <a:rPr lang="en-US" sz="2400" dirty="0" smtClean="0"/>
                        <a:t>2.9</a:t>
                      </a:r>
                      <a:endParaRPr lang="el-GR" sz="2400" dirty="0"/>
                    </a:p>
                  </a:txBody>
                  <a:tcPr marL="81273" marR="81273" marT="45716" marB="45716"/>
                </a:tc>
              </a:tr>
              <a:tr h="648607">
                <a:tc>
                  <a:txBody>
                    <a:bodyPr/>
                    <a:lstStyle/>
                    <a:p>
                      <a:r>
                        <a:rPr lang="en-US" sz="2400" dirty="0" smtClean="0"/>
                        <a:t>Feeling of swelling </a:t>
                      </a:r>
                      <a:endParaRPr lang="el-GR" sz="2400" dirty="0"/>
                    </a:p>
                  </a:txBody>
                  <a:tcPr marL="81273" marR="81273" marT="45716" marB="45716"/>
                </a:tc>
                <a:tc>
                  <a:txBody>
                    <a:bodyPr/>
                    <a:lstStyle/>
                    <a:p>
                      <a:r>
                        <a:rPr lang="en-US" sz="2400" dirty="0" smtClean="0"/>
                        <a:t>3.1</a:t>
                      </a:r>
                      <a:endParaRPr lang="el-GR" sz="2400" dirty="0"/>
                    </a:p>
                  </a:txBody>
                  <a:tcPr marL="81273" marR="81273" marT="45716" marB="45716"/>
                </a:tc>
              </a:tr>
              <a:tr h="648607">
                <a:tc>
                  <a:txBody>
                    <a:bodyPr/>
                    <a:lstStyle/>
                    <a:p>
                      <a:r>
                        <a:rPr lang="fr-FR" sz="2400" dirty="0" err="1" smtClean="0"/>
                        <a:t>Functional</a:t>
                      </a:r>
                      <a:r>
                        <a:rPr lang="fr-FR" sz="2400" dirty="0" smtClean="0"/>
                        <a:t> </a:t>
                      </a:r>
                      <a:r>
                        <a:rPr lang="fr-FR" sz="2400" dirty="0" err="1" smtClean="0"/>
                        <a:t>discomfort</a:t>
                      </a:r>
                      <a:r>
                        <a:rPr lang="fr-FR" sz="2400" dirty="0" smtClean="0"/>
                        <a:t> </a:t>
                      </a:r>
                      <a:endParaRPr lang="el-GR" sz="2400" dirty="0"/>
                    </a:p>
                  </a:txBody>
                  <a:tcPr marL="81273" marR="81273" marT="45716" marB="45716"/>
                </a:tc>
                <a:tc>
                  <a:txBody>
                    <a:bodyPr/>
                    <a:lstStyle/>
                    <a:p>
                      <a:r>
                        <a:rPr lang="fr-FR" sz="2400" dirty="0" smtClean="0"/>
                        <a:t>3.0</a:t>
                      </a:r>
                      <a:endParaRPr lang="el-GR" sz="2400" dirty="0"/>
                    </a:p>
                  </a:txBody>
                  <a:tcPr marL="81273" marR="81273" marT="45716" marB="45716"/>
                </a:tc>
              </a:tr>
              <a:tr h="648607">
                <a:tc>
                  <a:txBody>
                    <a:bodyPr/>
                    <a:lstStyle/>
                    <a:p>
                      <a:r>
                        <a:rPr lang="fr-FR" sz="2400" dirty="0" err="1" smtClean="0"/>
                        <a:t>Cramps</a:t>
                      </a:r>
                      <a:r>
                        <a:rPr lang="fr-FR" sz="2400" dirty="0" smtClean="0"/>
                        <a:t> </a:t>
                      </a:r>
                      <a:endParaRPr lang="el-GR" sz="2400" dirty="0"/>
                    </a:p>
                  </a:txBody>
                  <a:tcPr marL="81273" marR="81273" marT="45716" marB="45716"/>
                </a:tc>
                <a:tc>
                  <a:txBody>
                    <a:bodyPr/>
                    <a:lstStyle/>
                    <a:p>
                      <a:r>
                        <a:rPr lang="fr-FR" sz="2400" dirty="0" smtClean="0"/>
                        <a:t>4.8</a:t>
                      </a:r>
                      <a:endParaRPr lang="el-GR" sz="2400" dirty="0"/>
                    </a:p>
                  </a:txBody>
                  <a:tcPr marL="81273" marR="81273" marT="45716" marB="45716"/>
                </a:tc>
              </a:tr>
              <a:tr h="648607">
                <a:tc>
                  <a:txBody>
                    <a:bodyPr/>
                    <a:lstStyle/>
                    <a:p>
                      <a:r>
                        <a:rPr lang="en-US" sz="2400" dirty="0" smtClean="0"/>
                        <a:t>Paresthesia</a:t>
                      </a:r>
                      <a:endParaRPr lang="el-GR" sz="2400" dirty="0"/>
                    </a:p>
                  </a:txBody>
                  <a:tcPr marL="81273" marR="81273" marT="45716" marB="45716"/>
                </a:tc>
                <a:tc>
                  <a:txBody>
                    <a:bodyPr/>
                    <a:lstStyle/>
                    <a:p>
                      <a:r>
                        <a:rPr lang="en-US" sz="2400" dirty="0" smtClean="0"/>
                        <a:t>3.5</a:t>
                      </a:r>
                      <a:endParaRPr lang="el-GR" sz="2400" dirty="0"/>
                    </a:p>
                  </a:txBody>
                  <a:tcPr marL="81273" marR="81273" marT="45716" marB="45716"/>
                </a:tc>
              </a:tr>
              <a:tr h="648607">
                <a:tc>
                  <a:txBody>
                    <a:bodyPr/>
                    <a:lstStyle/>
                    <a:p>
                      <a:r>
                        <a:rPr lang="fr-FR" sz="2400" dirty="0" err="1" smtClean="0"/>
                        <a:t>Leg</a:t>
                      </a:r>
                      <a:r>
                        <a:rPr lang="fr-FR" sz="2400" dirty="0" smtClean="0"/>
                        <a:t> </a:t>
                      </a:r>
                      <a:r>
                        <a:rPr lang="fr-FR" sz="2400" dirty="0" err="1" smtClean="0"/>
                        <a:t>redness</a:t>
                      </a:r>
                      <a:endParaRPr lang="el-GR" sz="2400" dirty="0"/>
                    </a:p>
                  </a:txBody>
                  <a:tcPr marL="81273" marR="81273" marT="45716" marB="45716"/>
                </a:tc>
                <a:tc>
                  <a:txBody>
                    <a:bodyPr/>
                    <a:lstStyle/>
                    <a:p>
                      <a:r>
                        <a:rPr lang="fr-FR" sz="2400" dirty="0" smtClean="0"/>
                        <a:t>3.6</a:t>
                      </a:r>
                      <a:endParaRPr lang="el-GR" sz="2400" dirty="0"/>
                    </a:p>
                  </a:txBody>
                  <a:tcPr marL="81273" marR="81273" marT="45716" marB="45716"/>
                </a:tc>
              </a:tr>
            </a:tbl>
          </a:graphicData>
        </a:graphic>
      </p:graphicFrame>
      <p:sp>
        <p:nvSpPr>
          <p:cNvPr id="5" name="TextBox 4"/>
          <p:cNvSpPr txBox="1"/>
          <p:nvPr/>
        </p:nvSpPr>
        <p:spPr>
          <a:xfrm>
            <a:off x="92075" y="6518275"/>
            <a:ext cx="7254875" cy="307975"/>
          </a:xfrm>
          <a:prstGeom prst="rect">
            <a:avLst/>
          </a:prstGeom>
          <a:noFill/>
        </p:spPr>
        <p:txBody>
          <a:bodyPr>
            <a:spAutoFit/>
          </a:bodyPr>
          <a:lstStyle/>
          <a:p>
            <a:pPr defTabSz="914400" eaLnBrk="1" fontAlgn="auto" hangingPunct="1">
              <a:spcBef>
                <a:spcPts val="0"/>
              </a:spcBef>
              <a:spcAft>
                <a:spcPts val="0"/>
              </a:spcAft>
              <a:defRPr/>
            </a:pPr>
            <a:r>
              <a:rPr lang="en-GB" sz="1400" dirty="0" err="1">
                <a:solidFill>
                  <a:prstClr val="black"/>
                </a:solidFill>
                <a:cs typeface="Arial" pitchFamily="34" charset="0"/>
              </a:rPr>
              <a:t>Kakkos</a:t>
            </a:r>
            <a:r>
              <a:rPr lang="en-GB" sz="1400" dirty="0">
                <a:solidFill>
                  <a:prstClr val="black"/>
                </a:solidFill>
                <a:cs typeface="Arial" pitchFamily="34" charset="0"/>
              </a:rPr>
              <a:t> S and  </a:t>
            </a:r>
            <a:r>
              <a:rPr lang="en-GB" sz="1400" dirty="0" err="1">
                <a:solidFill>
                  <a:prstClr val="black"/>
                </a:solidFill>
                <a:cs typeface="Arial" pitchFamily="34" charset="0"/>
              </a:rPr>
              <a:t>Nicolaides</a:t>
            </a:r>
            <a:r>
              <a:rPr lang="en-GB" sz="1400" dirty="0">
                <a:solidFill>
                  <a:prstClr val="black"/>
                </a:solidFill>
                <a:cs typeface="Arial" pitchFamily="34" charset="0"/>
              </a:rPr>
              <a:t> AN</a:t>
            </a:r>
            <a:r>
              <a:rPr lang="en-GB" sz="1400" i="1" dirty="0">
                <a:solidFill>
                  <a:prstClr val="black"/>
                </a:solidFill>
                <a:cs typeface="Arial" pitchFamily="34" charset="0"/>
              </a:rPr>
              <a:t>.  </a:t>
            </a:r>
            <a:r>
              <a:rPr lang="en-GB" sz="1400" i="1" dirty="0" err="1">
                <a:solidFill>
                  <a:prstClr val="black"/>
                </a:solidFill>
                <a:cs typeface="Arial" pitchFamily="34" charset="0"/>
              </a:rPr>
              <a:t>Int</a:t>
            </a:r>
            <a:r>
              <a:rPr lang="en-GB" sz="1400" i="1" dirty="0">
                <a:solidFill>
                  <a:prstClr val="black"/>
                </a:solidFill>
                <a:cs typeface="Arial" pitchFamily="34" charset="0"/>
              </a:rPr>
              <a:t>  </a:t>
            </a:r>
            <a:r>
              <a:rPr lang="en-GB" sz="1400" i="1" dirty="0" err="1">
                <a:solidFill>
                  <a:prstClr val="black"/>
                </a:solidFill>
                <a:cs typeface="Arial" pitchFamily="34" charset="0"/>
              </a:rPr>
              <a:t>Angiol</a:t>
            </a:r>
            <a:r>
              <a:rPr lang="en-GB" sz="1400" i="1" dirty="0">
                <a:solidFill>
                  <a:prstClr val="black"/>
                </a:solidFill>
                <a:cs typeface="Arial" pitchFamily="34" charset="0"/>
              </a:rPr>
              <a:t> </a:t>
            </a:r>
            <a:r>
              <a:rPr lang="en-GB" sz="1400" dirty="0">
                <a:solidFill>
                  <a:prstClr val="black"/>
                </a:solidFill>
                <a:cs typeface="Arial" pitchFamily="34" charset="0"/>
              </a:rPr>
              <a:t>2018, April;37(2):143-154 </a:t>
            </a:r>
          </a:p>
        </p:txBody>
      </p:sp>
    </p:spTree>
    <p:extLst>
      <p:ext uri="{BB962C8B-B14F-4D97-AF65-F5344CB8AC3E}">
        <p14:creationId xmlns:p14="http://schemas.microsoft.com/office/powerpoint/2010/main" val="34243159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5975" y="371475"/>
            <a:ext cx="2417763" cy="584200"/>
          </a:xfrm>
          <a:prstGeom prst="rect">
            <a:avLst/>
          </a:prstGeom>
        </p:spPr>
        <p:txBody>
          <a:bodyPr wrap="none">
            <a:spAutoFit/>
          </a:bodyPr>
          <a:lstStyle/>
          <a:p>
            <a:pPr algn="just" defTabSz="1091002" eaLnBrk="1" fontAlgn="auto" hangingPunct="1">
              <a:spcBef>
                <a:spcPts val="720"/>
              </a:spcBef>
              <a:spcAft>
                <a:spcPts val="0"/>
              </a:spcAft>
              <a:defRPr/>
            </a:pPr>
            <a:r>
              <a:rPr lang="en-US" sz="3200" dirty="0">
                <a:solidFill>
                  <a:srgbClr val="0070C0"/>
                </a:solidFill>
                <a:ea typeface="+mn-ea"/>
                <a:cs typeface="Arial" pitchFamily="34" charset="0"/>
              </a:rPr>
              <a:t>Conclusions</a:t>
            </a:r>
          </a:p>
        </p:txBody>
      </p:sp>
      <p:sp>
        <p:nvSpPr>
          <p:cNvPr id="4" name="Rectangle 3"/>
          <p:cNvSpPr/>
          <p:nvPr/>
        </p:nvSpPr>
        <p:spPr>
          <a:xfrm>
            <a:off x="436563" y="1409700"/>
            <a:ext cx="8256587" cy="4524315"/>
          </a:xfrm>
          <a:prstGeom prst="rect">
            <a:avLst/>
          </a:prstGeom>
        </p:spPr>
        <p:txBody>
          <a:bodyPr>
            <a:spAutoFit/>
          </a:bodyPr>
          <a:lstStyle/>
          <a:p>
            <a:pPr algn="just" defTabSz="914400" eaLnBrk="1" fontAlgn="auto" hangingPunct="1">
              <a:spcBef>
                <a:spcPts val="600"/>
              </a:spcBef>
              <a:spcAft>
                <a:spcPts val="0"/>
              </a:spcAft>
              <a:defRPr/>
            </a:pPr>
            <a:r>
              <a:rPr lang="en-US" sz="2600" dirty="0">
                <a:solidFill>
                  <a:prstClr val="black"/>
                </a:solidFill>
                <a:ea typeface="Calibri"/>
                <a:cs typeface="Arial" panose="020B0604020202020204" pitchFamily="34" charset="0"/>
              </a:rPr>
              <a:t>Based on high quality evidence:</a:t>
            </a:r>
          </a:p>
          <a:p>
            <a:pPr algn="just" defTabSz="914400" eaLnBrk="1" fontAlgn="auto" hangingPunct="1">
              <a:spcBef>
                <a:spcPts val="600"/>
              </a:spcBef>
              <a:spcAft>
                <a:spcPts val="0"/>
              </a:spcAft>
              <a:defRPr/>
            </a:pPr>
            <a:r>
              <a:rPr lang="en-US" sz="2600" dirty="0">
                <a:solidFill>
                  <a:prstClr val="black"/>
                </a:solidFill>
                <a:ea typeface="Calibri"/>
                <a:cs typeface="Arial" panose="020B0604020202020204" pitchFamily="34" charset="0"/>
              </a:rPr>
              <a:t> </a:t>
            </a:r>
          </a:p>
          <a:p>
            <a:pPr marL="457200" indent="-457200" algn="just" defTabSz="914400" eaLnBrk="1" fontAlgn="auto" hangingPunct="1">
              <a:spcBef>
                <a:spcPts val="600"/>
              </a:spcBef>
              <a:spcAft>
                <a:spcPts val="0"/>
              </a:spcAft>
              <a:buFontTx/>
              <a:buChar char="-"/>
              <a:defRPr/>
            </a:pPr>
            <a:r>
              <a:rPr lang="en-US" sz="2400" dirty="0">
                <a:solidFill>
                  <a:prstClr val="black"/>
                </a:solidFill>
                <a:ea typeface="Calibri"/>
                <a:cs typeface="Arial" panose="020B0604020202020204" pitchFamily="34" charset="0"/>
              </a:rPr>
              <a:t>MPFF is highly effective in reducing leg pain, heaviness, feeling of swelling, </a:t>
            </a:r>
            <a:r>
              <a:rPr lang="en-US" sz="2400" dirty="0" err="1">
                <a:solidFill>
                  <a:prstClr val="black"/>
                </a:solidFill>
                <a:ea typeface="Calibri"/>
                <a:cs typeface="Arial" panose="020B0604020202020204" pitchFamily="34" charset="0"/>
              </a:rPr>
              <a:t>paresthesia</a:t>
            </a:r>
            <a:r>
              <a:rPr lang="en-US" sz="2400" dirty="0">
                <a:solidFill>
                  <a:prstClr val="black"/>
                </a:solidFill>
                <a:ea typeface="Calibri"/>
                <a:cs typeface="Arial" panose="020B0604020202020204" pitchFamily="34" charset="0"/>
              </a:rPr>
              <a:t>, cramps, edema and quality of life in patients with CVD. </a:t>
            </a:r>
          </a:p>
          <a:p>
            <a:pPr marL="457200" indent="-457200" algn="just" defTabSz="914400" eaLnBrk="1" fontAlgn="auto" hangingPunct="1">
              <a:spcBef>
                <a:spcPts val="600"/>
              </a:spcBef>
              <a:spcAft>
                <a:spcPts val="0"/>
              </a:spcAft>
              <a:buFontTx/>
              <a:buChar char="-"/>
              <a:defRPr/>
            </a:pPr>
            <a:r>
              <a:rPr lang="en-GB" sz="2400" dirty="0">
                <a:solidFill>
                  <a:prstClr val="black"/>
                </a:solidFill>
                <a:ea typeface="Calibri"/>
                <a:cs typeface="Arial" panose="020B0604020202020204" pitchFamily="34" charset="0"/>
              </a:rPr>
              <a:t>The NNT to obtain significant clinical benefit was very small (&lt;5) for the main symptoms: very few patients need to be treated with MPFF to observe clinical improvement</a:t>
            </a:r>
            <a:r>
              <a:rPr lang="en-GB" sz="2400" dirty="0" smtClean="0">
                <a:solidFill>
                  <a:prstClr val="black"/>
                </a:solidFill>
                <a:ea typeface="Calibri"/>
                <a:cs typeface="Arial" panose="020B0604020202020204" pitchFamily="34" charset="0"/>
              </a:rPr>
              <a:t>.</a:t>
            </a:r>
            <a:endParaRPr lang="en-US" sz="2400" dirty="0">
              <a:solidFill>
                <a:prstClr val="black"/>
              </a:solidFill>
              <a:ea typeface="Calibri"/>
              <a:cs typeface="Arial" panose="020B0604020202020204" pitchFamily="34" charset="0"/>
            </a:endParaRPr>
          </a:p>
          <a:p>
            <a:pPr marL="457200" indent="-457200" algn="just" defTabSz="914400" eaLnBrk="1" fontAlgn="auto" hangingPunct="1">
              <a:spcBef>
                <a:spcPts val="600"/>
              </a:spcBef>
              <a:spcAft>
                <a:spcPts val="0"/>
              </a:spcAft>
              <a:buFontTx/>
              <a:buChar char="-"/>
              <a:defRPr/>
            </a:pPr>
            <a:r>
              <a:rPr lang="en-US" sz="2400" dirty="0" smtClean="0">
                <a:solidFill>
                  <a:prstClr val="black"/>
                </a:solidFill>
                <a:ea typeface="Calibri"/>
                <a:cs typeface="Arial" panose="020B0604020202020204" pitchFamily="34" charset="0"/>
              </a:rPr>
              <a:t>These findings warrant a detailed cost effectiveness analysis.</a:t>
            </a:r>
            <a:endParaRPr lang="en-US" sz="2400" dirty="0">
              <a:solidFill>
                <a:prstClr val="black"/>
              </a:solidFill>
              <a:ea typeface="Calibri"/>
              <a:cs typeface="Arial" panose="020B0604020202020204" pitchFamily="34" charset="0"/>
            </a:endParaRPr>
          </a:p>
        </p:txBody>
      </p:sp>
      <p:sp>
        <p:nvSpPr>
          <p:cNvPr id="5" name="Rectangle 4"/>
          <p:cNvSpPr/>
          <p:nvPr/>
        </p:nvSpPr>
        <p:spPr>
          <a:xfrm>
            <a:off x="155575" y="6524625"/>
            <a:ext cx="4256088" cy="254000"/>
          </a:xfrm>
          <a:prstGeom prst="rect">
            <a:avLst/>
          </a:prstGeom>
        </p:spPr>
        <p:txBody>
          <a:bodyPr wrap="none">
            <a:spAutoFit/>
          </a:bodyPr>
          <a:lstStyle/>
          <a:p>
            <a:pPr defTabSz="914400" eaLnBrk="1" fontAlgn="auto" hangingPunct="1">
              <a:spcBef>
                <a:spcPts val="0"/>
              </a:spcBef>
              <a:spcAft>
                <a:spcPts val="0"/>
              </a:spcAft>
              <a:defRPr/>
            </a:pPr>
            <a:r>
              <a:rPr lang="en-GB" sz="1050" dirty="0" err="1">
                <a:solidFill>
                  <a:prstClr val="black"/>
                </a:solidFill>
                <a:ea typeface="+mn-ea"/>
                <a:cs typeface="Arial" pitchFamily="34" charset="0"/>
              </a:rPr>
              <a:t>Kakkos</a:t>
            </a:r>
            <a:r>
              <a:rPr lang="en-GB" sz="1050" dirty="0">
                <a:solidFill>
                  <a:prstClr val="black"/>
                </a:solidFill>
                <a:ea typeface="+mn-ea"/>
                <a:cs typeface="Arial" pitchFamily="34" charset="0"/>
              </a:rPr>
              <a:t> S and  </a:t>
            </a:r>
            <a:r>
              <a:rPr lang="en-GB" sz="1050" dirty="0" err="1">
                <a:solidFill>
                  <a:prstClr val="black"/>
                </a:solidFill>
                <a:ea typeface="+mn-ea"/>
                <a:cs typeface="Arial" pitchFamily="34" charset="0"/>
              </a:rPr>
              <a:t>Nicolaides</a:t>
            </a:r>
            <a:r>
              <a:rPr lang="en-GB" sz="1050" dirty="0">
                <a:solidFill>
                  <a:prstClr val="black"/>
                </a:solidFill>
                <a:ea typeface="+mn-ea"/>
                <a:cs typeface="Arial" pitchFamily="34" charset="0"/>
              </a:rPr>
              <a:t> AN</a:t>
            </a:r>
            <a:r>
              <a:rPr lang="en-GB" sz="1050" i="1" dirty="0">
                <a:solidFill>
                  <a:prstClr val="black"/>
                </a:solidFill>
                <a:ea typeface="+mn-ea"/>
                <a:cs typeface="Arial" pitchFamily="34" charset="0"/>
              </a:rPr>
              <a:t>.  </a:t>
            </a:r>
            <a:r>
              <a:rPr lang="en-GB" sz="1050" i="1" dirty="0" err="1">
                <a:solidFill>
                  <a:prstClr val="black"/>
                </a:solidFill>
                <a:ea typeface="+mn-ea"/>
                <a:cs typeface="Arial" pitchFamily="34" charset="0"/>
              </a:rPr>
              <a:t>Int</a:t>
            </a:r>
            <a:r>
              <a:rPr lang="en-GB" sz="1050" i="1" dirty="0">
                <a:solidFill>
                  <a:prstClr val="black"/>
                </a:solidFill>
                <a:ea typeface="+mn-ea"/>
                <a:cs typeface="Arial" pitchFamily="34" charset="0"/>
              </a:rPr>
              <a:t>  </a:t>
            </a:r>
            <a:r>
              <a:rPr lang="en-GB" sz="1050" i="1" dirty="0" err="1">
                <a:solidFill>
                  <a:prstClr val="black"/>
                </a:solidFill>
                <a:ea typeface="+mn-ea"/>
                <a:cs typeface="Arial" pitchFamily="34" charset="0"/>
              </a:rPr>
              <a:t>Angiol</a:t>
            </a:r>
            <a:r>
              <a:rPr lang="en-GB" sz="1050" i="1" dirty="0">
                <a:solidFill>
                  <a:prstClr val="black"/>
                </a:solidFill>
                <a:ea typeface="+mn-ea"/>
                <a:cs typeface="Arial" pitchFamily="34" charset="0"/>
              </a:rPr>
              <a:t> </a:t>
            </a:r>
            <a:r>
              <a:rPr lang="en-GB" sz="1050" dirty="0">
                <a:solidFill>
                  <a:prstClr val="black"/>
                </a:solidFill>
                <a:ea typeface="+mn-ea"/>
                <a:cs typeface="Arial" pitchFamily="34" charset="0"/>
              </a:rPr>
              <a:t>2018, April;37(2):143-154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3"/>
          <p:cNvSpPr txBox="1">
            <a:spLocks noChangeArrowheads="1"/>
          </p:cNvSpPr>
          <p:nvPr/>
        </p:nvSpPr>
        <p:spPr bwMode="auto">
          <a:xfrm>
            <a:off x="309563" y="85725"/>
            <a:ext cx="85344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algn="ctr">
              <a:lnSpc>
                <a:spcPts val="3300"/>
              </a:lnSpc>
              <a:buFont typeface="Arial" pitchFamily="34" charset="0"/>
              <a:buNone/>
            </a:pPr>
            <a:r>
              <a:rPr lang="en-US" sz="2800">
                <a:solidFill>
                  <a:srgbClr val="0070C0"/>
                </a:solidFill>
                <a:latin typeface="Calibri" pitchFamily="34" charset="0"/>
                <a:ea typeface="ＭＳ Ｐゴシック" pitchFamily="34" charset="-128"/>
                <a:cs typeface="Calibri" pitchFamily="34" charset="0"/>
              </a:rPr>
              <a:t>Chronic </a:t>
            </a:r>
            <a:r>
              <a:rPr lang="en-US" sz="2800" b="1">
                <a:solidFill>
                  <a:srgbClr val="0070C0"/>
                </a:solidFill>
                <a:latin typeface="Calibri" pitchFamily="34" charset="0"/>
                <a:ea typeface="ＭＳ Ｐゴシック" pitchFamily="34" charset="-128"/>
                <a:cs typeface="Calibri" pitchFamily="34" charset="0"/>
              </a:rPr>
              <a:t>VE</a:t>
            </a:r>
            <a:r>
              <a:rPr lang="en-US" sz="2800">
                <a:solidFill>
                  <a:srgbClr val="0070C0"/>
                </a:solidFill>
                <a:latin typeface="Calibri" pitchFamily="34" charset="0"/>
                <a:ea typeface="ＭＳ Ｐゴシック" pitchFamily="34" charset="-128"/>
                <a:cs typeface="Calibri" pitchFamily="34" charset="0"/>
              </a:rPr>
              <a:t>nous D</a:t>
            </a:r>
            <a:r>
              <a:rPr lang="en-US" sz="2800" b="1">
                <a:solidFill>
                  <a:srgbClr val="0070C0"/>
                </a:solidFill>
                <a:latin typeface="Calibri" pitchFamily="34" charset="0"/>
                <a:ea typeface="ＭＳ Ｐゴシック" pitchFamily="34" charset="-128"/>
                <a:cs typeface="Calibri" pitchFamily="34" charset="0"/>
              </a:rPr>
              <a:t>I</a:t>
            </a:r>
            <a:r>
              <a:rPr lang="en-US" sz="2800">
                <a:solidFill>
                  <a:srgbClr val="0070C0"/>
                </a:solidFill>
                <a:latin typeface="Calibri" pitchFamily="34" charset="0"/>
                <a:ea typeface="ＭＳ Ｐゴシック" pitchFamily="34" charset="-128"/>
                <a:cs typeface="Calibri" pitchFamily="34" charset="0"/>
              </a:rPr>
              <a:t>sorder Ma</a:t>
            </a:r>
            <a:r>
              <a:rPr lang="en-US" sz="2800" b="1">
                <a:solidFill>
                  <a:srgbClr val="0070C0"/>
                </a:solidFill>
                <a:latin typeface="Calibri" pitchFamily="34" charset="0"/>
                <a:ea typeface="ＭＳ Ｐゴシック" pitchFamily="34" charset="-128"/>
                <a:cs typeface="Calibri" pitchFamily="34" charset="0"/>
              </a:rPr>
              <a:t>N</a:t>
            </a:r>
            <a:r>
              <a:rPr lang="en-US" sz="2800">
                <a:solidFill>
                  <a:srgbClr val="0070C0"/>
                </a:solidFill>
                <a:latin typeface="Calibri" pitchFamily="34" charset="0"/>
                <a:ea typeface="ＭＳ Ｐゴシック" pitchFamily="34" charset="-128"/>
                <a:cs typeface="Calibri" pitchFamily="34" charset="0"/>
              </a:rPr>
              <a:t>agement and Ev</a:t>
            </a:r>
            <a:r>
              <a:rPr lang="en-US" sz="2800" b="1">
                <a:solidFill>
                  <a:srgbClr val="0070C0"/>
                </a:solidFill>
                <a:latin typeface="Calibri" pitchFamily="34" charset="0"/>
                <a:ea typeface="ＭＳ Ｐゴシック" pitchFamily="34" charset="-128"/>
                <a:cs typeface="Calibri" pitchFamily="34" charset="0"/>
              </a:rPr>
              <a:t>A</a:t>
            </a:r>
            <a:r>
              <a:rPr lang="en-US" sz="2800">
                <a:solidFill>
                  <a:srgbClr val="0070C0"/>
                </a:solidFill>
                <a:latin typeface="Calibri" pitchFamily="34" charset="0"/>
                <a:ea typeface="ＭＳ Ｐゴシック" pitchFamily="34" charset="-128"/>
                <a:cs typeface="Calibri" pitchFamily="34" charset="0"/>
              </a:rPr>
              <a:t>luation of </a:t>
            </a:r>
            <a:r>
              <a:rPr lang="en-US" sz="2800" b="1">
                <a:solidFill>
                  <a:srgbClr val="0070C0"/>
                </a:solidFill>
                <a:latin typeface="Calibri" pitchFamily="34" charset="0"/>
                <a:ea typeface="ＭＳ Ｐゴシック" pitchFamily="34" charset="-128"/>
                <a:cs typeface="Calibri" pitchFamily="34" charset="0"/>
              </a:rPr>
              <a:t>C</a:t>
            </a:r>
            <a:r>
              <a:rPr lang="en-US" sz="2800">
                <a:solidFill>
                  <a:srgbClr val="0070C0"/>
                </a:solidFill>
                <a:latin typeface="Calibri" pitchFamily="34" charset="0"/>
                <a:ea typeface="ＭＳ Ｐゴシック" pitchFamily="34" charset="-128"/>
                <a:cs typeface="Calibri" pitchFamily="34" charset="0"/>
              </a:rPr>
              <a:t>hronic venous disease treatment Effec</a:t>
            </a:r>
            <a:r>
              <a:rPr lang="en-US" sz="2800" b="1">
                <a:solidFill>
                  <a:srgbClr val="0070C0"/>
                </a:solidFill>
                <a:latin typeface="Calibri" pitchFamily="34" charset="0"/>
                <a:ea typeface="ＭＳ Ｐゴシック" pitchFamily="34" charset="-128"/>
                <a:cs typeface="Calibri" pitchFamily="34" charset="0"/>
              </a:rPr>
              <a:t>T</a:t>
            </a:r>
            <a:r>
              <a:rPr lang="en-US" sz="2800">
                <a:solidFill>
                  <a:srgbClr val="0070C0"/>
                </a:solidFill>
                <a:latin typeface="Calibri" pitchFamily="34" charset="0"/>
                <a:ea typeface="ＭＳ Ｐゴシック" pitchFamily="34" charset="-128"/>
                <a:cs typeface="Calibri" pitchFamily="34" charset="0"/>
              </a:rPr>
              <a:t>iveness,  an International </a:t>
            </a:r>
            <a:r>
              <a:rPr lang="en-US" sz="2800" b="1">
                <a:solidFill>
                  <a:srgbClr val="0070C0"/>
                </a:solidFill>
                <a:latin typeface="Calibri" pitchFamily="34" charset="0"/>
                <a:ea typeface="ＭＳ Ｐゴシック" pitchFamily="34" charset="-128"/>
                <a:cs typeface="Calibri" pitchFamily="34" charset="0"/>
              </a:rPr>
              <a:t>Program</a:t>
            </a:r>
            <a:r>
              <a:rPr lang="en-US" sz="2800">
                <a:solidFill>
                  <a:srgbClr val="0070C0"/>
                </a:solidFill>
                <a:latin typeface="Calibri" pitchFamily="34" charset="0"/>
                <a:ea typeface="ＭＳ Ｐゴシック" pitchFamily="34" charset="-128"/>
                <a:cs typeface="Calibri" pitchFamily="34" charset="0"/>
              </a:rPr>
              <a:t> </a:t>
            </a:r>
          </a:p>
          <a:p>
            <a:pPr algn="ctr">
              <a:lnSpc>
                <a:spcPts val="3300"/>
              </a:lnSpc>
              <a:buFont typeface="Arial" pitchFamily="34" charset="0"/>
              <a:buNone/>
            </a:pPr>
            <a:endParaRPr lang="en-US" sz="3200">
              <a:solidFill>
                <a:srgbClr val="003399"/>
              </a:solidFill>
              <a:latin typeface="Calibri" pitchFamily="34" charset="0"/>
              <a:ea typeface="ＭＳ Ｐゴシック" pitchFamily="34" charset="-128"/>
              <a:cs typeface="Calibri" pitchFamily="34" charset="0"/>
            </a:endParaRPr>
          </a:p>
          <a:p>
            <a:pPr algn="ctr">
              <a:lnSpc>
                <a:spcPts val="3300"/>
              </a:lnSpc>
              <a:buFont typeface="Arial" pitchFamily="34" charset="0"/>
              <a:buNone/>
            </a:pPr>
            <a:r>
              <a:rPr lang="en-US" sz="3200" b="1">
                <a:solidFill>
                  <a:srgbClr val="0070C0"/>
                </a:solidFill>
                <a:latin typeface="Calibri" pitchFamily="34" charset="0"/>
                <a:ea typeface="ＭＳ Ｐゴシック" pitchFamily="34" charset="-128"/>
                <a:cs typeface="Calibri" pitchFamily="34" charset="0"/>
              </a:rPr>
              <a:t>The Vein Act Program</a:t>
            </a:r>
            <a:endParaRPr lang="ro-RO" sz="3200" b="1">
              <a:solidFill>
                <a:srgbClr val="0070C0"/>
              </a:solidFill>
              <a:latin typeface="Calibri" pitchFamily="34" charset="0"/>
              <a:ea typeface="ＭＳ Ｐゴシック" pitchFamily="34" charset="-128"/>
              <a:cs typeface="Calibri" pitchFamily="34" charset="0"/>
            </a:endParaRPr>
          </a:p>
        </p:txBody>
      </p:sp>
      <p:pic>
        <p:nvPicPr>
          <p:cNvPr id="1026" name="Picture 2"/>
          <p:cNvPicPr>
            <a:picLocks noChangeAspect="1" noChangeArrowheads="1"/>
          </p:cNvPicPr>
          <p:nvPr/>
        </p:nvPicPr>
        <p:blipFill rotWithShape="1">
          <a:blip r:embed="rId3"/>
          <a:srcRect l="3963" t="12035" r="10794" b="14119"/>
          <a:stretch/>
        </p:blipFill>
        <p:spPr bwMode="auto">
          <a:xfrm>
            <a:off x="1409700" y="2743200"/>
            <a:ext cx="6448425" cy="1917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142038"/>
            <a:ext cx="9237663" cy="385762"/>
          </a:xfrm>
          <a:prstGeom prst="rect">
            <a:avLst/>
          </a:prstGeom>
        </p:spPr>
        <p:txBody>
          <a:bodyPr wrap="none" lIns="91435" tIns="45718" rIns="91435" bIns="45718">
            <a:spAutoFit/>
          </a:bodyPr>
          <a:lstStyle/>
          <a:p>
            <a:pPr defTabSz="914400" eaLnBrk="1" fontAlgn="auto" hangingPunct="1">
              <a:spcBef>
                <a:spcPts val="0"/>
              </a:spcBef>
              <a:spcAft>
                <a:spcPts val="0"/>
              </a:spcAft>
              <a:defRPr/>
            </a:pPr>
            <a:r>
              <a:rPr lang="en-US" sz="1900" dirty="0">
                <a:solidFill>
                  <a:srgbClr val="0E355E"/>
                </a:solidFill>
                <a:latin typeface="Calibri" pitchFamily="34" charset="0"/>
                <a:ea typeface="+mn-ea"/>
                <a:cs typeface="Calibri" pitchFamily="34" charset="0"/>
              </a:rPr>
              <a:t>Under the auspices of the European Venous Forum  with an unrestricted grant from </a:t>
            </a:r>
            <a:r>
              <a:rPr lang="en-US" sz="1900" dirty="0" err="1">
                <a:solidFill>
                  <a:srgbClr val="0E355E"/>
                </a:solidFill>
                <a:latin typeface="Calibri" pitchFamily="34" charset="0"/>
                <a:ea typeface="+mn-ea"/>
                <a:cs typeface="Calibri" pitchFamily="34" charset="0"/>
              </a:rPr>
              <a:t>Servier</a:t>
            </a:r>
            <a:r>
              <a:rPr lang="en-US" sz="1900" dirty="0">
                <a:solidFill>
                  <a:srgbClr val="0E355E"/>
                </a:solidFill>
                <a:latin typeface="Calibri" pitchFamily="34" charset="0"/>
                <a:ea typeface="+mn-ea"/>
                <a:cs typeface="Calibri" pitchFamily="34" charset="0"/>
              </a:rPr>
              <a:t> </a:t>
            </a:r>
            <a:endParaRPr lang="en-US" sz="1900" dirty="0">
              <a:solidFill>
                <a:srgbClr val="0E355E"/>
              </a:solidFill>
              <a:latin typeface="Arial"/>
              <a:ea typeface="+mn-ea"/>
            </a:endParaRPr>
          </a:p>
        </p:txBody>
      </p:sp>
    </p:spTree>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081473"/>
            <a:ext cx="8229600" cy="4237038"/>
          </a:xfrm>
        </p:spPr>
        <p:txBody>
          <a:bodyPr/>
          <a:lstStyle/>
          <a:p>
            <a:r>
              <a:rPr lang="en-US" sz="2800" dirty="0" smtClean="0"/>
              <a:t>International, prospective, observational study involving 7987 adult outpatients consulting for  lower limb pain  or any clinical presentation related to CVD. </a:t>
            </a:r>
          </a:p>
          <a:p>
            <a:r>
              <a:rPr lang="en-US" sz="2800" dirty="0" smtClean="0"/>
              <a:t>Assessment of symptoms, CEAP classification and symptom intensity. </a:t>
            </a:r>
          </a:p>
          <a:p>
            <a:r>
              <a:rPr lang="en-US" sz="2800" dirty="0" smtClean="0"/>
              <a:t> After prescription of conservative treatments, follow-up visit.</a:t>
            </a:r>
            <a:endParaRPr lang="en-US" sz="2800" dirty="0"/>
          </a:p>
        </p:txBody>
      </p:sp>
      <p:pic>
        <p:nvPicPr>
          <p:cNvPr id="4" name="Picture 2"/>
          <p:cNvPicPr>
            <a:picLocks noChangeAspect="1" noChangeArrowheads="1"/>
          </p:cNvPicPr>
          <p:nvPr/>
        </p:nvPicPr>
        <p:blipFill rotWithShape="1">
          <a:blip r:embed="rId2"/>
          <a:srcRect l="33497" t="12035" r="40343" b="18593"/>
          <a:stretch/>
        </p:blipFill>
        <p:spPr bwMode="auto">
          <a:xfrm>
            <a:off x="3643951" y="177424"/>
            <a:ext cx="1978927" cy="180150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8356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3042" name="Groupe 97"/>
          <p:cNvGrpSpPr>
            <a:grpSpLocks/>
          </p:cNvGrpSpPr>
          <p:nvPr/>
        </p:nvGrpSpPr>
        <p:grpSpPr bwMode="auto">
          <a:xfrm>
            <a:off x="-36388" y="3748087"/>
            <a:ext cx="5259263" cy="2851165"/>
            <a:chOff x="-36282" y="3748434"/>
            <a:chExt cx="5258791" cy="2850302"/>
          </a:xfrm>
        </p:grpSpPr>
        <p:graphicFrame>
          <p:nvGraphicFramePr>
            <p:cNvPr id="343134" name="Graphique 3"/>
            <p:cNvGraphicFramePr>
              <a:graphicFrameLocks/>
            </p:cNvGraphicFramePr>
            <p:nvPr/>
          </p:nvGraphicFramePr>
          <p:xfrm>
            <a:off x="298321" y="4279462"/>
            <a:ext cx="2705888" cy="2319274"/>
          </p:xfrm>
          <a:graphic>
            <a:graphicData uri="http://schemas.openxmlformats.org/presentationml/2006/ole">
              <mc:AlternateContent xmlns:mc="http://schemas.openxmlformats.org/markup-compatibility/2006">
                <mc:Choice xmlns:v="urn:schemas-microsoft-com:vml" Requires="v">
                  <p:oleObj spid="_x0000_s343164" r:id="rId3" imgW="2706859" imgH="2316681" progId="Excel.Chart.8">
                    <p:embed/>
                  </p:oleObj>
                </mc:Choice>
                <mc:Fallback>
                  <p:oleObj r:id="rId3" imgW="2706859" imgH="2316681" progId="Excel.Chart.8">
                    <p:embed/>
                    <p:pic>
                      <p:nvPicPr>
                        <p:cNvPr id="0" name="Graphiqu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21" y="4279462"/>
                          <a:ext cx="2705888" cy="2319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ZoneTexte 6"/>
            <p:cNvSpPr txBox="1"/>
            <p:nvPr/>
          </p:nvSpPr>
          <p:spPr>
            <a:xfrm>
              <a:off x="-36282" y="3748434"/>
              <a:ext cx="3972207" cy="338452"/>
            </a:xfrm>
            <a:prstGeom prst="rect">
              <a:avLst/>
            </a:prstGeom>
            <a:noFill/>
          </p:spPr>
          <p:txBody>
            <a:bodyPr wrap="none">
              <a:spAutoFit/>
            </a:bodyPr>
            <a:lstStyle/>
            <a:p>
              <a:pPr algn="ctr" defTabSz="914400" eaLnBrk="1" fontAlgn="auto" hangingPunct="1">
                <a:spcBef>
                  <a:spcPts val="0"/>
                </a:spcBef>
                <a:spcAft>
                  <a:spcPts val="0"/>
                </a:spcAft>
                <a:defRPr/>
              </a:pPr>
              <a:r>
                <a:rPr lang="fr-FR" sz="1600" b="1" dirty="0">
                  <a:solidFill>
                    <a:srgbClr val="4BA5BD"/>
                  </a:solidFill>
                  <a:latin typeface="Arial"/>
                  <a:ea typeface="+mn-ea"/>
                </a:rPr>
                <a:t>CVD </a:t>
              </a:r>
              <a:r>
                <a:rPr lang="fr-FR" sz="1600" b="1" dirty="0" err="1">
                  <a:solidFill>
                    <a:srgbClr val="4BA5BD"/>
                  </a:solidFill>
                  <a:latin typeface="Arial"/>
                  <a:ea typeface="+mn-ea"/>
                </a:rPr>
                <a:t>treatment</a:t>
              </a:r>
              <a:r>
                <a:rPr lang="fr-FR" sz="1600" b="1" dirty="0">
                  <a:solidFill>
                    <a:srgbClr val="4BA5BD"/>
                  </a:solidFill>
                  <a:latin typeface="Arial"/>
                  <a:ea typeface="+mn-ea"/>
                </a:rPr>
                <a:t> prescription </a:t>
              </a:r>
              <a:r>
                <a:rPr lang="fr-FR" sz="1600" b="1" dirty="0" err="1">
                  <a:solidFill>
                    <a:srgbClr val="4BA5BD"/>
                  </a:solidFill>
                  <a:latin typeface="Arial"/>
                  <a:ea typeface="+mn-ea"/>
                </a:rPr>
                <a:t>at</a:t>
              </a:r>
              <a:r>
                <a:rPr lang="fr-FR" sz="1600" b="1" dirty="0">
                  <a:solidFill>
                    <a:srgbClr val="4BA5BD"/>
                  </a:solidFill>
                  <a:latin typeface="Arial"/>
                  <a:ea typeface="+mn-ea"/>
                </a:rPr>
                <a:t> </a:t>
              </a:r>
              <a:r>
                <a:rPr lang="fr-FR" sz="1600" b="1" dirty="0" err="1" smtClean="0">
                  <a:solidFill>
                    <a:srgbClr val="4BA5BD"/>
                  </a:solidFill>
                  <a:latin typeface="Arial"/>
                  <a:ea typeface="+mn-ea"/>
                </a:rPr>
                <a:t>baseline</a:t>
              </a:r>
              <a:endParaRPr lang="fr-FR" sz="1600" b="1" dirty="0">
                <a:solidFill>
                  <a:srgbClr val="4BA5BD"/>
                </a:solidFill>
                <a:latin typeface="Arial"/>
                <a:ea typeface="+mn-ea"/>
              </a:endParaRPr>
            </a:p>
          </p:txBody>
        </p:sp>
        <p:sp>
          <p:nvSpPr>
            <p:cNvPr id="8" name="ZoneTexte 7"/>
            <p:cNvSpPr txBox="1"/>
            <p:nvPr/>
          </p:nvSpPr>
          <p:spPr>
            <a:xfrm>
              <a:off x="1389039" y="4122971"/>
              <a:ext cx="546051" cy="307882"/>
            </a:xfrm>
            <a:prstGeom prst="rect">
              <a:avLst/>
            </a:prstGeom>
            <a:noFill/>
          </p:spPr>
          <p:txBody>
            <a:bodyPr wrap="none">
              <a:spAutoFit/>
            </a:bodyPr>
            <a:lstStyle/>
            <a:p>
              <a:pPr algn="ctr" defTabSz="914400" eaLnBrk="1" fontAlgn="auto" hangingPunct="1">
                <a:spcBef>
                  <a:spcPts val="0"/>
                </a:spcBef>
                <a:spcAft>
                  <a:spcPts val="0"/>
                </a:spcAft>
                <a:defRPr/>
              </a:pPr>
              <a:r>
                <a:rPr lang="fr-FR" sz="1400" b="1">
                  <a:solidFill>
                    <a:prstClr val="black"/>
                  </a:solidFill>
                  <a:latin typeface="Arial"/>
                  <a:ea typeface="+mn-ea"/>
                </a:rPr>
                <a:t>3,4%</a:t>
              </a:r>
            </a:p>
          </p:txBody>
        </p:sp>
        <p:sp>
          <p:nvSpPr>
            <p:cNvPr id="9" name="ZoneTexte 8"/>
            <p:cNvSpPr txBox="1"/>
            <p:nvPr/>
          </p:nvSpPr>
          <p:spPr>
            <a:xfrm>
              <a:off x="2282721" y="4384828"/>
              <a:ext cx="692088" cy="307882"/>
            </a:xfrm>
            <a:prstGeom prst="rect">
              <a:avLst/>
            </a:prstGeom>
            <a:noFill/>
          </p:spPr>
          <p:txBody>
            <a:bodyPr wrap="none">
              <a:spAutoFit/>
            </a:bodyPr>
            <a:lstStyle/>
            <a:p>
              <a:pPr algn="ctr" defTabSz="914400" eaLnBrk="1" fontAlgn="auto" hangingPunct="1">
                <a:spcBef>
                  <a:spcPts val="0"/>
                </a:spcBef>
                <a:spcAft>
                  <a:spcPts val="0"/>
                </a:spcAft>
                <a:defRPr/>
              </a:pPr>
              <a:r>
                <a:rPr lang="fr-FR" sz="1400" b="1" dirty="0">
                  <a:solidFill>
                    <a:prstClr val="black"/>
                  </a:solidFill>
                  <a:latin typeface="Arial"/>
                  <a:ea typeface="+mn-ea"/>
                </a:rPr>
                <a:t>33,4%</a:t>
              </a:r>
            </a:p>
          </p:txBody>
        </p:sp>
        <p:sp>
          <p:nvSpPr>
            <p:cNvPr id="10" name="ZoneTexte 9"/>
            <p:cNvSpPr txBox="1"/>
            <p:nvPr/>
          </p:nvSpPr>
          <p:spPr>
            <a:xfrm>
              <a:off x="242966" y="5782993"/>
              <a:ext cx="693675" cy="307882"/>
            </a:xfrm>
            <a:prstGeom prst="rect">
              <a:avLst/>
            </a:prstGeom>
            <a:noFill/>
          </p:spPr>
          <p:txBody>
            <a:bodyPr wrap="none">
              <a:spAutoFit/>
            </a:bodyPr>
            <a:lstStyle/>
            <a:p>
              <a:pPr algn="ctr" defTabSz="914400" eaLnBrk="1" fontAlgn="auto" hangingPunct="1">
                <a:spcBef>
                  <a:spcPts val="0"/>
                </a:spcBef>
                <a:spcAft>
                  <a:spcPts val="0"/>
                </a:spcAft>
                <a:defRPr/>
              </a:pPr>
              <a:r>
                <a:rPr lang="fr-FR" sz="1400" b="1" dirty="0">
                  <a:solidFill>
                    <a:prstClr val="black"/>
                  </a:solidFill>
                  <a:latin typeface="Arial"/>
                  <a:ea typeface="+mn-ea"/>
                </a:rPr>
                <a:t>56,3%</a:t>
              </a:r>
            </a:p>
          </p:txBody>
        </p:sp>
        <p:sp>
          <p:nvSpPr>
            <p:cNvPr id="11" name="ZoneTexte 10"/>
            <p:cNvSpPr txBox="1"/>
            <p:nvPr/>
          </p:nvSpPr>
          <p:spPr>
            <a:xfrm>
              <a:off x="555675" y="4270563"/>
              <a:ext cx="593672" cy="306295"/>
            </a:xfrm>
            <a:prstGeom prst="rect">
              <a:avLst/>
            </a:prstGeom>
            <a:noFill/>
          </p:spPr>
          <p:txBody>
            <a:bodyPr wrap="none">
              <a:spAutoFit/>
            </a:bodyPr>
            <a:lstStyle/>
            <a:p>
              <a:pPr algn="ctr" defTabSz="914400" eaLnBrk="1" fontAlgn="auto" hangingPunct="1">
                <a:spcBef>
                  <a:spcPts val="0"/>
                </a:spcBef>
                <a:spcAft>
                  <a:spcPts val="0"/>
                </a:spcAft>
                <a:defRPr/>
              </a:pPr>
              <a:r>
                <a:rPr lang="fr-FR" sz="1400" b="1" dirty="0">
                  <a:solidFill>
                    <a:prstClr val="black"/>
                  </a:solidFill>
                  <a:latin typeface="Arial"/>
                  <a:ea typeface="+mn-ea"/>
                </a:rPr>
                <a:t>6,8%</a:t>
              </a:r>
            </a:p>
          </p:txBody>
        </p:sp>
        <p:grpSp>
          <p:nvGrpSpPr>
            <p:cNvPr id="343140" name="Groupe 19"/>
            <p:cNvGrpSpPr>
              <a:grpSpLocks/>
            </p:cNvGrpSpPr>
            <p:nvPr/>
          </p:nvGrpSpPr>
          <p:grpSpPr bwMode="auto">
            <a:xfrm>
              <a:off x="2648612" y="5583610"/>
              <a:ext cx="2573897" cy="909879"/>
              <a:chOff x="3962400" y="4995040"/>
              <a:chExt cx="2573897" cy="909879"/>
            </a:xfrm>
          </p:grpSpPr>
          <p:sp>
            <p:nvSpPr>
              <p:cNvPr id="12" name="Rectangle 11"/>
              <p:cNvSpPr/>
              <p:nvPr/>
            </p:nvSpPr>
            <p:spPr>
              <a:xfrm>
                <a:off x="3963189" y="5030959"/>
                <a:ext cx="144449" cy="142832"/>
              </a:xfrm>
              <a:prstGeom prst="rect">
                <a:avLst/>
              </a:prstGeom>
              <a:solidFill>
                <a:srgbClr val="F094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sz="1200">
                  <a:solidFill>
                    <a:prstClr val="white"/>
                  </a:solidFill>
                </a:endParaRPr>
              </a:p>
            </p:txBody>
          </p:sp>
          <p:sp>
            <p:nvSpPr>
              <p:cNvPr id="13" name="Rectangle 12"/>
              <p:cNvSpPr/>
              <p:nvPr/>
            </p:nvSpPr>
            <p:spPr>
              <a:xfrm>
                <a:off x="3963189" y="5254729"/>
                <a:ext cx="144449" cy="144418"/>
              </a:xfrm>
              <a:prstGeom prst="rect">
                <a:avLst/>
              </a:prstGeom>
              <a:solidFill>
                <a:srgbClr val="4BA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sz="1200">
                  <a:solidFill>
                    <a:prstClr val="white"/>
                  </a:solidFill>
                </a:endParaRPr>
              </a:p>
            </p:txBody>
          </p:sp>
          <p:sp>
            <p:nvSpPr>
              <p:cNvPr id="14" name="Rectangle 13"/>
              <p:cNvSpPr/>
              <p:nvPr/>
            </p:nvSpPr>
            <p:spPr>
              <a:xfrm>
                <a:off x="3963189" y="5497543"/>
                <a:ext cx="144449" cy="142832"/>
              </a:xfrm>
              <a:prstGeom prst="rect">
                <a:avLst/>
              </a:prstGeom>
              <a:solidFill>
                <a:srgbClr val="BA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sz="1200">
                  <a:solidFill>
                    <a:prstClr val="white"/>
                  </a:solidFill>
                </a:endParaRPr>
              </a:p>
            </p:txBody>
          </p:sp>
          <p:sp>
            <p:nvSpPr>
              <p:cNvPr id="15" name="Rectangle 14"/>
              <p:cNvSpPr/>
              <p:nvPr/>
            </p:nvSpPr>
            <p:spPr>
              <a:xfrm>
                <a:off x="3963189" y="5738769"/>
                <a:ext cx="144449" cy="1444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sz="1200">
                  <a:solidFill>
                    <a:prstClr val="white"/>
                  </a:solidFill>
                </a:endParaRPr>
              </a:p>
            </p:txBody>
          </p:sp>
          <p:sp>
            <p:nvSpPr>
              <p:cNvPr id="16" name="ZoneTexte 15"/>
              <p:cNvSpPr txBox="1"/>
              <p:nvPr/>
            </p:nvSpPr>
            <p:spPr>
              <a:xfrm>
                <a:off x="4153672" y="4994458"/>
                <a:ext cx="1774667" cy="184094"/>
              </a:xfrm>
              <a:prstGeom prst="rect">
                <a:avLst/>
              </a:prstGeom>
              <a:noFill/>
            </p:spPr>
            <p:txBody>
              <a:bodyPr wrap="none" lIns="36000" tIns="0" rIns="0" bIns="0">
                <a:spAutoFit/>
              </a:bodyPr>
              <a:lstStyle/>
              <a:p>
                <a:pPr marL="0" lvl="1" defTabSz="914400" eaLnBrk="1" fontAlgn="auto" hangingPunct="1">
                  <a:spcBef>
                    <a:spcPts val="0"/>
                  </a:spcBef>
                  <a:spcAft>
                    <a:spcPts val="0"/>
                  </a:spcAft>
                  <a:defRPr/>
                </a:pPr>
                <a:r>
                  <a:rPr lang="fr-FR" sz="1200" b="1" dirty="0">
                    <a:solidFill>
                      <a:prstClr val="black"/>
                    </a:solidFill>
                    <a:latin typeface="Arial"/>
                    <a:ea typeface="+mn-ea"/>
                  </a:rPr>
                  <a:t>VAD </a:t>
                </a:r>
                <a:r>
                  <a:rPr lang="fr-FR" sz="1200" b="1" dirty="0" err="1">
                    <a:solidFill>
                      <a:prstClr val="black"/>
                    </a:solidFill>
                    <a:latin typeface="Arial"/>
                    <a:ea typeface="+mn-ea"/>
                  </a:rPr>
                  <a:t>alone</a:t>
                </a:r>
                <a:r>
                  <a:rPr lang="fr-FR" sz="1200" b="1" dirty="0">
                    <a:solidFill>
                      <a:prstClr val="black"/>
                    </a:solidFill>
                    <a:latin typeface="Arial"/>
                    <a:ea typeface="+mn-ea"/>
                  </a:rPr>
                  <a:t> (</a:t>
                </a:r>
                <a:r>
                  <a:rPr lang="fr-FR" sz="1200" b="1" dirty="0" err="1">
                    <a:solidFill>
                      <a:prstClr val="black"/>
                    </a:solidFill>
                    <a:latin typeface="Arial"/>
                    <a:ea typeface="+mn-ea"/>
                  </a:rPr>
                  <a:t>incuding</a:t>
                </a:r>
                <a:r>
                  <a:rPr lang="fr-FR" sz="1200" b="1" dirty="0">
                    <a:solidFill>
                      <a:prstClr val="black"/>
                    </a:solidFill>
                    <a:latin typeface="Arial"/>
                    <a:ea typeface="+mn-ea"/>
                  </a:rPr>
                  <a:t> MPFF)</a:t>
                </a:r>
              </a:p>
            </p:txBody>
          </p:sp>
          <p:sp>
            <p:nvSpPr>
              <p:cNvPr id="17" name="ZoneTexte 16"/>
              <p:cNvSpPr txBox="1"/>
              <p:nvPr/>
            </p:nvSpPr>
            <p:spPr>
              <a:xfrm>
                <a:off x="4153672" y="5215053"/>
                <a:ext cx="1268299" cy="185682"/>
              </a:xfrm>
              <a:prstGeom prst="rect">
                <a:avLst/>
              </a:prstGeom>
              <a:noFill/>
            </p:spPr>
            <p:txBody>
              <a:bodyPr wrap="none" lIns="36000" tIns="0" rIns="0" bIns="0">
                <a:spAutoFit/>
              </a:bodyPr>
              <a:lstStyle/>
              <a:p>
                <a:pPr marL="0" lvl="1" defTabSz="914400" eaLnBrk="1" fontAlgn="auto" hangingPunct="1">
                  <a:spcBef>
                    <a:spcPts val="0"/>
                  </a:spcBef>
                  <a:spcAft>
                    <a:spcPts val="0"/>
                  </a:spcAft>
                  <a:defRPr/>
                </a:pPr>
                <a:r>
                  <a:rPr lang="fr-FR" sz="1200" b="1">
                    <a:solidFill>
                      <a:prstClr val="black"/>
                    </a:solidFill>
                    <a:latin typeface="Arial"/>
                    <a:ea typeface="+mn-ea"/>
                  </a:rPr>
                  <a:t>VAD + compression</a:t>
                </a:r>
              </a:p>
            </p:txBody>
          </p:sp>
          <p:sp>
            <p:nvSpPr>
              <p:cNvPr id="18" name="ZoneTexte 17"/>
              <p:cNvSpPr txBox="1"/>
              <p:nvPr/>
            </p:nvSpPr>
            <p:spPr>
              <a:xfrm>
                <a:off x="4153672" y="5457868"/>
                <a:ext cx="2382625" cy="184094"/>
              </a:xfrm>
              <a:prstGeom prst="rect">
                <a:avLst/>
              </a:prstGeom>
              <a:noFill/>
            </p:spPr>
            <p:txBody>
              <a:bodyPr wrap="none" lIns="36000" tIns="0" rIns="0" bIns="0">
                <a:spAutoFit/>
              </a:bodyPr>
              <a:lstStyle/>
              <a:p>
                <a:pPr marL="0" lvl="1" defTabSz="914400" eaLnBrk="1" fontAlgn="auto" hangingPunct="1">
                  <a:spcBef>
                    <a:spcPts val="0"/>
                  </a:spcBef>
                  <a:spcAft>
                    <a:spcPts val="0"/>
                  </a:spcAft>
                  <a:defRPr/>
                </a:pPr>
                <a:r>
                  <a:rPr lang="fr-FR" sz="1200" b="1">
                    <a:solidFill>
                      <a:prstClr val="black"/>
                    </a:solidFill>
                    <a:latin typeface="Arial"/>
                    <a:ea typeface="+mn-ea"/>
                  </a:rPr>
                  <a:t>VAD + compression + pain killer drug</a:t>
                </a:r>
              </a:p>
            </p:txBody>
          </p:sp>
          <p:sp>
            <p:nvSpPr>
              <p:cNvPr id="19" name="ZoneTexte 18"/>
              <p:cNvSpPr txBox="1"/>
              <p:nvPr/>
            </p:nvSpPr>
            <p:spPr>
              <a:xfrm>
                <a:off x="4133036" y="5721313"/>
                <a:ext cx="407952" cy="184094"/>
              </a:xfrm>
              <a:prstGeom prst="rect">
                <a:avLst/>
              </a:prstGeom>
              <a:noFill/>
            </p:spPr>
            <p:txBody>
              <a:bodyPr wrap="none" lIns="36000" tIns="0" rIns="0" bIns="0">
                <a:spAutoFit/>
              </a:bodyPr>
              <a:lstStyle/>
              <a:p>
                <a:pPr marL="0" lvl="1" defTabSz="914400" eaLnBrk="1" fontAlgn="auto" hangingPunct="1">
                  <a:spcBef>
                    <a:spcPts val="0"/>
                  </a:spcBef>
                  <a:spcAft>
                    <a:spcPts val="0"/>
                  </a:spcAft>
                  <a:defRPr/>
                </a:pPr>
                <a:r>
                  <a:rPr lang="fr-FR" sz="1200" b="1" dirty="0" err="1">
                    <a:solidFill>
                      <a:prstClr val="black"/>
                    </a:solidFill>
                    <a:latin typeface="Arial"/>
                    <a:ea typeface="+mn-ea"/>
                  </a:rPr>
                  <a:t>Other</a:t>
                </a:r>
                <a:endParaRPr lang="fr-FR" sz="1200" b="1" dirty="0">
                  <a:solidFill>
                    <a:prstClr val="black"/>
                  </a:solidFill>
                  <a:latin typeface="Arial"/>
                  <a:ea typeface="+mn-ea"/>
                </a:endParaRPr>
              </a:p>
            </p:txBody>
          </p:sp>
        </p:grpSp>
      </p:grpSp>
      <p:grpSp>
        <p:nvGrpSpPr>
          <p:cNvPr id="343043" name="Groupe 96"/>
          <p:cNvGrpSpPr>
            <a:grpSpLocks/>
          </p:cNvGrpSpPr>
          <p:nvPr/>
        </p:nvGrpSpPr>
        <p:grpSpPr bwMode="auto">
          <a:xfrm>
            <a:off x="3851274" y="2951163"/>
            <a:ext cx="4976814" cy="2387600"/>
            <a:chOff x="3824866" y="2406040"/>
            <a:chExt cx="4976235" cy="2386787"/>
          </a:xfrm>
        </p:grpSpPr>
        <p:grpSp>
          <p:nvGrpSpPr>
            <p:cNvPr id="343068" name="Groupe 32"/>
            <p:cNvGrpSpPr>
              <a:grpSpLocks/>
            </p:cNvGrpSpPr>
            <p:nvPr/>
          </p:nvGrpSpPr>
          <p:grpSpPr bwMode="auto">
            <a:xfrm>
              <a:off x="4510088" y="2767011"/>
              <a:ext cx="4291013" cy="1714501"/>
              <a:chOff x="4543425" y="2776537"/>
              <a:chExt cx="4291013" cy="1714501"/>
            </a:xfrm>
          </p:grpSpPr>
          <p:sp>
            <p:nvSpPr>
              <p:cNvPr id="25" name="Forme libre 24"/>
              <p:cNvSpPr/>
              <p:nvPr/>
            </p:nvSpPr>
            <p:spPr>
              <a:xfrm>
                <a:off x="4543924" y="4491309"/>
                <a:ext cx="4290514" cy="0"/>
              </a:xfrm>
              <a:custGeom>
                <a:avLst/>
                <a:gdLst>
                  <a:gd name="connsiteX0" fmla="*/ 0 w 4291013"/>
                  <a:gd name="connsiteY0" fmla="*/ 0 h 0"/>
                  <a:gd name="connsiteX1" fmla="*/ 4291013 w 4291013"/>
                  <a:gd name="connsiteY1" fmla="*/ 0 h 0"/>
                </a:gdLst>
                <a:ahLst/>
                <a:cxnLst>
                  <a:cxn ang="0">
                    <a:pos x="connsiteX0" y="connsiteY0"/>
                  </a:cxn>
                  <a:cxn ang="0">
                    <a:pos x="connsiteX1" y="connsiteY1"/>
                  </a:cxn>
                </a:cxnLst>
                <a:rect l="l" t="t" r="r" b="b"/>
                <a:pathLst>
                  <a:path w="4291013">
                    <a:moveTo>
                      <a:pt x="0" y="0"/>
                    </a:moveTo>
                    <a:lnTo>
                      <a:pt x="4291013"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26" name="Forme libre 25"/>
              <p:cNvSpPr/>
              <p:nvPr/>
            </p:nvSpPr>
            <p:spPr>
              <a:xfrm>
                <a:off x="4543924" y="4258025"/>
                <a:ext cx="4290514" cy="0"/>
              </a:xfrm>
              <a:custGeom>
                <a:avLst/>
                <a:gdLst>
                  <a:gd name="connsiteX0" fmla="*/ 0 w 4291013"/>
                  <a:gd name="connsiteY0" fmla="*/ 0 h 0"/>
                  <a:gd name="connsiteX1" fmla="*/ 4291013 w 4291013"/>
                  <a:gd name="connsiteY1" fmla="*/ 0 h 0"/>
                </a:gdLst>
                <a:ahLst/>
                <a:cxnLst>
                  <a:cxn ang="0">
                    <a:pos x="connsiteX0" y="connsiteY0"/>
                  </a:cxn>
                  <a:cxn ang="0">
                    <a:pos x="connsiteX1" y="connsiteY1"/>
                  </a:cxn>
                </a:cxnLst>
                <a:rect l="l" t="t" r="r" b="b"/>
                <a:pathLst>
                  <a:path w="4291013">
                    <a:moveTo>
                      <a:pt x="0" y="0"/>
                    </a:moveTo>
                    <a:lnTo>
                      <a:pt x="4291013"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27" name="Forme libre 26"/>
              <p:cNvSpPr/>
              <p:nvPr/>
            </p:nvSpPr>
            <p:spPr>
              <a:xfrm>
                <a:off x="4543924" y="3986656"/>
                <a:ext cx="4290514" cy="0"/>
              </a:xfrm>
              <a:custGeom>
                <a:avLst/>
                <a:gdLst>
                  <a:gd name="connsiteX0" fmla="*/ 0 w 4291013"/>
                  <a:gd name="connsiteY0" fmla="*/ 0 h 0"/>
                  <a:gd name="connsiteX1" fmla="*/ 4291013 w 4291013"/>
                  <a:gd name="connsiteY1" fmla="*/ 0 h 0"/>
                </a:gdLst>
                <a:ahLst/>
                <a:cxnLst>
                  <a:cxn ang="0">
                    <a:pos x="connsiteX0" y="connsiteY0"/>
                  </a:cxn>
                  <a:cxn ang="0">
                    <a:pos x="connsiteX1" y="connsiteY1"/>
                  </a:cxn>
                </a:cxnLst>
                <a:rect l="l" t="t" r="r" b="b"/>
                <a:pathLst>
                  <a:path w="4291013">
                    <a:moveTo>
                      <a:pt x="0" y="0"/>
                    </a:moveTo>
                    <a:lnTo>
                      <a:pt x="4291013"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28" name="Forme libre 27"/>
              <p:cNvSpPr/>
              <p:nvPr/>
            </p:nvSpPr>
            <p:spPr>
              <a:xfrm>
                <a:off x="4543924" y="3758134"/>
                <a:ext cx="4290514" cy="0"/>
              </a:xfrm>
              <a:custGeom>
                <a:avLst/>
                <a:gdLst>
                  <a:gd name="connsiteX0" fmla="*/ 0 w 4291013"/>
                  <a:gd name="connsiteY0" fmla="*/ 0 h 0"/>
                  <a:gd name="connsiteX1" fmla="*/ 4291013 w 4291013"/>
                  <a:gd name="connsiteY1" fmla="*/ 0 h 0"/>
                </a:gdLst>
                <a:ahLst/>
                <a:cxnLst>
                  <a:cxn ang="0">
                    <a:pos x="connsiteX0" y="connsiteY0"/>
                  </a:cxn>
                  <a:cxn ang="0">
                    <a:pos x="connsiteX1" y="connsiteY1"/>
                  </a:cxn>
                </a:cxnLst>
                <a:rect l="l" t="t" r="r" b="b"/>
                <a:pathLst>
                  <a:path w="4291013">
                    <a:moveTo>
                      <a:pt x="0" y="0"/>
                    </a:moveTo>
                    <a:lnTo>
                      <a:pt x="4291013"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29" name="Forme libre 28"/>
              <p:cNvSpPr/>
              <p:nvPr/>
            </p:nvSpPr>
            <p:spPr>
              <a:xfrm>
                <a:off x="4543924" y="3513742"/>
                <a:ext cx="4290514" cy="0"/>
              </a:xfrm>
              <a:custGeom>
                <a:avLst/>
                <a:gdLst>
                  <a:gd name="connsiteX0" fmla="*/ 0 w 4291013"/>
                  <a:gd name="connsiteY0" fmla="*/ 0 h 0"/>
                  <a:gd name="connsiteX1" fmla="*/ 4291013 w 4291013"/>
                  <a:gd name="connsiteY1" fmla="*/ 0 h 0"/>
                </a:gdLst>
                <a:ahLst/>
                <a:cxnLst>
                  <a:cxn ang="0">
                    <a:pos x="connsiteX0" y="connsiteY0"/>
                  </a:cxn>
                  <a:cxn ang="0">
                    <a:pos x="connsiteX1" y="connsiteY1"/>
                  </a:cxn>
                </a:cxnLst>
                <a:rect l="l" t="t" r="r" b="b"/>
                <a:pathLst>
                  <a:path w="4291013">
                    <a:moveTo>
                      <a:pt x="0" y="0"/>
                    </a:moveTo>
                    <a:lnTo>
                      <a:pt x="4291013"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30" name="Forme libre 29"/>
              <p:cNvSpPr/>
              <p:nvPr/>
            </p:nvSpPr>
            <p:spPr>
              <a:xfrm>
                <a:off x="4543924" y="3280458"/>
                <a:ext cx="4290514" cy="0"/>
              </a:xfrm>
              <a:custGeom>
                <a:avLst/>
                <a:gdLst>
                  <a:gd name="connsiteX0" fmla="*/ 0 w 4291013"/>
                  <a:gd name="connsiteY0" fmla="*/ 0 h 0"/>
                  <a:gd name="connsiteX1" fmla="*/ 4291013 w 4291013"/>
                  <a:gd name="connsiteY1" fmla="*/ 0 h 0"/>
                </a:gdLst>
                <a:ahLst/>
                <a:cxnLst>
                  <a:cxn ang="0">
                    <a:pos x="connsiteX0" y="connsiteY0"/>
                  </a:cxn>
                  <a:cxn ang="0">
                    <a:pos x="connsiteX1" y="connsiteY1"/>
                  </a:cxn>
                </a:cxnLst>
                <a:rect l="l" t="t" r="r" b="b"/>
                <a:pathLst>
                  <a:path w="4291013">
                    <a:moveTo>
                      <a:pt x="0" y="0"/>
                    </a:moveTo>
                    <a:lnTo>
                      <a:pt x="4291013"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31" name="Forme libre 30"/>
              <p:cNvSpPr/>
              <p:nvPr/>
            </p:nvSpPr>
            <p:spPr>
              <a:xfrm>
                <a:off x="4543924" y="3023371"/>
                <a:ext cx="4290514" cy="0"/>
              </a:xfrm>
              <a:custGeom>
                <a:avLst/>
                <a:gdLst>
                  <a:gd name="connsiteX0" fmla="*/ 0 w 4291013"/>
                  <a:gd name="connsiteY0" fmla="*/ 0 h 0"/>
                  <a:gd name="connsiteX1" fmla="*/ 4291013 w 4291013"/>
                  <a:gd name="connsiteY1" fmla="*/ 0 h 0"/>
                </a:gdLst>
                <a:ahLst/>
                <a:cxnLst>
                  <a:cxn ang="0">
                    <a:pos x="connsiteX0" y="connsiteY0"/>
                  </a:cxn>
                  <a:cxn ang="0">
                    <a:pos x="connsiteX1" y="connsiteY1"/>
                  </a:cxn>
                </a:cxnLst>
                <a:rect l="l" t="t" r="r" b="b"/>
                <a:pathLst>
                  <a:path w="4291013">
                    <a:moveTo>
                      <a:pt x="0" y="0"/>
                    </a:moveTo>
                    <a:lnTo>
                      <a:pt x="4291013"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32" name="Forme libre 31"/>
              <p:cNvSpPr/>
              <p:nvPr/>
            </p:nvSpPr>
            <p:spPr>
              <a:xfrm>
                <a:off x="4543924" y="2775805"/>
                <a:ext cx="4290514" cy="0"/>
              </a:xfrm>
              <a:custGeom>
                <a:avLst/>
                <a:gdLst>
                  <a:gd name="connsiteX0" fmla="*/ 0 w 4291013"/>
                  <a:gd name="connsiteY0" fmla="*/ 0 h 0"/>
                  <a:gd name="connsiteX1" fmla="*/ 4291013 w 4291013"/>
                  <a:gd name="connsiteY1" fmla="*/ 0 h 0"/>
                </a:gdLst>
                <a:ahLst/>
                <a:cxnLst>
                  <a:cxn ang="0">
                    <a:pos x="connsiteX0" y="connsiteY0"/>
                  </a:cxn>
                  <a:cxn ang="0">
                    <a:pos x="connsiteX1" y="connsiteY1"/>
                  </a:cxn>
                </a:cxnLst>
                <a:rect l="l" t="t" r="r" b="b"/>
                <a:pathLst>
                  <a:path w="4291013">
                    <a:moveTo>
                      <a:pt x="0" y="0"/>
                    </a:moveTo>
                    <a:lnTo>
                      <a:pt x="4291013"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grpSp>
        <p:grpSp>
          <p:nvGrpSpPr>
            <p:cNvPr id="343069" name="Groupe 56"/>
            <p:cNvGrpSpPr>
              <a:grpSpLocks/>
            </p:cNvGrpSpPr>
            <p:nvPr/>
          </p:nvGrpSpPr>
          <p:grpSpPr bwMode="auto">
            <a:xfrm>
              <a:off x="4633913" y="4343363"/>
              <a:ext cx="350888" cy="147637"/>
              <a:chOff x="4633913" y="4343363"/>
              <a:chExt cx="350888" cy="147637"/>
            </a:xfrm>
          </p:grpSpPr>
          <p:sp>
            <p:nvSpPr>
              <p:cNvPr id="34" name="Rectangle 33"/>
              <p:cNvSpPr/>
              <p:nvPr/>
            </p:nvSpPr>
            <p:spPr>
              <a:xfrm>
                <a:off x="4634398" y="4343717"/>
                <a:ext cx="107937" cy="147588"/>
              </a:xfrm>
              <a:prstGeom prst="rect">
                <a:avLst/>
              </a:prstGeom>
              <a:solidFill>
                <a:srgbClr val="BA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41" name="Rectangle 40"/>
              <p:cNvSpPr/>
              <p:nvPr/>
            </p:nvSpPr>
            <p:spPr>
              <a:xfrm>
                <a:off x="4755034" y="4343717"/>
                <a:ext cx="109525" cy="147588"/>
              </a:xfrm>
              <a:prstGeom prst="rect">
                <a:avLst/>
              </a:prstGeom>
              <a:solidFill>
                <a:srgbClr val="F094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48" name="Rectangle 47"/>
              <p:cNvSpPr/>
              <p:nvPr/>
            </p:nvSpPr>
            <p:spPr>
              <a:xfrm>
                <a:off x="4877258" y="4343717"/>
                <a:ext cx="107937" cy="147588"/>
              </a:xfrm>
              <a:prstGeom prst="rect">
                <a:avLst/>
              </a:prstGeom>
              <a:solidFill>
                <a:srgbClr val="4BA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grpSp>
        <p:grpSp>
          <p:nvGrpSpPr>
            <p:cNvPr id="343070" name="Groupe 55"/>
            <p:cNvGrpSpPr>
              <a:grpSpLocks/>
            </p:cNvGrpSpPr>
            <p:nvPr/>
          </p:nvGrpSpPr>
          <p:grpSpPr bwMode="auto">
            <a:xfrm>
              <a:off x="5161193" y="3411000"/>
              <a:ext cx="346126" cy="1080000"/>
              <a:chOff x="5157788" y="3411000"/>
              <a:chExt cx="346126" cy="1080000"/>
            </a:xfrm>
          </p:grpSpPr>
          <p:sp>
            <p:nvSpPr>
              <p:cNvPr id="35" name="Rectangle 34"/>
              <p:cNvSpPr/>
              <p:nvPr/>
            </p:nvSpPr>
            <p:spPr>
              <a:xfrm>
                <a:off x="5157982" y="3410585"/>
                <a:ext cx="107938" cy="1080720"/>
              </a:xfrm>
              <a:prstGeom prst="rect">
                <a:avLst/>
              </a:prstGeom>
              <a:solidFill>
                <a:srgbClr val="BA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42" name="Rectangle 41"/>
              <p:cNvSpPr/>
              <p:nvPr/>
            </p:nvSpPr>
            <p:spPr>
              <a:xfrm>
                <a:off x="5277031" y="4167565"/>
                <a:ext cx="107938" cy="323740"/>
              </a:xfrm>
              <a:prstGeom prst="rect">
                <a:avLst/>
              </a:prstGeom>
              <a:solidFill>
                <a:srgbClr val="F094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49" name="Rectangle 48"/>
              <p:cNvSpPr/>
              <p:nvPr/>
            </p:nvSpPr>
            <p:spPr>
              <a:xfrm>
                <a:off x="5396079" y="3591498"/>
                <a:ext cx="107938" cy="899806"/>
              </a:xfrm>
              <a:prstGeom prst="rect">
                <a:avLst/>
              </a:prstGeom>
              <a:solidFill>
                <a:srgbClr val="4BA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grpSp>
        <p:grpSp>
          <p:nvGrpSpPr>
            <p:cNvPr id="343071" name="Groupe 57"/>
            <p:cNvGrpSpPr>
              <a:grpSpLocks/>
            </p:cNvGrpSpPr>
            <p:nvPr/>
          </p:nvGrpSpPr>
          <p:grpSpPr bwMode="auto">
            <a:xfrm>
              <a:off x="6206229" y="2907000"/>
              <a:ext cx="374703" cy="1584000"/>
              <a:chOff x="6229349" y="2907000"/>
              <a:chExt cx="374703" cy="1584000"/>
            </a:xfrm>
          </p:grpSpPr>
          <p:sp>
            <p:nvSpPr>
              <p:cNvPr id="36" name="Rectangle 35"/>
              <p:cNvSpPr/>
              <p:nvPr/>
            </p:nvSpPr>
            <p:spPr>
              <a:xfrm>
                <a:off x="6228960" y="2907519"/>
                <a:ext cx="107937" cy="1583785"/>
              </a:xfrm>
              <a:prstGeom prst="rect">
                <a:avLst/>
              </a:prstGeom>
              <a:solidFill>
                <a:srgbClr val="BA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43" name="Rectangle 42"/>
              <p:cNvSpPr/>
              <p:nvPr/>
            </p:nvSpPr>
            <p:spPr>
              <a:xfrm>
                <a:off x="6362294" y="3015432"/>
                <a:ext cx="107937" cy="1475872"/>
              </a:xfrm>
              <a:prstGeom prst="rect">
                <a:avLst/>
              </a:prstGeom>
              <a:solidFill>
                <a:srgbClr val="F094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51" name="Rectangle 50"/>
              <p:cNvSpPr/>
              <p:nvPr/>
            </p:nvSpPr>
            <p:spPr>
              <a:xfrm>
                <a:off x="6495629" y="2907519"/>
                <a:ext cx="107937" cy="1583785"/>
              </a:xfrm>
              <a:prstGeom prst="rect">
                <a:avLst/>
              </a:prstGeom>
              <a:solidFill>
                <a:srgbClr val="4BA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grpSp>
        <p:grpSp>
          <p:nvGrpSpPr>
            <p:cNvPr id="343072" name="Groupe 61"/>
            <p:cNvGrpSpPr>
              <a:grpSpLocks/>
            </p:cNvGrpSpPr>
            <p:nvPr/>
          </p:nvGrpSpPr>
          <p:grpSpPr bwMode="auto">
            <a:xfrm>
              <a:off x="6757324" y="3735000"/>
              <a:ext cx="350888" cy="756000"/>
              <a:chOff x="6786563" y="3735000"/>
              <a:chExt cx="350888" cy="756000"/>
            </a:xfrm>
          </p:grpSpPr>
          <p:sp>
            <p:nvSpPr>
              <p:cNvPr id="37" name="Rectangle 36"/>
              <p:cNvSpPr/>
              <p:nvPr/>
            </p:nvSpPr>
            <p:spPr>
              <a:xfrm>
                <a:off x="6785878" y="4023151"/>
                <a:ext cx="107937" cy="468153"/>
              </a:xfrm>
              <a:prstGeom prst="rect">
                <a:avLst/>
              </a:prstGeom>
              <a:solidFill>
                <a:srgbClr val="BA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44" name="Rectangle 43"/>
              <p:cNvSpPr/>
              <p:nvPr/>
            </p:nvSpPr>
            <p:spPr>
              <a:xfrm>
                <a:off x="6906514" y="3734324"/>
                <a:ext cx="109524" cy="756980"/>
              </a:xfrm>
              <a:prstGeom prst="rect">
                <a:avLst/>
              </a:prstGeom>
              <a:solidFill>
                <a:srgbClr val="F094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52" name="Rectangle 51"/>
              <p:cNvSpPr/>
              <p:nvPr/>
            </p:nvSpPr>
            <p:spPr>
              <a:xfrm>
                <a:off x="7028737" y="3986651"/>
                <a:ext cx="107937" cy="504653"/>
              </a:xfrm>
              <a:prstGeom prst="rect">
                <a:avLst/>
              </a:prstGeom>
              <a:solidFill>
                <a:srgbClr val="4BA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grpSp>
        <p:grpSp>
          <p:nvGrpSpPr>
            <p:cNvPr id="343073" name="Groupe 62"/>
            <p:cNvGrpSpPr>
              <a:grpSpLocks/>
            </p:cNvGrpSpPr>
            <p:nvPr/>
          </p:nvGrpSpPr>
          <p:grpSpPr bwMode="auto">
            <a:xfrm>
              <a:off x="7284604" y="4095000"/>
              <a:ext cx="365175" cy="396000"/>
              <a:chOff x="7319963" y="4095000"/>
              <a:chExt cx="365175" cy="396000"/>
            </a:xfrm>
          </p:grpSpPr>
          <p:sp>
            <p:nvSpPr>
              <p:cNvPr id="38" name="Rectangle 37"/>
              <p:cNvSpPr/>
              <p:nvPr/>
            </p:nvSpPr>
            <p:spPr>
              <a:xfrm>
                <a:off x="7320573" y="4275478"/>
                <a:ext cx="107938" cy="215826"/>
              </a:xfrm>
              <a:prstGeom prst="rect">
                <a:avLst/>
              </a:prstGeom>
              <a:solidFill>
                <a:srgbClr val="BA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45" name="Rectangle 44"/>
              <p:cNvSpPr/>
              <p:nvPr/>
            </p:nvSpPr>
            <p:spPr>
              <a:xfrm>
                <a:off x="7449146" y="4094565"/>
                <a:ext cx="107938" cy="396740"/>
              </a:xfrm>
              <a:prstGeom prst="rect">
                <a:avLst/>
              </a:prstGeom>
              <a:solidFill>
                <a:srgbClr val="F094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53" name="Rectangle 52"/>
              <p:cNvSpPr/>
              <p:nvPr/>
            </p:nvSpPr>
            <p:spPr>
              <a:xfrm>
                <a:off x="7577718" y="4238978"/>
                <a:ext cx="107938" cy="252327"/>
              </a:xfrm>
              <a:prstGeom prst="rect">
                <a:avLst/>
              </a:prstGeom>
              <a:solidFill>
                <a:srgbClr val="4BA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grpSp>
        <p:grpSp>
          <p:nvGrpSpPr>
            <p:cNvPr id="343074" name="Groupe 63"/>
            <p:cNvGrpSpPr>
              <a:grpSpLocks/>
            </p:cNvGrpSpPr>
            <p:nvPr/>
          </p:nvGrpSpPr>
          <p:grpSpPr bwMode="auto">
            <a:xfrm>
              <a:off x="7826171" y="4311000"/>
              <a:ext cx="369932" cy="180000"/>
              <a:chOff x="7839082" y="4311000"/>
              <a:chExt cx="369932" cy="180000"/>
            </a:xfrm>
          </p:grpSpPr>
          <p:sp>
            <p:nvSpPr>
              <p:cNvPr id="39" name="Rectangle 38"/>
              <p:cNvSpPr/>
              <p:nvPr/>
            </p:nvSpPr>
            <p:spPr>
              <a:xfrm>
                <a:off x="7839400" y="4383391"/>
                <a:ext cx="107937" cy="107913"/>
              </a:xfrm>
              <a:prstGeom prst="rect">
                <a:avLst/>
              </a:prstGeom>
              <a:solidFill>
                <a:srgbClr val="BA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46" name="Rectangle 45"/>
              <p:cNvSpPr/>
              <p:nvPr/>
            </p:nvSpPr>
            <p:spPr>
              <a:xfrm>
                <a:off x="7969560" y="4310391"/>
                <a:ext cx="109524" cy="180914"/>
              </a:xfrm>
              <a:prstGeom prst="rect">
                <a:avLst/>
              </a:prstGeom>
              <a:solidFill>
                <a:srgbClr val="F094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54" name="Rectangle 53"/>
              <p:cNvSpPr/>
              <p:nvPr/>
            </p:nvSpPr>
            <p:spPr>
              <a:xfrm>
                <a:off x="8101307" y="4383391"/>
                <a:ext cx="107937" cy="107913"/>
              </a:xfrm>
              <a:prstGeom prst="rect">
                <a:avLst/>
              </a:prstGeom>
              <a:solidFill>
                <a:srgbClr val="4BA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grpSp>
        <p:grpSp>
          <p:nvGrpSpPr>
            <p:cNvPr id="343075" name="Groupe 64"/>
            <p:cNvGrpSpPr>
              <a:grpSpLocks/>
            </p:cNvGrpSpPr>
            <p:nvPr/>
          </p:nvGrpSpPr>
          <p:grpSpPr bwMode="auto">
            <a:xfrm>
              <a:off x="8372492" y="4095000"/>
              <a:ext cx="388971" cy="396000"/>
              <a:chOff x="8372492" y="4095000"/>
              <a:chExt cx="388971" cy="396000"/>
            </a:xfrm>
          </p:grpSpPr>
          <p:sp>
            <p:nvSpPr>
              <p:cNvPr id="40" name="Rectangle 39"/>
              <p:cNvSpPr/>
              <p:nvPr/>
            </p:nvSpPr>
            <p:spPr>
              <a:xfrm>
                <a:off x="8372526" y="4346891"/>
                <a:ext cx="107938" cy="144414"/>
              </a:xfrm>
              <a:prstGeom prst="rect">
                <a:avLst/>
              </a:prstGeom>
              <a:solidFill>
                <a:srgbClr val="BA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47" name="Rectangle 46"/>
              <p:cNvSpPr/>
              <p:nvPr/>
            </p:nvSpPr>
            <p:spPr>
              <a:xfrm>
                <a:off x="8512210" y="4094565"/>
                <a:ext cx="109524" cy="396740"/>
              </a:xfrm>
              <a:prstGeom prst="rect">
                <a:avLst/>
              </a:prstGeom>
              <a:solidFill>
                <a:srgbClr val="F094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55" name="Rectangle 54"/>
              <p:cNvSpPr/>
              <p:nvPr/>
            </p:nvSpPr>
            <p:spPr>
              <a:xfrm>
                <a:off x="8653480" y="4310392"/>
                <a:ext cx="107938" cy="180913"/>
              </a:xfrm>
              <a:prstGeom prst="rect">
                <a:avLst/>
              </a:prstGeom>
              <a:solidFill>
                <a:srgbClr val="4BA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grpSp>
        <p:grpSp>
          <p:nvGrpSpPr>
            <p:cNvPr id="343076" name="Groupe 60"/>
            <p:cNvGrpSpPr>
              <a:grpSpLocks/>
            </p:cNvGrpSpPr>
            <p:nvPr/>
          </p:nvGrpSpPr>
          <p:grpSpPr bwMode="auto">
            <a:xfrm>
              <a:off x="5683711" y="3411000"/>
              <a:ext cx="346126" cy="1080000"/>
              <a:chOff x="5705476" y="3411000"/>
              <a:chExt cx="346126" cy="1080000"/>
            </a:xfrm>
          </p:grpSpPr>
          <p:sp>
            <p:nvSpPr>
              <p:cNvPr id="50" name="Rectangle 49"/>
              <p:cNvSpPr/>
              <p:nvPr/>
            </p:nvSpPr>
            <p:spPr>
              <a:xfrm>
                <a:off x="5943476" y="3447086"/>
                <a:ext cx="107938" cy="1044219"/>
              </a:xfrm>
              <a:prstGeom prst="rect">
                <a:avLst/>
              </a:prstGeom>
              <a:solidFill>
                <a:srgbClr val="4BA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59" name="Rectangle 58"/>
              <p:cNvSpPr/>
              <p:nvPr/>
            </p:nvSpPr>
            <p:spPr>
              <a:xfrm>
                <a:off x="5824427" y="3410585"/>
                <a:ext cx="107938" cy="1080720"/>
              </a:xfrm>
              <a:prstGeom prst="rect">
                <a:avLst/>
              </a:prstGeom>
              <a:solidFill>
                <a:srgbClr val="F094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sp>
            <p:nvSpPr>
              <p:cNvPr id="60" name="Rectangle 59"/>
              <p:cNvSpPr/>
              <p:nvPr/>
            </p:nvSpPr>
            <p:spPr>
              <a:xfrm>
                <a:off x="5705379" y="3447086"/>
                <a:ext cx="107938" cy="1044219"/>
              </a:xfrm>
              <a:prstGeom prst="rect">
                <a:avLst/>
              </a:prstGeom>
              <a:solidFill>
                <a:srgbClr val="BA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a:solidFill>
                    <a:prstClr val="white"/>
                  </a:solidFill>
                </a:endParaRPr>
              </a:p>
            </p:txBody>
          </p:sp>
        </p:grpSp>
        <p:sp>
          <p:nvSpPr>
            <p:cNvPr id="66" name="ZoneTexte 65"/>
            <p:cNvSpPr txBox="1"/>
            <p:nvPr/>
          </p:nvSpPr>
          <p:spPr>
            <a:xfrm>
              <a:off x="4725081" y="2406040"/>
              <a:ext cx="3259937" cy="338439"/>
            </a:xfrm>
            <a:prstGeom prst="rect">
              <a:avLst/>
            </a:prstGeom>
            <a:noFill/>
          </p:spPr>
          <p:txBody>
            <a:bodyPr wrap="none">
              <a:spAutoFit/>
            </a:bodyPr>
            <a:lstStyle/>
            <a:p>
              <a:pPr algn="ctr" defTabSz="914400" eaLnBrk="1" fontAlgn="auto" hangingPunct="1">
                <a:spcBef>
                  <a:spcPts val="0"/>
                </a:spcBef>
                <a:spcAft>
                  <a:spcPts val="0"/>
                </a:spcAft>
                <a:defRPr/>
              </a:pPr>
              <a:r>
                <a:rPr lang="fr-FR" sz="1600" b="1" dirty="0">
                  <a:solidFill>
                    <a:srgbClr val="4BA5BD"/>
                  </a:solidFill>
                  <a:latin typeface="Arial"/>
                  <a:ea typeface="+mn-ea"/>
                </a:rPr>
                <a:t>CEAP Classification </a:t>
              </a:r>
              <a:r>
                <a:rPr lang="fr-FR" sz="1600" b="1" dirty="0" err="1">
                  <a:solidFill>
                    <a:srgbClr val="4BA5BD"/>
                  </a:solidFill>
                  <a:latin typeface="Arial"/>
                  <a:ea typeface="+mn-ea"/>
                </a:rPr>
                <a:t>at</a:t>
              </a:r>
              <a:r>
                <a:rPr lang="fr-FR" sz="1600" b="1" dirty="0">
                  <a:solidFill>
                    <a:srgbClr val="4BA5BD"/>
                  </a:solidFill>
                  <a:latin typeface="Arial"/>
                  <a:ea typeface="+mn-ea"/>
                </a:rPr>
                <a:t> </a:t>
              </a:r>
              <a:r>
                <a:rPr lang="fr-FR" sz="1600" b="1" dirty="0" err="1" smtClean="0">
                  <a:solidFill>
                    <a:srgbClr val="4BA5BD"/>
                  </a:solidFill>
                  <a:latin typeface="Arial"/>
                  <a:ea typeface="+mn-ea"/>
                </a:rPr>
                <a:t>baseline</a:t>
              </a:r>
              <a:endParaRPr lang="fr-FR" sz="1600" b="1" dirty="0">
                <a:solidFill>
                  <a:srgbClr val="4BA5BD"/>
                </a:solidFill>
                <a:latin typeface="Arial"/>
                <a:ea typeface="+mn-ea"/>
              </a:endParaRPr>
            </a:p>
          </p:txBody>
        </p:sp>
        <p:sp>
          <p:nvSpPr>
            <p:cNvPr id="67" name="ZoneTexte 66"/>
            <p:cNvSpPr txBox="1"/>
            <p:nvPr/>
          </p:nvSpPr>
          <p:spPr>
            <a:xfrm>
              <a:off x="4635986" y="4515109"/>
              <a:ext cx="344447" cy="277718"/>
            </a:xfrm>
            <a:prstGeom prst="rect">
              <a:avLst/>
            </a:prstGeom>
            <a:noFill/>
          </p:spPr>
          <p:txBody>
            <a:bodyPr wrap="none">
              <a:spAutoFit/>
            </a:bodyPr>
            <a:lstStyle/>
            <a:p>
              <a:pPr algn="ctr" defTabSz="914400" eaLnBrk="1" fontAlgn="auto" hangingPunct="1">
                <a:spcBef>
                  <a:spcPts val="0"/>
                </a:spcBef>
                <a:spcAft>
                  <a:spcPts val="0"/>
                </a:spcAft>
                <a:defRPr/>
              </a:pPr>
              <a:r>
                <a:rPr lang="fr-FR" sz="1200" b="1">
                  <a:solidFill>
                    <a:prstClr val="black"/>
                  </a:solidFill>
                  <a:latin typeface="Arial"/>
                  <a:ea typeface="+mn-ea"/>
                </a:rPr>
                <a:t>C0</a:t>
              </a:r>
            </a:p>
          </p:txBody>
        </p:sp>
        <p:sp>
          <p:nvSpPr>
            <p:cNvPr id="68" name="ZoneTexte 67"/>
            <p:cNvSpPr txBox="1"/>
            <p:nvPr/>
          </p:nvSpPr>
          <p:spPr>
            <a:xfrm>
              <a:off x="5159800" y="4515109"/>
              <a:ext cx="344447" cy="277718"/>
            </a:xfrm>
            <a:prstGeom prst="rect">
              <a:avLst/>
            </a:prstGeom>
            <a:noFill/>
          </p:spPr>
          <p:txBody>
            <a:bodyPr wrap="none">
              <a:spAutoFit/>
            </a:bodyPr>
            <a:lstStyle/>
            <a:p>
              <a:pPr algn="ctr" defTabSz="914400" eaLnBrk="1" fontAlgn="auto" hangingPunct="1">
                <a:spcBef>
                  <a:spcPts val="0"/>
                </a:spcBef>
                <a:spcAft>
                  <a:spcPts val="0"/>
                </a:spcAft>
                <a:defRPr/>
              </a:pPr>
              <a:r>
                <a:rPr lang="fr-FR" sz="1200" b="1">
                  <a:solidFill>
                    <a:prstClr val="black"/>
                  </a:solidFill>
                  <a:latin typeface="Arial"/>
                  <a:ea typeface="+mn-ea"/>
                </a:rPr>
                <a:t>C1</a:t>
              </a:r>
            </a:p>
          </p:txBody>
        </p:sp>
        <p:sp>
          <p:nvSpPr>
            <p:cNvPr id="70" name="ZoneTexte 69"/>
            <p:cNvSpPr txBox="1"/>
            <p:nvPr/>
          </p:nvSpPr>
          <p:spPr>
            <a:xfrm>
              <a:off x="5712185" y="4515109"/>
              <a:ext cx="344447" cy="277718"/>
            </a:xfrm>
            <a:prstGeom prst="rect">
              <a:avLst/>
            </a:prstGeom>
            <a:noFill/>
          </p:spPr>
          <p:txBody>
            <a:bodyPr wrap="none">
              <a:spAutoFit/>
            </a:bodyPr>
            <a:lstStyle/>
            <a:p>
              <a:pPr algn="ctr" defTabSz="914400" eaLnBrk="1" fontAlgn="auto" hangingPunct="1">
                <a:spcBef>
                  <a:spcPts val="0"/>
                </a:spcBef>
                <a:spcAft>
                  <a:spcPts val="0"/>
                </a:spcAft>
                <a:defRPr/>
              </a:pPr>
              <a:r>
                <a:rPr lang="fr-FR" sz="1200" b="1">
                  <a:solidFill>
                    <a:prstClr val="black"/>
                  </a:solidFill>
                  <a:latin typeface="Arial"/>
                  <a:ea typeface="+mn-ea"/>
                </a:rPr>
                <a:t>C2</a:t>
              </a:r>
            </a:p>
          </p:txBody>
        </p:sp>
        <p:sp>
          <p:nvSpPr>
            <p:cNvPr id="71" name="ZoneTexte 70"/>
            <p:cNvSpPr txBox="1"/>
            <p:nvPr/>
          </p:nvSpPr>
          <p:spPr>
            <a:xfrm>
              <a:off x="6240761" y="4515109"/>
              <a:ext cx="344448" cy="277718"/>
            </a:xfrm>
            <a:prstGeom prst="rect">
              <a:avLst/>
            </a:prstGeom>
            <a:noFill/>
          </p:spPr>
          <p:txBody>
            <a:bodyPr wrap="none">
              <a:spAutoFit/>
            </a:bodyPr>
            <a:lstStyle/>
            <a:p>
              <a:pPr algn="ctr" defTabSz="914400" eaLnBrk="1" fontAlgn="auto" hangingPunct="1">
                <a:spcBef>
                  <a:spcPts val="0"/>
                </a:spcBef>
                <a:spcAft>
                  <a:spcPts val="0"/>
                </a:spcAft>
                <a:defRPr/>
              </a:pPr>
              <a:r>
                <a:rPr lang="fr-FR" sz="1200" b="1">
                  <a:solidFill>
                    <a:prstClr val="black"/>
                  </a:solidFill>
                  <a:latin typeface="Arial"/>
                  <a:ea typeface="+mn-ea"/>
                </a:rPr>
                <a:t>C3</a:t>
              </a:r>
            </a:p>
          </p:txBody>
        </p:sp>
        <p:sp>
          <p:nvSpPr>
            <p:cNvPr id="72" name="ZoneTexte 71"/>
            <p:cNvSpPr txBox="1"/>
            <p:nvPr/>
          </p:nvSpPr>
          <p:spPr>
            <a:xfrm>
              <a:off x="6721718" y="4515109"/>
              <a:ext cx="420638" cy="277718"/>
            </a:xfrm>
            <a:prstGeom prst="rect">
              <a:avLst/>
            </a:prstGeom>
            <a:noFill/>
          </p:spPr>
          <p:txBody>
            <a:bodyPr wrap="none">
              <a:spAutoFit/>
            </a:bodyPr>
            <a:lstStyle/>
            <a:p>
              <a:pPr algn="ctr" defTabSz="914400" eaLnBrk="1" fontAlgn="auto" hangingPunct="1">
                <a:spcBef>
                  <a:spcPts val="0"/>
                </a:spcBef>
                <a:spcAft>
                  <a:spcPts val="0"/>
                </a:spcAft>
                <a:defRPr/>
              </a:pPr>
              <a:r>
                <a:rPr lang="fr-FR" sz="1200" b="1">
                  <a:solidFill>
                    <a:prstClr val="black"/>
                  </a:solidFill>
                  <a:latin typeface="Arial"/>
                  <a:ea typeface="+mn-ea"/>
                </a:rPr>
                <a:t>C4a</a:t>
              </a:r>
            </a:p>
          </p:txBody>
        </p:sp>
        <p:sp>
          <p:nvSpPr>
            <p:cNvPr id="73" name="ZoneTexte 72"/>
            <p:cNvSpPr txBox="1"/>
            <p:nvPr/>
          </p:nvSpPr>
          <p:spPr>
            <a:xfrm>
              <a:off x="7309025" y="4515109"/>
              <a:ext cx="426987" cy="277718"/>
            </a:xfrm>
            <a:prstGeom prst="rect">
              <a:avLst/>
            </a:prstGeom>
            <a:noFill/>
          </p:spPr>
          <p:txBody>
            <a:bodyPr wrap="none">
              <a:spAutoFit/>
            </a:bodyPr>
            <a:lstStyle/>
            <a:p>
              <a:pPr algn="ctr" defTabSz="914400" eaLnBrk="1" fontAlgn="auto" hangingPunct="1">
                <a:spcBef>
                  <a:spcPts val="0"/>
                </a:spcBef>
                <a:spcAft>
                  <a:spcPts val="0"/>
                </a:spcAft>
                <a:defRPr/>
              </a:pPr>
              <a:r>
                <a:rPr lang="fr-FR" sz="1200" b="1">
                  <a:solidFill>
                    <a:prstClr val="black"/>
                  </a:solidFill>
                  <a:latin typeface="Arial"/>
                  <a:ea typeface="+mn-ea"/>
                </a:rPr>
                <a:t>C4b</a:t>
              </a:r>
            </a:p>
          </p:txBody>
        </p:sp>
        <p:sp>
          <p:nvSpPr>
            <p:cNvPr id="74" name="ZoneTexte 73"/>
            <p:cNvSpPr txBox="1"/>
            <p:nvPr/>
          </p:nvSpPr>
          <p:spPr>
            <a:xfrm>
              <a:off x="7878870" y="4515109"/>
              <a:ext cx="344448" cy="277718"/>
            </a:xfrm>
            <a:prstGeom prst="rect">
              <a:avLst/>
            </a:prstGeom>
            <a:noFill/>
          </p:spPr>
          <p:txBody>
            <a:bodyPr wrap="none">
              <a:spAutoFit/>
            </a:bodyPr>
            <a:lstStyle/>
            <a:p>
              <a:pPr algn="ctr" defTabSz="914400" eaLnBrk="1" fontAlgn="auto" hangingPunct="1">
                <a:spcBef>
                  <a:spcPts val="0"/>
                </a:spcBef>
                <a:spcAft>
                  <a:spcPts val="0"/>
                </a:spcAft>
                <a:defRPr/>
              </a:pPr>
              <a:r>
                <a:rPr lang="fr-FR" sz="1200" b="1">
                  <a:solidFill>
                    <a:prstClr val="black"/>
                  </a:solidFill>
                  <a:latin typeface="Arial"/>
                  <a:ea typeface="+mn-ea"/>
                </a:rPr>
                <a:t>C5</a:t>
              </a:r>
            </a:p>
          </p:txBody>
        </p:sp>
        <p:sp>
          <p:nvSpPr>
            <p:cNvPr id="75" name="ZoneTexte 74"/>
            <p:cNvSpPr txBox="1"/>
            <p:nvPr/>
          </p:nvSpPr>
          <p:spPr>
            <a:xfrm>
              <a:off x="8412208" y="4515109"/>
              <a:ext cx="344448" cy="277718"/>
            </a:xfrm>
            <a:prstGeom prst="rect">
              <a:avLst/>
            </a:prstGeom>
            <a:noFill/>
          </p:spPr>
          <p:txBody>
            <a:bodyPr wrap="none">
              <a:spAutoFit/>
            </a:bodyPr>
            <a:lstStyle/>
            <a:p>
              <a:pPr algn="ctr" defTabSz="914400" eaLnBrk="1" fontAlgn="auto" hangingPunct="1">
                <a:spcBef>
                  <a:spcPts val="0"/>
                </a:spcBef>
                <a:spcAft>
                  <a:spcPts val="0"/>
                </a:spcAft>
                <a:defRPr/>
              </a:pPr>
              <a:r>
                <a:rPr lang="fr-FR" sz="1200" b="1">
                  <a:solidFill>
                    <a:prstClr val="black"/>
                  </a:solidFill>
                  <a:latin typeface="Arial"/>
                  <a:ea typeface="+mn-ea"/>
                </a:rPr>
                <a:t>C6</a:t>
              </a:r>
            </a:p>
          </p:txBody>
        </p:sp>
        <p:sp>
          <p:nvSpPr>
            <p:cNvPr id="76" name="ZoneTexte 75"/>
            <p:cNvSpPr txBox="1"/>
            <p:nvPr/>
          </p:nvSpPr>
          <p:spPr>
            <a:xfrm>
              <a:off x="4158203" y="4396087"/>
              <a:ext cx="226987" cy="185674"/>
            </a:xfrm>
            <a:prstGeom prst="rect">
              <a:avLst/>
            </a:prstGeom>
            <a:noFill/>
          </p:spPr>
          <p:txBody>
            <a:bodyPr wrap="none" lIns="36000" tIns="0" rIns="0" bIns="0">
              <a:spAutoFit/>
            </a:bodyPr>
            <a:lstStyle/>
            <a:p>
              <a:pPr algn="r" defTabSz="914400" eaLnBrk="1" fontAlgn="auto" hangingPunct="1">
                <a:spcBef>
                  <a:spcPts val="0"/>
                </a:spcBef>
                <a:spcAft>
                  <a:spcPts val="0"/>
                </a:spcAft>
                <a:defRPr/>
              </a:pPr>
              <a:r>
                <a:rPr lang="fr-FR" sz="1200" b="1">
                  <a:solidFill>
                    <a:prstClr val="black"/>
                  </a:solidFill>
                  <a:latin typeface="Arial"/>
                  <a:ea typeface="+mn-ea"/>
                </a:rPr>
                <a:t>0%</a:t>
              </a:r>
            </a:p>
          </p:txBody>
        </p:sp>
        <p:sp>
          <p:nvSpPr>
            <p:cNvPr id="77" name="ZoneTexte 76"/>
            <p:cNvSpPr txBox="1"/>
            <p:nvPr/>
          </p:nvSpPr>
          <p:spPr>
            <a:xfrm>
              <a:off x="4158203" y="4139000"/>
              <a:ext cx="226987" cy="185674"/>
            </a:xfrm>
            <a:prstGeom prst="rect">
              <a:avLst/>
            </a:prstGeom>
            <a:noFill/>
          </p:spPr>
          <p:txBody>
            <a:bodyPr wrap="none" lIns="36000" tIns="0" rIns="0" bIns="0">
              <a:spAutoFit/>
            </a:bodyPr>
            <a:lstStyle/>
            <a:p>
              <a:pPr algn="r" defTabSz="914400" eaLnBrk="1" fontAlgn="auto" hangingPunct="1">
                <a:spcBef>
                  <a:spcPts val="0"/>
                </a:spcBef>
                <a:spcAft>
                  <a:spcPts val="0"/>
                </a:spcAft>
                <a:defRPr/>
              </a:pPr>
              <a:r>
                <a:rPr lang="fr-FR" sz="1200" b="1">
                  <a:solidFill>
                    <a:prstClr val="black"/>
                  </a:solidFill>
                  <a:latin typeface="Arial"/>
                  <a:ea typeface="+mn-ea"/>
                </a:rPr>
                <a:t>5%</a:t>
              </a:r>
            </a:p>
          </p:txBody>
        </p:sp>
        <p:sp>
          <p:nvSpPr>
            <p:cNvPr id="78" name="ZoneTexte 77"/>
            <p:cNvSpPr txBox="1"/>
            <p:nvPr/>
          </p:nvSpPr>
          <p:spPr>
            <a:xfrm>
              <a:off x="4078837" y="3919999"/>
              <a:ext cx="306352" cy="185674"/>
            </a:xfrm>
            <a:prstGeom prst="rect">
              <a:avLst/>
            </a:prstGeom>
            <a:noFill/>
          </p:spPr>
          <p:txBody>
            <a:bodyPr wrap="none" lIns="36000" tIns="0" rIns="0" bIns="0">
              <a:spAutoFit/>
            </a:bodyPr>
            <a:lstStyle/>
            <a:p>
              <a:pPr algn="r" defTabSz="914400" eaLnBrk="1" fontAlgn="auto" hangingPunct="1">
                <a:spcBef>
                  <a:spcPts val="0"/>
                </a:spcBef>
                <a:spcAft>
                  <a:spcPts val="0"/>
                </a:spcAft>
                <a:defRPr/>
              </a:pPr>
              <a:r>
                <a:rPr lang="fr-FR" sz="1200" b="1">
                  <a:solidFill>
                    <a:prstClr val="black"/>
                  </a:solidFill>
                  <a:latin typeface="Arial"/>
                  <a:ea typeface="+mn-ea"/>
                </a:rPr>
                <a:t>10%</a:t>
              </a:r>
            </a:p>
          </p:txBody>
        </p:sp>
        <p:sp>
          <p:nvSpPr>
            <p:cNvPr id="79" name="ZoneTexte 78"/>
            <p:cNvSpPr txBox="1"/>
            <p:nvPr/>
          </p:nvSpPr>
          <p:spPr>
            <a:xfrm>
              <a:off x="4078837" y="3667672"/>
              <a:ext cx="306352" cy="185675"/>
            </a:xfrm>
            <a:prstGeom prst="rect">
              <a:avLst/>
            </a:prstGeom>
            <a:noFill/>
          </p:spPr>
          <p:txBody>
            <a:bodyPr wrap="none" lIns="36000" tIns="0" rIns="0" bIns="0">
              <a:spAutoFit/>
            </a:bodyPr>
            <a:lstStyle/>
            <a:p>
              <a:pPr algn="r" defTabSz="914400" eaLnBrk="1" fontAlgn="auto" hangingPunct="1">
                <a:spcBef>
                  <a:spcPts val="0"/>
                </a:spcBef>
                <a:spcAft>
                  <a:spcPts val="0"/>
                </a:spcAft>
                <a:defRPr/>
              </a:pPr>
              <a:r>
                <a:rPr lang="fr-FR" sz="1200" b="1">
                  <a:solidFill>
                    <a:prstClr val="black"/>
                  </a:solidFill>
                  <a:latin typeface="Arial"/>
                  <a:ea typeface="+mn-ea"/>
                </a:rPr>
                <a:t>15%</a:t>
              </a:r>
            </a:p>
          </p:txBody>
        </p:sp>
        <p:sp>
          <p:nvSpPr>
            <p:cNvPr id="80" name="ZoneTexte 79"/>
            <p:cNvSpPr txBox="1"/>
            <p:nvPr/>
          </p:nvSpPr>
          <p:spPr>
            <a:xfrm>
              <a:off x="4078837" y="3429628"/>
              <a:ext cx="306352" cy="184087"/>
            </a:xfrm>
            <a:prstGeom prst="rect">
              <a:avLst/>
            </a:prstGeom>
            <a:noFill/>
          </p:spPr>
          <p:txBody>
            <a:bodyPr wrap="none" lIns="36000" tIns="0" rIns="0" bIns="0">
              <a:spAutoFit/>
            </a:bodyPr>
            <a:lstStyle/>
            <a:p>
              <a:pPr algn="r" defTabSz="914400" eaLnBrk="1" fontAlgn="auto" hangingPunct="1">
                <a:spcBef>
                  <a:spcPts val="0"/>
                </a:spcBef>
                <a:spcAft>
                  <a:spcPts val="0"/>
                </a:spcAft>
                <a:defRPr/>
              </a:pPr>
              <a:r>
                <a:rPr lang="fr-FR" sz="1200" b="1">
                  <a:solidFill>
                    <a:prstClr val="black"/>
                  </a:solidFill>
                  <a:latin typeface="Arial"/>
                  <a:ea typeface="+mn-ea"/>
                </a:rPr>
                <a:t>20%</a:t>
              </a:r>
            </a:p>
          </p:txBody>
        </p:sp>
        <p:sp>
          <p:nvSpPr>
            <p:cNvPr id="81" name="ZoneTexte 80"/>
            <p:cNvSpPr txBox="1"/>
            <p:nvPr/>
          </p:nvSpPr>
          <p:spPr>
            <a:xfrm>
              <a:off x="4078837" y="3191584"/>
              <a:ext cx="306352" cy="184087"/>
            </a:xfrm>
            <a:prstGeom prst="rect">
              <a:avLst/>
            </a:prstGeom>
            <a:noFill/>
          </p:spPr>
          <p:txBody>
            <a:bodyPr wrap="none" lIns="36000" tIns="0" rIns="0" bIns="0">
              <a:spAutoFit/>
            </a:bodyPr>
            <a:lstStyle/>
            <a:p>
              <a:pPr algn="r" defTabSz="914400" eaLnBrk="1" fontAlgn="auto" hangingPunct="1">
                <a:spcBef>
                  <a:spcPts val="0"/>
                </a:spcBef>
                <a:spcAft>
                  <a:spcPts val="0"/>
                </a:spcAft>
                <a:defRPr/>
              </a:pPr>
              <a:r>
                <a:rPr lang="fr-FR" sz="1200" b="1">
                  <a:solidFill>
                    <a:prstClr val="black"/>
                  </a:solidFill>
                  <a:latin typeface="Arial"/>
                  <a:ea typeface="+mn-ea"/>
                </a:rPr>
                <a:t>25%</a:t>
              </a:r>
            </a:p>
          </p:txBody>
        </p:sp>
        <p:sp>
          <p:nvSpPr>
            <p:cNvPr id="82" name="ZoneTexte 81"/>
            <p:cNvSpPr txBox="1"/>
            <p:nvPr/>
          </p:nvSpPr>
          <p:spPr>
            <a:xfrm>
              <a:off x="4078837" y="2928149"/>
              <a:ext cx="306352" cy="185675"/>
            </a:xfrm>
            <a:prstGeom prst="rect">
              <a:avLst/>
            </a:prstGeom>
            <a:noFill/>
          </p:spPr>
          <p:txBody>
            <a:bodyPr wrap="none" lIns="36000" tIns="0" rIns="0" bIns="0">
              <a:spAutoFit/>
            </a:bodyPr>
            <a:lstStyle/>
            <a:p>
              <a:pPr algn="r" defTabSz="914400" eaLnBrk="1" fontAlgn="auto" hangingPunct="1">
                <a:spcBef>
                  <a:spcPts val="0"/>
                </a:spcBef>
                <a:spcAft>
                  <a:spcPts val="0"/>
                </a:spcAft>
                <a:defRPr/>
              </a:pPr>
              <a:r>
                <a:rPr lang="fr-FR" sz="1200" b="1">
                  <a:solidFill>
                    <a:prstClr val="black"/>
                  </a:solidFill>
                  <a:latin typeface="Arial"/>
                  <a:ea typeface="+mn-ea"/>
                </a:rPr>
                <a:t>30%</a:t>
              </a:r>
            </a:p>
          </p:txBody>
        </p:sp>
        <p:sp>
          <p:nvSpPr>
            <p:cNvPr id="83" name="ZoneTexte 82"/>
            <p:cNvSpPr txBox="1"/>
            <p:nvPr/>
          </p:nvSpPr>
          <p:spPr>
            <a:xfrm>
              <a:off x="4078837" y="2666301"/>
              <a:ext cx="306352" cy="185674"/>
            </a:xfrm>
            <a:prstGeom prst="rect">
              <a:avLst/>
            </a:prstGeom>
            <a:noFill/>
          </p:spPr>
          <p:txBody>
            <a:bodyPr wrap="none" lIns="36000" tIns="0" rIns="0" bIns="0">
              <a:spAutoFit/>
            </a:bodyPr>
            <a:lstStyle/>
            <a:p>
              <a:pPr algn="r" defTabSz="914400" eaLnBrk="1" fontAlgn="auto" hangingPunct="1">
                <a:spcBef>
                  <a:spcPts val="0"/>
                </a:spcBef>
                <a:spcAft>
                  <a:spcPts val="0"/>
                </a:spcAft>
                <a:defRPr/>
              </a:pPr>
              <a:r>
                <a:rPr lang="fr-FR" sz="1200" b="1">
                  <a:solidFill>
                    <a:prstClr val="black"/>
                  </a:solidFill>
                  <a:latin typeface="Arial"/>
                  <a:ea typeface="+mn-ea"/>
                </a:rPr>
                <a:t>35%</a:t>
              </a:r>
            </a:p>
          </p:txBody>
        </p:sp>
        <p:sp>
          <p:nvSpPr>
            <p:cNvPr id="84" name="ZoneTexte 83"/>
            <p:cNvSpPr txBox="1"/>
            <p:nvPr/>
          </p:nvSpPr>
          <p:spPr>
            <a:xfrm rot="16200000">
              <a:off x="3564626" y="3640674"/>
              <a:ext cx="704610" cy="184129"/>
            </a:xfrm>
            <a:prstGeom prst="rect">
              <a:avLst/>
            </a:prstGeom>
            <a:noFill/>
          </p:spPr>
          <p:txBody>
            <a:bodyPr wrap="none" lIns="36000" tIns="0" rIns="0" bIns="0">
              <a:spAutoFit/>
            </a:bodyPr>
            <a:lstStyle/>
            <a:p>
              <a:pPr algn="r" defTabSz="914400" eaLnBrk="1" fontAlgn="auto" hangingPunct="1">
                <a:spcBef>
                  <a:spcPts val="0"/>
                </a:spcBef>
                <a:spcAft>
                  <a:spcPts val="0"/>
                </a:spcAft>
                <a:defRPr/>
              </a:pPr>
              <a:r>
                <a:rPr lang="fr-FR" sz="1200" b="1" dirty="0">
                  <a:solidFill>
                    <a:prstClr val="black"/>
                  </a:solidFill>
                  <a:latin typeface="Arial"/>
                  <a:ea typeface="+mn-ea"/>
                </a:rPr>
                <a:t>% patients</a:t>
              </a:r>
            </a:p>
          </p:txBody>
        </p:sp>
        <p:grpSp>
          <p:nvGrpSpPr>
            <p:cNvPr id="343095" name="Groupe 93"/>
            <p:cNvGrpSpPr>
              <a:grpSpLocks/>
            </p:cNvGrpSpPr>
            <p:nvPr/>
          </p:nvGrpSpPr>
          <p:grpSpPr bwMode="auto">
            <a:xfrm>
              <a:off x="7893472" y="2781879"/>
              <a:ext cx="687611" cy="647121"/>
              <a:chOff x="5943902" y="5583610"/>
              <a:chExt cx="687611" cy="647121"/>
            </a:xfrm>
          </p:grpSpPr>
          <p:sp>
            <p:nvSpPr>
              <p:cNvPr id="86" name="Rectangle 85"/>
              <p:cNvSpPr/>
              <p:nvPr/>
            </p:nvSpPr>
            <p:spPr>
              <a:xfrm>
                <a:off x="5943587" y="5620380"/>
                <a:ext cx="144445" cy="142826"/>
              </a:xfrm>
              <a:prstGeom prst="rect">
                <a:avLst/>
              </a:prstGeom>
              <a:solidFill>
                <a:srgbClr val="BA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sz="1200">
                  <a:solidFill>
                    <a:prstClr val="white"/>
                  </a:solidFill>
                </a:endParaRPr>
              </a:p>
            </p:txBody>
          </p:sp>
          <p:sp>
            <p:nvSpPr>
              <p:cNvPr id="87" name="Rectangle 86"/>
              <p:cNvSpPr/>
              <p:nvPr/>
            </p:nvSpPr>
            <p:spPr>
              <a:xfrm>
                <a:off x="5943587" y="5844141"/>
                <a:ext cx="144445" cy="144414"/>
              </a:xfrm>
              <a:prstGeom prst="rect">
                <a:avLst/>
              </a:prstGeom>
              <a:solidFill>
                <a:srgbClr val="F094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sz="1200">
                  <a:solidFill>
                    <a:prstClr val="white"/>
                  </a:solidFill>
                </a:endParaRPr>
              </a:p>
            </p:txBody>
          </p:sp>
          <p:sp>
            <p:nvSpPr>
              <p:cNvPr id="88" name="Rectangle 87"/>
              <p:cNvSpPr/>
              <p:nvPr/>
            </p:nvSpPr>
            <p:spPr>
              <a:xfrm>
                <a:off x="5943587" y="6085359"/>
                <a:ext cx="144445" cy="144414"/>
              </a:xfrm>
              <a:prstGeom prst="rect">
                <a:avLst/>
              </a:prstGeom>
              <a:solidFill>
                <a:srgbClr val="4BA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sz="1200">
                  <a:solidFill>
                    <a:prstClr val="white"/>
                  </a:solidFill>
                </a:endParaRPr>
              </a:p>
            </p:txBody>
          </p:sp>
          <p:sp>
            <p:nvSpPr>
              <p:cNvPr id="90" name="ZoneTexte 89"/>
              <p:cNvSpPr txBox="1"/>
              <p:nvPr/>
            </p:nvSpPr>
            <p:spPr>
              <a:xfrm>
                <a:off x="6134065" y="5583880"/>
                <a:ext cx="496829" cy="184087"/>
              </a:xfrm>
              <a:prstGeom prst="rect">
                <a:avLst/>
              </a:prstGeom>
              <a:noFill/>
            </p:spPr>
            <p:txBody>
              <a:bodyPr wrap="none" lIns="36000" tIns="0" rIns="0" bIns="0">
                <a:spAutoFit/>
              </a:bodyPr>
              <a:lstStyle/>
              <a:p>
                <a:pPr marL="0" lvl="1" defTabSz="914400" eaLnBrk="1" fontAlgn="auto" hangingPunct="1">
                  <a:spcBef>
                    <a:spcPts val="0"/>
                  </a:spcBef>
                  <a:spcAft>
                    <a:spcPts val="0"/>
                  </a:spcAft>
                  <a:defRPr/>
                </a:pPr>
                <a:r>
                  <a:rPr lang="fr-FR" sz="1200" b="1">
                    <a:solidFill>
                      <a:prstClr val="black"/>
                    </a:solidFill>
                    <a:latin typeface="Arial"/>
                    <a:ea typeface="+mn-ea"/>
                  </a:rPr>
                  <a:t>Female</a:t>
                </a:r>
              </a:p>
            </p:txBody>
          </p:sp>
          <p:sp>
            <p:nvSpPr>
              <p:cNvPr id="91" name="ZoneTexte 90"/>
              <p:cNvSpPr txBox="1"/>
              <p:nvPr/>
            </p:nvSpPr>
            <p:spPr>
              <a:xfrm>
                <a:off x="6134065" y="5804468"/>
                <a:ext cx="361908" cy="185674"/>
              </a:xfrm>
              <a:prstGeom prst="rect">
                <a:avLst/>
              </a:prstGeom>
              <a:noFill/>
            </p:spPr>
            <p:txBody>
              <a:bodyPr wrap="none" lIns="36000" tIns="0" rIns="0" bIns="0">
                <a:spAutoFit/>
              </a:bodyPr>
              <a:lstStyle/>
              <a:p>
                <a:pPr marL="0" lvl="1" defTabSz="914400" eaLnBrk="1" fontAlgn="auto" hangingPunct="1">
                  <a:spcBef>
                    <a:spcPts val="0"/>
                  </a:spcBef>
                  <a:spcAft>
                    <a:spcPts val="0"/>
                  </a:spcAft>
                  <a:defRPr/>
                </a:pPr>
                <a:r>
                  <a:rPr lang="fr-FR" sz="1200" b="1">
                    <a:solidFill>
                      <a:prstClr val="black"/>
                    </a:solidFill>
                    <a:latin typeface="Arial"/>
                    <a:ea typeface="+mn-ea"/>
                  </a:rPr>
                  <a:t>Male</a:t>
                </a:r>
              </a:p>
            </p:txBody>
          </p:sp>
          <p:sp>
            <p:nvSpPr>
              <p:cNvPr id="92" name="ZoneTexte 91"/>
              <p:cNvSpPr txBox="1"/>
              <p:nvPr/>
            </p:nvSpPr>
            <p:spPr>
              <a:xfrm>
                <a:off x="6134065" y="6047272"/>
                <a:ext cx="452384" cy="184087"/>
              </a:xfrm>
              <a:prstGeom prst="rect">
                <a:avLst/>
              </a:prstGeom>
              <a:noFill/>
            </p:spPr>
            <p:txBody>
              <a:bodyPr wrap="none" lIns="36000" tIns="0" rIns="0" bIns="0">
                <a:spAutoFit/>
              </a:bodyPr>
              <a:lstStyle/>
              <a:p>
                <a:pPr marL="0" lvl="1" defTabSz="914400" eaLnBrk="1" fontAlgn="auto" hangingPunct="1">
                  <a:spcBef>
                    <a:spcPts val="0"/>
                  </a:spcBef>
                  <a:spcAft>
                    <a:spcPts val="0"/>
                  </a:spcAft>
                  <a:defRPr/>
                </a:pPr>
                <a:r>
                  <a:rPr lang="fr-FR" sz="1200" b="1">
                    <a:solidFill>
                      <a:prstClr val="black"/>
                    </a:solidFill>
                    <a:latin typeface="Arial"/>
                    <a:ea typeface="+mn-ea"/>
                  </a:rPr>
                  <a:t>Global</a:t>
                </a:r>
              </a:p>
            </p:txBody>
          </p:sp>
        </p:grpSp>
      </p:grpSp>
      <p:sp>
        <p:nvSpPr>
          <p:cNvPr id="95" name="ZoneTexte 94"/>
          <p:cNvSpPr txBox="1"/>
          <p:nvPr/>
        </p:nvSpPr>
        <p:spPr>
          <a:xfrm>
            <a:off x="7874000" y="6229350"/>
            <a:ext cx="838200" cy="338138"/>
          </a:xfrm>
          <a:prstGeom prst="rect">
            <a:avLst/>
          </a:prstGeom>
          <a:noFill/>
        </p:spPr>
        <p:txBody>
          <a:bodyPr wrap="none">
            <a:spAutoFit/>
          </a:bodyPr>
          <a:lstStyle/>
          <a:p>
            <a:pPr algn="ctr" defTabSz="914400" eaLnBrk="1" fontAlgn="auto" hangingPunct="1">
              <a:spcBef>
                <a:spcPts val="0"/>
              </a:spcBef>
              <a:spcAft>
                <a:spcPts val="0"/>
              </a:spcAft>
              <a:defRPr/>
            </a:pPr>
            <a:r>
              <a:rPr lang="fr-FR" sz="1600" b="1" dirty="0">
                <a:solidFill>
                  <a:prstClr val="black"/>
                </a:solidFill>
                <a:latin typeface="Arial"/>
                <a:ea typeface="+mn-ea"/>
              </a:rPr>
              <a:t>N=7397</a:t>
            </a:r>
          </a:p>
        </p:txBody>
      </p:sp>
      <p:graphicFrame>
        <p:nvGraphicFramePr>
          <p:cNvPr id="96" name="Tableau 95"/>
          <p:cNvGraphicFramePr>
            <a:graphicFrameLocks noGrp="1"/>
          </p:cNvGraphicFramePr>
          <p:nvPr/>
        </p:nvGraphicFramePr>
        <p:xfrm>
          <a:off x="130175" y="765175"/>
          <a:ext cx="6416675" cy="1925680"/>
        </p:xfrm>
        <a:graphic>
          <a:graphicData uri="http://schemas.openxmlformats.org/drawingml/2006/table">
            <a:tbl>
              <a:tblPr firstRow="1" bandRow="1">
                <a:tableStyleId>{5C22544A-7EE6-4342-B048-85BDC9FD1C3A}</a:tableStyleId>
              </a:tblPr>
              <a:tblGrid>
                <a:gridCol w="3436042"/>
                <a:gridCol w="2980633"/>
              </a:tblGrid>
              <a:tr h="483266">
                <a:tc gridSpan="2">
                  <a:txBody>
                    <a:bodyPr/>
                    <a:lstStyle/>
                    <a:p>
                      <a:pPr algn="ctr">
                        <a:lnSpc>
                          <a:spcPts val="1200"/>
                        </a:lnSpc>
                      </a:pPr>
                      <a:r>
                        <a:rPr lang="fr-FR" sz="1800" dirty="0" err="1" smtClean="0">
                          <a:solidFill>
                            <a:srgbClr val="4BA5BD"/>
                          </a:solidFill>
                        </a:rPr>
                        <a:t>Demographic</a:t>
                      </a:r>
                      <a:r>
                        <a:rPr lang="fr-FR" sz="1800" dirty="0" smtClean="0">
                          <a:solidFill>
                            <a:srgbClr val="4BA5BD"/>
                          </a:solidFill>
                        </a:rPr>
                        <a:t> </a:t>
                      </a:r>
                      <a:r>
                        <a:rPr lang="fr-FR" sz="1800" dirty="0" err="1" smtClean="0">
                          <a:solidFill>
                            <a:srgbClr val="4BA5BD"/>
                          </a:solidFill>
                        </a:rPr>
                        <a:t>characteristics</a:t>
                      </a:r>
                      <a:r>
                        <a:rPr lang="fr-FR" sz="1800" dirty="0" smtClean="0">
                          <a:solidFill>
                            <a:srgbClr val="4BA5BD"/>
                          </a:solidFill>
                        </a:rPr>
                        <a:t> </a:t>
                      </a:r>
                      <a:r>
                        <a:rPr lang="fr-FR" sz="1800" dirty="0" err="1" smtClean="0">
                          <a:solidFill>
                            <a:srgbClr val="4BA5BD"/>
                          </a:solidFill>
                        </a:rPr>
                        <a:t>at</a:t>
                      </a:r>
                      <a:r>
                        <a:rPr lang="fr-FR" sz="1800" dirty="0" smtClean="0">
                          <a:solidFill>
                            <a:srgbClr val="4BA5BD"/>
                          </a:solidFill>
                        </a:rPr>
                        <a:t> inclusion</a:t>
                      </a:r>
                      <a:endParaRPr lang="fr-FR" sz="1800" dirty="0">
                        <a:solidFill>
                          <a:srgbClr val="4BA5BD"/>
                        </a:solidFill>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chemeClr val="bg1"/>
                    </a:solidFill>
                  </a:tcPr>
                </a:tc>
                <a:tc hMerge="1">
                  <a:txBody>
                    <a:bodyPr/>
                    <a:lstStyle/>
                    <a:p>
                      <a:pPr>
                        <a:lnSpc>
                          <a:spcPts val="1200"/>
                        </a:lnSpc>
                      </a:pPr>
                      <a:endParaRPr lang="fr-FR" sz="120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r>
              <a:tr h="267450">
                <a:tc>
                  <a:txBody>
                    <a:bodyPr/>
                    <a:lstStyle/>
                    <a:p>
                      <a:pPr algn="ctr">
                        <a:lnSpc>
                          <a:spcPts val="1200"/>
                        </a:lnSpc>
                      </a:pPr>
                      <a:r>
                        <a:rPr lang="fr-FR" sz="1600" smtClean="0">
                          <a:latin typeface="+mn-lt"/>
                        </a:rPr>
                        <a:t>Gender</a:t>
                      </a:r>
                      <a:endParaRPr lang="fr-FR" sz="1600">
                        <a:latin typeface="+mn-lt"/>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rgbClr val="D4E1EE"/>
                    </a:solidFill>
                  </a:tcPr>
                </a:tc>
                <a:tc>
                  <a:txBody>
                    <a:bodyPr/>
                    <a:lstStyle/>
                    <a:p>
                      <a:pPr algn="ctr">
                        <a:lnSpc>
                          <a:spcPts val="1200"/>
                        </a:lnSpc>
                      </a:pPr>
                      <a:r>
                        <a:rPr lang="fr-FR" sz="1600" smtClean="0">
                          <a:latin typeface="+mn-lt"/>
                        </a:rPr>
                        <a:t>Male : 21%; Female 79%</a:t>
                      </a:r>
                      <a:endParaRPr lang="fr-FR" sz="1600">
                        <a:latin typeface="+mn-lt"/>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rgbClr val="D4E1EE"/>
                    </a:solidFill>
                  </a:tcPr>
                </a:tc>
              </a:tr>
              <a:tr h="267450">
                <a:tc>
                  <a:txBody>
                    <a:bodyPr/>
                    <a:lstStyle/>
                    <a:p>
                      <a:pPr algn="ctr">
                        <a:lnSpc>
                          <a:spcPts val="1200"/>
                        </a:lnSpc>
                      </a:pPr>
                      <a:r>
                        <a:rPr lang="fr-FR" sz="1600" smtClean="0">
                          <a:latin typeface="+mn-lt"/>
                        </a:rPr>
                        <a:t>Mean age (year)</a:t>
                      </a:r>
                      <a:endParaRPr lang="fr-FR" sz="1600">
                        <a:latin typeface="+mn-lt"/>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chemeClr val="bg1"/>
                    </a:solidFill>
                  </a:tcPr>
                </a:tc>
                <a:tc>
                  <a:txBody>
                    <a:bodyPr/>
                    <a:lstStyle/>
                    <a:p>
                      <a:pPr algn="ctr">
                        <a:lnSpc>
                          <a:spcPts val="1200"/>
                        </a:lnSpc>
                      </a:pPr>
                      <a:r>
                        <a:rPr lang="fr-FR" sz="1600" smtClean="0">
                          <a:latin typeface="+mn-lt"/>
                        </a:rPr>
                        <a:t>54.0 </a:t>
                      </a:r>
                      <a:r>
                        <a:rPr lang="fr-FR" sz="1600" smtClean="0">
                          <a:latin typeface="+mn-lt"/>
                          <a:cs typeface="Vrinda"/>
                        </a:rPr>
                        <a:t>±</a:t>
                      </a:r>
                      <a:r>
                        <a:rPr lang="fr-FR" sz="1600" smtClean="0">
                          <a:latin typeface="+mn-lt"/>
                        </a:rPr>
                        <a:t> 15.1</a:t>
                      </a:r>
                      <a:endParaRPr lang="fr-FR" sz="1600">
                        <a:latin typeface="+mn-lt"/>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chemeClr val="bg1"/>
                    </a:solidFill>
                  </a:tcPr>
                </a:tc>
              </a:tr>
              <a:tr h="267450">
                <a:tc>
                  <a:txBody>
                    <a:bodyPr/>
                    <a:lstStyle/>
                    <a:p>
                      <a:pPr algn="ctr">
                        <a:lnSpc>
                          <a:spcPts val="1200"/>
                        </a:lnSpc>
                      </a:pPr>
                      <a:r>
                        <a:rPr lang="fr-FR" sz="1600" dirty="0" err="1" smtClean="0">
                          <a:latin typeface="+mn-lt"/>
                        </a:rPr>
                        <a:t>Mean</a:t>
                      </a:r>
                      <a:r>
                        <a:rPr lang="fr-FR" sz="1600" dirty="0" smtClean="0">
                          <a:latin typeface="+mn-lt"/>
                        </a:rPr>
                        <a:t> BMI (kg/m</a:t>
                      </a:r>
                      <a:r>
                        <a:rPr lang="fr-FR" sz="1600" baseline="30000" dirty="0" smtClean="0">
                          <a:latin typeface="+mn-lt"/>
                        </a:rPr>
                        <a:t>2</a:t>
                      </a:r>
                      <a:r>
                        <a:rPr lang="fr-FR" sz="1600" dirty="0" smtClean="0">
                          <a:latin typeface="+mn-lt"/>
                        </a:rPr>
                        <a:t>)</a:t>
                      </a:r>
                      <a:endParaRPr lang="fr-FR" sz="1600" dirty="0">
                        <a:latin typeface="+mn-lt"/>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rgbClr val="D4E1EE"/>
                    </a:solidFill>
                  </a:tcPr>
                </a:tc>
                <a:tc>
                  <a:txBody>
                    <a:bodyPr/>
                    <a:lstStyle/>
                    <a:p>
                      <a:pPr algn="ctr">
                        <a:lnSpc>
                          <a:spcPts val="1200"/>
                        </a:lnSpc>
                      </a:pPr>
                      <a:r>
                        <a:rPr lang="fr-FR" sz="1600" smtClean="0">
                          <a:latin typeface="+mn-lt"/>
                        </a:rPr>
                        <a:t>26.84</a:t>
                      </a:r>
                      <a:r>
                        <a:rPr lang="fr-FR" sz="1600" baseline="0" smtClean="0">
                          <a:latin typeface="+mn-lt"/>
                        </a:rPr>
                        <a:t> </a:t>
                      </a:r>
                      <a:r>
                        <a:rPr lang="fr-FR" sz="1600" baseline="0" smtClean="0">
                          <a:latin typeface="+mn-lt"/>
                          <a:cs typeface="Vrinda"/>
                        </a:rPr>
                        <a:t>±</a:t>
                      </a:r>
                      <a:r>
                        <a:rPr lang="fr-FR" sz="1600" baseline="0" smtClean="0">
                          <a:latin typeface="+mn-lt"/>
                        </a:rPr>
                        <a:t> 4.82</a:t>
                      </a:r>
                      <a:endParaRPr lang="fr-FR" sz="1600">
                        <a:latin typeface="+mn-lt"/>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rgbClr val="D4E1EE"/>
                    </a:solidFill>
                  </a:tcPr>
                </a:tc>
              </a:tr>
              <a:tr h="396203">
                <a:tc>
                  <a:txBody>
                    <a:bodyPr/>
                    <a:lstStyle/>
                    <a:p>
                      <a:pPr algn="ctr">
                        <a:lnSpc>
                          <a:spcPts val="1200"/>
                        </a:lnSpc>
                      </a:pPr>
                      <a:r>
                        <a:rPr lang="fr-FR" sz="1600" smtClean="0">
                          <a:latin typeface="+mn-lt"/>
                        </a:rPr>
                        <a:t>Previous consultation for leg problems</a:t>
                      </a:r>
                      <a:endParaRPr lang="fr-FR" sz="1600">
                        <a:latin typeface="+mn-lt"/>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chemeClr val="bg1"/>
                    </a:solidFill>
                  </a:tcPr>
                </a:tc>
                <a:tc>
                  <a:txBody>
                    <a:bodyPr/>
                    <a:lstStyle/>
                    <a:p>
                      <a:pPr algn="ctr">
                        <a:lnSpc>
                          <a:spcPts val="1200"/>
                        </a:lnSpc>
                      </a:pPr>
                      <a:r>
                        <a:rPr lang="fr-FR" sz="1600" smtClean="0">
                          <a:latin typeface="+mn-lt"/>
                        </a:rPr>
                        <a:t>30.7%</a:t>
                      </a:r>
                      <a:endParaRPr lang="fr-FR" sz="1600">
                        <a:latin typeface="+mn-lt"/>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chemeClr val="bg1"/>
                    </a:solidFill>
                  </a:tcPr>
                </a:tc>
              </a:tr>
              <a:tr h="243817">
                <a:tc>
                  <a:txBody>
                    <a:bodyPr/>
                    <a:lstStyle/>
                    <a:p>
                      <a:pPr algn="ctr">
                        <a:lnSpc>
                          <a:spcPts val="1200"/>
                        </a:lnSpc>
                      </a:pPr>
                      <a:r>
                        <a:rPr lang="fr-FR" sz="1600" smtClean="0">
                          <a:latin typeface="+mn-lt"/>
                        </a:rPr>
                        <a:t>Previous treatment for leg problems</a:t>
                      </a:r>
                      <a:endParaRPr lang="fr-FR" sz="1600">
                        <a:latin typeface="+mn-lt"/>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rgbClr val="D4E1EE"/>
                    </a:solidFill>
                  </a:tcPr>
                </a:tc>
                <a:tc>
                  <a:txBody>
                    <a:bodyPr/>
                    <a:lstStyle/>
                    <a:p>
                      <a:pPr algn="ctr">
                        <a:lnSpc>
                          <a:spcPts val="1200"/>
                        </a:lnSpc>
                      </a:pPr>
                      <a:r>
                        <a:rPr lang="fr-FR" sz="1600" dirty="0" smtClean="0">
                          <a:latin typeface="+mn-lt"/>
                        </a:rPr>
                        <a:t>24.3%</a:t>
                      </a:r>
                      <a:endParaRPr lang="fr-FR" sz="1600" dirty="0">
                        <a:latin typeface="+mn-lt"/>
                      </a:endParaRPr>
                    </a:p>
                  </a:txBody>
                  <a:tcPr marL="91436" marR="91436" marT="45716" marB="45716" anchor="ctr">
                    <a:lnL w="19050" cap="flat" cmpd="sng" algn="ctr">
                      <a:solidFill>
                        <a:srgbClr val="4BA5BD"/>
                      </a:solidFill>
                      <a:prstDash val="solid"/>
                      <a:round/>
                      <a:headEnd type="none" w="med" len="med"/>
                      <a:tailEnd type="none" w="med" len="med"/>
                    </a:lnL>
                    <a:lnR w="19050" cap="flat" cmpd="sng" algn="ctr">
                      <a:solidFill>
                        <a:srgbClr val="4BA5BD"/>
                      </a:solidFill>
                      <a:prstDash val="solid"/>
                      <a:round/>
                      <a:headEnd type="none" w="med" len="med"/>
                      <a:tailEnd type="none" w="med" len="med"/>
                    </a:lnR>
                    <a:lnT w="19050" cap="flat" cmpd="sng" algn="ctr">
                      <a:solidFill>
                        <a:srgbClr val="4BA5BD"/>
                      </a:solidFill>
                      <a:prstDash val="solid"/>
                      <a:round/>
                      <a:headEnd type="none" w="med" len="med"/>
                      <a:tailEnd type="none" w="med" len="med"/>
                    </a:lnT>
                    <a:lnB w="19050" cap="flat" cmpd="sng" algn="ctr">
                      <a:solidFill>
                        <a:srgbClr val="4BA5BD"/>
                      </a:solidFill>
                      <a:prstDash val="solid"/>
                      <a:round/>
                      <a:headEnd type="none" w="med" len="med"/>
                      <a:tailEnd type="none" w="med" len="med"/>
                    </a:lnB>
                    <a:solidFill>
                      <a:srgbClr val="D4E1EE"/>
                    </a:solidFill>
                  </a:tcPr>
                </a:tc>
              </a:tr>
            </a:tbl>
          </a:graphicData>
        </a:graphic>
      </p:graphicFrame>
      <p:sp>
        <p:nvSpPr>
          <p:cNvPr id="89" name="Rectangle 88"/>
          <p:cNvSpPr/>
          <p:nvPr/>
        </p:nvSpPr>
        <p:spPr>
          <a:xfrm>
            <a:off x="1763713" y="139700"/>
            <a:ext cx="5695950" cy="461963"/>
          </a:xfrm>
          <a:prstGeom prst="rect">
            <a:avLst/>
          </a:prstGeom>
        </p:spPr>
        <p:txBody>
          <a:bodyPr wrap="none">
            <a:spAutoFit/>
          </a:bodyPr>
          <a:lstStyle/>
          <a:p>
            <a:pPr defTabSz="914400" eaLnBrk="1" fontAlgn="auto" hangingPunct="1">
              <a:spcBef>
                <a:spcPts val="0"/>
              </a:spcBef>
              <a:spcAft>
                <a:spcPts val="0"/>
              </a:spcAft>
              <a:defRPr/>
            </a:pPr>
            <a:r>
              <a:rPr lang="en-US" sz="2400" dirty="0">
                <a:solidFill>
                  <a:srgbClr val="0070C0"/>
                </a:solidFill>
                <a:ea typeface="+mn-ea"/>
                <a:cs typeface="Arial" pitchFamily="34" charset="0"/>
              </a:rPr>
              <a:t>Baseline characteristics of the patients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00evfuf">
  <a:themeElements>
    <a:clrScheme name="">
      <a:dk1>
        <a:srgbClr val="000000"/>
      </a:dk1>
      <a:lt1>
        <a:srgbClr val="FFFFFF"/>
      </a:lt1>
      <a:dk2>
        <a:srgbClr val="500093"/>
      </a:dk2>
      <a:lt2>
        <a:srgbClr val="F6BF69"/>
      </a:lt2>
      <a:accent1>
        <a:srgbClr val="00FFFF"/>
      </a:accent1>
      <a:accent2>
        <a:srgbClr val="FAFD00"/>
      </a:accent2>
      <a:accent3>
        <a:srgbClr val="B3AAC8"/>
      </a:accent3>
      <a:accent4>
        <a:srgbClr val="DADADA"/>
      </a:accent4>
      <a:accent5>
        <a:srgbClr val="AAFFFF"/>
      </a:accent5>
      <a:accent6>
        <a:srgbClr val="E3E500"/>
      </a:accent6>
      <a:hlink>
        <a:srgbClr val="FC0128"/>
      </a:hlink>
      <a:folHlink>
        <a:srgbClr val="3365FB"/>
      </a:folHlink>
    </a:clrScheme>
    <a:fontScheme name="00evfuf">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00evfuf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00evfuf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00evfuf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00evfuf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00evfuf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00evfuf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00evfuf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4_00evfuf">
  <a:themeElements>
    <a:clrScheme name="">
      <a:dk1>
        <a:srgbClr val="000000"/>
      </a:dk1>
      <a:lt1>
        <a:srgbClr val="FFFFFF"/>
      </a:lt1>
      <a:dk2>
        <a:srgbClr val="500093"/>
      </a:dk2>
      <a:lt2>
        <a:srgbClr val="F6BF69"/>
      </a:lt2>
      <a:accent1>
        <a:srgbClr val="00FFFF"/>
      </a:accent1>
      <a:accent2>
        <a:srgbClr val="FAFD00"/>
      </a:accent2>
      <a:accent3>
        <a:srgbClr val="B3AAC8"/>
      </a:accent3>
      <a:accent4>
        <a:srgbClr val="DADADA"/>
      </a:accent4>
      <a:accent5>
        <a:srgbClr val="AAFFFF"/>
      </a:accent5>
      <a:accent6>
        <a:srgbClr val="E3E500"/>
      </a:accent6>
      <a:hlink>
        <a:srgbClr val="FC0128"/>
      </a:hlink>
      <a:folHlink>
        <a:srgbClr val="3365FB"/>
      </a:folHlink>
    </a:clrScheme>
    <a:fontScheme name="00evfuf">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00evfuf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00evfuf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00evfuf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00evfuf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00evfuf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00evfuf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00evfuf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00evfuf">
  <a:themeElements>
    <a:clrScheme name="">
      <a:dk1>
        <a:srgbClr val="000000"/>
      </a:dk1>
      <a:lt1>
        <a:srgbClr val="FFFFFF"/>
      </a:lt1>
      <a:dk2>
        <a:srgbClr val="500093"/>
      </a:dk2>
      <a:lt2>
        <a:srgbClr val="F6BF69"/>
      </a:lt2>
      <a:accent1>
        <a:srgbClr val="00FFFF"/>
      </a:accent1>
      <a:accent2>
        <a:srgbClr val="FAFD00"/>
      </a:accent2>
      <a:accent3>
        <a:srgbClr val="B3AAC8"/>
      </a:accent3>
      <a:accent4>
        <a:srgbClr val="DADADA"/>
      </a:accent4>
      <a:accent5>
        <a:srgbClr val="AAFFFF"/>
      </a:accent5>
      <a:accent6>
        <a:srgbClr val="E3E500"/>
      </a:accent6>
      <a:hlink>
        <a:srgbClr val="FC0128"/>
      </a:hlink>
      <a:folHlink>
        <a:srgbClr val="3365FB"/>
      </a:folHlink>
    </a:clrScheme>
    <a:fontScheme name="00evfuf">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00evfuf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00evfuf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00evfuf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00evfuf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00evfuf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00evfuf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00evfuf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00evfuf">
  <a:themeElements>
    <a:clrScheme name="">
      <a:dk1>
        <a:srgbClr val="000000"/>
      </a:dk1>
      <a:lt1>
        <a:srgbClr val="FFFFFF"/>
      </a:lt1>
      <a:dk2>
        <a:srgbClr val="500093"/>
      </a:dk2>
      <a:lt2>
        <a:srgbClr val="F6BF69"/>
      </a:lt2>
      <a:accent1>
        <a:srgbClr val="00FFFF"/>
      </a:accent1>
      <a:accent2>
        <a:srgbClr val="FAFD00"/>
      </a:accent2>
      <a:accent3>
        <a:srgbClr val="B3AAC8"/>
      </a:accent3>
      <a:accent4>
        <a:srgbClr val="DADADA"/>
      </a:accent4>
      <a:accent5>
        <a:srgbClr val="AAFFFF"/>
      </a:accent5>
      <a:accent6>
        <a:srgbClr val="E3E500"/>
      </a:accent6>
      <a:hlink>
        <a:srgbClr val="FC0128"/>
      </a:hlink>
      <a:folHlink>
        <a:srgbClr val="3365FB"/>
      </a:folHlink>
    </a:clrScheme>
    <a:fontScheme name="00evfuf">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00evfuf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00evfuf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00evfuf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00evfuf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00evfuf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00evfuf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00evfuf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2_Default Design">
  <a:themeElements>
    <a:clrScheme name="">
      <a:dk1>
        <a:srgbClr val="000000"/>
      </a:dk1>
      <a:lt1>
        <a:srgbClr val="FFFFFF"/>
      </a:lt1>
      <a:dk2>
        <a:srgbClr val="000066"/>
      </a:dk2>
      <a:lt2>
        <a:srgbClr val="FFFF00"/>
      </a:lt2>
      <a:accent1>
        <a:srgbClr val="FF9900"/>
      </a:accent1>
      <a:accent2>
        <a:srgbClr val="00FFFF"/>
      </a:accent2>
      <a:accent3>
        <a:srgbClr val="AAAAB8"/>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Custom 10">
      <a:dk1>
        <a:srgbClr val="000066"/>
      </a:dk1>
      <a:lt1>
        <a:sysClr val="window" lastClr="FFFFFF"/>
      </a:lt1>
      <a:dk2>
        <a:srgbClr val="000066"/>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2308</TotalTime>
  <Words>4726</Words>
  <Application>Microsoft Office PowerPoint</Application>
  <PresentationFormat>Affichage à l'écran (4:3)</PresentationFormat>
  <Paragraphs>1069</Paragraphs>
  <Slides>111</Slides>
  <Notes>20</Notes>
  <HiddenSlides>0</HiddenSlides>
  <MMClips>0</MMClips>
  <ScaleCrop>false</ScaleCrop>
  <HeadingPairs>
    <vt:vector size="6" baseType="variant">
      <vt:variant>
        <vt:lpstr>Thème</vt:lpstr>
      </vt:variant>
      <vt:variant>
        <vt:i4>20</vt:i4>
      </vt:variant>
      <vt:variant>
        <vt:lpstr>Serveurs OLE incorporés</vt:lpstr>
      </vt:variant>
      <vt:variant>
        <vt:i4>2</vt:i4>
      </vt:variant>
      <vt:variant>
        <vt:lpstr>Titres des diapositives</vt:lpstr>
      </vt:variant>
      <vt:variant>
        <vt:i4>111</vt:i4>
      </vt:variant>
    </vt:vector>
  </HeadingPairs>
  <TitlesOfParts>
    <vt:vector size="133" baseType="lpstr">
      <vt:lpstr>Thème Office</vt:lpstr>
      <vt:lpstr>1_Thème Office</vt:lpstr>
      <vt:lpstr>1_Office Theme</vt:lpstr>
      <vt:lpstr>12_Default Design</vt:lpstr>
      <vt:lpstr>Office Theme</vt:lpstr>
      <vt:lpstr>Default Design</vt:lpstr>
      <vt:lpstr>13_Office Theme</vt:lpstr>
      <vt:lpstr>5_Office Theme</vt:lpstr>
      <vt:lpstr>2_Office Theme</vt:lpstr>
      <vt:lpstr>00evfuf</vt:lpstr>
      <vt:lpstr>Office-Design</vt:lpstr>
      <vt:lpstr>14_00evfuf</vt:lpstr>
      <vt:lpstr>2_00evfuf</vt:lpstr>
      <vt:lpstr>1_00evfuf</vt:lpstr>
      <vt:lpstr>3_Office Theme</vt:lpstr>
      <vt:lpstr>4_Office Theme</vt:lpstr>
      <vt:lpstr>2_Thème Office</vt:lpstr>
      <vt:lpstr>3_Thème Office</vt:lpstr>
      <vt:lpstr>Conception personnalisée</vt:lpstr>
      <vt:lpstr>4_Thème Office</vt:lpstr>
      <vt:lpstr>Chart</vt:lpstr>
      <vt:lpstr>Microsoft Excel Chart</vt:lpstr>
      <vt:lpstr>Présentation PowerPoint</vt:lpstr>
      <vt:lpstr>Présentation PowerPoint</vt:lpstr>
      <vt:lpstr>Présentation PowerPoint</vt:lpstr>
      <vt:lpstr>Présentation PowerPoint</vt:lpstr>
      <vt:lpstr>Présentation PowerPoint</vt:lpstr>
      <vt:lpstr>Primary chronic venous disorder</vt:lpstr>
      <vt:lpstr>Main Issue</vt:lpstr>
      <vt:lpstr>Burden</vt:lpstr>
      <vt:lpstr>Présentation PowerPoint</vt:lpstr>
      <vt:lpstr>Présentation PowerPoint</vt:lpstr>
      <vt:lpstr>Présentation PowerPoint</vt:lpstr>
      <vt:lpstr>Framingham Study</vt:lpstr>
      <vt:lpstr>Risk factors for primary CVD</vt:lpstr>
      <vt:lpstr>Présentation PowerPoint</vt:lpstr>
      <vt:lpstr>Présentation PowerPoint</vt:lpstr>
      <vt:lpstr>Présentation PowerPoint</vt:lpstr>
      <vt:lpstr>Présentation PowerPoint</vt:lpstr>
      <vt:lpstr>Présentation PowerPoint</vt:lpstr>
      <vt:lpstr>Présentation PowerPoint</vt:lpstr>
      <vt:lpstr>Predicted venous disease</vt:lpstr>
      <vt:lpstr>Présentation PowerPoint</vt:lpstr>
      <vt:lpstr>Présentation PowerPoint</vt:lpstr>
      <vt:lpstr>Présentation PowerPoint</vt:lpstr>
      <vt:lpstr>Présentation PowerPoint</vt:lpstr>
      <vt:lpstr>Présentation PowerPoint</vt:lpstr>
      <vt:lpstr>Présentation PowerPoint</vt:lpstr>
      <vt:lpstr>Progression</vt:lpstr>
      <vt:lpstr>What happens as we get older and heavier?</vt:lpstr>
      <vt:lpstr>What happens after ablation for C2 disease?</vt:lpstr>
      <vt:lpstr>What happens without intervention? </vt:lpstr>
      <vt:lpstr>Présentation PowerPoint</vt:lpstr>
      <vt:lpstr>Présentation PowerPoint</vt:lpstr>
      <vt:lpstr>Présentation PowerPoint</vt:lpstr>
      <vt:lpstr>Présentation PowerPoint</vt:lpstr>
      <vt:lpstr>Key Recommendation</vt:lpstr>
      <vt:lpstr>Treatment options</vt:lpstr>
      <vt:lpstr>SAME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Significant cost?</vt:lpstr>
      <vt:lpstr>Deep vein disease?</vt:lpstr>
      <vt:lpstr>Présentation PowerPoint</vt:lpstr>
      <vt:lpstr>Présentation PowerPoint</vt:lpstr>
      <vt:lpstr>How to cope?</vt:lpstr>
      <vt:lpstr>Présentation PowerPoint</vt:lpstr>
      <vt:lpstr>Présentation PowerPoint</vt:lpstr>
      <vt:lpstr>Progression of CVD</vt:lpstr>
      <vt:lpstr>Présentation PowerPoint</vt:lpstr>
      <vt:lpstr>Présentation PowerPoint</vt:lpstr>
      <vt:lpstr>Sites and extension of reflux</vt:lpstr>
      <vt:lpstr>Clinical Deterioration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systematic review of compression hosiery for uncomplicated varicose veins. Palfreyman SJ, Michaels JA. Phlebology 2009; 24 (Suppl 1) 13 – 33</vt:lpstr>
      <vt:lpstr>Progression of CVD  Summary of Bonn Vein Study I/II </vt:lpstr>
      <vt:lpstr>Edinburgh Vein Study - Progression of CVD </vt:lpstr>
      <vt:lpstr>Edinburgh Vein Study - Progression of CVD </vt:lpstr>
      <vt:lpstr>Présentation PowerPoint</vt:lpstr>
      <vt:lpstr>Recommendations for the referral and treatment of patients with lower limb chronic venous insufficiency (including varicose veins).  Berridge D et al. Phlebology 2011; 26: 91 – 93</vt:lpstr>
      <vt:lpstr>Key points</vt:lpstr>
      <vt:lpstr>Présentation PowerPoint</vt:lpstr>
      <vt:lpstr>Présentation PowerPoint</vt:lpstr>
      <vt:lpstr>Présentation PowerPoint</vt:lpstr>
      <vt:lpstr>Présentation PowerPoint</vt:lpstr>
      <vt:lpstr>Présentation PowerPoint</vt:lpstr>
      <vt:lpstr>Development of a chronic animal model  of hind limb venous hypertension with low blood flow  </vt:lpstr>
      <vt:lpstr>Leukocyte-endothelium interaction  </vt:lpstr>
      <vt:lpstr>Microvascular alterations</vt:lpstr>
      <vt:lpstr>Présentation PowerPoint</vt:lpstr>
      <vt:lpstr>Leg pain reduction in C0s to C4 patients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Number Needed to Treat (NNT)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Level Of Evidence That Merits Grade A Or B For The Effects On Individual Symptoms, Signs And Qol</vt:lpstr>
      <vt:lpstr>Présentation PowerPoint</vt:lpstr>
      <vt:lpstr>Strength of Recommendations Based on Magnitude Effects on Individual Symptoms or Signs vs Side-effects </vt:lpstr>
      <vt:lpstr>Concluding messages </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Myriam BARRE</dc:creator>
  <cp:lastModifiedBy>L2support</cp:lastModifiedBy>
  <cp:revision>113</cp:revision>
  <cp:lastPrinted>2018-05-28T16:43:30Z</cp:lastPrinted>
  <dcterms:created xsi:type="dcterms:W3CDTF">2016-07-21T07:40:58Z</dcterms:created>
  <dcterms:modified xsi:type="dcterms:W3CDTF">2018-06-29T06:38:20Z</dcterms:modified>
</cp:coreProperties>
</file>