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2" r:id="rId3"/>
    <p:sldId id="326" r:id="rId4"/>
    <p:sldId id="353" r:id="rId5"/>
    <p:sldId id="354" r:id="rId6"/>
    <p:sldId id="355" r:id="rId7"/>
    <p:sldId id="356" r:id="rId8"/>
    <p:sldId id="357" r:id="rId9"/>
    <p:sldId id="367" r:id="rId10"/>
    <p:sldId id="358" r:id="rId11"/>
    <p:sldId id="359" r:id="rId12"/>
    <p:sldId id="37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8" r:id="rId21"/>
    <p:sldId id="352" r:id="rId22"/>
    <p:sldId id="369" r:id="rId23"/>
    <p:sldId id="370" r:id="rId24"/>
    <p:sldId id="371" r:id="rId25"/>
    <p:sldId id="380" r:id="rId26"/>
    <p:sldId id="372" r:id="rId27"/>
    <p:sldId id="381" r:id="rId28"/>
    <p:sldId id="299" r:id="rId2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5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51EB2-2A9C-481D-92CA-9101C13A370F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7FEC2-5742-446F-A958-255119CACAB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9378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E7B-653E-4824-A738-CE47144CDF1A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95AC-6B9E-4EAB-BBD8-9C7644E0AA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397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E7B-653E-4824-A738-CE47144CDF1A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95AC-6B9E-4EAB-BBD8-9C7644E0AA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747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E7B-653E-4824-A738-CE47144CDF1A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95AC-6B9E-4EAB-BBD8-9C7644E0AA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513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E7B-653E-4824-A738-CE47144CDF1A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95AC-6B9E-4EAB-BBD8-9C7644E0AA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4979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E7B-653E-4824-A738-CE47144CDF1A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95AC-6B9E-4EAB-BBD8-9C7644E0AA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7307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E7B-653E-4824-A738-CE47144CDF1A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95AC-6B9E-4EAB-BBD8-9C7644E0AA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369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E7B-653E-4824-A738-CE47144CDF1A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95AC-6B9E-4EAB-BBD8-9C7644E0AA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6562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E7B-653E-4824-A738-CE47144CDF1A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95AC-6B9E-4EAB-BBD8-9C7644E0AA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930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E7B-653E-4824-A738-CE47144CDF1A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95AC-6B9E-4EAB-BBD8-9C7644E0AA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91064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E7B-653E-4824-A738-CE47144CDF1A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95AC-6B9E-4EAB-BBD8-9C7644E0AA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208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AE7B-653E-4824-A738-CE47144CDF1A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95AC-6B9E-4EAB-BBD8-9C7644E0AA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066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EAE7B-653E-4824-A738-CE47144CDF1A}" type="datetimeFigureOut">
              <a:rPr lang="el-GR" smtClean="0"/>
              <a:t>25/9/2020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695AC-6B9E-4EAB-BBD8-9C7644E0AA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22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25.jpg"/><Relationship Id="rId3" Type="http://schemas.microsoft.com/office/2007/relationships/media" Target="../media/media5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23.png"/><Relationship Id="rId5" Type="http://schemas.microsoft.com/office/2007/relationships/media" Target="../media/media6.mp4"/><Relationship Id="rId10" Type="http://schemas.openxmlformats.org/officeDocument/2006/relationships/image" Target="../media/image22.png"/><Relationship Id="rId4" Type="http://schemas.openxmlformats.org/officeDocument/2006/relationships/video" Target="../media/media5.mp4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2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.png"/><Relationship Id="rId3" Type="http://schemas.microsoft.com/office/2007/relationships/media" Target="../media/media4.mp4"/><Relationship Id="rId7" Type="http://schemas.microsoft.com/office/2007/relationships/media" Target="../media/media2.mp4"/><Relationship Id="rId12" Type="http://schemas.openxmlformats.org/officeDocument/2006/relationships/video" Target="../media/media8.mp4"/><Relationship Id="rId17" Type="http://schemas.openxmlformats.org/officeDocument/2006/relationships/image" Target="../media/image26.png"/><Relationship Id="rId2" Type="http://schemas.openxmlformats.org/officeDocument/2006/relationships/video" Target="../media/media1.mp4"/><Relationship Id="rId16" Type="http://schemas.openxmlformats.org/officeDocument/2006/relationships/image" Target="../media/image21.png"/><Relationship Id="rId20" Type="http://schemas.openxmlformats.org/officeDocument/2006/relationships/image" Target="../media/image27.png"/><Relationship Id="rId1" Type="http://schemas.microsoft.com/office/2007/relationships/media" Target="../media/media1.mp4"/><Relationship Id="rId6" Type="http://schemas.openxmlformats.org/officeDocument/2006/relationships/video" Target="../media/media7.mp4"/><Relationship Id="rId11" Type="http://schemas.microsoft.com/office/2007/relationships/media" Target="../media/media8.mp4"/><Relationship Id="rId5" Type="http://schemas.microsoft.com/office/2007/relationships/media" Target="../media/media7.mp4"/><Relationship Id="rId15" Type="http://schemas.openxmlformats.org/officeDocument/2006/relationships/image" Target="../media/image6.png"/><Relationship Id="rId10" Type="http://schemas.openxmlformats.org/officeDocument/2006/relationships/video" Target="../media/media5.mp4"/><Relationship Id="rId19" Type="http://schemas.openxmlformats.org/officeDocument/2006/relationships/image" Target="../media/image22.png"/><Relationship Id="rId4" Type="http://schemas.openxmlformats.org/officeDocument/2006/relationships/video" Target="../media/media4.mp4"/><Relationship Id="rId9" Type="http://schemas.microsoft.com/office/2007/relationships/media" Target="../media/media5.mp4"/><Relationship Id="rId1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0.jp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5" Type="http://schemas.microsoft.com/office/2007/relationships/media" Target="../media/media3.mp4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1903" y="966715"/>
            <a:ext cx="13106399" cy="1106464"/>
          </a:xfrm>
        </p:spPr>
        <p:txBody>
          <a:bodyPr>
            <a:noAutofit/>
          </a:bodyPr>
          <a:lstStyle/>
          <a:p>
            <a:r>
              <a:rPr lang="el-GR" sz="4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Μια «ιδιάζουσα» </a:t>
            </a:r>
            <a:r>
              <a:rPr lang="el-GR" sz="4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ταχυ</a:t>
            </a:r>
            <a:r>
              <a:rPr lang="el-GR" sz="4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-μυοκαρδιοπάθεια</a:t>
            </a:r>
            <a:endParaRPr lang="el-GR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1408" y="2842962"/>
            <a:ext cx="9144000" cy="1996904"/>
          </a:xfrm>
        </p:spPr>
        <p:txBody>
          <a:bodyPr>
            <a:normAutofit fontScale="25000" lnSpcReduction="20000"/>
          </a:bodyPr>
          <a:lstStyle/>
          <a:p>
            <a:r>
              <a:rPr lang="el-GR" sz="1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Ευστάθιος Δ. </a:t>
            </a:r>
            <a:r>
              <a:rPr lang="el-GR" sz="1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Παγκουρέλιας</a:t>
            </a:r>
            <a:r>
              <a:rPr lang="el-GR" sz="1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MD, MSc, PhD</a:t>
            </a:r>
            <a:endParaRPr lang="el-GR" sz="1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8000" dirty="0" smtClean="0"/>
              <a:t>  Ακαδημαϊκός Υπότροφος, Υπεύθυνος Ιατρείου Μυοκαρδιοπαθειών &amp; </a:t>
            </a:r>
            <a:r>
              <a:rPr lang="el-GR" sz="8000" dirty="0" err="1" smtClean="0"/>
              <a:t>Νευρομυϊκών</a:t>
            </a:r>
            <a:r>
              <a:rPr lang="el-GR" sz="8000" dirty="0" smtClean="0"/>
              <a:t> Νοσημάτων, Γ’ Καρδιολογική Κλινική, ΓΝΘ Ιπποκράτειο, Ιατρική Σχολή, </a:t>
            </a:r>
            <a:r>
              <a:rPr lang="el-GR" sz="8000" dirty="0"/>
              <a:t> </a:t>
            </a:r>
            <a:r>
              <a:rPr lang="el-GR" sz="8000" dirty="0" smtClean="0"/>
              <a:t>                                    Αριστοτέλειο Πανεπιστήμιο Θεσσαλονίκης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138608" y="4382528"/>
            <a:ext cx="8829182" cy="14068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408" y="4561617"/>
            <a:ext cx="4003965" cy="2097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388" y="4555767"/>
            <a:ext cx="3679909" cy="21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0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498058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CMR Findings (I)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1207262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eart imaging of dcm affected patient opposed to normal he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8"/>
          <a:stretch/>
        </p:blipFill>
        <p:spPr bwMode="auto">
          <a:xfrm>
            <a:off x="1483364" y="1366128"/>
            <a:ext cx="4715140" cy="454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51105" r="49720"/>
          <a:stretch/>
        </p:blipFill>
        <p:spPr bwMode="auto">
          <a:xfrm>
            <a:off x="6281491" y="1354089"/>
            <a:ext cx="4932219" cy="456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1673" y="6067651"/>
            <a:ext cx="9712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Dilated cardiomyopathy phenotype with limited </a:t>
            </a:r>
            <a:r>
              <a:rPr lang="en-US" dirty="0" err="1" smtClean="0"/>
              <a:t>midwall</a:t>
            </a:r>
            <a:r>
              <a:rPr lang="en-US" dirty="0" smtClean="0"/>
              <a:t> LGE (</a:t>
            </a:r>
            <a:r>
              <a:rPr lang="en-US" dirty="0" err="1" smtClean="0"/>
              <a:t>inferolateral</a:t>
            </a:r>
            <a:r>
              <a:rPr lang="en-US" dirty="0" smtClean="0"/>
              <a:t> wall) non-compatible with myocarditis.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365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0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24h-ambulatory-Holter monitoring (I)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581281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60" y="595348"/>
            <a:ext cx="8331647" cy="3002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567" y="3649144"/>
            <a:ext cx="8930563" cy="32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4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0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24h-ambulatory-Holter monitoring (I)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581281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42" y="638656"/>
            <a:ext cx="8255379" cy="2945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896" y="3676696"/>
            <a:ext cx="8733904" cy="312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188638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 Guidelines: What we did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706915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847" t="16950" r="37435" b="8049"/>
          <a:stretch/>
        </p:blipFill>
        <p:spPr>
          <a:xfrm>
            <a:off x="609735" y="865000"/>
            <a:ext cx="5265900" cy="5590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0166" y="1506213"/>
            <a:ext cx="365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patient was started on:</a:t>
            </a:r>
          </a:p>
          <a:p>
            <a:endParaRPr lang="en-US" sz="2400" dirty="0"/>
          </a:p>
          <a:p>
            <a:pPr marL="342900" indent="-342900">
              <a:buAutoNum type="arabicParenR"/>
            </a:pPr>
            <a:r>
              <a:rPr lang="en-US" sz="2400" b="1" dirty="0" smtClean="0"/>
              <a:t>ACE inhibitor</a:t>
            </a:r>
          </a:p>
          <a:p>
            <a:pPr marL="342900" indent="-342900">
              <a:buAutoNum type="arabicParenR"/>
            </a:pPr>
            <a:r>
              <a:rPr lang="en-US" sz="2400" b="1" dirty="0" smtClean="0"/>
              <a:t>B-blocker</a:t>
            </a:r>
          </a:p>
          <a:p>
            <a:pPr marL="342900" indent="-342900">
              <a:buAutoNum type="arabicParenR"/>
            </a:pPr>
            <a:r>
              <a:rPr lang="en-US" sz="2400" b="1" dirty="0" smtClean="0"/>
              <a:t>MRA (</a:t>
            </a:r>
            <a:r>
              <a:rPr lang="en-US" sz="2400" b="1" dirty="0" err="1" smtClean="0"/>
              <a:t>eplerenone</a:t>
            </a:r>
            <a:r>
              <a:rPr lang="en-US" sz="2400" b="1" dirty="0" smtClean="0"/>
              <a:t>)</a:t>
            </a:r>
          </a:p>
          <a:p>
            <a:pPr marL="342900" indent="-342900">
              <a:buAutoNum type="arabicParenR"/>
            </a:pPr>
            <a:r>
              <a:rPr lang="en-US" sz="2400" b="1" dirty="0" smtClean="0"/>
              <a:t>Small dose of loop diuretic</a:t>
            </a:r>
            <a:endParaRPr lang="el-GR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76048" y="5923129"/>
            <a:ext cx="6479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Ponikowski</a:t>
            </a:r>
            <a:r>
              <a:rPr lang="en-US" sz="1600" b="1" dirty="0" smtClean="0"/>
              <a:t> P, </a:t>
            </a:r>
            <a:r>
              <a:rPr lang="en-US" sz="1600" b="1" dirty="0" err="1" smtClean="0"/>
              <a:t>Voors</a:t>
            </a:r>
            <a:r>
              <a:rPr lang="en-US" sz="1600" b="1" dirty="0"/>
              <a:t> AA, et al. </a:t>
            </a:r>
            <a:endParaRPr lang="en-US" sz="1600" b="1" dirty="0" smtClean="0"/>
          </a:p>
          <a:p>
            <a:r>
              <a:rPr lang="en-US" sz="1600" b="1" dirty="0" smtClean="0"/>
              <a:t>European </a:t>
            </a:r>
            <a:r>
              <a:rPr lang="en-US" sz="1600" b="1" dirty="0"/>
              <a:t>Heart Journal (2016) 37, 2129–2200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40988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498058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 Guidelines: What we did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1165699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01882" y="4085814"/>
            <a:ext cx="10159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IHD was excluded by means of coronary angiography.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Even though OMT was initiated earlier than a month the patient was referred for an EPS (ICD implantation in mind)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157" t="57102" r="25882" b="20093"/>
          <a:stretch/>
        </p:blipFill>
        <p:spPr>
          <a:xfrm>
            <a:off x="433423" y="1455580"/>
            <a:ext cx="11194377" cy="2354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7463" y="6192250"/>
            <a:ext cx="758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Ponikowski</a:t>
            </a:r>
            <a:r>
              <a:rPr lang="en-US" sz="1600" b="1" dirty="0" smtClean="0"/>
              <a:t> P, </a:t>
            </a:r>
            <a:r>
              <a:rPr lang="en-US" sz="1600" b="1" dirty="0" err="1" smtClean="0"/>
              <a:t>Voors</a:t>
            </a:r>
            <a:r>
              <a:rPr lang="en-US" sz="1600" b="1" dirty="0"/>
              <a:t> AA, et al. </a:t>
            </a:r>
            <a:r>
              <a:rPr lang="en-US" sz="1600" b="1" dirty="0" smtClean="0"/>
              <a:t>European </a:t>
            </a:r>
            <a:r>
              <a:rPr lang="en-US" sz="1600" b="1" dirty="0"/>
              <a:t>Heart Journal (2016) 37, 2129–2200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358693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498058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EPS study-PVS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1165699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ww.researchgate.net/publication/327873678/figure/fig2/AS:863648335552526@1582921217936/Programmed-Ventricular-Stimulation-PVS-Program-at-Electrophysiology-Study-EPS-Pacing_W6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 bwMode="auto">
          <a:xfrm>
            <a:off x="205473" y="1290602"/>
            <a:ext cx="8722230" cy="51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27703" y="2133600"/>
            <a:ext cx="3042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VT non-inducible during PVS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92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498058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Arrhythmia treatment 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1165699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009" t="32861" r="55643" b="11079"/>
          <a:stretch/>
        </p:blipFill>
        <p:spPr>
          <a:xfrm>
            <a:off x="1162859" y="1207676"/>
            <a:ext cx="4946073" cy="5136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5247" y="2552187"/>
            <a:ext cx="4187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patient was started on: </a:t>
            </a:r>
            <a:r>
              <a:rPr lang="en-US" sz="2800" b="1" dirty="0" smtClean="0"/>
              <a:t>Amiodarone</a:t>
            </a:r>
            <a:endParaRPr lang="el-GR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61317" y="6344650"/>
            <a:ext cx="758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Ponikowski</a:t>
            </a:r>
            <a:r>
              <a:rPr lang="en-US" sz="1600" b="1" dirty="0" smtClean="0"/>
              <a:t> P, </a:t>
            </a:r>
            <a:r>
              <a:rPr lang="en-US" sz="1600" b="1" dirty="0" err="1" smtClean="0"/>
              <a:t>Voors</a:t>
            </a:r>
            <a:r>
              <a:rPr lang="en-US" sz="1600" b="1" dirty="0"/>
              <a:t> AA, et al. </a:t>
            </a:r>
            <a:r>
              <a:rPr lang="en-US" sz="1600" b="1" dirty="0" smtClean="0"/>
              <a:t>European </a:t>
            </a:r>
            <a:r>
              <a:rPr lang="en-US" sz="1600" b="1" dirty="0"/>
              <a:t>Heart Journal (2016) 37, 2129–2200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17539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332656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Echo Findings (Three Months)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1001926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06 psathas echo 3 month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8322" y="1153236"/>
            <a:ext cx="3688592" cy="2505459"/>
          </a:xfrm>
          <a:prstGeom prst="rect">
            <a:avLst/>
          </a:prstGeom>
        </p:spPr>
      </p:pic>
      <p:pic>
        <p:nvPicPr>
          <p:cNvPr id="5" name="Image 07 psathas echo 3 month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35144" y="1158694"/>
            <a:ext cx="3680557" cy="2500001"/>
          </a:xfrm>
          <a:prstGeom prst="rect">
            <a:avLst/>
          </a:prstGeom>
        </p:spPr>
      </p:pic>
      <p:pic>
        <p:nvPicPr>
          <p:cNvPr id="8" name="Image 08 psathas echo 3 months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63931" y="1153236"/>
            <a:ext cx="3712099" cy="2521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82" y="3795938"/>
            <a:ext cx="3879660" cy="2647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5" y="3795937"/>
            <a:ext cx="3879660" cy="26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5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211455"/>
            <a:ext cx="11176782" cy="84896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Echo Findings (Six Months)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684683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01757" y="6271371"/>
            <a:ext cx="132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Baseline</a:t>
            </a:r>
            <a:endParaRPr lang="el-GR" sz="2400" b="1" dirty="0"/>
          </a:p>
        </p:txBody>
      </p:sp>
      <p:pic>
        <p:nvPicPr>
          <p:cNvPr id="3" name="Image 01 psathas echo init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5509" y="908784"/>
            <a:ext cx="3811423" cy="2588891"/>
          </a:xfrm>
          <a:prstGeom prst="rect">
            <a:avLst/>
          </a:prstGeom>
        </p:spPr>
      </p:pic>
      <p:pic>
        <p:nvPicPr>
          <p:cNvPr id="7" name="Image 06 psathas echo 3 month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80553" y="908784"/>
            <a:ext cx="3811422" cy="2588891"/>
          </a:xfrm>
          <a:prstGeom prst="rect">
            <a:avLst/>
          </a:prstGeom>
        </p:spPr>
      </p:pic>
      <p:pic>
        <p:nvPicPr>
          <p:cNvPr id="8" name="Image 11 psathas echo 5 monthS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34920" y="908784"/>
            <a:ext cx="3834168" cy="2604341"/>
          </a:xfrm>
          <a:prstGeom prst="rect">
            <a:avLst/>
          </a:prstGeom>
        </p:spPr>
      </p:pic>
      <p:pic>
        <p:nvPicPr>
          <p:cNvPr id="9" name="Image 02 psathas echo initial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43357" y="3618876"/>
            <a:ext cx="3839996" cy="2608299"/>
          </a:xfrm>
          <a:prstGeom prst="rect">
            <a:avLst/>
          </a:prstGeom>
        </p:spPr>
      </p:pic>
      <p:pic>
        <p:nvPicPr>
          <p:cNvPr id="10" name="Image 07 psathas echo 3 months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94200" y="3637849"/>
            <a:ext cx="3812061" cy="2589325"/>
          </a:xfrm>
          <a:prstGeom prst="rect">
            <a:avLst/>
          </a:prstGeom>
        </p:spPr>
      </p:pic>
      <p:pic>
        <p:nvPicPr>
          <p:cNvPr id="11" name="Image 12 psathas echo 5 monthS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34920" y="3637849"/>
            <a:ext cx="3852365" cy="26167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09809" y="6254550"/>
            <a:ext cx="1598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 Months</a:t>
            </a:r>
            <a:endParaRPr lang="el-GR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252676" y="6271371"/>
            <a:ext cx="1598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</a:t>
            </a:r>
            <a:r>
              <a:rPr lang="en-US" sz="2400" b="1" dirty="0" smtClean="0"/>
              <a:t> Months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215496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33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234821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ECG (6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860892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05866" y="6242625"/>
            <a:ext cx="72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Amiodarone stopped due to AST, ALT increase</a:t>
            </a:r>
            <a:endParaRPr lang="el-GR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710" y="972794"/>
            <a:ext cx="8957398" cy="526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6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982" y="2375129"/>
            <a:ext cx="9144000" cy="150414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Conflicts of interest: </a:t>
            </a:r>
          </a:p>
          <a:p>
            <a:r>
              <a:rPr lang="en-US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Nothing to declare.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523" y="3990113"/>
            <a:ext cx="4003965" cy="2097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503" y="3984263"/>
            <a:ext cx="3679909" cy="21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7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608895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 (?)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38200" y="1456644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78483" y="1969047"/>
            <a:ext cx="9612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DCM (genetic substrate </a:t>
            </a:r>
            <a:r>
              <a:rPr lang="en-US" sz="2800" b="1" dirty="0" err="1" smtClean="0"/>
              <a:t>Lamin</a:t>
            </a:r>
            <a:r>
              <a:rPr lang="en-US" sz="2800" b="1" dirty="0" smtClean="0"/>
              <a:t> A/C)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Past myocarditis-DCM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Left dominant </a:t>
            </a:r>
            <a:r>
              <a:rPr lang="en-US" sz="2800" b="1" dirty="0" err="1" smtClean="0"/>
              <a:t>arrhythmogenic</a:t>
            </a:r>
            <a:r>
              <a:rPr lang="en-US" sz="2800" b="1" dirty="0" smtClean="0"/>
              <a:t> cardiomyopathy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Else?-&gt;</a:t>
            </a:r>
            <a:r>
              <a:rPr lang="en-US" sz="2800" b="1" dirty="0" err="1" smtClean="0">
                <a:solidFill>
                  <a:srgbClr val="FF0000"/>
                </a:solidFill>
              </a:rPr>
              <a:t>Tachycardiomyopathy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22743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838200" y="1026999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694247" y="6190762"/>
            <a:ext cx="7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Simantirakis</a:t>
            </a:r>
            <a:r>
              <a:rPr lang="en-US" sz="1400" b="1" dirty="0" smtClean="0"/>
              <a:t> EN et al</a:t>
            </a:r>
            <a:r>
              <a:rPr lang="en-US" sz="1400" b="1" dirty="0"/>
              <a:t>. </a:t>
            </a:r>
            <a:r>
              <a:rPr lang="en-US" sz="1400" b="1" dirty="0" err="1"/>
              <a:t>Europace</a:t>
            </a:r>
            <a:r>
              <a:rPr lang="en-US" sz="1400" b="1" dirty="0"/>
              <a:t> 2012;14:466–73</a:t>
            </a:r>
            <a:r>
              <a:rPr lang="en-US" sz="1400" b="1" dirty="0" smtClean="0"/>
              <a:t>.</a:t>
            </a:r>
          </a:p>
          <a:p>
            <a:r>
              <a:rPr lang="en-US" sz="1400" b="1" dirty="0"/>
              <a:t>Martin CA, </a:t>
            </a:r>
            <a:r>
              <a:rPr lang="en-US" sz="1400" b="1" dirty="0" err="1"/>
              <a:t>Lambiase</a:t>
            </a:r>
            <a:r>
              <a:rPr lang="en-US" sz="1400" b="1" dirty="0"/>
              <a:t> PD. Heart 2017;103:1543–1552. doi:10.1136/heartjnl-2016-310391</a:t>
            </a:r>
            <a:endParaRPr lang="el-GR" sz="1400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1886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Tachycardiomyopathy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88673" y="1185084"/>
            <a:ext cx="9053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lassicalGaramondBT-Italic"/>
              </a:rPr>
              <a:t>‘Atrial </a:t>
            </a:r>
            <a:r>
              <a:rPr lang="en-US" i="1" dirty="0">
                <a:latin typeface="ClassicalGaramondBT-Italic"/>
              </a:rPr>
              <a:t>and/or ventricular </a:t>
            </a:r>
            <a:r>
              <a:rPr lang="en-US" i="1" dirty="0" smtClean="0">
                <a:latin typeface="ClassicalGaramondBT-Italic"/>
              </a:rPr>
              <a:t>dysfunction—secondary to </a:t>
            </a:r>
            <a:r>
              <a:rPr lang="en-US" i="1" dirty="0">
                <a:latin typeface="ClassicalGaramondBT-Italic"/>
              </a:rPr>
              <a:t>rapid </a:t>
            </a:r>
            <a:r>
              <a:rPr lang="en-US" i="1" dirty="0" smtClean="0">
                <a:latin typeface="ClassicalGaramondBT-Italic"/>
              </a:rPr>
              <a:t>and/or asynchronous/irregular</a:t>
            </a:r>
            <a:endParaRPr lang="en-US" i="1" dirty="0">
              <a:latin typeface="ClassicalGaramondBT-Italic"/>
            </a:endParaRPr>
          </a:p>
          <a:p>
            <a:r>
              <a:rPr lang="en-US" i="1" dirty="0">
                <a:latin typeface="ClassicalGaramondBT-Italic"/>
              </a:rPr>
              <a:t>myocardial contraction, partially or </a:t>
            </a:r>
            <a:r>
              <a:rPr lang="en-US" i="1" dirty="0" smtClean="0">
                <a:latin typeface="ClassicalGaramondBT-Italic"/>
              </a:rPr>
              <a:t>completely reversed </a:t>
            </a:r>
            <a:r>
              <a:rPr lang="en-US" i="1" dirty="0">
                <a:latin typeface="ClassicalGaramondBT-Italic"/>
              </a:rPr>
              <a:t>after treatment of the causative arrhythmia’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247" y="1879427"/>
            <a:ext cx="5237697" cy="37360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88673" y="5677817"/>
            <a:ext cx="852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Two categories of the condition exist</a:t>
            </a:r>
            <a:r>
              <a:rPr lang="en-US" dirty="0" smtClean="0"/>
              <a:t>: 1) arrhythmia-induced and 2) arrhythmia-mediated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915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498058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 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1165699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785" t="18423" r="28357" b="9002"/>
          <a:stretch/>
        </p:blipFill>
        <p:spPr>
          <a:xfrm>
            <a:off x="935182" y="1296480"/>
            <a:ext cx="6213763" cy="46217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51617" y="1787448"/>
            <a:ext cx="36091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It has been suggested that chronic </a:t>
            </a:r>
            <a:r>
              <a:rPr lang="en-US" sz="2000" dirty="0" smtClean="0">
                <a:solidFill>
                  <a:srgbClr val="000000"/>
                </a:solidFill>
              </a:rPr>
              <a:t>tachycardia that </a:t>
            </a:r>
            <a:r>
              <a:rPr lang="en-US" sz="2000" dirty="0">
                <a:solidFill>
                  <a:srgbClr val="000000"/>
                </a:solidFill>
              </a:rPr>
              <a:t>occurs &gt;10%–15% of the day may result </a:t>
            </a:r>
            <a:r>
              <a:rPr lang="en-US" sz="2000" dirty="0" smtClean="0">
                <a:solidFill>
                  <a:srgbClr val="000000"/>
                </a:solidFill>
              </a:rPr>
              <a:t>in cardiomyopathy (</a:t>
            </a:r>
            <a:r>
              <a:rPr lang="en-US" sz="2000" dirty="0" smtClean="0">
                <a:solidFill>
                  <a:srgbClr val="000000"/>
                </a:solidFill>
              </a:rPr>
              <a:t>HR&gt;100 bpm)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 smtClean="0">
              <a:solidFill>
                <a:srgbClr val="0000FF"/>
              </a:solidFill>
            </a:endParaRPr>
          </a:p>
          <a:p>
            <a:pPr algn="just"/>
            <a:endParaRPr lang="en-US" sz="2000" dirty="0">
              <a:solidFill>
                <a:srgbClr val="0000FF"/>
              </a:solidFill>
              <a:latin typeface="ClassicalGaramondBT-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t </a:t>
            </a:r>
            <a:r>
              <a:rPr lang="en-US" sz="2000" dirty="0"/>
              <a:t>is not only a high heart </a:t>
            </a:r>
            <a:r>
              <a:rPr lang="en-US" sz="2000" dirty="0" smtClean="0"/>
              <a:t>rate (HR</a:t>
            </a:r>
            <a:r>
              <a:rPr lang="en-US" sz="2000" dirty="0"/>
              <a:t>), but also asynchronous myocardial </a:t>
            </a:r>
            <a:r>
              <a:rPr lang="en-US" sz="2000" dirty="0" smtClean="0"/>
              <a:t>contraction, that </a:t>
            </a:r>
            <a:r>
              <a:rPr lang="en-US" sz="2000" dirty="0"/>
              <a:t>can lead to LV dysfunction.</a:t>
            </a:r>
            <a:endParaRPr lang="el-GR" sz="2000" dirty="0"/>
          </a:p>
        </p:txBody>
      </p:sp>
      <p:sp>
        <p:nvSpPr>
          <p:cNvPr id="7" name="Rectangle 6"/>
          <p:cNvSpPr/>
          <p:nvPr/>
        </p:nvSpPr>
        <p:spPr>
          <a:xfrm>
            <a:off x="5098473" y="6034904"/>
            <a:ext cx="6899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Fenelon </a:t>
            </a:r>
            <a:r>
              <a:rPr lang="en-US" sz="1400" b="1" dirty="0" smtClean="0"/>
              <a:t>G, et </a:t>
            </a:r>
            <a:r>
              <a:rPr lang="en-US" sz="1400" b="1" dirty="0"/>
              <a:t>al. </a:t>
            </a:r>
            <a:r>
              <a:rPr lang="en-US" sz="1400" b="1" dirty="0" smtClean="0"/>
              <a:t>Pacing </a:t>
            </a:r>
            <a:r>
              <a:rPr lang="en-US" sz="1400" b="1" dirty="0" err="1"/>
              <a:t>Clin</a:t>
            </a:r>
            <a:r>
              <a:rPr lang="en-US" sz="1400" b="1" dirty="0"/>
              <a:t> </a:t>
            </a:r>
            <a:r>
              <a:rPr lang="en-US" sz="1400" b="1" dirty="0" err="1" smtClean="0"/>
              <a:t>Electrophysiol</a:t>
            </a:r>
            <a:r>
              <a:rPr lang="en-US" sz="1400" b="1" dirty="0" smtClean="0"/>
              <a:t> 1996;19:95–106.</a:t>
            </a:r>
          </a:p>
          <a:p>
            <a:r>
              <a:rPr lang="en-US" sz="1400" b="1" dirty="0"/>
              <a:t>Martin CA, </a:t>
            </a:r>
            <a:r>
              <a:rPr lang="en-US" sz="1400" b="1" dirty="0" err="1"/>
              <a:t>Lambiase</a:t>
            </a:r>
            <a:r>
              <a:rPr lang="en-US" sz="1400" b="1" dirty="0"/>
              <a:t> PD. Heart 2017;103:1543–1552. </a:t>
            </a:r>
            <a:r>
              <a:rPr lang="en-US" sz="1400" b="1" dirty="0" smtClean="0"/>
              <a:t>doi:10.1136/heartjnl-2016-310391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14654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498058"/>
            <a:ext cx="11176782" cy="66764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Tachycardiomyopathy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epidemiology</a:t>
            </a: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1165699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29636" y="1441333"/>
            <a:ext cx="8558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TCMP may occur at </a:t>
            </a:r>
            <a:r>
              <a:rPr lang="en-US" sz="2400" dirty="0" smtClean="0"/>
              <a:t>any age</a:t>
            </a:r>
            <a:r>
              <a:rPr lang="en-US" sz="2400" dirty="0"/>
              <a:t>, with cases reported in </a:t>
            </a:r>
            <a:r>
              <a:rPr lang="en-US" sz="2400" dirty="0" smtClean="0"/>
              <a:t>utero </a:t>
            </a:r>
            <a:r>
              <a:rPr lang="en-US" sz="2400" dirty="0"/>
              <a:t>and in </a:t>
            </a:r>
            <a:r>
              <a:rPr lang="en-US" sz="2400" dirty="0" smtClean="0"/>
              <a:t>infants and children, </a:t>
            </a:r>
            <a:r>
              <a:rPr lang="en-US" sz="2400" dirty="0"/>
              <a:t>as well as in </a:t>
            </a:r>
            <a:r>
              <a:rPr lang="en-US" sz="2400" dirty="0" smtClean="0"/>
              <a:t>adults.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The </a:t>
            </a:r>
            <a:r>
              <a:rPr lang="en-US" sz="2400" dirty="0"/>
              <a:t>true incidence </a:t>
            </a:r>
            <a:r>
              <a:rPr lang="en-US" sz="2400" dirty="0" smtClean="0"/>
              <a:t>is unknown </a:t>
            </a:r>
            <a:r>
              <a:rPr lang="en-US" sz="2400" dirty="0"/>
              <a:t>as TCMP is a diagnosis of exclusion, </a:t>
            </a:r>
            <a:r>
              <a:rPr lang="en-US" sz="2400" dirty="0" smtClean="0"/>
              <a:t>and is </a:t>
            </a:r>
            <a:r>
              <a:rPr lang="en-US" sz="2400" dirty="0"/>
              <a:t>therefore likely to be under-</a:t>
            </a:r>
            <a:r>
              <a:rPr lang="en-US" sz="2400" dirty="0" err="1"/>
              <a:t>recognised</a:t>
            </a:r>
            <a:r>
              <a:rPr lang="en-US" sz="2400" dirty="0"/>
              <a:t> in </a:t>
            </a:r>
            <a:r>
              <a:rPr lang="en-US" sz="2400" dirty="0" smtClean="0"/>
              <a:t>clinical practice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Reported </a:t>
            </a:r>
            <a:r>
              <a:rPr lang="en-US" sz="2400" dirty="0"/>
              <a:t>series describe </a:t>
            </a:r>
            <a:r>
              <a:rPr lang="en-US" sz="2400" dirty="0" smtClean="0"/>
              <a:t>incidences of </a:t>
            </a:r>
            <a:r>
              <a:rPr lang="en-US" sz="2400" dirty="0"/>
              <a:t>8%–28% in focal/ectopic atrial </a:t>
            </a:r>
            <a:r>
              <a:rPr lang="en-US" sz="2400" dirty="0" err="1"/>
              <a:t>tachycardias</a:t>
            </a:r>
            <a:r>
              <a:rPr lang="en-US" sz="2400" dirty="0"/>
              <a:t> </a:t>
            </a:r>
            <a:r>
              <a:rPr lang="en-US" sz="2400" dirty="0" smtClean="0"/>
              <a:t>and 9</a:t>
            </a:r>
            <a:r>
              <a:rPr lang="en-US" sz="2400" dirty="0"/>
              <a:t>%–34% for ventricular ectopy and </a:t>
            </a:r>
            <a:r>
              <a:rPr lang="en-US" sz="2400" dirty="0" smtClean="0"/>
              <a:t>non-sustained VT.</a:t>
            </a:r>
            <a:endParaRPr lang="en-US" sz="2400" dirty="0"/>
          </a:p>
          <a:p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4061036" y="539621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err="1"/>
              <a:t>Ju</a:t>
            </a:r>
            <a:r>
              <a:rPr lang="en-US" sz="1600" b="1" dirty="0"/>
              <a:t> W, </a:t>
            </a:r>
            <a:r>
              <a:rPr lang="en-US" sz="1600" b="1" dirty="0" smtClean="0"/>
              <a:t> </a:t>
            </a:r>
            <a:r>
              <a:rPr lang="en-US" sz="1600" b="1" dirty="0"/>
              <a:t>et </a:t>
            </a:r>
            <a:r>
              <a:rPr lang="en-US" sz="1600" b="1" dirty="0" smtClean="0"/>
              <a:t>al. J </a:t>
            </a:r>
            <a:r>
              <a:rPr lang="en-US" sz="1600" b="1" dirty="0" err="1" smtClean="0"/>
              <a:t>Cardiovasc</a:t>
            </a:r>
            <a:r>
              <a:rPr lang="en-US" sz="1600" b="1" dirty="0" smtClean="0"/>
              <a:t> </a:t>
            </a:r>
            <a:r>
              <a:rPr lang="en-US" sz="1600" b="1" dirty="0" err="1"/>
              <a:t>Electrophysiol</a:t>
            </a:r>
            <a:r>
              <a:rPr lang="en-US" sz="1600" b="1" dirty="0"/>
              <a:t> 2014;25:953–7</a:t>
            </a:r>
            <a:r>
              <a:rPr lang="en-US" sz="1600" b="1" dirty="0" smtClean="0"/>
              <a:t>.</a:t>
            </a:r>
          </a:p>
          <a:p>
            <a:r>
              <a:rPr lang="en-US" sz="1600" b="1" dirty="0"/>
              <a:t>Kang KT, </a:t>
            </a:r>
            <a:r>
              <a:rPr lang="en-US" sz="1600" b="1" dirty="0" smtClean="0"/>
              <a:t>et </a:t>
            </a:r>
            <a:r>
              <a:rPr lang="en-US" sz="1600" b="1" dirty="0"/>
              <a:t>al. </a:t>
            </a:r>
            <a:r>
              <a:rPr lang="en-US" sz="1600" b="1" dirty="0" err="1" smtClean="0"/>
              <a:t>Circ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Arrhythm</a:t>
            </a:r>
            <a:r>
              <a:rPr lang="en-US" sz="1600" b="1" dirty="0" smtClean="0"/>
              <a:t> </a:t>
            </a:r>
            <a:r>
              <a:rPr lang="en-US" sz="1600" b="1" dirty="0" err="1"/>
              <a:t>Electrophysiol</a:t>
            </a:r>
            <a:r>
              <a:rPr lang="en-US" sz="1600" b="1" dirty="0"/>
              <a:t> 2014;7:664–70</a:t>
            </a:r>
            <a:r>
              <a:rPr lang="en-US" sz="1600" b="1" dirty="0" smtClean="0"/>
              <a:t>.</a:t>
            </a:r>
          </a:p>
          <a:p>
            <a:r>
              <a:rPr lang="en-US" sz="1600" b="1" dirty="0" err="1"/>
              <a:t>Medi</a:t>
            </a:r>
            <a:r>
              <a:rPr lang="en-US" sz="1600" b="1" dirty="0"/>
              <a:t> </a:t>
            </a:r>
            <a:r>
              <a:rPr lang="en-US" sz="1600" b="1" dirty="0" smtClean="0"/>
              <a:t>C, </a:t>
            </a:r>
            <a:r>
              <a:rPr lang="en-US" sz="1600" b="1" dirty="0"/>
              <a:t>et al. </a:t>
            </a:r>
            <a:r>
              <a:rPr lang="en-US" sz="1600" b="1" dirty="0" smtClean="0"/>
              <a:t>J </a:t>
            </a:r>
            <a:r>
              <a:rPr lang="en-US" sz="1600" b="1" dirty="0"/>
              <a:t>Am </a:t>
            </a:r>
            <a:r>
              <a:rPr lang="en-US" sz="1600" b="1" dirty="0" err="1"/>
              <a:t>Coll</a:t>
            </a:r>
            <a:r>
              <a:rPr lang="en-US" sz="1600" b="1" dirty="0"/>
              <a:t> </a:t>
            </a:r>
            <a:r>
              <a:rPr lang="en-US" sz="1600" b="1" dirty="0" err="1" smtClean="0"/>
              <a:t>Cardiol</a:t>
            </a:r>
            <a:r>
              <a:rPr lang="en-US" sz="1600" b="1" dirty="0" smtClean="0"/>
              <a:t> 2009;53:1791–7</a:t>
            </a:r>
            <a:r>
              <a:rPr lang="en-US" sz="1600" b="1" dirty="0"/>
              <a:t>.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113931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332656"/>
            <a:ext cx="11176782" cy="77549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Significance of arrhythmia management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817206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038" y="975852"/>
            <a:ext cx="7492307" cy="54780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05255" y="625988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Khan </a:t>
            </a:r>
            <a:r>
              <a:rPr lang="en-US" sz="1600" b="1" dirty="0" smtClean="0"/>
              <a:t>MN et al,. </a:t>
            </a:r>
            <a:r>
              <a:rPr lang="en-US" sz="1600" b="1" dirty="0"/>
              <a:t>N </a:t>
            </a:r>
            <a:r>
              <a:rPr lang="en-US" sz="1600" b="1" dirty="0" err="1"/>
              <a:t>Engl</a:t>
            </a:r>
            <a:r>
              <a:rPr lang="en-US" sz="1600" b="1" dirty="0"/>
              <a:t> J </a:t>
            </a:r>
            <a:r>
              <a:rPr lang="en-US" sz="1600" b="1" dirty="0" smtClean="0"/>
              <a:t>Med </a:t>
            </a:r>
            <a:r>
              <a:rPr lang="el-GR" sz="1600" b="1" dirty="0" smtClean="0"/>
              <a:t>2008;359:1778–85</a:t>
            </a:r>
            <a:r>
              <a:rPr lang="el-GR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38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332656"/>
            <a:ext cx="11176782" cy="68170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Significance of arrhythmia management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736208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879" y="1014364"/>
            <a:ext cx="6239866" cy="49846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5896" y="631132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err="1"/>
              <a:t>Ruwald</a:t>
            </a:r>
            <a:r>
              <a:rPr lang="en-US" sz="1600" b="1" dirty="0"/>
              <a:t> </a:t>
            </a:r>
            <a:r>
              <a:rPr lang="en-US" sz="1600" b="1" dirty="0" smtClean="0"/>
              <a:t>MH, </a:t>
            </a:r>
            <a:r>
              <a:rPr lang="en-US" sz="1600" b="1" dirty="0"/>
              <a:t>et al. </a:t>
            </a:r>
            <a:r>
              <a:rPr lang="en-US" sz="1600" b="1" dirty="0" smtClean="0"/>
              <a:t>J </a:t>
            </a:r>
            <a:r>
              <a:rPr lang="en-US" sz="1600" b="1" dirty="0"/>
              <a:t>Am </a:t>
            </a:r>
            <a:r>
              <a:rPr lang="en-US" sz="1600" b="1" dirty="0" err="1"/>
              <a:t>Coll</a:t>
            </a:r>
            <a:r>
              <a:rPr lang="en-US" sz="1600" b="1" dirty="0"/>
              <a:t> </a:t>
            </a:r>
            <a:r>
              <a:rPr lang="en-US" sz="1600" b="1" dirty="0" err="1"/>
              <a:t>Cardiol</a:t>
            </a:r>
            <a:r>
              <a:rPr lang="en-US" sz="1600" b="1" dirty="0"/>
              <a:t> 2014;64:971–81</a:t>
            </a:r>
            <a:r>
              <a:rPr lang="en-US" sz="1600" b="1" dirty="0" smtClean="0"/>
              <a:t>.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343188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726" y="332656"/>
            <a:ext cx="11176782" cy="595599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achycardiomyopathy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assessment algorithm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83890" y="672990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714" y="782497"/>
            <a:ext cx="7550805" cy="5528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7863" y="6406205"/>
            <a:ext cx="7248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Martin </a:t>
            </a:r>
            <a:r>
              <a:rPr lang="en-US" sz="1400" b="1" dirty="0"/>
              <a:t>CA, </a:t>
            </a:r>
            <a:r>
              <a:rPr lang="en-US" sz="1400" b="1" dirty="0" err="1"/>
              <a:t>Lambiase</a:t>
            </a:r>
            <a:r>
              <a:rPr lang="en-US" sz="1400" b="1" dirty="0"/>
              <a:t> PD. Heart 2017;103:1543–1552. doi:10.1136/heartjnl-2016-310391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246372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726" y="388076"/>
            <a:ext cx="11176782" cy="9419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is this case special?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83890" y="969608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09455" y="1482437"/>
            <a:ext cx="86670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Young patient with second “recurrence” of TCMP.</a:t>
            </a:r>
          </a:p>
          <a:p>
            <a:pPr algn="just"/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Although the main arrhythmic problem was not solved but “smoothed” there has been  a substantial improvement  in systolic function.</a:t>
            </a:r>
          </a:p>
          <a:p>
            <a:pPr algn="just"/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Important clue: TCMP may be improved by breaking the vicious circle. HF treatment may offer towards that direction.</a:t>
            </a:r>
          </a:p>
          <a:p>
            <a:pPr algn="just"/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Atrial Tachycardia ablation may offer a permanent solution.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0081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1076819" y="4104292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841926" y="3246320"/>
            <a:ext cx="67568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+mj-lt"/>
              </a:rPr>
              <a:t>Thank you for your attention!!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4475530"/>
            <a:ext cx="7763164" cy="124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608895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presentation (I)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38200" y="1456644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78483" y="1995054"/>
            <a:ext cx="9612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32-year-old man</a:t>
            </a:r>
          </a:p>
          <a:p>
            <a:pPr algn="just"/>
            <a:endParaRPr lang="en-US" sz="28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err="1" smtClean="0"/>
              <a:t>Lightheadness</a:t>
            </a:r>
            <a:r>
              <a:rPr lang="en-US" sz="2800" b="1" dirty="0" smtClean="0"/>
              <a:t> and ongoing dyspnea  during exertion.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Two pre-syncope episodes the last 2 weeks before visit 1.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Palpitations for years especially during evening hours.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Smoking (-), moderate alcohol intake till 5 years ago.</a:t>
            </a:r>
          </a:p>
        </p:txBody>
      </p:sp>
    </p:spTree>
    <p:extLst>
      <p:ext uri="{BB962C8B-B14F-4D97-AF65-F5344CB8AC3E}">
        <p14:creationId xmlns:p14="http://schemas.microsoft.com/office/powerpoint/2010/main" val="349315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608895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presentation (II)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38200" y="1456644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78483" y="1995054"/>
            <a:ext cx="96120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err="1" smtClean="0"/>
              <a:t>Hospitalisation</a:t>
            </a:r>
            <a:r>
              <a:rPr lang="en-US" sz="2800" b="1" dirty="0" smtClean="0"/>
              <a:t> at the age of 18 due to increased PACs and PVCs (&gt;20000/24h ambulatory </a:t>
            </a:r>
            <a:r>
              <a:rPr lang="en-US" sz="2800" b="1" dirty="0" err="1" smtClean="0"/>
              <a:t>Holter</a:t>
            </a:r>
            <a:r>
              <a:rPr lang="en-US" sz="2800" b="1" dirty="0" smtClean="0"/>
              <a:t> monitoring). </a:t>
            </a:r>
          </a:p>
          <a:p>
            <a:pPr algn="just"/>
            <a:endParaRPr lang="en-US" sz="28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Investigations (including Echo and CMR </a:t>
            </a:r>
            <a:r>
              <a:rPr lang="en-US" sz="2800" b="1" u="sng" dirty="0" smtClean="0"/>
              <a:t>at </a:t>
            </a:r>
            <a:r>
              <a:rPr lang="en-US" sz="2800" b="1" u="sng" dirty="0"/>
              <a:t>that time</a:t>
            </a:r>
            <a:r>
              <a:rPr lang="en-US" sz="2800" b="1" dirty="0" smtClean="0"/>
              <a:t>) excluded ARVC as well as significant structural cardiomyopathy or other underlying causes.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The patient was reassured and discharged back home.</a:t>
            </a:r>
          </a:p>
        </p:txBody>
      </p:sp>
    </p:spTree>
    <p:extLst>
      <p:ext uri="{BB962C8B-B14F-4D97-AF65-F5344CB8AC3E}">
        <p14:creationId xmlns:p14="http://schemas.microsoft.com/office/powerpoint/2010/main" val="210643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72" y="273493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presentation (III)-Family History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83643" y="1033914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72446" y="1116860"/>
            <a:ext cx="9612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Family History was negative for SCD, CMP or CAD.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A female cousin was reported to suffer from arrhythmias </a:t>
            </a:r>
          </a:p>
        </p:txBody>
      </p:sp>
      <p:pic>
        <p:nvPicPr>
          <p:cNvPr id="7" name="Picture 6" descr="C:\Users\Stathis\Desktop\PEDIGREE TREES\Slide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70967"/>
            <a:ext cx="7730836" cy="4643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49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608895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examination (I)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38200" y="1456644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78483" y="1969047"/>
            <a:ext cx="96120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BP 96/65, pulses palpable-irregular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S1S2S3, </a:t>
            </a:r>
            <a:r>
              <a:rPr lang="en-US" sz="2800" b="1" dirty="0" err="1" smtClean="0"/>
              <a:t>holo</a:t>
            </a:r>
            <a:r>
              <a:rPr lang="en-US" sz="2800" b="1" dirty="0" smtClean="0"/>
              <a:t>-systolic murmur heard left parasternal border and at the apex (4/6).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Mild peripheral </a:t>
            </a:r>
            <a:r>
              <a:rPr lang="el-GR" sz="2800" b="1" dirty="0" smtClean="0"/>
              <a:t> </a:t>
            </a:r>
            <a:r>
              <a:rPr lang="en-US" sz="2800" b="1" dirty="0" smtClean="0"/>
              <a:t>(ankle) </a:t>
            </a:r>
            <a:r>
              <a:rPr lang="en-US" sz="2800" b="1" dirty="0" err="1" smtClean="0"/>
              <a:t>oedema</a:t>
            </a:r>
            <a:r>
              <a:rPr lang="en-US" sz="2800" b="1" dirty="0" smtClean="0"/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Mild basal rales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No </a:t>
            </a:r>
            <a:r>
              <a:rPr lang="en-US" sz="2800" b="1" dirty="0" err="1" smtClean="0"/>
              <a:t>dysmorphies</a:t>
            </a:r>
            <a:r>
              <a:rPr lang="en-US" sz="2800" b="1" dirty="0" smtClean="0"/>
              <a:t> or phenotypic characteristics indicative of inherited abnormalities.</a:t>
            </a:r>
          </a:p>
        </p:txBody>
      </p:sp>
    </p:spTree>
    <p:extLst>
      <p:ext uri="{BB962C8B-B14F-4D97-AF65-F5344CB8AC3E}">
        <p14:creationId xmlns:p14="http://schemas.microsoft.com/office/powerpoint/2010/main" val="99309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275073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ECG (I)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10905" y="837067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50" y="1043289"/>
            <a:ext cx="9629634" cy="57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197807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Echo Findings (I)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182" y="879096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01 psathas echo init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204" y="1028012"/>
            <a:ext cx="3710598" cy="2520406"/>
          </a:xfrm>
          <a:prstGeom prst="rect">
            <a:avLst/>
          </a:prstGeom>
        </p:spPr>
      </p:pic>
      <p:pic>
        <p:nvPicPr>
          <p:cNvPr id="5" name="Image 02 psathas echo initia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57703" y="1028012"/>
            <a:ext cx="3710598" cy="2520406"/>
          </a:xfrm>
          <a:prstGeom prst="rect">
            <a:avLst/>
          </a:prstGeom>
        </p:spPr>
      </p:pic>
      <p:pic>
        <p:nvPicPr>
          <p:cNvPr id="7" name="Image 03 psathas echo initial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17203" y="1028012"/>
            <a:ext cx="3710598" cy="2520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04" y="3683267"/>
            <a:ext cx="4149891" cy="2831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02" y="3683267"/>
            <a:ext cx="4149891" cy="28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1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Στάθης\Desktop\partner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50195" t="22228" r="21452" b="24235"/>
          <a:stretch>
            <a:fillRect/>
          </a:stretch>
        </p:blipFill>
        <p:spPr bwMode="auto">
          <a:xfrm>
            <a:off x="0" y="332656"/>
            <a:ext cx="3635896" cy="638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8" y="608895"/>
            <a:ext cx="11176782" cy="11239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Differential Diagnosis (I)</a:t>
            </a:r>
            <a: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38200" y="1456644"/>
            <a:ext cx="10692618" cy="14067"/>
          </a:xfrm>
          <a:prstGeom prst="line">
            <a:avLst/>
          </a:prstGeom>
          <a:ln w="34925" cap="rnd">
            <a:solidFill>
              <a:srgbClr val="C00000"/>
            </a:solidFill>
          </a:ln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78483" y="1969047"/>
            <a:ext cx="9612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DCM (genetic substrate </a:t>
            </a:r>
            <a:r>
              <a:rPr lang="en-US" sz="2800" b="1" dirty="0" err="1" smtClean="0"/>
              <a:t>Lamin</a:t>
            </a:r>
            <a:r>
              <a:rPr lang="en-US" sz="2800" b="1" dirty="0" smtClean="0"/>
              <a:t> A/C)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Past myocarditis-DCM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Left dominant </a:t>
            </a:r>
            <a:r>
              <a:rPr lang="en-US" sz="2800" b="1" dirty="0" err="1" smtClean="0"/>
              <a:t>arrhythmogenic</a:t>
            </a:r>
            <a:r>
              <a:rPr lang="en-US" sz="2800" b="1" dirty="0" smtClean="0"/>
              <a:t> cardiomyopathy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Else?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54205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</TotalTime>
  <Words>834</Words>
  <Application>Microsoft Office PowerPoint</Application>
  <PresentationFormat>Widescreen</PresentationFormat>
  <Paragraphs>115</Paragraphs>
  <Slides>28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ClassicalGaramondBT-Italic</vt:lpstr>
      <vt:lpstr>ClassicalGaramondBT-Roman</vt:lpstr>
      <vt:lpstr>Office Theme</vt:lpstr>
      <vt:lpstr>Μια «ιδιάζουσα» ταχυ-μυοκαρδιοπάθεια</vt:lpstr>
      <vt:lpstr>PowerPoint Presentation</vt:lpstr>
      <vt:lpstr>Case presentation (I) </vt:lpstr>
      <vt:lpstr>Case presentation (II) </vt:lpstr>
      <vt:lpstr>Case presentation (III)-Family History </vt:lpstr>
      <vt:lpstr>Clinical examination (I) </vt:lpstr>
      <vt:lpstr>ECG (I) </vt:lpstr>
      <vt:lpstr>Echo Findings (I) </vt:lpstr>
      <vt:lpstr>Differential Diagnosis (I) </vt:lpstr>
      <vt:lpstr>CMR Findings (I) </vt:lpstr>
      <vt:lpstr>24h-ambulatory-Holter monitoring (I) </vt:lpstr>
      <vt:lpstr>24h-ambulatory-Holter monitoring (I) </vt:lpstr>
      <vt:lpstr>HF Guidelines: What we did </vt:lpstr>
      <vt:lpstr>HF Guidelines: What we did </vt:lpstr>
      <vt:lpstr>EPS study-PVS </vt:lpstr>
      <vt:lpstr>Arrhythmia treatment  </vt:lpstr>
      <vt:lpstr>Echo Findings (Three Months) </vt:lpstr>
      <vt:lpstr>Echo Findings (Six Months) </vt:lpstr>
      <vt:lpstr>ECG (6 months) </vt:lpstr>
      <vt:lpstr>Diagnosis (?) </vt:lpstr>
      <vt:lpstr>Tachycardiomyopathy </vt:lpstr>
      <vt:lpstr>Pathophysiology  </vt:lpstr>
      <vt:lpstr>Tachycardiomyopathy epidemiology</vt:lpstr>
      <vt:lpstr>Significance of arrhythmia management </vt:lpstr>
      <vt:lpstr>Significance of arrhythmia management </vt:lpstr>
      <vt:lpstr>Τachycardiomyopathy assessment algorithm </vt:lpstr>
      <vt:lpstr>Why is this case special? 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Αθλητική Μυοκαρδιοπάθεια Δεξιάς Κοιλίας</dc:title>
  <dc:creator>Stathis</dc:creator>
  <cp:lastModifiedBy>Stathis</cp:lastModifiedBy>
  <cp:revision>255</cp:revision>
  <dcterms:created xsi:type="dcterms:W3CDTF">2018-01-28T17:49:23Z</dcterms:created>
  <dcterms:modified xsi:type="dcterms:W3CDTF">2020-09-25T20:51:34Z</dcterms:modified>
</cp:coreProperties>
</file>