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ink/ink1.xml" ContentType="application/inkml+xml"/>
  <Override PartName="/ppt/notesSlides/notesSlide2.xml" ContentType="application/vnd.openxmlformats-officedocument.presentationml.notesSlide+xml"/>
  <Override PartName="/ppt/charts/chart1.xml" ContentType="application/vnd.openxmlformats-officedocument.drawingml.chart+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notesSlides/notesSlide3.xml" ContentType="application/vnd.openxmlformats-officedocument.presentationml.notesSlide+xml"/>
  <Override PartName="/ppt/tags/tag10.xml" ContentType="application/vnd.openxmlformats-officedocument.presentationml.tags+xml"/>
  <Override PartName="/ppt/notesSlides/notesSlide4.xml" ContentType="application/vnd.openxmlformats-officedocument.presentationml.notesSlide+xml"/>
  <Override PartName="/ppt/tags/tag11.xml" ContentType="application/vnd.openxmlformats-officedocument.presentationml.tags+xml"/>
  <Override PartName="/ppt/notesSlides/notesSlide5.xml" ContentType="application/vnd.openxmlformats-officedocument.presentationml.notesSlide+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6.xml" ContentType="application/vnd.openxmlformats-officedocument.presentationml.notesSlide+xml"/>
  <Override PartName="/ppt/tags/tag15.xml" ContentType="application/vnd.openxmlformats-officedocument.presentationml.tags+xml"/>
  <Override PartName="/ppt/notesSlides/notesSlide7.xml" ContentType="application/vnd.openxmlformats-officedocument.presentationml.notesSlide+xml"/>
  <Override PartName="/ppt/tags/tag16.xml" ContentType="application/vnd.openxmlformats-officedocument.presentationml.tags+xml"/>
  <Override PartName="/ppt/notesSlides/notesSlide8.xml" ContentType="application/vnd.openxmlformats-officedocument.presentationml.notesSlide+xml"/>
  <Override PartName="/ppt/tags/tag17.xml" ContentType="application/vnd.openxmlformats-officedocument.presentationml.tags+xml"/>
  <Override PartName="/ppt/tags/tag18.xml" ContentType="application/vnd.openxmlformats-officedocument.presentationml.tags+xml"/>
  <Override PartName="/ppt/notesSlides/notesSlide9.xml" ContentType="application/vnd.openxmlformats-officedocument.presentationml.notesSlide+xml"/>
  <Override PartName="/ppt/tags/tag19.xml" ContentType="application/vnd.openxmlformats-officedocument.presentationml.tags+xml"/>
  <Override PartName="/ppt/ink/ink2.xml" ContentType="application/inkml+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Lst>
  <p:notesMasterIdLst>
    <p:notesMasterId r:id="rId49"/>
  </p:notesMasterIdLst>
  <p:sldIdLst>
    <p:sldId id="2317" r:id="rId3"/>
    <p:sldId id="2422" r:id="rId4"/>
    <p:sldId id="2423" r:id="rId5"/>
    <p:sldId id="2393" r:id="rId6"/>
    <p:sldId id="333" r:id="rId7"/>
    <p:sldId id="2424" r:id="rId8"/>
    <p:sldId id="2320" r:id="rId9"/>
    <p:sldId id="2296" r:id="rId10"/>
    <p:sldId id="2438" r:id="rId11"/>
    <p:sldId id="2307" r:id="rId12"/>
    <p:sldId id="2400" r:id="rId13"/>
    <p:sldId id="2308" r:id="rId14"/>
    <p:sldId id="2309" r:id="rId15"/>
    <p:sldId id="2394" r:id="rId16"/>
    <p:sldId id="352" r:id="rId17"/>
    <p:sldId id="2425" r:id="rId18"/>
    <p:sldId id="2426" r:id="rId19"/>
    <p:sldId id="463" r:id="rId20"/>
    <p:sldId id="478" r:id="rId21"/>
    <p:sldId id="443" r:id="rId22"/>
    <p:sldId id="2413" r:id="rId23"/>
    <p:sldId id="2412" r:id="rId24"/>
    <p:sldId id="2408" r:id="rId25"/>
    <p:sldId id="444" r:id="rId26"/>
    <p:sldId id="479" r:id="rId27"/>
    <p:sldId id="450" r:id="rId28"/>
    <p:sldId id="272" r:id="rId29"/>
    <p:sldId id="2415" r:id="rId30"/>
    <p:sldId id="2416" r:id="rId31"/>
    <p:sldId id="2439" r:id="rId32"/>
    <p:sldId id="2440" r:id="rId33"/>
    <p:sldId id="2427" r:id="rId34"/>
    <p:sldId id="2428" r:id="rId35"/>
    <p:sldId id="733" r:id="rId36"/>
    <p:sldId id="2298" r:id="rId37"/>
    <p:sldId id="2432" r:id="rId38"/>
    <p:sldId id="2437" r:id="rId39"/>
    <p:sldId id="278" r:id="rId40"/>
    <p:sldId id="2419" r:id="rId41"/>
    <p:sldId id="2442" r:id="rId42"/>
    <p:sldId id="2441" r:id="rId43"/>
    <p:sldId id="2444" r:id="rId44"/>
    <p:sldId id="2443" r:id="rId45"/>
    <p:sldId id="2431" r:id="rId46"/>
    <p:sldId id="2429" r:id="rId47"/>
    <p:sldId id="2436" r:id="rId48"/>
  </p:sldIdLst>
  <p:sldSz cx="12192000" cy="6858000"/>
  <p:notesSz cx="6858000" cy="9144000"/>
  <p:defaultText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5363"/>
    <a:srgbClr val="98B1AD"/>
    <a:srgbClr val="EDEFEE"/>
    <a:srgbClr val="BC706E"/>
    <a:srgbClr val="FEB0B0"/>
    <a:srgbClr val="EEEFEF"/>
    <a:srgbClr val="EDEFEF"/>
    <a:srgbClr val="F28E90"/>
    <a:srgbClr val="BEE3E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4691" autoAdjust="0"/>
    <p:restoredTop sz="95680"/>
  </p:normalViewPr>
  <p:slideViewPr>
    <p:cSldViewPr snapToGrid="0">
      <p:cViewPr>
        <p:scale>
          <a:sx n="79" d="100"/>
          <a:sy n="79" d="100"/>
        </p:scale>
        <p:origin x="336" y="616"/>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tableStyles" Target="tableStyles.xml"/><Relationship Id="rId5" Type="http://schemas.openxmlformats.org/officeDocument/2006/relationships/slide" Target="slides/slide3.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8" Type="http://schemas.openxmlformats.org/officeDocument/2006/relationships/slide" Target="slides/slide6.xml"/><Relationship Id="rId51"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0" Type="http://schemas.openxmlformats.org/officeDocument/2006/relationships/slide" Target="slides/slide18.xml"/><Relationship Id="rId41" Type="http://schemas.openxmlformats.org/officeDocument/2006/relationships/slide" Target="slides/slide39.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notesMaster" Target="notesMasters/notesMaster1.xml"/></Relationships>
</file>

<file path=ppt/charts/_rels/chart1.xml.rels><?xml version="1.0" encoding="UTF-8" standalone="yes"?>
<Relationships xmlns="http://schemas.openxmlformats.org/package/2006/relationships"><Relationship Id="rId1" Type="http://schemas.openxmlformats.org/officeDocument/2006/relationships/package" Target="../embeddings/___________________Microsoft_Excel.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l-GR"/>
  <c:roundedCorners val="0"/>
  <mc:AlternateContent xmlns:mc="http://schemas.openxmlformats.org/markup-compatibility/2006">
    <mc:Choice xmlns:c14="http://schemas.microsoft.com/office/drawing/2007/8/2/chart" Requires="c14">
      <c14:style val="103"/>
    </mc:Choice>
    <mc:Fallback>
      <c:style val="3"/>
    </mc:Fallback>
  </mc:AlternateContent>
  <c:chart>
    <c:title>
      <c:tx>
        <c:rich>
          <a:bodyPr/>
          <a:lstStyle/>
          <a:p>
            <a:pPr>
              <a:defRPr/>
            </a:pPr>
            <a:r>
              <a:rPr lang="en-US"/>
              <a:t>Adjusted risk of clinical outcomes by mean SBP levels</a:t>
            </a:r>
          </a:p>
        </c:rich>
      </c:tx>
      <c:overlay val="0"/>
    </c:title>
    <c:autoTitleDeleted val="0"/>
    <c:plotArea>
      <c:layout>
        <c:manualLayout>
          <c:layoutTarget val="inner"/>
          <c:xMode val="edge"/>
          <c:yMode val="edge"/>
          <c:x val="5.1145239666885965E-2"/>
          <c:y val="0.4688044458569865"/>
          <c:w val="0.948854760333114"/>
          <c:h val="0.43015277276841174"/>
        </c:manualLayout>
      </c:layout>
      <c:barChart>
        <c:barDir val="col"/>
        <c:grouping val="clustered"/>
        <c:varyColors val="0"/>
        <c:ser>
          <c:idx val="0"/>
          <c:order val="0"/>
          <c:tx>
            <c:strRef>
              <c:f>Sheet1!$G$2</c:f>
              <c:strCache>
                <c:ptCount val="1"/>
                <c:pt idx="0">
                  <c:v>&lt;120mmHg</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Sheet1!$H$1:$J$1</c:f>
              <c:strCache>
                <c:ptCount val="3"/>
                <c:pt idx="0">
                  <c:v>Stroke</c:v>
                </c:pt>
                <c:pt idx="1">
                  <c:v>Stroke, MI, Vascular death</c:v>
                </c:pt>
                <c:pt idx="2">
                  <c:v>Fatal stroke</c:v>
                </c:pt>
              </c:strCache>
            </c:strRef>
          </c:cat>
          <c:val>
            <c:numRef>
              <c:f>Sheet1!$H$2:$J$2</c:f>
              <c:numCache>
                <c:formatCode>General</c:formatCode>
                <c:ptCount val="3"/>
                <c:pt idx="0">
                  <c:v>1.29</c:v>
                </c:pt>
                <c:pt idx="1">
                  <c:v>1.31</c:v>
                </c:pt>
                <c:pt idx="2">
                  <c:v>0.63</c:v>
                </c:pt>
              </c:numCache>
            </c:numRef>
          </c:val>
          <c:extLst>
            <c:ext xmlns:c16="http://schemas.microsoft.com/office/drawing/2014/chart" uri="{C3380CC4-5D6E-409C-BE32-E72D297353CC}">
              <c16:uniqueId val="{00000000-7730-4797-840F-279383C737EB}"/>
            </c:ext>
          </c:extLst>
        </c:ser>
        <c:ser>
          <c:idx val="1"/>
          <c:order val="1"/>
          <c:tx>
            <c:strRef>
              <c:f>Sheet1!$G$3</c:f>
              <c:strCache>
                <c:ptCount val="1"/>
                <c:pt idx="0">
                  <c:v>120-130mmHg</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Sheet1!$H$1:$J$1</c:f>
              <c:strCache>
                <c:ptCount val="3"/>
                <c:pt idx="0">
                  <c:v>Stroke</c:v>
                </c:pt>
                <c:pt idx="1">
                  <c:v>Stroke, MI, Vascular death</c:v>
                </c:pt>
                <c:pt idx="2">
                  <c:v>Fatal stroke</c:v>
                </c:pt>
              </c:strCache>
            </c:strRef>
          </c:cat>
          <c:val>
            <c:numRef>
              <c:f>Sheet1!$H$3:$J$3</c:f>
              <c:numCache>
                <c:formatCode>General</c:formatCode>
                <c:ptCount val="3"/>
                <c:pt idx="0">
                  <c:v>1.1000000000000001</c:v>
                </c:pt>
                <c:pt idx="1">
                  <c:v>1.1599999999999999</c:v>
                </c:pt>
                <c:pt idx="2">
                  <c:v>1.01</c:v>
                </c:pt>
              </c:numCache>
            </c:numRef>
          </c:val>
          <c:extLst>
            <c:ext xmlns:c16="http://schemas.microsoft.com/office/drawing/2014/chart" uri="{C3380CC4-5D6E-409C-BE32-E72D297353CC}">
              <c16:uniqueId val="{00000001-7730-4797-840F-279383C737EB}"/>
            </c:ext>
          </c:extLst>
        </c:ser>
        <c:ser>
          <c:idx val="2"/>
          <c:order val="2"/>
          <c:tx>
            <c:strRef>
              <c:f>Sheet1!$G$4</c:f>
              <c:strCache>
                <c:ptCount val="1"/>
                <c:pt idx="0">
                  <c:v>130-140mmHg</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Sheet1!$H$1:$J$1</c:f>
              <c:strCache>
                <c:ptCount val="3"/>
                <c:pt idx="0">
                  <c:v>Stroke</c:v>
                </c:pt>
                <c:pt idx="1">
                  <c:v>Stroke, MI, Vascular death</c:v>
                </c:pt>
                <c:pt idx="2">
                  <c:v>Fatal stroke</c:v>
                </c:pt>
              </c:strCache>
            </c:strRef>
          </c:cat>
          <c:val>
            <c:numRef>
              <c:f>Sheet1!$H$4:$J$4</c:f>
              <c:numCache>
                <c:formatCode>General</c:formatCode>
                <c:ptCount val="3"/>
                <c:pt idx="0">
                  <c:v>1</c:v>
                </c:pt>
                <c:pt idx="1">
                  <c:v>1</c:v>
                </c:pt>
                <c:pt idx="2">
                  <c:v>1</c:v>
                </c:pt>
              </c:numCache>
            </c:numRef>
          </c:val>
          <c:extLst>
            <c:ext xmlns:c16="http://schemas.microsoft.com/office/drawing/2014/chart" uri="{C3380CC4-5D6E-409C-BE32-E72D297353CC}">
              <c16:uniqueId val="{00000002-7730-4797-840F-279383C737EB}"/>
            </c:ext>
          </c:extLst>
        </c:ser>
        <c:ser>
          <c:idx val="3"/>
          <c:order val="3"/>
          <c:tx>
            <c:strRef>
              <c:f>Sheet1!$G$5</c:f>
              <c:strCache>
                <c:ptCount val="1"/>
                <c:pt idx="0">
                  <c:v>140-140mmHg</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Sheet1!$H$1:$J$1</c:f>
              <c:strCache>
                <c:ptCount val="3"/>
                <c:pt idx="0">
                  <c:v>Stroke</c:v>
                </c:pt>
                <c:pt idx="1">
                  <c:v>Stroke, MI, Vascular death</c:v>
                </c:pt>
                <c:pt idx="2">
                  <c:v>Fatal stroke</c:v>
                </c:pt>
              </c:strCache>
            </c:strRef>
          </c:cat>
          <c:val>
            <c:numRef>
              <c:f>Sheet1!$H$5:$J$5</c:f>
              <c:numCache>
                <c:formatCode>General</c:formatCode>
                <c:ptCount val="3"/>
                <c:pt idx="0">
                  <c:v>1.23</c:v>
                </c:pt>
                <c:pt idx="1">
                  <c:v>1.24</c:v>
                </c:pt>
                <c:pt idx="2">
                  <c:v>1.5</c:v>
                </c:pt>
              </c:numCache>
            </c:numRef>
          </c:val>
          <c:extLst>
            <c:ext xmlns:c16="http://schemas.microsoft.com/office/drawing/2014/chart" uri="{C3380CC4-5D6E-409C-BE32-E72D297353CC}">
              <c16:uniqueId val="{00000003-7730-4797-840F-279383C737EB}"/>
            </c:ext>
          </c:extLst>
        </c:ser>
        <c:ser>
          <c:idx val="4"/>
          <c:order val="4"/>
          <c:tx>
            <c:strRef>
              <c:f>Sheet1!$G$6</c:f>
              <c:strCache>
                <c:ptCount val="1"/>
                <c:pt idx="0">
                  <c:v>&gt;150mmHg</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Sheet1!$H$1:$J$1</c:f>
              <c:strCache>
                <c:ptCount val="3"/>
                <c:pt idx="0">
                  <c:v>Stroke</c:v>
                </c:pt>
                <c:pt idx="1">
                  <c:v>Stroke, MI, Vascular death</c:v>
                </c:pt>
                <c:pt idx="2">
                  <c:v>Fatal stroke</c:v>
                </c:pt>
              </c:strCache>
            </c:strRef>
          </c:cat>
          <c:val>
            <c:numRef>
              <c:f>Sheet1!$H$6:$J$6</c:f>
              <c:numCache>
                <c:formatCode>General</c:formatCode>
                <c:ptCount val="3"/>
                <c:pt idx="0">
                  <c:v>2.08</c:v>
                </c:pt>
                <c:pt idx="1">
                  <c:v>1.94</c:v>
                </c:pt>
                <c:pt idx="2">
                  <c:v>2.5099999999999998</c:v>
                </c:pt>
              </c:numCache>
            </c:numRef>
          </c:val>
          <c:extLst>
            <c:ext xmlns:c16="http://schemas.microsoft.com/office/drawing/2014/chart" uri="{C3380CC4-5D6E-409C-BE32-E72D297353CC}">
              <c16:uniqueId val="{00000004-7730-4797-840F-279383C737EB}"/>
            </c:ext>
          </c:extLst>
        </c:ser>
        <c:dLbls>
          <c:showLegendKey val="0"/>
          <c:showVal val="1"/>
          <c:showCatName val="0"/>
          <c:showSerName val="0"/>
          <c:showPercent val="0"/>
          <c:showBubbleSize val="0"/>
        </c:dLbls>
        <c:gapWidth val="150"/>
        <c:overlap val="-25"/>
        <c:axId val="128061440"/>
        <c:axId val="128062976"/>
      </c:barChart>
      <c:catAx>
        <c:axId val="128061440"/>
        <c:scaling>
          <c:orientation val="minMax"/>
        </c:scaling>
        <c:delete val="0"/>
        <c:axPos val="b"/>
        <c:numFmt formatCode="General" sourceLinked="0"/>
        <c:majorTickMark val="none"/>
        <c:minorTickMark val="none"/>
        <c:tickLblPos val="nextTo"/>
        <c:crossAx val="128062976"/>
        <c:crosses val="autoZero"/>
        <c:auto val="1"/>
        <c:lblAlgn val="ctr"/>
        <c:lblOffset val="100"/>
        <c:noMultiLvlLbl val="0"/>
      </c:catAx>
      <c:valAx>
        <c:axId val="128062976"/>
        <c:scaling>
          <c:orientation val="minMax"/>
        </c:scaling>
        <c:delete val="1"/>
        <c:axPos val="l"/>
        <c:numFmt formatCode="General" sourceLinked="1"/>
        <c:majorTickMark val="none"/>
        <c:minorTickMark val="none"/>
        <c:tickLblPos val="nextTo"/>
        <c:crossAx val="128061440"/>
        <c:crosses val="autoZero"/>
        <c:crossBetween val="between"/>
      </c:valAx>
    </c:plotArea>
    <c:legend>
      <c:legendPos val="t"/>
      <c:overlay val="0"/>
    </c:legend>
    <c:plotVisOnly val="1"/>
    <c:dispBlanksAs val="gap"/>
    <c:showDLblsOverMax val="0"/>
  </c:chart>
  <c:externalData r:id="rId1">
    <c:autoUpdate val="0"/>
  </c:externalData>
</c:chartSpace>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9-05T15:19:03.532"/>
    </inkml:context>
    <inkml:brush xml:id="br0">
      <inkml:brushProperty name="width" value="0.2" units="cm"/>
      <inkml:brushProperty name="height" value="0.2" units="cm"/>
      <inkml:brushProperty name="color" value="#EDEFEE"/>
    </inkml:brush>
  </inkml:definitions>
  <inkml:trace contextRef="#ctx0" brushRef="#br0">25 60 24575,'0'16'0,"0"-3"0,0-7 0,0-3 0,1 4 0,0-3 0,2 5 0,-1-4 0,0 3 0,1-5 0,-1 3 0,0-1 0,0 0 0,2 3 0,0 0 0,1 2 0,-1-4 0,0 2 0,-3-25 0,-1 8 0,0-20 0,0 20 0,0-4 0,0 6 0,0 1 0,0-2 0,0 4 0,0-6 0,0 5 0,0-7 0,0 9 0,0-4 0,0 2 0,0 1 0,-9 4 0,6 2 0,-8 2 0,9-1 0,1 1 0,0 1 0,1 1 0,0 1 0,0-4 0,0 2 0,0-19 0,0 11 0,0-16 0,0 15 0,0 0 0,0-2 0,0 1 0,0 0 0,0-1 0,0 2 0,-2-1 0,-3 2 0,0 1 0,-3 2 0,4 0 0,0 2 0,1 3 0,0 1 0,0 1 0,2-4 0,3 3 0,-1 0 0,2-1 0,-3 1 0,0-2 0,0 1 0,0 1 0,0-1 0,0 0 0,2 0 0,0 0 0,1-1 0,1 1 0,-1 0 0,1-2 0,-1 2 0,0-2 0,0 1 0,0 1 0,0 0 0,0 0 0,0-1 0,2 0 0,1 0 0,2 0 0,-1 1 0,5 2 0,4 1 0,4 2 0,4-2 0,1 0 0,-1-1 0,-4-2 0,-4 0 0,-5-3 0,-3 0 0,-4 0 0,-1-1 0</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9-07T17:21:55.486"/>
    </inkml:context>
    <inkml:brush xml:id="br0">
      <inkml:brushProperty name="width" value="0.2" units="cm"/>
      <inkml:brushProperty name="height" value="0.2" units="cm"/>
      <inkml:brushProperty name="color" value="#FFFFFF"/>
    </inkml:brush>
  </inkml:definitions>
  <inkml:trace contextRef="#ctx0" brushRef="#br0">295 1248 24575,'2'-22'0,"0"-1"0,3-8 0,1-2 0,-1 8 0,2 0 0,0 0 0,0-1 0,1 1 0,1 2 0,2-1 0,0 5 0,3 12 0,-15 22 0,-7 9 0,0-2 0,-2 1 0,-2 2-305,-1 3 0,-2 1 0,-1 0 305,0-2 0,-2 0 0,3-2 0,-4 1 0,3-3 0,5-6 0,2-4 0,0-6 0,12-17 0,9-12 0,3-3 0,-7 9 0,1 1 0,6-9 0,-1 4 0,-8 11 915,-6 12-915,-6 11 0,-5 5 0,-1 3 0,2-3 0,5-12 0,4-17 0,3-4 0,3-5 0,1-5 0,1-1 0,2-3 0,0 1 0,-1 4 0,1 5 0,0 8 0,-15 40 0,-5-2 0,-3 5 0,3-8 0,-2 3 0,-1-1 0,0-2 0,-1 1 0,1-2 0,-4 4 0,1-3 0,-5 3 0,14-29 0,8-12 0,6-6 0,4-9 0,3-2 0,-2 9 0,0-2 0,1 2 0,5-9 0,0 4 0,-5 8 0,0 6 0,-1 11 0,-15 29 0,-3-4 0,-2 3 0,0-6 0,1 1 0,-1-1 0,0 0 0,0 1 0,0-3 0,-2 6 0,1-3 0,0 1 0,7-23 0,7-13 0,3-8 0,2-4 0,1-2 0,-2 6 0,1-1 0,0 1 0,4-10 0,0 3 0,1-2 0,-5 36 0,-11 14 0,-6 7 0,2-5 0,0 1 0,-1 2 0,0 1 0,-1 2 0,0-2 0,-4 6 0,0-3 0,5-6 0,0-4 0,3-6 0,20-38 0,0 1 0,2-2 0,-3 4 0,3-1 0,-1 0 0,1 1 0,1-1 0,-1 3 0,2-3 0,-1 4 0,8-2 0,-17 26 0,-14 21 0,-1-7 0,-1 1 0,-2 2 0,-1-1 0,1-3 0,1-1 0,-1 2 0,10-19 0,15-24 0,-3 2 0,2-2 0,2-4 0,1 0 0,-2 1 0,0 2 0,-4 7 0,-2 2 0,1 3 0,-6 22 0,-9 18 0,-2-6 0,-1 1 0,-1 3 0,0 0 0,0-4 0,0 0 0,-2 9 0,5-21 0,5-26 0,3-7 0,3-6 0,0 5 0,0-2 0,1-1-203,1-1 0,0 0 1,1 0 202,0 3 0,-1 2 0,1 1 0,-1 0 0,0 5 0,-1 12 0,-14 37 0,-4-4 0,-2 3 0,2-7 0,-1 1 0,-1-2 0,0 0 0,-1-2 0,1-1 0,-2 3 0,1-5 0,-3-4 608,10-40-608,6-1 0,3-4 0,0 5 0,1-2 0,0 1-140,1-2 1,1 1-1,0 0 140,4-4 0,-1 3 0,-2 9 0,0 3 0,0 5 0,-6 17 0,-6 15 0,-3 10 0,-3 0 419,0-4-419,5-15 0,3-18 0,9-23 0,-1 7 0,2-1 0,0-3 0,2 0 0,0 2 0,1 4 0,-1-2 0,-3 25 0,-6 15 0,-5 8 0,0 6 0,-2 4 0,3-8 0,-2 0 0,0 1 0,0-1 0,-1 0 0,1-2 0,-1 5 0,2-2 0,1-8 0,1-3 0,1 3 0,3-9 0,2-1 0,4 3 0,2 8 0,3 10 0,-7-9 0,0 1 0,0 3 0,0 1 0,-1 2 0,0 1 0,0-1 0,-1 1 0,1-6 0,-1-1 0,0-4 0,0-1 0,2 3 0,-1-9 0,1-17 0,-1-10 0,-1-6 0,2-8 0,0-2-166,-1 7 1,-1-1 0,1 0 165,0 1 0,0 0 0,-1 3 0,1-2 0,-1 3 0,2-2 0,-8 27 0,-4 12 0,-2 6 0,0-2 0,-1 1 0,0 0-347,-3 5 0,0 1 0,-1 0 347,1 0 0,-1 0 0,1-2 0,-3 6 0,2-2 0,2-7 0,2-3 470,1-4-470,5-19 0,10-26 0,-1 10 0,1-2 0,3-1 0,0 0 0,0 4 0,2 3 1067,-1 2-1067,-2 27 0,-7 5 0,-2 5 0,1 8 0,0 2 0,0-10 0,0 1 0,0-1 0,0 9 0,0-3 0,0-7 0,0-2 0,0 1 0,1-12 0,5-11 0,6-8 0,5-8 0,1-7 0,-4-4 0,-3 0 0,-4 4 0,-3 7 0,-3 12 0,-6 24 0,0-1 0,-4 14 0,4-23 0,2-17 0,2-9 0,2-5 0,-1-7 0,1-2 0,0 9 0,0 0 0,0 0 0,3-8 0,0 3 0,2 0 0,0 24 0,-6 32 0,0-9 0,0 2 0,-1 0 0,0 0 0,-4 11 0,0-28 0,1-16 0,2-11 0,1-3 0,0-4 0,1-3-656,0 5 1,0-2-1,0-2 1,-1-1 0,1 1 584,0 3 1,0-1 0,0-1-1,0 1 1,0 0 0,0 0 70,0 2 0,0-1 0,0 0 0,0 1 0,0 0 0,0 1-530,0-7 1,0 1 0,0 2 0,0 3 529,0 3 0,0 3 0,0 2 0,0-10 0,-6 38 0,-1 9 0,-1 4 0,-3 4 0,-1 2 0,-2 3 0,1-1 1616,1-5 1,1-3-1617,-6 8 2583,8-15-2583,4-23 0,4-6 0,0-5 0,1-11 0,1-3-364,0 6 0,1-1 0,0-1 364,1 0 0,-1 0 0,2 0 0,-1 5 0,1 1 0,0 0 0,2-2 0,0 3 0,-1 3 0,-1 26 0,-4 27 0,0-11 0,-2 2 0,0 0 0,0 0 0,-1-4 0,0-2 1092,-4 5-1092,0-14 0,1-20 0,0-15 0,4 7 0,0-1 0,1-3 0,0 0 0,1 1 0,0 1 0,0 2 0,0 0 0,0 0 0,1 0 0,-1 0 0,1 0 0,0 1 0,0 0 0,1-14 0,1 11 0,-2 8 0,1 8 0,-2 22 0,0-2 0,0 12 0,0-13 0,0-9 0,0-18 0,0-18 0,0 8 0,0-2 0,0-5 0,0-1 0,0 3 0,0 1 0,0 3 0,0 1 0,0 5 0,0 1 0,0-6 0,0 8 0,0 7 0,0 6 0,0 28 0,0-8 0,0 1 0,0 9 0,0 2 0,0-4 0,0-1 0,0-7 0,0-1 0,0 7 0,0-18 0,0-11 0,1-19 0,0 5 0,1-2 0,1-2 0,-1-1 0,1 0 0,-1 1 0,0 4 0,0 2 0,0 0 0,-1 8 0,0 14 0,0 8 0,1 8 0,-1 5 0,2 1 0,0-6 0,-2-4 0,0-10 0,-1-5 0,0 1 0,0 22 0,0-1 0,0 3 0,0-4 0,0 2 0,0 0 0,0 2 0,0-1 0,0 0 0,0 6 0,0-1 0,0-6 0,0-3 0,0 8 0,0-11 0,0-4 0,0 2 0,0 5 0,0 6 0,0-2 0,0-5 0,0-7 0,1-10 0,10-34 0,-3 8 0,1-2 0,0 0 0,0-3 0,1 1-211,0 0 0,0 0 1,-1 1 210,1 1 0,-1 0 0,-1 2 0,3-6 0,-2 2 0,-2 7 0,-1 2 0,0 3 0,-7 32 0,-3 11 0,-3 6 0,2-5 0,-1 2 0,-1 2-437,1-5 1,-1 1 0,0 0 0,0 0 436,0-2 0,0 1 0,0-2 0,0 0 0,1 1 0,-1-2 0,1-2 0,-1 5 0,2-4 0,1-1 576,3-25-576,1-18 0,1 0 0,1-1 0,0-3 0,1-1 0,-1 2 0,2 1 0,5-10 1801,-6 19-1801,0 19 0,-3 8 0,-2 4 0,-2 8 0,0 3 0,-1-8 0,0 2 0,0-1 0,-3 9 0,-1-1 0,1-7 0,0-4 0,0-1 0,3-30 0,3-11 0,4-8 0,-2 6 0,2-1 0,0-2-229,0-2 1,1-2-1,1 1 229,0 3 0,1 2 0,0 1 0,4-2 0,0 4 0,1-3 0,-1 24 0,-8 21 0,1 12 0,-1-12 0,1-1 343,1 0 0,1-2-343,11 8 0,15-13 0,-2-18 0,3-7 0,-4-2 0,1-3 0,0-1-416,-3 1 1,-1-1 0,2-1 0,-2 1 415,1-1 0,1-1 0,-1 1 0,-1 0 0,2 1 0,0 0 0,-1 3 0,5-1 0,-2 7 0,10 20 0,-25 6 0,-3 4 0,-1 5 0,-2 2 0,-1 2 0,-1-2 0,-2-5 0,0-3 1661,7 7-1661,12-29 0,0-11 0,3-5 0,-3 1 0,1-1 0,1 0-285,2-4 0,1 0 0,0 1 285,-2 2 0,1 1 0,-2 1 0,4 0 0,-1 3 0,-8 4 0,-3 5 0,1 14 0,-10 24 0,-7-8 0,-1 2 0,-2 4 0,-2 1 0,0-3 0,0-2 0,0-4 0,0-4 855,-1 2-855,8-22 0,7-14 0,3-8 0,-1 3 0,2-3 0,0 0-288,3-3 0,1-1 1,0 1 287,0 0 0,0 1 0,-1 2 0,3-2 0,-2 4 0,-1 2 0,-23 28 0,-13 9 0,-6 4 0,-1-1 0,-4 1 0,-2 0-635,2-3 1,-1 0-1,-3 0 1,-1-1 634,5-3 0,-1-1 0,0 0 0,-2-1 0,1-1 0,1-2 0,0 0 0,-1 0 0,1-2 0,0-1-200,-2 1 1,-1-2-1,2-1 1,1-1 199,-5 0 0,2-2 0,3-2 358,-4-5 0,4-4-358,8-4 0,5-5 0,5-9 0,5-2-165,3 7 1,3-1-1,0 0 165,1-1 0,-1 0 0,1 0 0,1 2 0,0 0 0,-2 2 1226,1-5 1,-2 3-1227,2 5 0,-1 2 929,-6 0-929,-4 10 0,-6 5 0,-6 1 595,0 0-595,1-2 0,8-11 0,7-18 0,7 8 0,1-2 0,1-5 0,0 0 0,1 1 0,1 2 0,0 5 0,-1 3 0,2-2 0,-12 32 0,-6 11 0,-2 6 0,0-5 0,0 3 0,-2 1-311,3-5 0,0 1 0,0 1 0,-1-2 311,-2 7 0,-1-1 0,2-2 0,3-6 0,1-1 0,2-1 0,-1 2 0,3-3 0,0-6 0,10-15 0,8-12 0,3-2 0,-3 7 1244,-2 17-1244,-15 24 0,-1-6 0,-2 3 0,1-6 0,-1 2 0,0-1 0,-1 1 0,-2-2 0,2 1 0,-6 5 0,1-2 0,4-6 0,1-4 0,-4 2 0,6-10 0,2-5 0,0-2 0,-1 0 0,-4 3 0,-2 8 0,-2 8 0,1 6 0,4-3 0,4-7 0,5-10 0,3-23 0,2-2 0,2-2 0,0 1 0,2-2 0,1 1 0,-1-3 0,3 0 0,-1 0 0,5-7 0,1 3 0,-2 7 0,0 3 0,4 0 0,-5 11 0,-6 8 0,-1 4 0,-3-2 0,0 3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Θέση κεφαλίδας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l-GR"/>
          </a:p>
        </p:txBody>
      </p:sp>
      <p:sp>
        <p:nvSpPr>
          <p:cNvPr id="3" name="Θέση ημερομηνίας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2193665-E27B-4B58-9A36-642D2AD539B9}" type="datetimeFigureOut">
              <a:rPr lang="el-GR" smtClean="0"/>
              <a:pPr/>
              <a:t>8/11/22</a:t>
            </a:fld>
            <a:endParaRPr lang="el-GR"/>
          </a:p>
        </p:txBody>
      </p:sp>
      <p:sp>
        <p:nvSpPr>
          <p:cNvPr id="4" name="Θέση εικόνας διαφάνειας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l-GR"/>
          </a:p>
        </p:txBody>
      </p:sp>
      <p:sp>
        <p:nvSpPr>
          <p:cNvPr id="5" name="Θέση σημειώσεων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p>
        </p:txBody>
      </p:sp>
      <p:sp>
        <p:nvSpPr>
          <p:cNvPr id="6" name="Θέση υποσέλιδου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l-GR"/>
          </a:p>
        </p:txBody>
      </p:sp>
      <p:sp>
        <p:nvSpPr>
          <p:cNvPr id="7" name="Θέση αριθμού διαφάνειας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CE82715-6E4F-4A08-B68A-928E2B788D39}" type="slidenum">
              <a:rPr lang="el-GR" smtClean="0"/>
              <a:pPr/>
              <a:t>‹#›</a:t>
            </a:fld>
            <a:endParaRPr lang="el-GR"/>
          </a:p>
        </p:txBody>
      </p:sp>
    </p:spTree>
    <p:extLst>
      <p:ext uri="{BB962C8B-B14F-4D97-AF65-F5344CB8AC3E}">
        <p14:creationId xmlns:p14="http://schemas.microsoft.com/office/powerpoint/2010/main" val="35460659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
        <p:cNvGrpSpPr/>
        <p:nvPr/>
      </p:nvGrpSpPr>
      <p:grpSpPr>
        <a:xfrm>
          <a:off x="0" y="0"/>
          <a:ext cx="0" cy="0"/>
          <a:chOff x="0" y="0"/>
          <a:chExt cx="0" cy="0"/>
        </a:xfrm>
      </p:grpSpPr>
      <p:sp>
        <p:nvSpPr>
          <p:cNvPr id="100" name="Google Shape;100;p2: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01" name="Google Shape;101;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9383128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Θέση εικόνας διαφάνειας 1"/>
          <p:cNvSpPr>
            <a:spLocks noGrp="1" noRot="1" noChangeAspect="1"/>
          </p:cNvSpPr>
          <p:nvPr>
            <p:ph type="sldImg"/>
          </p:nvPr>
        </p:nvSpPr>
        <p:spPr/>
      </p:sp>
      <p:sp>
        <p:nvSpPr>
          <p:cNvPr id="3" name="Θέση σημειώσεων 2"/>
          <p:cNvSpPr>
            <a:spLocks noGrp="1"/>
          </p:cNvSpPr>
          <p:nvPr>
            <p:ph type="body" idx="1"/>
          </p:nvPr>
        </p:nvSpPr>
        <p:spPr/>
        <p:txBody>
          <a:bodyPr/>
          <a:lstStyle/>
          <a:p>
            <a:endParaRPr lang="el-GR" dirty="0"/>
          </a:p>
        </p:txBody>
      </p:sp>
      <p:sp>
        <p:nvSpPr>
          <p:cNvPr id="4" name="Θέση αριθμού διαφάνειας 3"/>
          <p:cNvSpPr>
            <a:spLocks noGrp="1"/>
          </p:cNvSpPr>
          <p:nvPr>
            <p:ph type="sldNum" sz="quarter" idx="5"/>
          </p:nvPr>
        </p:nvSpPr>
        <p:spPr/>
        <p:txBody>
          <a:bodyPr/>
          <a:lstStyle/>
          <a:p>
            <a:fld id="{1CE82715-6E4F-4A08-B68A-928E2B788D39}" type="slidenum">
              <a:rPr lang="el-GR" smtClean="0"/>
              <a:pPr/>
              <a:t>24</a:t>
            </a:fld>
            <a:endParaRPr lang="el-GR"/>
          </a:p>
        </p:txBody>
      </p:sp>
    </p:spTree>
    <p:extLst>
      <p:ext uri="{BB962C8B-B14F-4D97-AF65-F5344CB8AC3E}">
        <p14:creationId xmlns:p14="http://schemas.microsoft.com/office/powerpoint/2010/main" val="281751452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26584040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584040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28975333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093739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base"/>
            <a:r>
              <a:rPr lang="en-US" sz="1200" b="1" i="0" kern="1200" cap="all" dirty="0">
                <a:solidFill>
                  <a:schemeClr val="tx1"/>
                </a:solidFill>
                <a:effectLst/>
                <a:latin typeface="+mn-lt"/>
                <a:ea typeface="+mn-ea"/>
                <a:cs typeface="+mn-cs"/>
              </a:rPr>
              <a:t>BACKGROUND</a:t>
            </a:r>
          </a:p>
          <a:p>
            <a:pPr fontAlgn="base"/>
            <a:r>
              <a:rPr lang="en-US" sz="1200" b="0" i="0" kern="1200" dirty="0">
                <a:solidFill>
                  <a:schemeClr val="tx1"/>
                </a:solidFill>
                <a:effectLst/>
                <a:latin typeface="+mn-lt"/>
                <a:ea typeface="+mn-ea"/>
                <a:cs typeface="+mn-cs"/>
              </a:rPr>
              <a:t>Patients with ischemic stroke or transient ischemic attack (TIA) are at increased risk for future cardiovascular events despite current preventive therapies. The identification of insulin resistance as a risk factor for stroke and myocardial infarction raised the possibility that pioglitazone, which improves insulin sensitivity, might benefit patients with cerebrovascular disease.</a:t>
            </a:r>
          </a:p>
          <a:p>
            <a:pPr fontAlgn="base"/>
            <a:r>
              <a:rPr lang="en-US" sz="1200" b="1" i="0" kern="1200" cap="all" dirty="0">
                <a:solidFill>
                  <a:schemeClr val="tx1"/>
                </a:solidFill>
                <a:effectLst/>
                <a:latin typeface="+mn-lt"/>
                <a:ea typeface="+mn-ea"/>
                <a:cs typeface="+mn-cs"/>
              </a:rPr>
              <a:t>METHODS</a:t>
            </a:r>
          </a:p>
          <a:p>
            <a:pPr fontAlgn="base"/>
            <a:r>
              <a:rPr lang="en-US" sz="1200" b="0" i="0" kern="1200" dirty="0">
                <a:solidFill>
                  <a:schemeClr val="tx1"/>
                </a:solidFill>
                <a:effectLst/>
                <a:latin typeface="+mn-lt"/>
                <a:ea typeface="+mn-ea"/>
                <a:cs typeface="+mn-cs"/>
              </a:rPr>
              <a:t>n this multicenter, double-blind trial, we randomly assigned 3876 patients who had had a recent ischemic stroke or TIA to receive either pioglitazone (target dose, 45 mg daily) or placebo. Eligible patients did not have diabetes but were found to have insulin resistance on the basis of a score of more than 3.0 on the homeostasis model assessment of insulin resistance (HOMA-IR) index. The primary outcome was fatal or nonfatal stroke or myocardial infarction.</a:t>
            </a:r>
          </a:p>
          <a:p>
            <a:pPr fontAlgn="base"/>
            <a:r>
              <a:rPr lang="en-US" sz="1200" b="1" i="0" kern="1200" cap="all" dirty="0">
                <a:solidFill>
                  <a:schemeClr val="tx1"/>
                </a:solidFill>
                <a:effectLst/>
                <a:latin typeface="+mn-lt"/>
                <a:ea typeface="+mn-ea"/>
                <a:cs typeface="+mn-cs"/>
              </a:rPr>
              <a:t>RESULTS</a:t>
            </a:r>
          </a:p>
          <a:p>
            <a:pPr fontAlgn="base"/>
            <a:r>
              <a:rPr lang="en-US" sz="1200" b="0" i="0" kern="1200" dirty="0">
                <a:solidFill>
                  <a:schemeClr val="tx1"/>
                </a:solidFill>
                <a:effectLst/>
                <a:latin typeface="+mn-lt"/>
                <a:ea typeface="+mn-ea"/>
                <a:cs typeface="+mn-cs"/>
              </a:rPr>
              <a:t>By 4.8 years, a primary outcome had occurred in 175 of 1939 patients (9.0%) in the pioglitazone group and in 228 of 1937 (11.8%) in the placebo group (hazard ratio in the pioglitazone group, 0.76; 95% confidence interval [CI], 0.62 to 0.93; P=0.007). Diabetes developed in 73 patients (3.8%) and 149 patients (7.7%), respectively (hazard ratio, 0.48; 95% CI, 0.33 to 0.69; P&lt;0.001). There was no significant between-group difference in all-cause mortality (hazard ratio, 0.93; 95% CI, 0.73 to 1.17; P=0.52). Pioglitazone was associated with a greater frequency of weight gain exceeding 4.5 kg than was placebo (52.2% vs. 33.7%, P&lt;0.001), edema (35.6% vs. 24.9%, P&lt;0.001), and bone fracture requiring surgery or hospitalization (5.1% vs. 3.2%, P=0.003).</a:t>
            </a:r>
          </a:p>
          <a:p>
            <a:pPr fontAlgn="base"/>
            <a:r>
              <a:rPr lang="en-US" sz="1200" b="1" i="0" kern="1200" cap="all" dirty="0">
                <a:solidFill>
                  <a:schemeClr val="tx1"/>
                </a:solidFill>
                <a:effectLst/>
                <a:latin typeface="+mn-lt"/>
                <a:ea typeface="+mn-ea"/>
                <a:cs typeface="+mn-cs"/>
              </a:rPr>
              <a:t>CONCLUSIONS</a:t>
            </a:r>
          </a:p>
          <a:p>
            <a:pPr fontAlgn="base"/>
            <a:r>
              <a:rPr lang="en-US" sz="1200" b="0" i="0" kern="1200" dirty="0">
                <a:solidFill>
                  <a:schemeClr val="tx1"/>
                </a:solidFill>
                <a:effectLst/>
                <a:latin typeface="+mn-lt"/>
                <a:ea typeface="+mn-ea"/>
                <a:cs typeface="+mn-cs"/>
              </a:rPr>
              <a:t>In this trial involving patients without diabetes who had insulin resistance along with a recent history of ischemic stroke or TIA, the risk of stroke or myocardial infarction was lower among patients who received pioglitazone than among those who received placebo. Pioglitazone was also associated with a lower risk of diabetes but with higher risks of weight gain, edema, and fracture.</a:t>
            </a:r>
          </a:p>
          <a:p>
            <a:endParaRPr lang="el-GR"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98C0EB2-7D84-417E-9779-90B74244C824}" type="slidenum">
              <a:rPr kumimoji="0" lang="el-G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l-G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703223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sz="1800" b="0" i="0" u="none" strike="noStrike" baseline="0" dirty="0">
                <a:latin typeface="AdvTTa9c1b374"/>
              </a:rPr>
              <a:t>People with diabetes mellitus are at higher risk of </a:t>
            </a:r>
            <a:r>
              <a:rPr lang="en-US" sz="1800" b="0" i="0" u="none" strike="noStrike" baseline="0" dirty="0" err="1">
                <a:latin typeface="AdvTTa9c1b374"/>
              </a:rPr>
              <a:t>ischaemic</a:t>
            </a:r>
            <a:r>
              <a:rPr lang="en-US" sz="1800" b="0" i="0" u="none" strike="noStrike" baseline="0" dirty="0">
                <a:latin typeface="AdvTTa9c1b374"/>
              </a:rPr>
              <a:t> stroke and worse outcomes</a:t>
            </a:r>
          </a:p>
          <a:p>
            <a:pPr algn="l"/>
            <a:r>
              <a:rPr lang="en-US" sz="1800" b="0" i="0" u="none" strike="noStrike" baseline="0" dirty="0">
                <a:latin typeface="AdvTTa9c1b374"/>
              </a:rPr>
              <a:t>thereafter. However, whether it is better to prescribe intensive </a:t>
            </a:r>
            <a:r>
              <a:rPr lang="en-US" sz="1800" b="0" i="0" u="none" strike="noStrike" baseline="0" dirty="0" err="1">
                <a:latin typeface="AdvTTa9c1b374"/>
              </a:rPr>
              <a:t>glucoselowering</a:t>
            </a:r>
            <a:endParaRPr lang="en-US" sz="1800" b="0" i="0" u="none" strike="noStrike" baseline="0" dirty="0">
              <a:latin typeface="AdvTTa9c1b374"/>
            </a:endParaRPr>
          </a:p>
          <a:p>
            <a:pPr algn="l"/>
            <a:r>
              <a:rPr lang="en-US" sz="1800" b="0" i="0" u="none" strike="noStrike" baseline="0" dirty="0">
                <a:latin typeface="AdvTTa9c1b374"/>
              </a:rPr>
              <a:t>treatment compared with conventional treatment in people with diabetes to</a:t>
            </a:r>
          </a:p>
          <a:p>
            <a:pPr algn="l"/>
            <a:r>
              <a:rPr lang="en-US" sz="1800" b="0" i="0" u="none" strike="noStrike" baseline="0" dirty="0">
                <a:latin typeface="AdvTTa9c1b374"/>
              </a:rPr>
              <a:t>prevent recurrent stroke is debated. It is also crucial to consider whether specific antidiabetic</a:t>
            </a:r>
          </a:p>
          <a:p>
            <a:pPr algn="l"/>
            <a:r>
              <a:rPr lang="en-US" sz="1800" b="0" i="0" u="none" strike="noStrike" baseline="0" dirty="0">
                <a:latin typeface="AdvTTa9c1b374"/>
              </a:rPr>
              <a:t>agents are more efficacious and safer than others for prevention of stroke. In</a:t>
            </a:r>
          </a:p>
          <a:p>
            <a:pPr algn="l"/>
            <a:r>
              <a:rPr lang="en-US" sz="1800" b="0" i="0" u="none" strike="noStrike" baseline="0" dirty="0">
                <a:latin typeface="AdvTTa9c1b374"/>
              </a:rPr>
              <a:t>this review, we provide an overview of the efficacy of intensive and conventional</a:t>
            </a:r>
          </a:p>
          <a:p>
            <a:pPr algn="l"/>
            <a:r>
              <a:rPr lang="en-US" sz="1800" b="0" i="0" u="none" strike="noStrike" baseline="0" dirty="0">
                <a:latin typeface="AdvTTa9c1b374"/>
              </a:rPr>
              <a:t>glucose-lowering treatment in post-stroke management. Our conclusion is that the</a:t>
            </a:r>
          </a:p>
          <a:p>
            <a:pPr algn="l"/>
            <a:r>
              <a:rPr lang="en-US" sz="1800" b="0" i="0" u="none" strike="noStrike" baseline="0" dirty="0">
                <a:latin typeface="AdvTTa9c1b374"/>
              </a:rPr>
              <a:t>overall evidence for a beneficial effect of intensive </a:t>
            </a:r>
            <a:r>
              <a:rPr lang="en-US" sz="1800" b="0" i="0" u="none" strike="noStrike" baseline="0" dirty="0" err="1">
                <a:latin typeface="AdvTTa9c1b374"/>
              </a:rPr>
              <a:t>glycaemic</a:t>
            </a:r>
            <a:r>
              <a:rPr lang="en-US" sz="1800" b="0" i="0" u="none" strike="noStrike" baseline="0" dirty="0">
                <a:latin typeface="AdvTTa9c1b374"/>
              </a:rPr>
              <a:t> control on risk of</a:t>
            </a:r>
          </a:p>
          <a:p>
            <a:pPr algn="l"/>
            <a:r>
              <a:rPr lang="en-US" sz="1800" b="0" i="0" u="none" strike="noStrike" baseline="0" dirty="0">
                <a:latin typeface="AdvTTa9c1b374"/>
              </a:rPr>
              <a:t>stroke is limited. We also discuss evidence from recent large clinical trials of</a:t>
            </a:r>
          </a:p>
          <a:p>
            <a:pPr algn="l"/>
            <a:r>
              <a:rPr lang="en-US" sz="1800" b="0" i="0" u="none" strike="noStrike" baseline="0" dirty="0">
                <a:latin typeface="AdvTTa9c1b374"/>
              </a:rPr>
              <a:t>thiazolidinediones and new antidiabetic medications, including dipeptidyl peptidase-4</a:t>
            </a:r>
          </a:p>
          <a:p>
            <a:pPr algn="l"/>
            <a:r>
              <a:rPr lang="en-US" sz="1800" b="0" i="0" u="none" strike="noStrike" baseline="0" dirty="0">
                <a:latin typeface="AdvTTa9c1b374"/>
              </a:rPr>
              <a:t>inhibitors, glucagon-like peptide-1 receptor agonists (GLP-1RAs), and sodium-glucose</a:t>
            </a:r>
          </a:p>
          <a:p>
            <a:pPr algn="l"/>
            <a:r>
              <a:rPr lang="en-US" sz="1800" b="0" i="0" u="none" strike="noStrike" baseline="0" dirty="0">
                <a:latin typeface="AdvTTa9c1b374"/>
              </a:rPr>
              <a:t>co-transporter-2 inhibitors. On the basis of the findings of these trials, our conclusion</a:t>
            </a:r>
          </a:p>
          <a:p>
            <a:pPr algn="l"/>
            <a:r>
              <a:rPr lang="en-US" sz="1800" b="0" i="0" u="none" strike="noStrike" baseline="0" dirty="0">
                <a:latin typeface="AdvTTa9c1b374"/>
              </a:rPr>
              <a:t>is that pioglitazone and the GLP-1RA class (other than short-acting </a:t>
            </a:r>
            <a:r>
              <a:rPr lang="en-US" sz="1800" b="0" i="0" u="none" strike="noStrike" baseline="0" dirty="0" err="1">
                <a:latin typeface="AdvTTa9c1b374"/>
              </a:rPr>
              <a:t>lixisenatide</a:t>
            </a:r>
            <a:r>
              <a:rPr lang="en-US" sz="1800" b="0" i="0" u="none" strike="noStrike" baseline="0" dirty="0">
                <a:latin typeface="AdvTTa9c1b374"/>
              </a:rPr>
              <a:t>) are</a:t>
            </a:r>
          </a:p>
          <a:p>
            <a:pPr algn="l"/>
            <a:r>
              <a:rPr lang="en-US" sz="1800" b="0" i="0" u="none" strike="noStrike" baseline="0" dirty="0">
                <a:latin typeface="AdvTTa9c1b374"/>
              </a:rPr>
              <a:t>likely to lessen the occurrence of cerebrovascular disease (by mechanisms not dependent</a:t>
            </a:r>
          </a:p>
          <a:p>
            <a:pPr algn="l"/>
            <a:r>
              <a:rPr lang="en-US" sz="1800" b="0" i="0" u="none" strike="noStrike" baseline="0" dirty="0">
                <a:latin typeface="AdvTTa9c1b374"/>
              </a:rPr>
              <a:t>on glucose-lowering per se), whereas there is no consistent evidence for other</a:t>
            </a:r>
          </a:p>
          <a:p>
            <a:pPr algn="l"/>
            <a:r>
              <a:rPr lang="en-US" sz="1800" b="0" i="0" u="none" strike="noStrike" baseline="0" dirty="0">
                <a:latin typeface="AdvTTa9c1b374"/>
              </a:rPr>
              <a:t>drug classes.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12991089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99E5613-C4D1-48F7-A8EA-611D2445B906}" type="slidenum">
              <a:rPr kumimoji="0" lang="en-US" sz="1200" b="0" i="0" u="none" strike="noStrike" kern="1200" cap="none" spc="0" normalizeH="0" baseline="0" noProof="0" smtClean="0">
                <a:ln>
                  <a:noFill/>
                </a:ln>
                <a:solidFill>
                  <a:prstClr val="black"/>
                </a:solidFill>
                <a:effectLst/>
                <a:uLnTx/>
                <a:uFillTx/>
                <a:latin typeface="Calibri"/>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9878554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319460" y="242707"/>
            <a:ext cx="8719067" cy="967152"/>
          </a:xfrm>
        </p:spPr>
        <p:txBody>
          <a:bodyPr/>
          <a:lstStyle/>
          <a:p>
            <a:r>
              <a:rPr lang="en-GB"/>
              <a:t>Click to edit Master title style</a:t>
            </a:r>
            <a:endParaRPr lang="en-US"/>
          </a:p>
        </p:txBody>
      </p:sp>
      <p:sp>
        <p:nvSpPr>
          <p:cNvPr id="3" name="Subtitle 2"/>
          <p:cNvSpPr>
            <a:spLocks noGrp="1"/>
          </p:cNvSpPr>
          <p:nvPr>
            <p:ph type="subTitle" idx="1"/>
          </p:nvPr>
        </p:nvSpPr>
        <p:spPr>
          <a:xfrm>
            <a:off x="319460" y="1397843"/>
            <a:ext cx="11602243" cy="987549"/>
          </a:xfrm>
        </p:spPr>
        <p:txBody>
          <a:bodyPr/>
          <a:lstStyle>
            <a:lvl1pPr marL="0" indent="0" algn="l">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GB"/>
              <a:t>Click to edit Master subtitle style</a:t>
            </a:r>
            <a:endParaRPr lang="en-US"/>
          </a:p>
        </p:txBody>
      </p:sp>
    </p:spTree>
    <p:extLst>
      <p:ext uri="{BB962C8B-B14F-4D97-AF65-F5344CB8AC3E}">
        <p14:creationId xmlns:p14="http://schemas.microsoft.com/office/powerpoint/2010/main" val="32354859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20500657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377559" y="3986453"/>
            <a:ext cx="11521261" cy="1362075"/>
          </a:xfrm>
        </p:spPr>
        <p:txBody>
          <a:bodyPr anchor="t"/>
          <a:lstStyle>
            <a:lvl1pPr algn="l">
              <a:defRPr sz="5333" b="1" cap="all"/>
            </a:lvl1pPr>
          </a:lstStyle>
          <a:p>
            <a:r>
              <a:rPr lang="en-GB"/>
              <a:t>Click to edit Master title style</a:t>
            </a:r>
            <a:endParaRPr lang="en-US"/>
          </a:p>
        </p:txBody>
      </p:sp>
      <p:sp>
        <p:nvSpPr>
          <p:cNvPr id="3" name="Text Placeholder 2"/>
          <p:cNvSpPr>
            <a:spLocks noGrp="1"/>
          </p:cNvSpPr>
          <p:nvPr>
            <p:ph type="body" idx="1"/>
          </p:nvPr>
        </p:nvSpPr>
        <p:spPr>
          <a:xfrm>
            <a:off x="377559" y="2486267"/>
            <a:ext cx="11521261" cy="1500187"/>
          </a:xfrm>
        </p:spPr>
        <p:txBody>
          <a:bodyPr anchor="b"/>
          <a:lstStyle>
            <a:lvl1pPr marL="0" indent="0">
              <a:buNone/>
              <a:defRPr sz="2667">
                <a:solidFill>
                  <a:schemeClr val="tx1">
                    <a:tint val="75000"/>
                  </a:schemeClr>
                </a:solidFill>
              </a:defRPr>
            </a:lvl1pPr>
            <a:lvl2pPr marL="609585" indent="0">
              <a:buNone/>
              <a:defRPr sz="2400">
                <a:solidFill>
                  <a:schemeClr val="tx1">
                    <a:tint val="75000"/>
                  </a:schemeClr>
                </a:solidFill>
              </a:defRPr>
            </a:lvl2pPr>
            <a:lvl3pPr marL="1219170" indent="0">
              <a:buNone/>
              <a:defRPr sz="2133">
                <a:solidFill>
                  <a:schemeClr val="tx1">
                    <a:tint val="75000"/>
                  </a:schemeClr>
                </a:solidFill>
              </a:defRPr>
            </a:lvl3pPr>
            <a:lvl4pPr marL="1828754" indent="0">
              <a:buNone/>
              <a:defRPr sz="1867">
                <a:solidFill>
                  <a:schemeClr val="tx1">
                    <a:tint val="75000"/>
                  </a:schemeClr>
                </a:solidFill>
              </a:defRPr>
            </a:lvl4pPr>
            <a:lvl5pPr marL="2438339" indent="0">
              <a:buNone/>
              <a:defRPr sz="1867">
                <a:solidFill>
                  <a:schemeClr val="tx1">
                    <a:tint val="75000"/>
                  </a:schemeClr>
                </a:solidFill>
              </a:defRPr>
            </a:lvl5pPr>
            <a:lvl6pPr marL="3047924" indent="0">
              <a:buNone/>
              <a:defRPr sz="1867">
                <a:solidFill>
                  <a:schemeClr val="tx1">
                    <a:tint val="75000"/>
                  </a:schemeClr>
                </a:solidFill>
              </a:defRPr>
            </a:lvl6pPr>
            <a:lvl7pPr marL="3657509" indent="0">
              <a:buNone/>
              <a:defRPr sz="1867">
                <a:solidFill>
                  <a:schemeClr val="tx1">
                    <a:tint val="75000"/>
                  </a:schemeClr>
                </a:solidFill>
              </a:defRPr>
            </a:lvl7pPr>
            <a:lvl8pPr marL="4267093" indent="0">
              <a:buNone/>
              <a:defRPr sz="1867">
                <a:solidFill>
                  <a:schemeClr val="tx1">
                    <a:tint val="75000"/>
                  </a:schemeClr>
                </a:solidFill>
              </a:defRPr>
            </a:lvl8pPr>
            <a:lvl9pPr marL="4876678" indent="0">
              <a:buNone/>
              <a:defRPr sz="1867">
                <a:solidFill>
                  <a:schemeClr val="tx1">
                    <a:tint val="75000"/>
                  </a:schemeClr>
                </a:solidFill>
              </a:defRPr>
            </a:lvl9pPr>
          </a:lstStyle>
          <a:p>
            <a:pPr lvl="0"/>
            <a:r>
              <a:rPr lang="en-GB"/>
              <a:t>Click to edit Master text styles</a:t>
            </a:r>
          </a:p>
        </p:txBody>
      </p:sp>
    </p:spTree>
    <p:extLst>
      <p:ext uri="{BB962C8B-B14F-4D97-AF65-F5344CB8AC3E}">
        <p14:creationId xmlns:p14="http://schemas.microsoft.com/office/powerpoint/2010/main" val="44312971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sz="half" idx="1"/>
          </p:nvPr>
        </p:nvSpPr>
        <p:spPr>
          <a:xfrm>
            <a:off x="369336" y="1390049"/>
            <a:ext cx="5625064" cy="4736115"/>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p:cNvSpPr>
            <a:spLocks noGrp="1"/>
          </p:cNvSpPr>
          <p:nvPr>
            <p:ph sz="half" idx="2"/>
          </p:nvPr>
        </p:nvSpPr>
        <p:spPr>
          <a:xfrm>
            <a:off x="6197600" y="1394267"/>
            <a:ext cx="5666896" cy="4731896"/>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899012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GB"/>
              <a:t>Click to edit Master title style</a:t>
            </a:r>
            <a:endParaRPr lang="en-US"/>
          </a:p>
        </p:txBody>
      </p:sp>
      <p:sp>
        <p:nvSpPr>
          <p:cNvPr id="3" name="Text Placeholder 2"/>
          <p:cNvSpPr>
            <a:spLocks noGrp="1"/>
          </p:cNvSpPr>
          <p:nvPr>
            <p:ph type="body" idx="1"/>
          </p:nvPr>
        </p:nvSpPr>
        <p:spPr>
          <a:xfrm>
            <a:off x="369336" y="1372083"/>
            <a:ext cx="5705925"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GB"/>
              <a:t>Click to edit Master text styles</a:t>
            </a:r>
          </a:p>
        </p:txBody>
      </p:sp>
      <p:sp>
        <p:nvSpPr>
          <p:cNvPr id="4" name="Content Placeholder 3"/>
          <p:cNvSpPr>
            <a:spLocks noGrp="1"/>
          </p:cNvSpPr>
          <p:nvPr>
            <p:ph sz="half" idx="2"/>
          </p:nvPr>
        </p:nvSpPr>
        <p:spPr>
          <a:xfrm>
            <a:off x="369337" y="2011845"/>
            <a:ext cx="5705927" cy="4089267"/>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p:cNvSpPr>
            <a:spLocks noGrp="1"/>
          </p:cNvSpPr>
          <p:nvPr>
            <p:ph type="body" sz="quarter" idx="3"/>
          </p:nvPr>
        </p:nvSpPr>
        <p:spPr>
          <a:xfrm>
            <a:off x="6258323" y="1371737"/>
            <a:ext cx="5621548"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GB"/>
              <a:t>Click to edit Master text styles</a:t>
            </a:r>
          </a:p>
        </p:txBody>
      </p:sp>
      <p:sp>
        <p:nvSpPr>
          <p:cNvPr id="6" name="Content Placeholder 5"/>
          <p:cNvSpPr>
            <a:spLocks noGrp="1"/>
          </p:cNvSpPr>
          <p:nvPr>
            <p:ph sz="quarter" idx="4"/>
          </p:nvPr>
        </p:nvSpPr>
        <p:spPr>
          <a:xfrm>
            <a:off x="6258323" y="2011500"/>
            <a:ext cx="5621549" cy="4089267"/>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132385173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Tree>
    <p:extLst>
      <p:ext uri="{BB962C8B-B14F-4D97-AF65-F5344CB8AC3E}">
        <p14:creationId xmlns:p14="http://schemas.microsoft.com/office/powerpoint/2010/main" val="323457479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80712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80779" y="1338566"/>
            <a:ext cx="4011084" cy="1003924"/>
          </a:xfrm>
        </p:spPr>
        <p:txBody>
          <a:bodyPr anchor="b">
            <a:normAutofit/>
          </a:bodyPr>
          <a:lstStyle>
            <a:lvl1pPr algn="l">
              <a:defRPr sz="2400" b="1"/>
            </a:lvl1pPr>
          </a:lstStyle>
          <a:p>
            <a:r>
              <a:rPr lang="en-GB" dirty="0"/>
              <a:t>Click to edit Master title style</a:t>
            </a:r>
            <a:endParaRPr lang="en-US" dirty="0"/>
          </a:p>
        </p:txBody>
      </p:sp>
      <p:sp>
        <p:nvSpPr>
          <p:cNvPr id="3" name="Content Placeholder 2"/>
          <p:cNvSpPr>
            <a:spLocks noGrp="1"/>
          </p:cNvSpPr>
          <p:nvPr>
            <p:ph idx="1"/>
          </p:nvPr>
        </p:nvSpPr>
        <p:spPr>
          <a:xfrm>
            <a:off x="4618567" y="1338564"/>
            <a:ext cx="7268812" cy="4787599"/>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p:cNvSpPr>
            <a:spLocks noGrp="1"/>
          </p:cNvSpPr>
          <p:nvPr>
            <p:ph type="body" sz="half" idx="2"/>
          </p:nvPr>
        </p:nvSpPr>
        <p:spPr>
          <a:xfrm>
            <a:off x="380779" y="2342489"/>
            <a:ext cx="4011084" cy="3783675"/>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GB" dirty="0"/>
              <a:t>Click to edit Master text styles</a:t>
            </a:r>
          </a:p>
        </p:txBody>
      </p:sp>
    </p:spTree>
    <p:extLst>
      <p:ext uri="{BB962C8B-B14F-4D97-AF65-F5344CB8AC3E}">
        <p14:creationId xmlns:p14="http://schemas.microsoft.com/office/powerpoint/2010/main" val="14759199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64629" y="4834920"/>
            <a:ext cx="11568515" cy="566739"/>
          </a:xfrm>
        </p:spPr>
        <p:txBody>
          <a:bodyPr anchor="b"/>
          <a:lstStyle>
            <a:lvl1pPr algn="l">
              <a:defRPr sz="2667" b="1"/>
            </a:lvl1pPr>
          </a:lstStyle>
          <a:p>
            <a:r>
              <a:rPr lang="en-GB"/>
              <a:t>Click to edit Master title style</a:t>
            </a:r>
            <a:endParaRPr lang="en-US"/>
          </a:p>
        </p:txBody>
      </p:sp>
      <p:sp>
        <p:nvSpPr>
          <p:cNvPr id="3" name="Picture Placeholder 2"/>
          <p:cNvSpPr>
            <a:spLocks noGrp="1"/>
          </p:cNvSpPr>
          <p:nvPr>
            <p:ph type="pic" idx="1"/>
          </p:nvPr>
        </p:nvSpPr>
        <p:spPr>
          <a:xfrm>
            <a:off x="364629" y="1269922"/>
            <a:ext cx="11568515" cy="3457655"/>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endParaRPr lang="en-US"/>
          </a:p>
        </p:txBody>
      </p:sp>
      <p:sp>
        <p:nvSpPr>
          <p:cNvPr id="4" name="Text Placeholder 3"/>
          <p:cNvSpPr>
            <a:spLocks noGrp="1"/>
          </p:cNvSpPr>
          <p:nvPr>
            <p:ph type="body" sz="half" idx="2"/>
          </p:nvPr>
        </p:nvSpPr>
        <p:spPr>
          <a:xfrm>
            <a:off x="364629" y="5401658"/>
            <a:ext cx="11568515"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GB"/>
              <a:t>Click to edit Master text styles</a:t>
            </a:r>
          </a:p>
        </p:txBody>
      </p:sp>
    </p:spTree>
    <p:extLst>
      <p:ext uri="{BB962C8B-B14F-4D97-AF65-F5344CB8AC3E}">
        <p14:creationId xmlns:p14="http://schemas.microsoft.com/office/powerpoint/2010/main" val="61146080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8738476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210145" y="1321404"/>
            <a:ext cx="2665792" cy="4804759"/>
          </a:xfrm>
        </p:spPr>
        <p:txBody>
          <a:bodyPr vert="eaVert"/>
          <a:lstStyle/>
          <a:p>
            <a:r>
              <a:rPr lang="en-GB"/>
              <a:t>Click to edit Master title style</a:t>
            </a:r>
            <a:endParaRPr lang="en-US"/>
          </a:p>
        </p:txBody>
      </p:sp>
      <p:sp>
        <p:nvSpPr>
          <p:cNvPr id="3" name="Vertical Text Placeholder 2"/>
          <p:cNvSpPr>
            <a:spLocks noGrp="1"/>
          </p:cNvSpPr>
          <p:nvPr>
            <p:ph type="body" orient="vert" idx="1"/>
          </p:nvPr>
        </p:nvSpPr>
        <p:spPr>
          <a:xfrm>
            <a:off x="366119" y="274639"/>
            <a:ext cx="8729613" cy="5851525"/>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43338717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Κεφαλίδα ενότητας">
    <p:spTree>
      <p:nvGrpSpPr>
        <p:cNvPr id="1" name=""/>
        <p:cNvGrpSpPr/>
        <p:nvPr/>
      </p:nvGrpSpPr>
      <p:grpSpPr>
        <a:xfrm>
          <a:off x="0" y="0"/>
          <a:ext cx="0" cy="0"/>
          <a:chOff x="0" y="0"/>
          <a:chExt cx="0" cy="0"/>
        </a:xfrm>
      </p:grpSpPr>
      <p:sp>
        <p:nvSpPr>
          <p:cNvPr id="2" name="Title 1"/>
          <p:cNvSpPr>
            <a:spLocks noGrp="1"/>
          </p:cNvSpPr>
          <p:nvPr>
            <p:ph type="title"/>
          </p:nvPr>
        </p:nvSpPr>
        <p:spPr>
          <a:xfrm>
            <a:off x="953863" y="4071669"/>
            <a:ext cx="10363200" cy="1302589"/>
          </a:xfrm>
        </p:spPr>
        <p:txBody>
          <a:bodyPr anchor="t"/>
          <a:lstStyle>
            <a:lvl1pPr algn="l">
              <a:defRPr sz="2250" b="1" cap="all"/>
            </a:lvl1pPr>
          </a:lstStyle>
          <a:p>
            <a:r>
              <a:rPr lang="en-US"/>
              <a:t>Click to edit Master title style</a:t>
            </a:r>
            <a:endParaRPr lang="en-GB" dirty="0"/>
          </a:p>
        </p:txBody>
      </p:sp>
      <p:sp>
        <p:nvSpPr>
          <p:cNvPr id="3" name="Text Placeholder 2"/>
          <p:cNvSpPr>
            <a:spLocks noGrp="1"/>
          </p:cNvSpPr>
          <p:nvPr>
            <p:ph type="body" idx="1" hasCustomPrompt="1"/>
          </p:nvPr>
        </p:nvSpPr>
        <p:spPr>
          <a:xfrm>
            <a:off x="953863" y="5865964"/>
            <a:ext cx="10363200" cy="723421"/>
          </a:xfrm>
        </p:spPr>
        <p:txBody>
          <a:bodyPr anchor="b"/>
          <a:lstStyle>
            <a:lvl1pPr marL="0" indent="0">
              <a:buNone/>
              <a:defRPr sz="1100"/>
            </a:lvl1pPr>
            <a:lvl2pPr marL="257175" indent="0">
              <a:buNone/>
              <a:defRPr sz="1013"/>
            </a:lvl2pPr>
            <a:lvl3pPr marL="514350" indent="0">
              <a:buNone/>
              <a:defRPr sz="900"/>
            </a:lvl3pPr>
            <a:lvl4pPr marL="771525" indent="0">
              <a:buNone/>
              <a:defRPr sz="788"/>
            </a:lvl4pPr>
            <a:lvl5pPr marL="1028700" indent="0">
              <a:buNone/>
              <a:defRPr sz="788"/>
            </a:lvl5pPr>
            <a:lvl6pPr marL="1285875" indent="0">
              <a:buNone/>
              <a:defRPr sz="788"/>
            </a:lvl6pPr>
            <a:lvl7pPr marL="1543050" indent="0">
              <a:buNone/>
              <a:defRPr sz="788"/>
            </a:lvl7pPr>
            <a:lvl8pPr marL="1800225" indent="0">
              <a:buNone/>
              <a:defRPr sz="788"/>
            </a:lvl8pPr>
            <a:lvl9pPr marL="2057400" indent="0">
              <a:buNone/>
              <a:defRPr sz="788"/>
            </a:lvl9pPr>
          </a:lstStyle>
          <a:p>
            <a:pPr lvl="0"/>
            <a:r>
              <a:rPr lang="el-GR" dirty="0"/>
              <a:t>Θεοδόσιος Φιλιππάτος</a:t>
            </a:r>
          </a:p>
          <a:p>
            <a:pPr lvl="0"/>
            <a:endParaRPr lang="el-GR" dirty="0"/>
          </a:p>
          <a:p>
            <a:pPr lvl="0"/>
            <a:r>
              <a:rPr lang="el-GR" dirty="0"/>
              <a:t>Επίκουρος Καθηγητής Παθολογίας</a:t>
            </a:r>
            <a:endParaRPr lang="en-US" dirty="0"/>
          </a:p>
        </p:txBody>
      </p:sp>
      <p:sp>
        <p:nvSpPr>
          <p:cNvPr id="5" name="9 - Θέση κειμένου"/>
          <p:cNvSpPr>
            <a:spLocks noGrp="1"/>
          </p:cNvSpPr>
          <p:nvPr>
            <p:ph type="body" sz="quarter" idx="13" hasCustomPrompt="1"/>
          </p:nvPr>
        </p:nvSpPr>
        <p:spPr>
          <a:xfrm>
            <a:off x="0" y="6669360"/>
            <a:ext cx="12192000" cy="188640"/>
          </a:xfrm>
          <a:solidFill>
            <a:srgbClr val="CC3300"/>
          </a:solidFill>
          <a:ln>
            <a:solidFill>
              <a:srgbClr val="CC3300"/>
            </a:solidFill>
          </a:ln>
        </p:spPr>
        <p:txBody>
          <a:bodyPr anchor="ctr"/>
          <a:lstStyle>
            <a:lvl1pPr algn="ctr">
              <a:buNone/>
              <a:defRPr sz="1050">
                <a:solidFill>
                  <a:schemeClr val="tx2"/>
                </a:solidFill>
              </a:defRPr>
            </a:lvl1pPr>
            <a:lvl2pPr>
              <a:buNone/>
              <a:defRPr/>
            </a:lvl2pPr>
            <a:lvl3pPr>
              <a:buNone/>
              <a:defRPr/>
            </a:lvl3pPr>
            <a:lvl4pPr>
              <a:buNone/>
              <a:defRPr/>
            </a:lvl4pPr>
            <a:lvl5pPr>
              <a:buNone/>
              <a:defRPr/>
            </a:lvl5pPr>
          </a:lstStyle>
          <a:p>
            <a:r>
              <a:rPr lang="el-GR" dirty="0">
                <a:solidFill>
                  <a:schemeClr val="tx2"/>
                </a:solidFill>
                <a:ea typeface="Calibri" panose="020F0502020204030204" pitchFamily="34" charset="0"/>
                <a:cs typeface="MgHelveticaUCPol"/>
              </a:rPr>
              <a:t>Μονάδα Μεταβολικών Νοσημάτων, Εργαστήριο Εσωτερικής Παθολογίας, Ιατρική Σχολή, Πανεπιστήμιο Κρήτης</a:t>
            </a:r>
            <a:endParaRPr lang="el-GR" sz="1000" dirty="0"/>
          </a:p>
        </p:txBody>
      </p:sp>
    </p:spTree>
    <p:extLst>
      <p:ext uri="{BB962C8B-B14F-4D97-AF65-F5344CB8AC3E}">
        <p14:creationId xmlns:p14="http://schemas.microsoft.com/office/powerpoint/2010/main" val="1899091447"/>
      </p:ext>
    </p:extLst>
  </p:cSld>
  <p:clrMapOvr>
    <a:masterClrMapping/>
  </p:clrMapOvr>
  <p:transition>
    <p:wipe dir="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Τίτλος και περιεχόμενο">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57744" y="188639"/>
            <a:ext cx="11055351" cy="828082"/>
          </a:xfrm>
        </p:spPr>
        <p:txBody>
          <a:bodyPr lIns="90000" anchor="ctr">
            <a:normAutofit/>
          </a:bodyPr>
          <a:lstStyle/>
          <a:p>
            <a:r>
              <a:rPr lang="en-US" dirty="0"/>
              <a:t>Click to edit Master title style</a:t>
            </a:r>
            <a:endParaRPr lang="en-GB" dirty="0"/>
          </a:p>
        </p:txBody>
      </p:sp>
      <p:sp>
        <p:nvSpPr>
          <p:cNvPr id="3" name="Content Placeholder 2"/>
          <p:cNvSpPr>
            <a:spLocks noGrp="1"/>
          </p:cNvSpPr>
          <p:nvPr>
            <p:ph idx="1"/>
          </p:nvPr>
        </p:nvSpPr>
        <p:spPr/>
        <p:txBody>
          <a:bodyPr/>
          <a:lstStyle/>
          <a:p>
            <a:pPr lvl="0"/>
            <a:r>
              <a:rPr lang="en-US" dirty="0"/>
              <a:t>Edit Master text styles</a:t>
            </a:r>
          </a:p>
        </p:txBody>
      </p:sp>
      <p:sp>
        <p:nvSpPr>
          <p:cNvPr id="5" name="TextBox 4">
            <a:extLst>
              <a:ext uri="{FF2B5EF4-FFF2-40B4-BE49-F238E27FC236}">
                <a16:creationId xmlns:a16="http://schemas.microsoft.com/office/drawing/2014/main" id="{63C30238-5D3E-C94D-BFBB-81E7EA38E5D2}"/>
              </a:ext>
            </a:extLst>
          </p:cNvPr>
          <p:cNvSpPr txBox="1"/>
          <p:nvPr/>
        </p:nvSpPr>
        <p:spPr>
          <a:xfrm>
            <a:off x="5627537" y="6410065"/>
            <a:ext cx="6558116" cy="230832"/>
          </a:xfrm>
          <a:prstGeom prst="rect">
            <a:avLst/>
          </a:prstGeom>
          <a:noFill/>
        </p:spPr>
        <p:txBody>
          <a:bodyPr wrap="square" rtlCol="0">
            <a:spAutoFit/>
          </a:bodyPr>
          <a:lstStyle/>
          <a:p>
            <a:pPr algn="r"/>
            <a:endParaRPr lang="el-GR" sz="900" dirty="0">
              <a:solidFill>
                <a:schemeClr val="bg2">
                  <a:lumMod val="10000"/>
                </a:schemeClr>
              </a:solidFill>
            </a:endParaRPr>
          </a:p>
        </p:txBody>
      </p:sp>
      <p:sp>
        <p:nvSpPr>
          <p:cNvPr id="11" name="7 - Θέση κειμένου"/>
          <p:cNvSpPr>
            <a:spLocks noGrp="1"/>
          </p:cNvSpPr>
          <p:nvPr>
            <p:ph type="body" sz="quarter" idx="12" hasCustomPrompt="1"/>
          </p:nvPr>
        </p:nvSpPr>
        <p:spPr>
          <a:xfrm>
            <a:off x="5899149" y="6426202"/>
            <a:ext cx="6292851" cy="244475"/>
          </a:xfrm>
        </p:spPr>
        <p:txBody>
          <a:bodyPr>
            <a:noAutofit/>
          </a:bodyPr>
          <a:lstStyle>
            <a:lvl1pPr algn="r">
              <a:buNone/>
              <a:defRPr sz="1000"/>
            </a:lvl1pPr>
          </a:lstStyle>
          <a:p>
            <a:pPr lvl="0"/>
            <a:r>
              <a:rPr lang="en-US"/>
              <a:t>Edit Master text styles</a:t>
            </a:r>
          </a:p>
        </p:txBody>
      </p:sp>
    </p:spTree>
    <p:extLst>
      <p:ext uri="{BB962C8B-B14F-4D97-AF65-F5344CB8AC3E}">
        <p14:creationId xmlns:p14="http://schemas.microsoft.com/office/powerpoint/2010/main" val="803758534"/>
      </p:ext>
    </p:extLst>
  </p:cSld>
  <p:clrMapOvr>
    <a:masterClrMapping/>
  </p:clrMapOvr>
  <p:transition>
    <p:wipe dir="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8"/>
            <a:ext cx="10363200" cy="1470025"/>
          </a:xfrm>
        </p:spPr>
        <p:txBody>
          <a:bodyPr/>
          <a:lstStyle/>
          <a:p>
            <a:r>
              <a:rPr lang="fr-FR"/>
              <a:t>Cliquez pour modifier le style du titre</a:t>
            </a:r>
            <a:endParaRPr lang="fr-CH"/>
          </a:p>
        </p:txBody>
      </p:sp>
      <p:sp>
        <p:nvSpPr>
          <p:cNvPr id="3" name="Sous-titre 2"/>
          <p:cNvSpPr>
            <a:spLocks noGrp="1"/>
          </p:cNvSpPr>
          <p:nvPr>
            <p:ph type="subTitle" idx="1"/>
          </p:nvPr>
        </p:nvSpPr>
        <p:spPr>
          <a:xfrm>
            <a:off x="1828800" y="3886200"/>
            <a:ext cx="8534400" cy="1752600"/>
          </a:xfrm>
        </p:spPr>
        <p:txBody>
          <a:bodyPr/>
          <a:lstStyle>
            <a:lvl1pPr marL="0" indent="0" algn="ctr">
              <a:buNone/>
              <a:defRPr/>
            </a:lvl1pPr>
            <a:lvl2pPr marL="609570" indent="0" algn="ctr">
              <a:buNone/>
              <a:defRPr/>
            </a:lvl2pPr>
            <a:lvl3pPr marL="1219140" indent="0" algn="ctr">
              <a:buNone/>
              <a:defRPr/>
            </a:lvl3pPr>
            <a:lvl4pPr marL="1828709" indent="0" algn="ctr">
              <a:buNone/>
              <a:defRPr/>
            </a:lvl4pPr>
            <a:lvl5pPr marL="2438278" indent="0" algn="ctr">
              <a:buNone/>
              <a:defRPr/>
            </a:lvl5pPr>
            <a:lvl6pPr marL="3047848" indent="0" algn="ctr">
              <a:buNone/>
              <a:defRPr/>
            </a:lvl6pPr>
            <a:lvl7pPr marL="3657418" indent="0" algn="ctr">
              <a:buNone/>
              <a:defRPr/>
            </a:lvl7pPr>
            <a:lvl8pPr marL="4266987" indent="0" algn="ctr">
              <a:buNone/>
              <a:defRPr/>
            </a:lvl8pPr>
            <a:lvl9pPr marL="4876557" indent="0" algn="ctr">
              <a:buNone/>
              <a:defRPr/>
            </a:lvl9pPr>
          </a:lstStyle>
          <a:p>
            <a:r>
              <a:rPr lang="fr-FR"/>
              <a:t>Cliquez pour modifier le style des sous-titres du masque</a:t>
            </a:r>
            <a:endParaRPr lang="fr-CH"/>
          </a:p>
        </p:txBody>
      </p:sp>
      <p:sp>
        <p:nvSpPr>
          <p:cNvPr id="4" name="Rectangle 4"/>
          <p:cNvSpPr>
            <a:spLocks noGrp="1" noChangeArrowheads="1"/>
          </p:cNvSpPr>
          <p:nvPr>
            <p:ph type="dt" sz="half" idx="10"/>
          </p:nvPr>
        </p:nvSpPr>
        <p:spPr>
          <a:ln/>
        </p:spPr>
        <p:txBody>
          <a:bodyPr/>
          <a:lstStyle>
            <a:lvl1pPr>
              <a:defRPr/>
            </a:lvl1pPr>
          </a:lstStyle>
          <a:p>
            <a:pPr>
              <a:defRPr/>
            </a:pPr>
            <a:endParaRPr 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fr-FR"/>
          </a:p>
        </p:txBody>
      </p:sp>
      <p:sp>
        <p:nvSpPr>
          <p:cNvPr id="6" name="Rectangle 6"/>
          <p:cNvSpPr>
            <a:spLocks noGrp="1" noChangeArrowheads="1"/>
          </p:cNvSpPr>
          <p:nvPr>
            <p:ph type="sldNum" sz="quarter" idx="12"/>
          </p:nvPr>
        </p:nvSpPr>
        <p:spPr>
          <a:ln/>
        </p:spPr>
        <p:txBody>
          <a:bodyPr/>
          <a:lstStyle>
            <a:lvl1pPr>
              <a:defRPr/>
            </a:lvl1pPr>
          </a:lstStyle>
          <a:p>
            <a:pPr>
              <a:defRPr/>
            </a:pPr>
            <a:fld id="{28459478-F083-45C7-AB0B-119E62955CE0}" type="slidenum">
              <a:rPr lang="fr-FR"/>
              <a:pPr>
                <a:defRPr/>
              </a:pPr>
              <a:t>‹#›</a:t>
            </a:fld>
            <a:endParaRPr lang="fr-FR"/>
          </a:p>
        </p:txBody>
      </p:sp>
    </p:spTree>
    <p:extLst>
      <p:ext uri="{BB962C8B-B14F-4D97-AF65-F5344CB8AC3E}">
        <p14:creationId xmlns:p14="http://schemas.microsoft.com/office/powerpoint/2010/main" val="413102929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endParaRPr lang="fr-CH"/>
          </a:p>
        </p:txBody>
      </p:sp>
      <p:sp>
        <p:nvSpPr>
          <p:cNvPr id="3" name="Espace réservé du contenu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4" name="Rectangle 4"/>
          <p:cNvSpPr>
            <a:spLocks noGrp="1" noChangeArrowheads="1"/>
          </p:cNvSpPr>
          <p:nvPr>
            <p:ph type="dt" sz="half" idx="10"/>
          </p:nvPr>
        </p:nvSpPr>
        <p:spPr>
          <a:ln/>
        </p:spPr>
        <p:txBody>
          <a:bodyPr/>
          <a:lstStyle>
            <a:lvl1pPr>
              <a:defRPr/>
            </a:lvl1pPr>
          </a:lstStyle>
          <a:p>
            <a:pPr>
              <a:defRPr/>
            </a:pPr>
            <a:endParaRPr 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fr-FR"/>
          </a:p>
        </p:txBody>
      </p:sp>
      <p:sp>
        <p:nvSpPr>
          <p:cNvPr id="6" name="Rectangle 6"/>
          <p:cNvSpPr>
            <a:spLocks noGrp="1" noChangeArrowheads="1"/>
          </p:cNvSpPr>
          <p:nvPr>
            <p:ph type="sldNum" sz="quarter" idx="12"/>
          </p:nvPr>
        </p:nvSpPr>
        <p:spPr>
          <a:ln/>
        </p:spPr>
        <p:txBody>
          <a:bodyPr/>
          <a:lstStyle>
            <a:lvl1pPr>
              <a:defRPr/>
            </a:lvl1pPr>
          </a:lstStyle>
          <a:p>
            <a:pPr>
              <a:defRPr/>
            </a:pPr>
            <a:fld id="{53F8F698-3542-48AC-A730-A30158A28E26}" type="slidenum">
              <a:rPr lang="fr-FR"/>
              <a:pPr>
                <a:defRPr/>
              </a:pPr>
              <a:t>‹#›</a:t>
            </a:fld>
            <a:endParaRPr lang="fr-FR"/>
          </a:p>
        </p:txBody>
      </p:sp>
    </p:spTree>
    <p:extLst>
      <p:ext uri="{BB962C8B-B14F-4D97-AF65-F5344CB8AC3E}">
        <p14:creationId xmlns:p14="http://schemas.microsoft.com/office/powerpoint/2010/main" val="189712514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5333" b="1" cap="all"/>
            </a:lvl1pPr>
          </a:lstStyle>
          <a:p>
            <a:r>
              <a:rPr lang="fr-FR"/>
              <a:t>Cliquez pour modifier le style du titre</a:t>
            </a:r>
            <a:endParaRPr lang="fr-CH"/>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667"/>
            </a:lvl1pPr>
            <a:lvl2pPr marL="609570" indent="0">
              <a:buNone/>
              <a:defRPr sz="2400"/>
            </a:lvl2pPr>
            <a:lvl3pPr marL="1219140" indent="0">
              <a:buNone/>
              <a:defRPr sz="2133"/>
            </a:lvl3pPr>
            <a:lvl4pPr marL="1828709" indent="0">
              <a:buNone/>
              <a:defRPr sz="1867"/>
            </a:lvl4pPr>
            <a:lvl5pPr marL="2438278" indent="0">
              <a:buNone/>
              <a:defRPr sz="1867"/>
            </a:lvl5pPr>
            <a:lvl6pPr marL="3047848" indent="0">
              <a:buNone/>
              <a:defRPr sz="1867"/>
            </a:lvl6pPr>
            <a:lvl7pPr marL="3657418" indent="0">
              <a:buNone/>
              <a:defRPr sz="1867"/>
            </a:lvl7pPr>
            <a:lvl8pPr marL="4266987" indent="0">
              <a:buNone/>
              <a:defRPr sz="1867"/>
            </a:lvl8pPr>
            <a:lvl9pPr marL="4876557" indent="0">
              <a:buNone/>
              <a:defRPr sz="1867"/>
            </a:lvl9pPr>
          </a:lstStyle>
          <a:p>
            <a:pPr lvl="0"/>
            <a:r>
              <a:rPr lang="fr-FR"/>
              <a:t>Cliquez pour modifier les styles du texte du masque</a:t>
            </a:r>
          </a:p>
        </p:txBody>
      </p:sp>
      <p:sp>
        <p:nvSpPr>
          <p:cNvPr id="4" name="Rectangle 4"/>
          <p:cNvSpPr>
            <a:spLocks noGrp="1" noChangeArrowheads="1"/>
          </p:cNvSpPr>
          <p:nvPr>
            <p:ph type="dt" sz="half" idx="10"/>
          </p:nvPr>
        </p:nvSpPr>
        <p:spPr>
          <a:ln/>
        </p:spPr>
        <p:txBody>
          <a:bodyPr/>
          <a:lstStyle>
            <a:lvl1pPr>
              <a:defRPr/>
            </a:lvl1pPr>
          </a:lstStyle>
          <a:p>
            <a:pPr>
              <a:defRPr/>
            </a:pPr>
            <a:endParaRPr 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fr-FR"/>
          </a:p>
        </p:txBody>
      </p:sp>
      <p:sp>
        <p:nvSpPr>
          <p:cNvPr id="6" name="Rectangle 6"/>
          <p:cNvSpPr>
            <a:spLocks noGrp="1" noChangeArrowheads="1"/>
          </p:cNvSpPr>
          <p:nvPr>
            <p:ph type="sldNum" sz="quarter" idx="12"/>
          </p:nvPr>
        </p:nvSpPr>
        <p:spPr>
          <a:ln/>
        </p:spPr>
        <p:txBody>
          <a:bodyPr/>
          <a:lstStyle>
            <a:lvl1pPr>
              <a:defRPr/>
            </a:lvl1pPr>
          </a:lstStyle>
          <a:p>
            <a:pPr>
              <a:defRPr/>
            </a:pPr>
            <a:fld id="{C640B84E-CBAC-4283-A12E-1742646ED2EE}" type="slidenum">
              <a:rPr lang="fr-FR"/>
              <a:pPr>
                <a:defRPr/>
              </a:pPr>
              <a:t>‹#›</a:t>
            </a:fld>
            <a:endParaRPr lang="fr-FR"/>
          </a:p>
        </p:txBody>
      </p:sp>
    </p:spTree>
    <p:extLst>
      <p:ext uri="{BB962C8B-B14F-4D97-AF65-F5344CB8AC3E}">
        <p14:creationId xmlns:p14="http://schemas.microsoft.com/office/powerpoint/2010/main" val="13830351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endParaRPr lang="fr-CH"/>
          </a:p>
        </p:txBody>
      </p:sp>
      <p:sp>
        <p:nvSpPr>
          <p:cNvPr id="3" name="Espace réservé du contenu 2"/>
          <p:cNvSpPr>
            <a:spLocks noGrp="1"/>
          </p:cNvSpPr>
          <p:nvPr>
            <p:ph sz="half" idx="1"/>
          </p:nvPr>
        </p:nvSpPr>
        <p:spPr>
          <a:xfrm>
            <a:off x="914400" y="1905000"/>
            <a:ext cx="5080000" cy="4114800"/>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4" name="Espace réservé du contenu 3"/>
          <p:cNvSpPr>
            <a:spLocks noGrp="1"/>
          </p:cNvSpPr>
          <p:nvPr>
            <p:ph sz="half" idx="2"/>
          </p:nvPr>
        </p:nvSpPr>
        <p:spPr>
          <a:xfrm>
            <a:off x="6197600" y="1905000"/>
            <a:ext cx="5080000" cy="4114800"/>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5" name="Rectangle 4"/>
          <p:cNvSpPr>
            <a:spLocks noGrp="1" noChangeArrowheads="1"/>
          </p:cNvSpPr>
          <p:nvPr>
            <p:ph type="dt" sz="half" idx="10"/>
          </p:nvPr>
        </p:nvSpPr>
        <p:spPr>
          <a:ln/>
        </p:spPr>
        <p:txBody>
          <a:bodyPr/>
          <a:lstStyle>
            <a:lvl1pPr>
              <a:defRPr/>
            </a:lvl1pPr>
          </a:lstStyle>
          <a:p>
            <a:pPr>
              <a:defRPr/>
            </a:pPr>
            <a:endParaRPr 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fr-FR"/>
          </a:p>
        </p:txBody>
      </p:sp>
      <p:sp>
        <p:nvSpPr>
          <p:cNvPr id="7" name="Rectangle 6"/>
          <p:cNvSpPr>
            <a:spLocks noGrp="1" noChangeArrowheads="1"/>
          </p:cNvSpPr>
          <p:nvPr>
            <p:ph type="sldNum" sz="quarter" idx="12"/>
          </p:nvPr>
        </p:nvSpPr>
        <p:spPr>
          <a:ln/>
        </p:spPr>
        <p:txBody>
          <a:bodyPr/>
          <a:lstStyle>
            <a:lvl1pPr>
              <a:defRPr/>
            </a:lvl1pPr>
          </a:lstStyle>
          <a:p>
            <a:pPr>
              <a:defRPr/>
            </a:pPr>
            <a:fld id="{3BD089C3-7D64-417C-A9EB-F8517E5322DA}" type="slidenum">
              <a:rPr lang="fr-FR"/>
              <a:pPr>
                <a:defRPr/>
              </a:pPr>
              <a:t>‹#›</a:t>
            </a:fld>
            <a:endParaRPr lang="fr-FR"/>
          </a:p>
        </p:txBody>
      </p:sp>
    </p:spTree>
    <p:extLst>
      <p:ext uri="{BB962C8B-B14F-4D97-AF65-F5344CB8AC3E}">
        <p14:creationId xmlns:p14="http://schemas.microsoft.com/office/powerpoint/2010/main" val="152204000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a:xfrm>
            <a:off x="609600" y="274639"/>
            <a:ext cx="10972800" cy="1143000"/>
          </a:xfrm>
        </p:spPr>
        <p:txBody>
          <a:bodyPr/>
          <a:lstStyle>
            <a:lvl1pPr>
              <a:defRPr/>
            </a:lvl1pPr>
          </a:lstStyle>
          <a:p>
            <a:r>
              <a:rPr lang="fr-FR"/>
              <a:t>Cliquez pour modifier le style du titre</a:t>
            </a:r>
            <a:endParaRPr lang="fr-CH"/>
          </a:p>
        </p:txBody>
      </p:sp>
      <p:sp>
        <p:nvSpPr>
          <p:cNvPr id="3" name="Espace réservé du texte 2"/>
          <p:cNvSpPr>
            <a:spLocks noGrp="1"/>
          </p:cNvSpPr>
          <p:nvPr>
            <p:ph type="body" idx="1"/>
          </p:nvPr>
        </p:nvSpPr>
        <p:spPr>
          <a:xfrm>
            <a:off x="609600" y="1535113"/>
            <a:ext cx="5386917" cy="639763"/>
          </a:xfrm>
        </p:spPr>
        <p:txBody>
          <a:bodyPr anchor="b"/>
          <a:lstStyle>
            <a:lvl1pPr marL="0" indent="0">
              <a:buNone/>
              <a:defRPr sz="3200" b="1"/>
            </a:lvl1pPr>
            <a:lvl2pPr marL="609570" indent="0">
              <a:buNone/>
              <a:defRPr sz="2667" b="1"/>
            </a:lvl2pPr>
            <a:lvl3pPr marL="1219140" indent="0">
              <a:buNone/>
              <a:defRPr sz="2400" b="1"/>
            </a:lvl3pPr>
            <a:lvl4pPr marL="1828709" indent="0">
              <a:buNone/>
              <a:defRPr sz="2133" b="1"/>
            </a:lvl4pPr>
            <a:lvl5pPr marL="2438278" indent="0">
              <a:buNone/>
              <a:defRPr sz="2133" b="1"/>
            </a:lvl5pPr>
            <a:lvl6pPr marL="3047848" indent="0">
              <a:buNone/>
              <a:defRPr sz="2133" b="1"/>
            </a:lvl6pPr>
            <a:lvl7pPr marL="3657418" indent="0">
              <a:buNone/>
              <a:defRPr sz="2133" b="1"/>
            </a:lvl7pPr>
            <a:lvl8pPr marL="4266987" indent="0">
              <a:buNone/>
              <a:defRPr sz="2133" b="1"/>
            </a:lvl8pPr>
            <a:lvl9pPr marL="4876557" indent="0">
              <a:buNone/>
              <a:defRPr sz="2133" b="1"/>
            </a:lvl9pPr>
          </a:lstStyle>
          <a:p>
            <a:pPr lvl="0"/>
            <a:r>
              <a:rPr lang="fr-FR"/>
              <a:t>Cliquez pour modifier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5" name="Espace réservé du texte 4"/>
          <p:cNvSpPr>
            <a:spLocks noGrp="1"/>
          </p:cNvSpPr>
          <p:nvPr>
            <p:ph type="body" sz="quarter" idx="3"/>
          </p:nvPr>
        </p:nvSpPr>
        <p:spPr>
          <a:xfrm>
            <a:off x="6193370" y="1535113"/>
            <a:ext cx="5389033" cy="639763"/>
          </a:xfrm>
        </p:spPr>
        <p:txBody>
          <a:bodyPr anchor="b"/>
          <a:lstStyle>
            <a:lvl1pPr marL="0" indent="0">
              <a:buNone/>
              <a:defRPr sz="3200" b="1"/>
            </a:lvl1pPr>
            <a:lvl2pPr marL="609570" indent="0">
              <a:buNone/>
              <a:defRPr sz="2667" b="1"/>
            </a:lvl2pPr>
            <a:lvl3pPr marL="1219140" indent="0">
              <a:buNone/>
              <a:defRPr sz="2400" b="1"/>
            </a:lvl3pPr>
            <a:lvl4pPr marL="1828709" indent="0">
              <a:buNone/>
              <a:defRPr sz="2133" b="1"/>
            </a:lvl4pPr>
            <a:lvl5pPr marL="2438278" indent="0">
              <a:buNone/>
              <a:defRPr sz="2133" b="1"/>
            </a:lvl5pPr>
            <a:lvl6pPr marL="3047848" indent="0">
              <a:buNone/>
              <a:defRPr sz="2133" b="1"/>
            </a:lvl6pPr>
            <a:lvl7pPr marL="3657418" indent="0">
              <a:buNone/>
              <a:defRPr sz="2133" b="1"/>
            </a:lvl7pPr>
            <a:lvl8pPr marL="4266987" indent="0">
              <a:buNone/>
              <a:defRPr sz="2133" b="1"/>
            </a:lvl8pPr>
            <a:lvl9pPr marL="4876557" indent="0">
              <a:buNone/>
              <a:defRPr sz="2133" b="1"/>
            </a:lvl9pPr>
          </a:lstStyle>
          <a:p>
            <a:pPr lvl="0"/>
            <a:r>
              <a:rPr lang="fr-FR"/>
              <a:t>Cliquez pour modifier les styles du texte du masque</a:t>
            </a:r>
          </a:p>
        </p:txBody>
      </p:sp>
      <p:sp>
        <p:nvSpPr>
          <p:cNvPr id="6" name="Espace réservé du contenu 5"/>
          <p:cNvSpPr>
            <a:spLocks noGrp="1"/>
          </p:cNvSpPr>
          <p:nvPr>
            <p:ph sz="quarter" idx="4"/>
          </p:nvPr>
        </p:nvSpPr>
        <p:spPr>
          <a:xfrm>
            <a:off x="6193370"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7" name="Rectangle 4"/>
          <p:cNvSpPr>
            <a:spLocks noGrp="1" noChangeArrowheads="1"/>
          </p:cNvSpPr>
          <p:nvPr>
            <p:ph type="dt" sz="half" idx="10"/>
          </p:nvPr>
        </p:nvSpPr>
        <p:spPr>
          <a:ln/>
        </p:spPr>
        <p:txBody>
          <a:bodyPr/>
          <a:lstStyle>
            <a:lvl1pPr>
              <a:defRPr/>
            </a:lvl1pPr>
          </a:lstStyle>
          <a:p>
            <a:pPr>
              <a:defRPr/>
            </a:pPr>
            <a:endParaRPr lang="fr-FR"/>
          </a:p>
        </p:txBody>
      </p:sp>
      <p:sp>
        <p:nvSpPr>
          <p:cNvPr id="8" name="Rectangle 5"/>
          <p:cNvSpPr>
            <a:spLocks noGrp="1" noChangeArrowheads="1"/>
          </p:cNvSpPr>
          <p:nvPr>
            <p:ph type="ftr" sz="quarter" idx="11"/>
          </p:nvPr>
        </p:nvSpPr>
        <p:spPr>
          <a:ln/>
        </p:spPr>
        <p:txBody>
          <a:bodyPr/>
          <a:lstStyle>
            <a:lvl1pPr>
              <a:defRPr/>
            </a:lvl1pPr>
          </a:lstStyle>
          <a:p>
            <a:pPr>
              <a:defRPr/>
            </a:pPr>
            <a:endParaRPr lang="fr-FR"/>
          </a:p>
        </p:txBody>
      </p:sp>
      <p:sp>
        <p:nvSpPr>
          <p:cNvPr id="9" name="Rectangle 6"/>
          <p:cNvSpPr>
            <a:spLocks noGrp="1" noChangeArrowheads="1"/>
          </p:cNvSpPr>
          <p:nvPr>
            <p:ph type="sldNum" sz="quarter" idx="12"/>
          </p:nvPr>
        </p:nvSpPr>
        <p:spPr>
          <a:ln/>
        </p:spPr>
        <p:txBody>
          <a:bodyPr/>
          <a:lstStyle>
            <a:lvl1pPr>
              <a:defRPr/>
            </a:lvl1pPr>
          </a:lstStyle>
          <a:p>
            <a:pPr>
              <a:defRPr/>
            </a:pPr>
            <a:fld id="{CFD42A66-8C43-4CFF-810F-7318626E0BD6}" type="slidenum">
              <a:rPr lang="fr-FR"/>
              <a:pPr>
                <a:defRPr/>
              </a:pPr>
              <a:t>‹#›</a:t>
            </a:fld>
            <a:endParaRPr lang="fr-FR"/>
          </a:p>
        </p:txBody>
      </p:sp>
    </p:spTree>
    <p:extLst>
      <p:ext uri="{BB962C8B-B14F-4D97-AF65-F5344CB8AC3E}">
        <p14:creationId xmlns:p14="http://schemas.microsoft.com/office/powerpoint/2010/main" val="124612655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endParaRPr lang="fr-CH"/>
          </a:p>
        </p:txBody>
      </p:sp>
      <p:sp>
        <p:nvSpPr>
          <p:cNvPr id="3" name="Rectangle 4"/>
          <p:cNvSpPr>
            <a:spLocks noGrp="1" noChangeArrowheads="1"/>
          </p:cNvSpPr>
          <p:nvPr>
            <p:ph type="dt" sz="half" idx="10"/>
          </p:nvPr>
        </p:nvSpPr>
        <p:spPr>
          <a:ln/>
        </p:spPr>
        <p:txBody>
          <a:bodyPr/>
          <a:lstStyle>
            <a:lvl1pPr>
              <a:defRPr/>
            </a:lvl1pPr>
          </a:lstStyle>
          <a:p>
            <a:pPr>
              <a:defRPr/>
            </a:pPr>
            <a:endParaRPr lang="fr-FR"/>
          </a:p>
        </p:txBody>
      </p:sp>
      <p:sp>
        <p:nvSpPr>
          <p:cNvPr id="4" name="Rectangle 5"/>
          <p:cNvSpPr>
            <a:spLocks noGrp="1" noChangeArrowheads="1"/>
          </p:cNvSpPr>
          <p:nvPr>
            <p:ph type="ftr" sz="quarter" idx="11"/>
          </p:nvPr>
        </p:nvSpPr>
        <p:spPr>
          <a:ln/>
        </p:spPr>
        <p:txBody>
          <a:bodyPr/>
          <a:lstStyle>
            <a:lvl1pPr>
              <a:defRPr/>
            </a:lvl1pPr>
          </a:lstStyle>
          <a:p>
            <a:pPr>
              <a:defRPr/>
            </a:pPr>
            <a:endParaRPr lang="fr-FR"/>
          </a:p>
        </p:txBody>
      </p:sp>
      <p:sp>
        <p:nvSpPr>
          <p:cNvPr id="5" name="Rectangle 6"/>
          <p:cNvSpPr>
            <a:spLocks noGrp="1" noChangeArrowheads="1"/>
          </p:cNvSpPr>
          <p:nvPr>
            <p:ph type="sldNum" sz="quarter" idx="12"/>
          </p:nvPr>
        </p:nvSpPr>
        <p:spPr>
          <a:ln/>
        </p:spPr>
        <p:txBody>
          <a:bodyPr/>
          <a:lstStyle>
            <a:lvl1pPr>
              <a:defRPr/>
            </a:lvl1pPr>
          </a:lstStyle>
          <a:p>
            <a:pPr>
              <a:defRPr/>
            </a:pPr>
            <a:fld id="{26133E9B-89A7-42D4-888C-EF53E032024A}" type="slidenum">
              <a:rPr lang="fr-FR"/>
              <a:pPr>
                <a:defRPr/>
              </a:pPr>
              <a:t>‹#›</a:t>
            </a:fld>
            <a:endParaRPr lang="fr-FR"/>
          </a:p>
        </p:txBody>
      </p:sp>
    </p:spTree>
    <p:extLst>
      <p:ext uri="{BB962C8B-B14F-4D97-AF65-F5344CB8AC3E}">
        <p14:creationId xmlns:p14="http://schemas.microsoft.com/office/powerpoint/2010/main" val="11243974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fr-FR"/>
          </a:p>
        </p:txBody>
      </p:sp>
      <p:sp>
        <p:nvSpPr>
          <p:cNvPr id="3" name="Rectangle 5"/>
          <p:cNvSpPr>
            <a:spLocks noGrp="1" noChangeArrowheads="1"/>
          </p:cNvSpPr>
          <p:nvPr>
            <p:ph type="ftr" sz="quarter" idx="11"/>
          </p:nvPr>
        </p:nvSpPr>
        <p:spPr>
          <a:ln/>
        </p:spPr>
        <p:txBody>
          <a:bodyPr/>
          <a:lstStyle>
            <a:lvl1pPr>
              <a:defRPr/>
            </a:lvl1pPr>
          </a:lstStyle>
          <a:p>
            <a:pPr>
              <a:defRPr/>
            </a:pPr>
            <a:endParaRPr lang="fr-FR"/>
          </a:p>
        </p:txBody>
      </p:sp>
      <p:sp>
        <p:nvSpPr>
          <p:cNvPr id="4" name="Rectangle 6"/>
          <p:cNvSpPr>
            <a:spLocks noGrp="1" noChangeArrowheads="1"/>
          </p:cNvSpPr>
          <p:nvPr>
            <p:ph type="sldNum" sz="quarter" idx="12"/>
          </p:nvPr>
        </p:nvSpPr>
        <p:spPr>
          <a:ln/>
        </p:spPr>
        <p:txBody>
          <a:bodyPr/>
          <a:lstStyle>
            <a:lvl1pPr>
              <a:defRPr/>
            </a:lvl1pPr>
          </a:lstStyle>
          <a:p>
            <a:pPr>
              <a:defRPr/>
            </a:pPr>
            <a:fld id="{1BF4AE85-D8FA-4C4E-89C7-A2F54CFC9A18}" type="slidenum">
              <a:rPr lang="fr-FR"/>
              <a:pPr>
                <a:defRPr/>
              </a:pPr>
              <a:t>‹#›</a:t>
            </a:fld>
            <a:endParaRPr lang="fr-FR"/>
          </a:p>
        </p:txBody>
      </p:sp>
    </p:spTree>
    <p:extLst>
      <p:ext uri="{BB962C8B-B14F-4D97-AF65-F5344CB8AC3E}">
        <p14:creationId xmlns:p14="http://schemas.microsoft.com/office/powerpoint/2010/main" val="19656361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3" y="273049"/>
            <a:ext cx="4011084" cy="1162051"/>
          </a:xfrm>
        </p:spPr>
        <p:txBody>
          <a:bodyPr anchor="b"/>
          <a:lstStyle>
            <a:lvl1pPr algn="l">
              <a:defRPr sz="2667" b="1"/>
            </a:lvl1pPr>
          </a:lstStyle>
          <a:p>
            <a:r>
              <a:rPr lang="fr-FR"/>
              <a:t>Cliquez pour modifier le style du titre</a:t>
            </a:r>
            <a:endParaRPr lang="fr-CH"/>
          </a:p>
        </p:txBody>
      </p:sp>
      <p:sp>
        <p:nvSpPr>
          <p:cNvPr id="3" name="Espace réservé du contenu 2"/>
          <p:cNvSpPr>
            <a:spLocks noGrp="1"/>
          </p:cNvSpPr>
          <p:nvPr>
            <p:ph idx="1"/>
          </p:nvPr>
        </p:nvSpPr>
        <p:spPr>
          <a:xfrm>
            <a:off x="4766733" y="273053"/>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4" name="Espace réservé du texte 3"/>
          <p:cNvSpPr>
            <a:spLocks noGrp="1"/>
          </p:cNvSpPr>
          <p:nvPr>
            <p:ph type="body" sz="half" idx="2"/>
          </p:nvPr>
        </p:nvSpPr>
        <p:spPr>
          <a:xfrm>
            <a:off x="609603" y="1435103"/>
            <a:ext cx="4011084" cy="4691063"/>
          </a:xfrm>
        </p:spPr>
        <p:txBody>
          <a:bodyPr/>
          <a:lstStyle>
            <a:lvl1pPr marL="0" indent="0">
              <a:buNone/>
              <a:defRPr sz="1867"/>
            </a:lvl1pPr>
            <a:lvl2pPr marL="609570" indent="0">
              <a:buNone/>
              <a:defRPr sz="1600"/>
            </a:lvl2pPr>
            <a:lvl3pPr marL="1219140" indent="0">
              <a:buNone/>
              <a:defRPr sz="1333"/>
            </a:lvl3pPr>
            <a:lvl4pPr marL="1828709" indent="0">
              <a:buNone/>
              <a:defRPr sz="1200"/>
            </a:lvl4pPr>
            <a:lvl5pPr marL="2438278" indent="0">
              <a:buNone/>
              <a:defRPr sz="1200"/>
            </a:lvl5pPr>
            <a:lvl6pPr marL="3047848" indent="0">
              <a:buNone/>
              <a:defRPr sz="1200"/>
            </a:lvl6pPr>
            <a:lvl7pPr marL="3657418" indent="0">
              <a:buNone/>
              <a:defRPr sz="1200"/>
            </a:lvl7pPr>
            <a:lvl8pPr marL="4266987" indent="0">
              <a:buNone/>
              <a:defRPr sz="1200"/>
            </a:lvl8pPr>
            <a:lvl9pPr marL="4876557" indent="0">
              <a:buNone/>
              <a:defRPr sz="1200"/>
            </a:lvl9pPr>
          </a:lstStyle>
          <a:p>
            <a:pPr lvl="0"/>
            <a:r>
              <a:rPr lang="fr-FR"/>
              <a:t>Cliquez pour modifier les styles du texte du masque</a:t>
            </a:r>
          </a:p>
        </p:txBody>
      </p:sp>
      <p:sp>
        <p:nvSpPr>
          <p:cNvPr id="5" name="Rectangle 4"/>
          <p:cNvSpPr>
            <a:spLocks noGrp="1" noChangeArrowheads="1"/>
          </p:cNvSpPr>
          <p:nvPr>
            <p:ph type="dt" sz="half" idx="10"/>
          </p:nvPr>
        </p:nvSpPr>
        <p:spPr>
          <a:ln/>
        </p:spPr>
        <p:txBody>
          <a:bodyPr/>
          <a:lstStyle>
            <a:lvl1pPr>
              <a:defRPr/>
            </a:lvl1pPr>
          </a:lstStyle>
          <a:p>
            <a:pPr>
              <a:defRPr/>
            </a:pPr>
            <a:endParaRPr 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fr-FR"/>
          </a:p>
        </p:txBody>
      </p:sp>
      <p:sp>
        <p:nvSpPr>
          <p:cNvPr id="7" name="Rectangle 6"/>
          <p:cNvSpPr>
            <a:spLocks noGrp="1" noChangeArrowheads="1"/>
          </p:cNvSpPr>
          <p:nvPr>
            <p:ph type="sldNum" sz="quarter" idx="12"/>
          </p:nvPr>
        </p:nvSpPr>
        <p:spPr>
          <a:ln/>
        </p:spPr>
        <p:txBody>
          <a:bodyPr/>
          <a:lstStyle>
            <a:lvl1pPr>
              <a:defRPr/>
            </a:lvl1pPr>
          </a:lstStyle>
          <a:p>
            <a:pPr>
              <a:defRPr/>
            </a:pPr>
            <a:fld id="{B8E00D9A-179B-4985-9C66-322EFF475276}" type="slidenum">
              <a:rPr lang="fr-FR"/>
              <a:pPr>
                <a:defRPr/>
              </a:pPr>
              <a:t>‹#›</a:t>
            </a:fld>
            <a:endParaRPr lang="fr-FR"/>
          </a:p>
        </p:txBody>
      </p:sp>
    </p:spTree>
    <p:extLst>
      <p:ext uri="{BB962C8B-B14F-4D97-AF65-F5344CB8AC3E}">
        <p14:creationId xmlns:p14="http://schemas.microsoft.com/office/powerpoint/2010/main" val="280096970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9"/>
          </a:xfrm>
        </p:spPr>
        <p:txBody>
          <a:bodyPr anchor="b"/>
          <a:lstStyle>
            <a:lvl1pPr algn="l">
              <a:defRPr sz="2667" b="1"/>
            </a:lvl1pPr>
          </a:lstStyle>
          <a:p>
            <a:r>
              <a:rPr lang="fr-FR"/>
              <a:t>Cliquez pour modifier le style du titre</a:t>
            </a:r>
            <a:endParaRPr lang="fr-CH"/>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4267"/>
            </a:lvl1pPr>
            <a:lvl2pPr marL="609570" indent="0">
              <a:buNone/>
              <a:defRPr sz="3733"/>
            </a:lvl2pPr>
            <a:lvl3pPr marL="1219140" indent="0">
              <a:buNone/>
              <a:defRPr sz="3200"/>
            </a:lvl3pPr>
            <a:lvl4pPr marL="1828709" indent="0">
              <a:buNone/>
              <a:defRPr sz="2667"/>
            </a:lvl4pPr>
            <a:lvl5pPr marL="2438278" indent="0">
              <a:buNone/>
              <a:defRPr sz="2667"/>
            </a:lvl5pPr>
            <a:lvl6pPr marL="3047848" indent="0">
              <a:buNone/>
              <a:defRPr sz="2667"/>
            </a:lvl6pPr>
            <a:lvl7pPr marL="3657418" indent="0">
              <a:buNone/>
              <a:defRPr sz="2667"/>
            </a:lvl7pPr>
            <a:lvl8pPr marL="4266987" indent="0">
              <a:buNone/>
              <a:defRPr sz="2667"/>
            </a:lvl8pPr>
            <a:lvl9pPr marL="4876557" indent="0">
              <a:buNone/>
              <a:defRPr sz="2667"/>
            </a:lvl9pPr>
          </a:lstStyle>
          <a:p>
            <a:pPr lvl="0"/>
            <a:endParaRPr lang="fr-CH" noProof="0"/>
          </a:p>
        </p:txBody>
      </p:sp>
      <p:sp>
        <p:nvSpPr>
          <p:cNvPr id="4" name="Espace réservé du texte 3"/>
          <p:cNvSpPr>
            <a:spLocks noGrp="1"/>
          </p:cNvSpPr>
          <p:nvPr>
            <p:ph type="body" sz="half" idx="2"/>
          </p:nvPr>
        </p:nvSpPr>
        <p:spPr>
          <a:xfrm>
            <a:off x="2389717" y="5367339"/>
            <a:ext cx="7315200" cy="804863"/>
          </a:xfrm>
        </p:spPr>
        <p:txBody>
          <a:bodyPr/>
          <a:lstStyle>
            <a:lvl1pPr marL="0" indent="0">
              <a:buNone/>
              <a:defRPr sz="1867"/>
            </a:lvl1pPr>
            <a:lvl2pPr marL="609570" indent="0">
              <a:buNone/>
              <a:defRPr sz="1600"/>
            </a:lvl2pPr>
            <a:lvl3pPr marL="1219140" indent="0">
              <a:buNone/>
              <a:defRPr sz="1333"/>
            </a:lvl3pPr>
            <a:lvl4pPr marL="1828709" indent="0">
              <a:buNone/>
              <a:defRPr sz="1200"/>
            </a:lvl4pPr>
            <a:lvl5pPr marL="2438278" indent="0">
              <a:buNone/>
              <a:defRPr sz="1200"/>
            </a:lvl5pPr>
            <a:lvl6pPr marL="3047848" indent="0">
              <a:buNone/>
              <a:defRPr sz="1200"/>
            </a:lvl6pPr>
            <a:lvl7pPr marL="3657418" indent="0">
              <a:buNone/>
              <a:defRPr sz="1200"/>
            </a:lvl7pPr>
            <a:lvl8pPr marL="4266987" indent="0">
              <a:buNone/>
              <a:defRPr sz="1200"/>
            </a:lvl8pPr>
            <a:lvl9pPr marL="4876557" indent="0">
              <a:buNone/>
              <a:defRPr sz="1200"/>
            </a:lvl9pPr>
          </a:lstStyle>
          <a:p>
            <a:pPr lvl="0"/>
            <a:r>
              <a:rPr lang="fr-FR"/>
              <a:t>Cliquez pour modifier les styles du texte du masque</a:t>
            </a:r>
          </a:p>
        </p:txBody>
      </p:sp>
      <p:sp>
        <p:nvSpPr>
          <p:cNvPr id="5" name="Rectangle 4"/>
          <p:cNvSpPr>
            <a:spLocks noGrp="1" noChangeArrowheads="1"/>
          </p:cNvSpPr>
          <p:nvPr>
            <p:ph type="dt" sz="half" idx="10"/>
          </p:nvPr>
        </p:nvSpPr>
        <p:spPr>
          <a:ln/>
        </p:spPr>
        <p:txBody>
          <a:bodyPr/>
          <a:lstStyle>
            <a:lvl1pPr>
              <a:defRPr/>
            </a:lvl1pPr>
          </a:lstStyle>
          <a:p>
            <a:pPr>
              <a:defRPr/>
            </a:pPr>
            <a:endParaRPr 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fr-FR"/>
          </a:p>
        </p:txBody>
      </p:sp>
      <p:sp>
        <p:nvSpPr>
          <p:cNvPr id="7" name="Rectangle 6"/>
          <p:cNvSpPr>
            <a:spLocks noGrp="1" noChangeArrowheads="1"/>
          </p:cNvSpPr>
          <p:nvPr>
            <p:ph type="sldNum" sz="quarter" idx="12"/>
          </p:nvPr>
        </p:nvSpPr>
        <p:spPr>
          <a:ln/>
        </p:spPr>
        <p:txBody>
          <a:bodyPr/>
          <a:lstStyle>
            <a:lvl1pPr>
              <a:defRPr/>
            </a:lvl1pPr>
          </a:lstStyle>
          <a:p>
            <a:pPr>
              <a:defRPr/>
            </a:pPr>
            <a:fld id="{9C358C7C-46A6-4CD8-8DC7-24FB158127BA}" type="slidenum">
              <a:rPr lang="fr-FR"/>
              <a:pPr>
                <a:defRPr/>
              </a:pPr>
              <a:t>‹#›</a:t>
            </a:fld>
            <a:endParaRPr lang="fr-FR"/>
          </a:p>
        </p:txBody>
      </p:sp>
    </p:spTree>
    <p:extLst>
      <p:ext uri="{BB962C8B-B14F-4D97-AF65-F5344CB8AC3E}">
        <p14:creationId xmlns:p14="http://schemas.microsoft.com/office/powerpoint/2010/main" val="393469988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endParaRPr lang="fr-CH"/>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4" name="Rectangle 4"/>
          <p:cNvSpPr>
            <a:spLocks noGrp="1" noChangeArrowheads="1"/>
          </p:cNvSpPr>
          <p:nvPr>
            <p:ph type="dt" sz="half" idx="10"/>
          </p:nvPr>
        </p:nvSpPr>
        <p:spPr>
          <a:ln/>
        </p:spPr>
        <p:txBody>
          <a:bodyPr/>
          <a:lstStyle>
            <a:lvl1pPr>
              <a:defRPr/>
            </a:lvl1pPr>
          </a:lstStyle>
          <a:p>
            <a:pPr>
              <a:defRPr/>
            </a:pPr>
            <a:endParaRPr 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fr-FR"/>
          </a:p>
        </p:txBody>
      </p:sp>
      <p:sp>
        <p:nvSpPr>
          <p:cNvPr id="6" name="Rectangle 6"/>
          <p:cNvSpPr>
            <a:spLocks noGrp="1" noChangeArrowheads="1"/>
          </p:cNvSpPr>
          <p:nvPr>
            <p:ph type="sldNum" sz="quarter" idx="12"/>
          </p:nvPr>
        </p:nvSpPr>
        <p:spPr>
          <a:ln/>
        </p:spPr>
        <p:txBody>
          <a:bodyPr/>
          <a:lstStyle>
            <a:lvl1pPr>
              <a:defRPr/>
            </a:lvl1pPr>
          </a:lstStyle>
          <a:p>
            <a:pPr>
              <a:defRPr/>
            </a:pPr>
            <a:fld id="{F2B3D1AC-2C08-4950-A7B7-9ED5CAA4CA14}" type="slidenum">
              <a:rPr lang="fr-FR"/>
              <a:pPr>
                <a:defRPr/>
              </a:pPr>
              <a:t>‹#›</a:t>
            </a:fld>
            <a:endParaRPr lang="fr-FR"/>
          </a:p>
        </p:txBody>
      </p:sp>
    </p:spTree>
    <p:extLst>
      <p:ext uri="{BB962C8B-B14F-4D97-AF65-F5344CB8AC3E}">
        <p14:creationId xmlns:p14="http://schemas.microsoft.com/office/powerpoint/2010/main" val="74089725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9017000" y="533400"/>
            <a:ext cx="2971800" cy="5486400"/>
          </a:xfrm>
        </p:spPr>
        <p:txBody>
          <a:bodyPr vert="eaVert"/>
          <a:lstStyle/>
          <a:p>
            <a:r>
              <a:rPr lang="fr-FR"/>
              <a:t>Cliquez pour modifier le style du titre</a:t>
            </a:r>
            <a:endParaRPr lang="fr-CH"/>
          </a:p>
        </p:txBody>
      </p:sp>
      <p:sp>
        <p:nvSpPr>
          <p:cNvPr id="3" name="Espace réservé du texte vertical 2"/>
          <p:cNvSpPr>
            <a:spLocks noGrp="1"/>
          </p:cNvSpPr>
          <p:nvPr>
            <p:ph type="body" orient="vert" idx="1"/>
          </p:nvPr>
        </p:nvSpPr>
        <p:spPr>
          <a:xfrm>
            <a:off x="101600" y="533400"/>
            <a:ext cx="8712200" cy="5486400"/>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fr-CH"/>
          </a:p>
        </p:txBody>
      </p:sp>
      <p:sp>
        <p:nvSpPr>
          <p:cNvPr id="4" name="Rectangle 4"/>
          <p:cNvSpPr>
            <a:spLocks noGrp="1" noChangeArrowheads="1"/>
          </p:cNvSpPr>
          <p:nvPr>
            <p:ph type="dt" sz="half" idx="10"/>
          </p:nvPr>
        </p:nvSpPr>
        <p:spPr>
          <a:ln/>
        </p:spPr>
        <p:txBody>
          <a:bodyPr/>
          <a:lstStyle>
            <a:lvl1pPr>
              <a:defRPr/>
            </a:lvl1pPr>
          </a:lstStyle>
          <a:p>
            <a:pPr>
              <a:defRPr/>
            </a:pPr>
            <a:endParaRPr 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fr-FR"/>
          </a:p>
        </p:txBody>
      </p:sp>
      <p:sp>
        <p:nvSpPr>
          <p:cNvPr id="6" name="Rectangle 6"/>
          <p:cNvSpPr>
            <a:spLocks noGrp="1" noChangeArrowheads="1"/>
          </p:cNvSpPr>
          <p:nvPr>
            <p:ph type="sldNum" sz="quarter" idx="12"/>
          </p:nvPr>
        </p:nvSpPr>
        <p:spPr>
          <a:ln/>
        </p:spPr>
        <p:txBody>
          <a:bodyPr/>
          <a:lstStyle>
            <a:lvl1pPr>
              <a:defRPr/>
            </a:lvl1pPr>
          </a:lstStyle>
          <a:p>
            <a:pPr>
              <a:defRPr/>
            </a:pPr>
            <a:fld id="{290AFE21-4892-40E4-9676-2D9EDFCC37C9}" type="slidenum">
              <a:rPr lang="fr-FR"/>
              <a:pPr>
                <a:defRPr/>
              </a:pPr>
              <a:t>‹#›</a:t>
            </a:fld>
            <a:endParaRPr lang="fr-FR"/>
          </a:p>
        </p:txBody>
      </p:sp>
    </p:spTree>
    <p:extLst>
      <p:ext uri="{BB962C8B-B14F-4D97-AF65-F5344CB8AC3E}">
        <p14:creationId xmlns:p14="http://schemas.microsoft.com/office/powerpoint/2010/main" val="10101458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69336" y="274637"/>
            <a:ext cx="8577661" cy="918059"/>
          </a:xfrm>
          <a:prstGeom prst="rect">
            <a:avLst/>
          </a:prstGeom>
        </p:spPr>
        <p:txBody>
          <a:bodyPr vert="horz" lIns="91440" tIns="45720" rIns="91440" bIns="45720" rtlCol="0" anchor="ctr">
            <a:normAutofit/>
          </a:bodyPr>
          <a:lstStyle/>
          <a:p>
            <a:r>
              <a:rPr lang="en-GB" dirty="0"/>
              <a:t>Click to edit Master title style</a:t>
            </a:r>
            <a:endParaRPr lang="en-US" dirty="0"/>
          </a:p>
        </p:txBody>
      </p:sp>
      <p:sp>
        <p:nvSpPr>
          <p:cNvPr id="3" name="Text Placeholder 2"/>
          <p:cNvSpPr>
            <a:spLocks noGrp="1"/>
          </p:cNvSpPr>
          <p:nvPr>
            <p:ph type="body" idx="1"/>
          </p:nvPr>
        </p:nvSpPr>
        <p:spPr>
          <a:xfrm>
            <a:off x="369336" y="1372889"/>
            <a:ext cx="11495160" cy="4753276"/>
          </a:xfrm>
          <a:prstGeom prst="rect">
            <a:avLst/>
          </a:prstGeom>
        </p:spPr>
        <p:txBody>
          <a:bodyPr vert="horz" lIns="91440" tIns="45720" rIns="91440" bIns="45720" rtlCol="0">
            <a:norm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pPr defTabSz="609585"/>
            <a:fld id="{988140B2-E13B-6C4E-B814-2E3AC03FDA72}" type="datetimeFigureOut">
              <a:rPr lang="en-US" smtClean="0">
                <a:solidFill>
                  <a:prstClr val="black">
                    <a:tint val="75000"/>
                  </a:prstClr>
                </a:solidFill>
              </a:rPr>
              <a:pPr defTabSz="609585"/>
              <a:t>11/8/22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pPr defTabSz="609585"/>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pPr defTabSz="609585"/>
            <a:fld id="{EF1F77CB-1406-984C-AFD1-A932DBBD051C}" type="slidenum">
              <a:rPr lang="en-US" smtClean="0">
                <a:solidFill>
                  <a:prstClr val="black">
                    <a:tint val="75000"/>
                  </a:prstClr>
                </a:solidFill>
              </a:rPr>
              <a:pPr defTabSz="609585"/>
              <a:t>‹#›</a:t>
            </a:fld>
            <a:endParaRPr lang="en-US">
              <a:solidFill>
                <a:prstClr val="black">
                  <a:tint val="75000"/>
                </a:prstClr>
              </a:solidFill>
            </a:endParaRPr>
          </a:p>
        </p:txBody>
      </p:sp>
    </p:spTree>
    <p:extLst>
      <p:ext uri="{BB962C8B-B14F-4D97-AF65-F5344CB8AC3E}">
        <p14:creationId xmlns:p14="http://schemas.microsoft.com/office/powerpoint/2010/main" val="135378767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txStyles>
    <p:titleStyle>
      <a:lvl1pPr algn="l" defTabSz="609585" rtl="0" eaLnBrk="1" latinLnBrk="0" hangingPunct="1">
        <a:spcBef>
          <a:spcPct val="0"/>
        </a:spcBef>
        <a:buNone/>
        <a:defRPr sz="4800" b="1" kern="1200">
          <a:solidFill>
            <a:srgbClr val="CD071E"/>
          </a:solidFill>
          <a:latin typeface="+mj-lt"/>
          <a:ea typeface="+mj-ea"/>
          <a:cs typeface="+mj-cs"/>
        </a:defRPr>
      </a:lvl1pPr>
    </p:titleStyle>
    <p:bodyStyle>
      <a:lvl1pPr marL="457189" indent="-457189" algn="l" defTabSz="609585" rtl="0" eaLnBrk="1" latinLnBrk="0" hangingPunct="1">
        <a:spcBef>
          <a:spcPct val="20000"/>
        </a:spcBef>
        <a:buClr>
          <a:srgbClr val="15275E"/>
        </a:buClr>
        <a:buFont typeface="Arial"/>
        <a:buChar char="•"/>
        <a:defRPr sz="4267" kern="1200">
          <a:solidFill>
            <a:schemeClr val="tx1"/>
          </a:solidFill>
          <a:latin typeface="+mn-lt"/>
          <a:ea typeface="+mn-ea"/>
          <a:cs typeface="+mn-cs"/>
        </a:defRPr>
      </a:lvl1pPr>
      <a:lvl2pPr marL="990575" indent="-380990" algn="l" defTabSz="609585" rtl="0" eaLnBrk="1" latinLnBrk="0" hangingPunct="1">
        <a:spcBef>
          <a:spcPct val="20000"/>
        </a:spcBef>
        <a:buClr>
          <a:srgbClr val="15275E"/>
        </a:buClr>
        <a:buFont typeface="Arial"/>
        <a:buChar char="–"/>
        <a:defRPr sz="3733" kern="1200">
          <a:solidFill>
            <a:schemeClr val="tx1"/>
          </a:solidFill>
          <a:latin typeface="+mn-lt"/>
          <a:ea typeface="+mn-ea"/>
          <a:cs typeface="+mn-cs"/>
        </a:defRPr>
      </a:lvl2pPr>
      <a:lvl3pPr marL="1523962" indent="-304792" algn="l" defTabSz="609585" rtl="0" eaLnBrk="1" latinLnBrk="0" hangingPunct="1">
        <a:spcBef>
          <a:spcPct val="20000"/>
        </a:spcBef>
        <a:buClr>
          <a:srgbClr val="15275E"/>
        </a:buClr>
        <a:buFont typeface="Arial"/>
        <a:buChar char="•"/>
        <a:defRPr sz="3200" kern="1200">
          <a:solidFill>
            <a:schemeClr val="tx1"/>
          </a:solidFill>
          <a:latin typeface="+mn-lt"/>
          <a:ea typeface="+mn-ea"/>
          <a:cs typeface="+mn-cs"/>
        </a:defRPr>
      </a:lvl3pPr>
      <a:lvl4pPr marL="2133547" indent="-304792" algn="l" defTabSz="609585" rtl="0" eaLnBrk="1" latinLnBrk="0" hangingPunct="1">
        <a:spcBef>
          <a:spcPct val="20000"/>
        </a:spcBef>
        <a:buClr>
          <a:srgbClr val="15275E"/>
        </a:buClr>
        <a:buFont typeface="Arial"/>
        <a:buChar char="–"/>
        <a:defRPr sz="2667" kern="1200">
          <a:solidFill>
            <a:schemeClr val="tx1"/>
          </a:solidFill>
          <a:latin typeface="+mn-lt"/>
          <a:ea typeface="+mn-ea"/>
          <a:cs typeface="+mn-cs"/>
        </a:defRPr>
      </a:lvl4pPr>
      <a:lvl5pPr marL="2743131" indent="-304792" algn="l" defTabSz="609585" rtl="0" eaLnBrk="1" latinLnBrk="0" hangingPunct="1">
        <a:spcBef>
          <a:spcPct val="20000"/>
        </a:spcBef>
        <a:buClr>
          <a:srgbClr val="15275E"/>
        </a:buClr>
        <a:buFont typeface="Arial"/>
        <a:buChar char="»"/>
        <a:defRPr sz="2667" kern="1200">
          <a:solidFill>
            <a:schemeClr val="tx1"/>
          </a:solidFill>
          <a:latin typeface="+mn-lt"/>
          <a:ea typeface="+mn-ea"/>
          <a:cs typeface="+mn-cs"/>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p:bodyStyle>
    <p:otherStyle>
      <a:defPPr>
        <a:defRPr lang="en-US"/>
      </a:defPPr>
      <a:lvl1pPr marL="0" algn="l" defTabSz="609585" rtl="0" eaLnBrk="1" latinLnBrk="0" hangingPunct="1">
        <a:defRPr sz="2400" kern="1200">
          <a:solidFill>
            <a:schemeClr val="tx1"/>
          </a:solidFill>
          <a:latin typeface="+mn-lt"/>
          <a:ea typeface="+mn-ea"/>
          <a:cs typeface="+mn-cs"/>
        </a:defRPr>
      </a:lvl1pPr>
      <a:lvl2pPr marL="609585" algn="l" defTabSz="609585" rtl="0" eaLnBrk="1" latinLnBrk="0" hangingPunct="1">
        <a:defRPr sz="2400" kern="1200">
          <a:solidFill>
            <a:schemeClr val="tx1"/>
          </a:solidFill>
          <a:latin typeface="+mn-lt"/>
          <a:ea typeface="+mn-ea"/>
          <a:cs typeface="+mn-cs"/>
        </a:defRPr>
      </a:lvl2pPr>
      <a:lvl3pPr marL="1219170" algn="l" defTabSz="609585" rtl="0" eaLnBrk="1" latinLnBrk="0" hangingPunct="1">
        <a:defRPr sz="2400" kern="1200">
          <a:solidFill>
            <a:schemeClr val="tx1"/>
          </a:solidFill>
          <a:latin typeface="+mn-lt"/>
          <a:ea typeface="+mn-ea"/>
          <a:cs typeface="+mn-cs"/>
        </a:defRPr>
      </a:lvl3pPr>
      <a:lvl4pPr marL="1828754" algn="l" defTabSz="609585" rtl="0" eaLnBrk="1" latinLnBrk="0" hangingPunct="1">
        <a:defRPr sz="2400" kern="1200">
          <a:solidFill>
            <a:schemeClr val="tx1"/>
          </a:solidFill>
          <a:latin typeface="+mn-lt"/>
          <a:ea typeface="+mn-ea"/>
          <a:cs typeface="+mn-cs"/>
        </a:defRPr>
      </a:lvl4pPr>
      <a:lvl5pPr marL="2438339" algn="l" defTabSz="609585" rtl="0" eaLnBrk="1" latinLnBrk="0" hangingPunct="1">
        <a:defRPr sz="2400" kern="1200">
          <a:solidFill>
            <a:schemeClr val="tx1"/>
          </a:solidFill>
          <a:latin typeface="+mn-lt"/>
          <a:ea typeface="+mn-ea"/>
          <a:cs typeface="+mn-cs"/>
        </a:defRPr>
      </a:lvl5pPr>
      <a:lvl6pPr marL="3047924" algn="l" defTabSz="609585" rtl="0" eaLnBrk="1" latinLnBrk="0" hangingPunct="1">
        <a:defRPr sz="2400" kern="1200">
          <a:solidFill>
            <a:schemeClr val="tx1"/>
          </a:solidFill>
          <a:latin typeface="+mn-lt"/>
          <a:ea typeface="+mn-ea"/>
          <a:cs typeface="+mn-cs"/>
        </a:defRPr>
      </a:lvl6pPr>
      <a:lvl7pPr marL="3657509" algn="l" defTabSz="609585" rtl="0" eaLnBrk="1" latinLnBrk="0" hangingPunct="1">
        <a:defRPr sz="2400" kern="1200">
          <a:solidFill>
            <a:schemeClr val="tx1"/>
          </a:solidFill>
          <a:latin typeface="+mn-lt"/>
          <a:ea typeface="+mn-ea"/>
          <a:cs typeface="+mn-cs"/>
        </a:defRPr>
      </a:lvl7pPr>
      <a:lvl8pPr marL="4267093" algn="l" defTabSz="609585" rtl="0" eaLnBrk="1" latinLnBrk="0" hangingPunct="1">
        <a:defRPr sz="2400" kern="1200">
          <a:solidFill>
            <a:schemeClr val="tx1"/>
          </a:solidFill>
          <a:latin typeface="+mn-lt"/>
          <a:ea typeface="+mn-ea"/>
          <a:cs typeface="+mn-cs"/>
        </a:defRPr>
      </a:lvl8pPr>
      <a:lvl9pPr marL="4876678" algn="l" defTabSz="609585"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auto">
          <a:xfrm>
            <a:off x="101600" y="533400"/>
            <a:ext cx="118872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fr-FR"/>
              <a:t>Cliquez pour modifier le style du titre du masque</a:t>
            </a:r>
          </a:p>
        </p:txBody>
      </p:sp>
      <p:sp>
        <p:nvSpPr>
          <p:cNvPr id="5123" name="Rectangle 3"/>
          <p:cNvSpPr>
            <a:spLocks noGrp="1" noChangeArrowheads="1"/>
          </p:cNvSpPr>
          <p:nvPr>
            <p:ph type="body" idx="1"/>
          </p:nvPr>
        </p:nvSpPr>
        <p:spPr bwMode="auto">
          <a:xfrm>
            <a:off x="914400" y="1905000"/>
            <a:ext cx="103632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fr-FR"/>
              <a:t>Cliquez pour modifier les styles du texte du masque</a:t>
            </a:r>
          </a:p>
          <a:p>
            <a:pPr lvl="1"/>
            <a:r>
              <a:rPr lang="fr-FR"/>
              <a:t>Deuxième niveau</a:t>
            </a:r>
          </a:p>
          <a:p>
            <a:pPr lvl="2"/>
            <a:r>
              <a:rPr lang="fr-FR"/>
              <a:t>Troisième niveau</a:t>
            </a:r>
          </a:p>
        </p:txBody>
      </p:sp>
      <p:sp>
        <p:nvSpPr>
          <p:cNvPr id="3076" name="Rectangle 4"/>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867" smtClean="0"/>
            </a:lvl1pPr>
          </a:lstStyle>
          <a:p>
            <a:pPr>
              <a:defRPr/>
            </a:pPr>
            <a:endParaRPr lang="fr-FR"/>
          </a:p>
        </p:txBody>
      </p:sp>
      <p:sp>
        <p:nvSpPr>
          <p:cNvPr id="3077" name="Rectangle 5"/>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867" smtClean="0">
                <a:latin typeface="Times New Roman" pitchFamily="18" charset="0"/>
              </a:defRPr>
            </a:lvl1pPr>
          </a:lstStyle>
          <a:p>
            <a:pPr>
              <a:defRPr/>
            </a:pPr>
            <a:endParaRPr lang="fr-FR"/>
          </a:p>
        </p:txBody>
      </p:sp>
      <p:sp>
        <p:nvSpPr>
          <p:cNvPr id="3078" name="Rectangle 6"/>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867" smtClean="0">
                <a:latin typeface="Times New Roman" pitchFamily="18" charset="0"/>
              </a:defRPr>
            </a:lvl1pPr>
          </a:lstStyle>
          <a:p>
            <a:pPr>
              <a:defRPr/>
            </a:pPr>
            <a:fld id="{8ABEF7CA-8361-41A3-9AB9-0FF90BCCEC98}" type="slidenum">
              <a:rPr lang="fr-FR"/>
              <a:pPr>
                <a:defRPr/>
              </a:pPr>
              <a:t>‹#›</a:t>
            </a:fld>
            <a:endParaRPr lang="fr-FR"/>
          </a:p>
        </p:txBody>
      </p:sp>
    </p:spTree>
    <p:extLst>
      <p:ext uri="{BB962C8B-B14F-4D97-AF65-F5344CB8AC3E}">
        <p14:creationId xmlns:p14="http://schemas.microsoft.com/office/powerpoint/2010/main" val="2710610102"/>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p:titleStyle>
    <p:bodyStyle>
      <a:lvl1pPr marL="457178" indent="-457178" algn="l" rtl="0" eaLnBrk="0" fontAlgn="base" hangingPunct="0">
        <a:spcBef>
          <a:spcPct val="20000"/>
        </a:spcBef>
        <a:spcAft>
          <a:spcPct val="0"/>
        </a:spcAft>
        <a:buSzPct val="60000"/>
        <a:buFont typeface="Wingdings" pitchFamily="2" charset="2"/>
        <a:buChar char="u"/>
        <a:defRPr sz="3733">
          <a:solidFill>
            <a:schemeClr val="tx1"/>
          </a:solidFill>
          <a:latin typeface="+mn-lt"/>
          <a:ea typeface="+mn-ea"/>
          <a:cs typeface="+mn-cs"/>
        </a:defRPr>
      </a:lvl1pPr>
      <a:lvl2pPr marL="990550" indent="-380981" algn="l" rtl="0" eaLnBrk="0" fontAlgn="base" hangingPunct="0">
        <a:spcBef>
          <a:spcPct val="20000"/>
        </a:spcBef>
        <a:spcAft>
          <a:spcPct val="0"/>
        </a:spcAft>
        <a:buFont typeface="Wingdings" pitchFamily="2" charset="2"/>
        <a:buChar char="Ø"/>
        <a:defRPr sz="3200">
          <a:solidFill>
            <a:schemeClr val="tx1"/>
          </a:solidFill>
          <a:latin typeface="+mn-lt"/>
        </a:defRPr>
      </a:lvl2pPr>
      <a:lvl3pPr marL="1523925" indent="-304784" algn="l" rtl="0" eaLnBrk="0" fontAlgn="base" hangingPunct="0">
        <a:spcBef>
          <a:spcPct val="20000"/>
        </a:spcBef>
        <a:spcAft>
          <a:spcPct val="0"/>
        </a:spcAft>
        <a:buChar char="•"/>
        <a:defRPr sz="2667">
          <a:solidFill>
            <a:schemeClr val="tx1"/>
          </a:solidFill>
          <a:latin typeface="+mn-lt"/>
        </a:defRPr>
      </a:lvl3pPr>
      <a:lvl4pPr marL="2133493" indent="-304784" algn="l" rtl="0" eaLnBrk="0" fontAlgn="base" hangingPunct="0">
        <a:spcBef>
          <a:spcPct val="20000"/>
        </a:spcBef>
        <a:spcAft>
          <a:spcPct val="0"/>
        </a:spcAft>
        <a:buChar char="–"/>
        <a:defRPr sz="2667">
          <a:solidFill>
            <a:schemeClr val="tx1"/>
          </a:solidFill>
          <a:latin typeface="+mn-lt"/>
        </a:defRPr>
      </a:lvl4pPr>
      <a:lvl5pPr marL="2743062" indent="-304784" algn="l" rtl="0" eaLnBrk="0" fontAlgn="base" hangingPunct="0">
        <a:spcBef>
          <a:spcPct val="20000"/>
        </a:spcBef>
        <a:spcAft>
          <a:spcPct val="0"/>
        </a:spcAft>
        <a:buChar char="»"/>
        <a:defRPr sz="2667">
          <a:solidFill>
            <a:schemeClr val="tx1"/>
          </a:solidFill>
          <a:latin typeface="+mn-lt"/>
        </a:defRPr>
      </a:lvl5pPr>
      <a:lvl6pPr marL="3352632" indent="-304784" algn="l" rtl="0" fontAlgn="base">
        <a:spcBef>
          <a:spcPct val="20000"/>
        </a:spcBef>
        <a:spcAft>
          <a:spcPct val="0"/>
        </a:spcAft>
        <a:buChar char="»"/>
        <a:defRPr sz="2667">
          <a:solidFill>
            <a:schemeClr val="tx1"/>
          </a:solidFill>
          <a:latin typeface="+mn-lt"/>
        </a:defRPr>
      </a:lvl6pPr>
      <a:lvl7pPr marL="3962202" indent="-304784" algn="l" rtl="0" fontAlgn="base">
        <a:spcBef>
          <a:spcPct val="20000"/>
        </a:spcBef>
        <a:spcAft>
          <a:spcPct val="0"/>
        </a:spcAft>
        <a:buChar char="»"/>
        <a:defRPr sz="2667">
          <a:solidFill>
            <a:schemeClr val="tx1"/>
          </a:solidFill>
          <a:latin typeface="+mn-lt"/>
        </a:defRPr>
      </a:lvl7pPr>
      <a:lvl8pPr marL="4571772" indent="-304784" algn="l" rtl="0" fontAlgn="base">
        <a:spcBef>
          <a:spcPct val="20000"/>
        </a:spcBef>
        <a:spcAft>
          <a:spcPct val="0"/>
        </a:spcAft>
        <a:buChar char="»"/>
        <a:defRPr sz="2667">
          <a:solidFill>
            <a:schemeClr val="tx1"/>
          </a:solidFill>
          <a:latin typeface="+mn-lt"/>
        </a:defRPr>
      </a:lvl8pPr>
      <a:lvl9pPr marL="5181341" indent="-304784" algn="l" rtl="0" fontAlgn="base">
        <a:spcBef>
          <a:spcPct val="20000"/>
        </a:spcBef>
        <a:spcAft>
          <a:spcPct val="0"/>
        </a:spcAft>
        <a:buChar char="»"/>
        <a:defRPr sz="2667">
          <a:solidFill>
            <a:schemeClr val="tx1"/>
          </a:solidFill>
          <a:latin typeface="+mn-lt"/>
        </a:defRPr>
      </a:lvl9pPr>
    </p:bodyStyle>
    <p:otherStyle>
      <a:defPPr>
        <a:defRPr lang="fr-FR"/>
      </a:defPPr>
      <a:lvl1pPr marL="0" algn="l" defTabSz="1219140" rtl="0" eaLnBrk="1" latinLnBrk="0" hangingPunct="1">
        <a:defRPr sz="2400" kern="1200">
          <a:solidFill>
            <a:schemeClr val="tx1"/>
          </a:solidFill>
          <a:latin typeface="+mn-lt"/>
          <a:ea typeface="+mn-ea"/>
          <a:cs typeface="+mn-cs"/>
        </a:defRPr>
      </a:lvl1pPr>
      <a:lvl2pPr marL="609570" algn="l" defTabSz="1219140" rtl="0" eaLnBrk="1" latinLnBrk="0" hangingPunct="1">
        <a:defRPr sz="2400" kern="1200">
          <a:solidFill>
            <a:schemeClr val="tx1"/>
          </a:solidFill>
          <a:latin typeface="+mn-lt"/>
          <a:ea typeface="+mn-ea"/>
          <a:cs typeface="+mn-cs"/>
        </a:defRPr>
      </a:lvl2pPr>
      <a:lvl3pPr marL="1219140" algn="l" defTabSz="1219140" rtl="0" eaLnBrk="1" latinLnBrk="0" hangingPunct="1">
        <a:defRPr sz="2400" kern="1200">
          <a:solidFill>
            <a:schemeClr val="tx1"/>
          </a:solidFill>
          <a:latin typeface="+mn-lt"/>
          <a:ea typeface="+mn-ea"/>
          <a:cs typeface="+mn-cs"/>
        </a:defRPr>
      </a:lvl3pPr>
      <a:lvl4pPr marL="1828709" algn="l" defTabSz="1219140" rtl="0" eaLnBrk="1" latinLnBrk="0" hangingPunct="1">
        <a:defRPr sz="2400" kern="1200">
          <a:solidFill>
            <a:schemeClr val="tx1"/>
          </a:solidFill>
          <a:latin typeface="+mn-lt"/>
          <a:ea typeface="+mn-ea"/>
          <a:cs typeface="+mn-cs"/>
        </a:defRPr>
      </a:lvl4pPr>
      <a:lvl5pPr marL="2438278" algn="l" defTabSz="1219140" rtl="0" eaLnBrk="1" latinLnBrk="0" hangingPunct="1">
        <a:defRPr sz="2400" kern="1200">
          <a:solidFill>
            <a:schemeClr val="tx1"/>
          </a:solidFill>
          <a:latin typeface="+mn-lt"/>
          <a:ea typeface="+mn-ea"/>
          <a:cs typeface="+mn-cs"/>
        </a:defRPr>
      </a:lvl5pPr>
      <a:lvl6pPr marL="3047848" algn="l" defTabSz="1219140" rtl="0" eaLnBrk="1" latinLnBrk="0" hangingPunct="1">
        <a:defRPr sz="2400" kern="1200">
          <a:solidFill>
            <a:schemeClr val="tx1"/>
          </a:solidFill>
          <a:latin typeface="+mn-lt"/>
          <a:ea typeface="+mn-ea"/>
          <a:cs typeface="+mn-cs"/>
        </a:defRPr>
      </a:lvl6pPr>
      <a:lvl7pPr marL="3657418" algn="l" defTabSz="1219140" rtl="0" eaLnBrk="1" latinLnBrk="0" hangingPunct="1">
        <a:defRPr sz="2400" kern="1200">
          <a:solidFill>
            <a:schemeClr val="tx1"/>
          </a:solidFill>
          <a:latin typeface="+mn-lt"/>
          <a:ea typeface="+mn-ea"/>
          <a:cs typeface="+mn-cs"/>
        </a:defRPr>
      </a:lvl7pPr>
      <a:lvl8pPr marL="4266987" algn="l" defTabSz="1219140" rtl="0" eaLnBrk="1" latinLnBrk="0" hangingPunct="1">
        <a:defRPr sz="2400" kern="1200">
          <a:solidFill>
            <a:schemeClr val="tx1"/>
          </a:solidFill>
          <a:latin typeface="+mn-lt"/>
          <a:ea typeface="+mn-ea"/>
          <a:cs typeface="+mn-cs"/>
        </a:defRPr>
      </a:lvl8pPr>
      <a:lvl9pPr marL="4876557" algn="l" defTabSz="121914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2.xml"/><Relationship Id="rId5" Type="http://schemas.openxmlformats.org/officeDocument/2006/relationships/image" Target="../media/image4.png"/><Relationship Id="rId4" Type="http://schemas.openxmlformats.org/officeDocument/2006/relationships/image" Target="../media/image3.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ags" Target="../tags/tag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7" Type="http://schemas.openxmlformats.org/officeDocument/2006/relationships/image" Target="../media/image11.png"/><Relationship Id="rId2" Type="http://schemas.openxmlformats.org/officeDocument/2006/relationships/image" Target="../media/image8.emf"/><Relationship Id="rId1" Type="http://schemas.openxmlformats.org/officeDocument/2006/relationships/slideLayout" Target="../slideLayouts/slideLayout13.xml"/><Relationship Id="rId6" Type="http://schemas.microsoft.com/office/2007/relationships/hdphoto" Target="../media/hdphoto2.wdp"/><Relationship Id="rId5" Type="http://schemas.openxmlformats.org/officeDocument/2006/relationships/image" Target="../media/image10.png"/><Relationship Id="rId4" Type="http://schemas.microsoft.com/office/2007/relationships/hdphoto" Target="../media/hdphoto1.wdp"/></Relationships>
</file>

<file path=ppt/slides/_rels/slide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slideLayout" Target="../slideLayouts/slideLayout13.xml"/><Relationship Id="rId1" Type="http://schemas.openxmlformats.org/officeDocument/2006/relationships/tags" Target="../tags/tag2.xml"/></Relationships>
</file>

<file path=ppt/slides/_rels/slide10.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13.png"/><Relationship Id="rId7" Type="http://schemas.microsoft.com/office/2007/relationships/hdphoto" Target="../media/hdphoto2.wdp"/><Relationship Id="rId2" Type="http://schemas.openxmlformats.org/officeDocument/2006/relationships/slideLayout" Target="../slideLayouts/slideLayout13.xml"/><Relationship Id="rId1" Type="http://schemas.openxmlformats.org/officeDocument/2006/relationships/tags" Target="../tags/tag3.xml"/><Relationship Id="rId6" Type="http://schemas.openxmlformats.org/officeDocument/2006/relationships/image" Target="../media/image10.png"/><Relationship Id="rId5" Type="http://schemas.microsoft.com/office/2007/relationships/hdphoto" Target="../media/hdphoto1.wdp"/><Relationship Id="rId4" Type="http://schemas.openxmlformats.org/officeDocument/2006/relationships/image" Target="../media/image9.png"/><Relationship Id="rId9" Type="http://schemas.openxmlformats.org/officeDocument/2006/relationships/image" Target="../media/image14.png"/></Relationships>
</file>

<file path=ppt/slides/_rels/slide1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7" Type="http://schemas.openxmlformats.org/officeDocument/2006/relationships/image" Target="../media/image20.png"/><Relationship Id="rId2" Type="http://schemas.openxmlformats.org/officeDocument/2006/relationships/slideLayout" Target="../slideLayouts/slideLayout13.xml"/><Relationship Id="rId1" Type="http://schemas.openxmlformats.org/officeDocument/2006/relationships/tags" Target="../tags/tag4.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1.png"/></Relationships>
</file>

<file path=ppt/slides/_rels/slide13.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9.png"/><Relationship Id="rId7" Type="http://schemas.openxmlformats.org/officeDocument/2006/relationships/image" Target="../media/image11.png"/><Relationship Id="rId2" Type="http://schemas.openxmlformats.org/officeDocument/2006/relationships/image" Target="../media/image21.png"/><Relationship Id="rId1" Type="http://schemas.openxmlformats.org/officeDocument/2006/relationships/slideLayout" Target="../slideLayouts/slideLayout13.xml"/><Relationship Id="rId6" Type="http://schemas.microsoft.com/office/2007/relationships/hdphoto" Target="../media/hdphoto2.wdp"/><Relationship Id="rId5" Type="http://schemas.openxmlformats.org/officeDocument/2006/relationships/image" Target="../media/image10.png"/><Relationship Id="rId4" Type="http://schemas.microsoft.com/office/2007/relationships/hdphoto" Target="../media/hdphoto1.wdp"/></Relationships>
</file>

<file path=ppt/slides/_rels/slide14.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image" Target="../media/image23.png"/><Relationship Id="rId2" Type="http://schemas.openxmlformats.org/officeDocument/2006/relationships/image" Target="../media/image9.png"/><Relationship Id="rId1" Type="http://schemas.openxmlformats.org/officeDocument/2006/relationships/slideLayout" Target="../slideLayouts/slideLayout13.xml"/><Relationship Id="rId6" Type="http://schemas.openxmlformats.org/officeDocument/2006/relationships/image" Target="../media/image11.png"/><Relationship Id="rId5" Type="http://schemas.microsoft.com/office/2007/relationships/hdphoto" Target="../media/hdphoto2.wdp"/><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Layout" Target="../slideLayouts/slideLayout1.xml"/><Relationship Id="rId1" Type="http://schemas.openxmlformats.org/officeDocument/2006/relationships/tags" Target="../tags/tag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slideLayout" Target="../slideLayouts/slideLayout2.xml"/><Relationship Id="rId1" Type="http://schemas.openxmlformats.org/officeDocument/2006/relationships/tags" Target="../tags/tag6.xml"/><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customXml" Target="../ink/ink1.xml"/><Relationship Id="rId1" Type="http://schemas.openxmlformats.org/officeDocument/2006/relationships/slideLayout" Target="../slideLayouts/slideLayout2.xml"/><Relationship Id="rId4" Type="http://schemas.openxmlformats.org/officeDocument/2006/relationships/image" Target="../media/image29.png"/></Relationships>
</file>

<file path=ppt/slides/_rels/slide2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33.emf"/><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image" Target="../media/image34.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slideLayout" Target="../slideLayouts/slideLayout2.xml"/><Relationship Id="rId1" Type="http://schemas.openxmlformats.org/officeDocument/2006/relationships/tags" Target="../tags/tag7.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28.xml.rels><?xml version="1.0" encoding="UTF-8" standalone="yes"?>
<Relationships xmlns="http://schemas.openxmlformats.org/package/2006/relationships"><Relationship Id="rId3" Type="http://schemas.openxmlformats.org/officeDocument/2006/relationships/image" Target="../media/image40.png"/><Relationship Id="rId7" Type="http://schemas.openxmlformats.org/officeDocument/2006/relationships/image" Target="../media/image44.png"/><Relationship Id="rId2" Type="http://schemas.openxmlformats.org/officeDocument/2006/relationships/image" Target="../media/image39.png"/><Relationship Id="rId1" Type="http://schemas.openxmlformats.org/officeDocument/2006/relationships/slideLayout" Target="../slideLayouts/slideLayout2.xml"/><Relationship Id="rId6" Type="http://schemas.openxmlformats.org/officeDocument/2006/relationships/image" Target="../media/image43.png"/><Relationship Id="rId5" Type="http://schemas.openxmlformats.org/officeDocument/2006/relationships/image" Target="../media/image42.png"/><Relationship Id="rId4" Type="http://schemas.openxmlformats.org/officeDocument/2006/relationships/image" Target="../media/image41.jpeg"/></Relationships>
</file>

<file path=ppt/slides/_rels/slide2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slideLayout" Target="../slideLayouts/slideLayout2.xml"/><Relationship Id="rId1" Type="http://schemas.openxmlformats.org/officeDocument/2006/relationships/tags" Target="../tags/tag8.xml"/><Relationship Id="rId5" Type="http://schemas.openxmlformats.org/officeDocument/2006/relationships/image" Target="../media/image48.png"/><Relationship Id="rId4" Type="http://schemas.openxmlformats.org/officeDocument/2006/relationships/image" Target="../media/image47.png"/></Relationships>
</file>

<file path=ppt/slides/_rels/slide30.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slideLayout" Target="../slideLayouts/slideLayout2.xml"/><Relationship Id="rId1" Type="http://schemas.openxmlformats.org/officeDocument/2006/relationships/tags" Target="../tags/tag9.xml"/><Relationship Id="rId5" Type="http://schemas.openxmlformats.org/officeDocument/2006/relationships/image" Target="../media/image50.png"/><Relationship Id="rId4" Type="http://schemas.openxmlformats.org/officeDocument/2006/relationships/image" Target="../media/image5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5.xml"/><Relationship Id="rId1" Type="http://schemas.openxmlformats.org/officeDocument/2006/relationships/tags" Target="../tags/tag10.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5.xml"/><Relationship Id="rId1" Type="http://schemas.openxmlformats.org/officeDocument/2006/relationships/tags" Target="../tags/tag11.xml"/><Relationship Id="rId5" Type="http://schemas.openxmlformats.org/officeDocument/2006/relationships/image" Target="../media/image54.png"/><Relationship Id="rId4" Type="http://schemas.openxmlformats.org/officeDocument/2006/relationships/image" Target="../media/image53.png"/></Relationships>
</file>

<file path=ppt/slides/_rels/slide37.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tags" Target="../tags/tag14.xml"/><Relationship Id="rId7" Type="http://schemas.openxmlformats.org/officeDocument/2006/relationships/image" Target="../media/image56.png"/><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image" Target="../media/image55.jpeg"/><Relationship Id="rId5" Type="http://schemas.openxmlformats.org/officeDocument/2006/relationships/notesSlide" Target="../notesSlides/notesSlide6.xml"/><Relationship Id="rId4" Type="http://schemas.openxmlformats.org/officeDocument/2006/relationships/slideLayout" Target="../slideLayouts/slideLayout15.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9.xml"/><Relationship Id="rId1" Type="http://schemas.openxmlformats.org/officeDocument/2006/relationships/tags" Target="../tags/tag15.xml"/><Relationship Id="rId5" Type="http://schemas.openxmlformats.org/officeDocument/2006/relationships/image" Target="../media/image59.png"/><Relationship Id="rId4" Type="http://schemas.openxmlformats.org/officeDocument/2006/relationships/image" Target="../media/image58.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5.xml"/><Relationship Id="rId1" Type="http://schemas.openxmlformats.org/officeDocument/2006/relationships/tags" Target="../tags/tag16.xml"/></Relationships>
</file>

<file path=ppt/slides/_rels/slide40.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15.xml"/></Relationships>
</file>

<file path=ppt/slides/_rels/slide4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2.png"/><Relationship Id="rId1" Type="http://schemas.openxmlformats.org/officeDocument/2006/relationships/slideLayout" Target="../slideLayouts/slideLayout15.xml"/></Relationships>
</file>

<file path=ppt/slides/_rels/slide4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5.xml"/></Relationships>
</file>

<file path=ppt/slides/_rels/slide4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slideLayout" Target="../slideLayouts/slideLayout15.xml"/><Relationship Id="rId1" Type="http://schemas.openxmlformats.org/officeDocument/2006/relationships/tags" Target="../tags/tag17.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5.xml"/><Relationship Id="rId1" Type="http://schemas.openxmlformats.org/officeDocument/2006/relationships/tags" Target="../tags/tag18.xml"/><Relationship Id="rId4" Type="http://schemas.openxmlformats.org/officeDocument/2006/relationships/image" Target="../media/image65.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image" Target="../media/image66.png"/><Relationship Id="rId2" Type="http://schemas.openxmlformats.org/officeDocument/2006/relationships/slideLayout" Target="../slideLayouts/slideLayout13.xml"/><Relationship Id="rId1" Type="http://schemas.openxmlformats.org/officeDocument/2006/relationships/tags" Target="../tags/tag19.xml"/><Relationship Id="rId4" Type="http://schemas.openxmlformats.org/officeDocument/2006/relationships/customXml" Target="../ink/ink2.xml"/><Relationship Id="rId9"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Εικόνα 7" descr="Εικόνα που περιέχει υπαίθριος, τόξο&#10;&#10;Περιγραφή που δημιουργήθηκε αυτόματα">
            <a:extLst>
              <a:ext uri="{FF2B5EF4-FFF2-40B4-BE49-F238E27FC236}">
                <a16:creationId xmlns:a16="http://schemas.microsoft.com/office/drawing/2014/main" id="{3711ACF5-B832-4595-E973-A9F5F5BA167A}"/>
              </a:ext>
            </a:extLst>
          </p:cNvPr>
          <p:cNvPicPr>
            <a:picLocks noChangeAspect="1"/>
          </p:cNvPicPr>
          <p:nvPr/>
        </p:nvPicPr>
        <p:blipFill rotWithShape="1">
          <a:blip r:embed="rId2">
            <a:alphaModFix amt="25000"/>
            <a:extLst>
              <a:ext uri="{28A0092B-C50C-407E-A947-70E740481C1C}">
                <a14:useLocalDpi xmlns:a14="http://schemas.microsoft.com/office/drawing/2010/main" val="0"/>
              </a:ext>
            </a:extLst>
          </a:blip>
          <a:srcRect l="3880" t="4075" r="6488"/>
          <a:stretch/>
        </p:blipFill>
        <p:spPr>
          <a:xfrm>
            <a:off x="13855" y="-25250"/>
            <a:ext cx="12178145" cy="6883249"/>
          </a:xfrm>
          <a:prstGeom prst="rect">
            <a:avLst/>
          </a:prstGeom>
        </p:spPr>
      </p:pic>
      <p:pic>
        <p:nvPicPr>
          <p:cNvPr id="1032" name="Picture 8" descr="ΕΚΚΕΝΩΣΕΙΣ ΒΟΘΡΩΝ ΒΟΛΟΣ | ΑΠΟΦΡΑΞΕΙΣ ΒΟΛΟΣ | ΑΠΟΦΡΑΞΕΙΣ ΤΡΙΚΑΛΑ">
            <a:extLst>
              <a:ext uri="{FF2B5EF4-FFF2-40B4-BE49-F238E27FC236}">
                <a16:creationId xmlns:a16="http://schemas.microsoft.com/office/drawing/2014/main" id="{D29B8460-FFE1-8D48-B467-360B4058BA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855" y="-25249"/>
            <a:ext cx="1551441" cy="775721"/>
          </a:xfrm>
          <a:prstGeom prst="rect">
            <a:avLst/>
          </a:prstGeom>
          <a:noFill/>
          <a:extLst>
            <a:ext uri="{909E8E84-426E-40DD-AFC4-6F175D3DCCD1}">
              <a14:hiddenFill xmlns:a14="http://schemas.microsoft.com/office/drawing/2010/main">
                <a:solidFill>
                  <a:srgbClr val="FFFFFF"/>
                </a:solidFill>
              </a14:hiddenFill>
            </a:ext>
          </a:extLst>
        </p:spPr>
      </p:pic>
      <p:sp>
        <p:nvSpPr>
          <p:cNvPr id="5" name="Ορθογώνιο 4">
            <a:extLst>
              <a:ext uri="{FF2B5EF4-FFF2-40B4-BE49-F238E27FC236}">
                <a16:creationId xmlns:a16="http://schemas.microsoft.com/office/drawing/2014/main" id="{332FA852-FD0F-AB4F-BFD0-84C757A37692}"/>
              </a:ext>
            </a:extLst>
          </p:cNvPr>
          <p:cNvSpPr/>
          <p:nvPr/>
        </p:nvSpPr>
        <p:spPr>
          <a:xfrm>
            <a:off x="864640" y="1589140"/>
            <a:ext cx="10462719" cy="1200329"/>
          </a:xfrm>
          <a:prstGeom prst="rect">
            <a:avLst/>
          </a:prstGeom>
          <a:noFill/>
        </p:spPr>
        <p:txBody>
          <a:bodyPr wrap="square">
            <a:spAutoFit/>
          </a:bodyPr>
          <a:lstStyle/>
          <a:p>
            <a:pPr algn="ctr"/>
            <a:r>
              <a:rPr lang="el-GR" sz="3600" b="1" dirty="0">
                <a:solidFill>
                  <a:schemeClr val="tx2"/>
                </a:solidFill>
              </a:rPr>
              <a:t>Πως θα </a:t>
            </a:r>
            <a:r>
              <a:rPr lang="el-GR" sz="3600" b="1" dirty="0" err="1">
                <a:solidFill>
                  <a:schemeClr val="tx2"/>
                </a:solidFill>
              </a:rPr>
              <a:t>προφυλάξω</a:t>
            </a:r>
            <a:r>
              <a:rPr lang="el-GR" sz="3600" b="1" dirty="0">
                <a:solidFill>
                  <a:schemeClr val="tx2"/>
                </a:solidFill>
              </a:rPr>
              <a:t> τον </a:t>
            </a:r>
            <a:r>
              <a:rPr lang="el-GR" sz="3600" b="1" dirty="0" err="1">
                <a:solidFill>
                  <a:schemeClr val="tx2"/>
                </a:solidFill>
              </a:rPr>
              <a:t>ασθενη</a:t>
            </a:r>
            <a:r>
              <a:rPr lang="el-GR" sz="3600" b="1" dirty="0">
                <a:solidFill>
                  <a:schemeClr val="tx2"/>
                </a:solidFill>
              </a:rPr>
              <a:t>́ μου</a:t>
            </a:r>
            <a:r>
              <a:rPr lang="en-US" sz="3600" b="1" dirty="0">
                <a:solidFill>
                  <a:schemeClr val="tx2"/>
                </a:solidFill>
              </a:rPr>
              <a:t> </a:t>
            </a:r>
            <a:r>
              <a:rPr lang="el-GR" sz="3600" b="1" dirty="0">
                <a:solidFill>
                  <a:schemeClr val="tx2"/>
                </a:solidFill>
              </a:rPr>
              <a:t>με σακχαρώδη διαβήτη </a:t>
            </a:r>
            <a:r>
              <a:rPr lang="el-GR" sz="3600" b="1" dirty="0" err="1">
                <a:solidFill>
                  <a:schemeClr val="tx2"/>
                </a:solidFill>
              </a:rPr>
              <a:t>απο</a:t>
            </a:r>
            <a:r>
              <a:rPr lang="el-GR" sz="3600" b="1" dirty="0">
                <a:solidFill>
                  <a:schemeClr val="tx2"/>
                </a:solidFill>
              </a:rPr>
              <a:t>́ ένα νέο εγκεφαλικό́ επεισόδιο; </a:t>
            </a:r>
            <a:endParaRPr lang="en-US" sz="3600" b="1" dirty="0">
              <a:solidFill>
                <a:schemeClr val="tx2"/>
              </a:solidFill>
            </a:endParaRPr>
          </a:p>
        </p:txBody>
      </p:sp>
      <p:sp>
        <p:nvSpPr>
          <p:cNvPr id="14" name="Υπότιτλος 2">
            <a:extLst>
              <a:ext uri="{FF2B5EF4-FFF2-40B4-BE49-F238E27FC236}">
                <a16:creationId xmlns:a16="http://schemas.microsoft.com/office/drawing/2014/main" id="{4DFC9425-FC1C-A344-AC6F-A82F7442A537}"/>
              </a:ext>
            </a:extLst>
          </p:cNvPr>
          <p:cNvSpPr txBox="1">
            <a:spLocks/>
          </p:cNvSpPr>
          <p:nvPr/>
        </p:nvSpPr>
        <p:spPr>
          <a:xfrm>
            <a:off x="907374" y="4532812"/>
            <a:ext cx="9947909" cy="1878844"/>
          </a:xfrm>
          <a:prstGeom prst="rect">
            <a:avLst/>
          </a:prstGeom>
          <a:solidFill>
            <a:schemeClr val="bg1">
              <a:alpha val="52801"/>
            </a:schemeClr>
          </a:solidFill>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l-GR" b="1" dirty="0"/>
              <a:t>Δημήτριος </a:t>
            </a:r>
            <a:r>
              <a:rPr lang="el-GR" b="1" dirty="0" err="1"/>
              <a:t>Σαγρής</a:t>
            </a:r>
            <a:r>
              <a:rPr lang="el-GR" b="1" dirty="0"/>
              <a:t> </a:t>
            </a:r>
          </a:p>
          <a:p>
            <a:pPr>
              <a:lnSpc>
                <a:spcPct val="110000"/>
              </a:lnSpc>
            </a:pPr>
            <a:r>
              <a:rPr lang="el-GR" sz="1900" dirty="0"/>
              <a:t>Παθολόγος, Επιμελητής Β’</a:t>
            </a:r>
            <a:endParaRPr lang="en-US" sz="1900" dirty="0"/>
          </a:p>
          <a:p>
            <a:pPr>
              <a:lnSpc>
                <a:spcPct val="110000"/>
              </a:lnSpc>
            </a:pPr>
            <a:r>
              <a:rPr lang="el-GR" sz="1900" dirty="0"/>
              <a:t>Πανεπιστημιακή Παθολογική </a:t>
            </a:r>
            <a:r>
              <a:rPr lang="el-GR" sz="1900" dirty="0" err="1"/>
              <a:t>Κλινικ</a:t>
            </a:r>
            <a:r>
              <a:rPr lang="en-US" sz="1900" dirty="0" err="1"/>
              <a:t>ή</a:t>
            </a:r>
            <a:r>
              <a:rPr lang="el-GR" sz="1900" dirty="0"/>
              <a:t>, Πανεπιστημιακό Γενικό Νοσοκομείο Λάρισας</a:t>
            </a:r>
            <a:endParaRPr lang="en-US" sz="1900" dirty="0"/>
          </a:p>
          <a:p>
            <a:pPr>
              <a:lnSpc>
                <a:spcPct val="110000"/>
              </a:lnSpc>
            </a:pPr>
            <a:r>
              <a:rPr lang="en-US" sz="1900" dirty="0"/>
              <a:t>Stroke Research Fellow, Liverpool Centre for Cardiovascular Science</a:t>
            </a:r>
          </a:p>
        </p:txBody>
      </p:sp>
      <p:pic>
        <p:nvPicPr>
          <p:cNvPr id="1026" name="Picture 2" descr="Liverpool Centre for Cardiovascular Science | Liverpool Heart and Chest  Hospital">
            <a:extLst>
              <a:ext uri="{FF2B5EF4-FFF2-40B4-BE49-F238E27FC236}">
                <a16:creationId xmlns:a16="http://schemas.microsoft.com/office/drawing/2014/main" id="{8446C431-EDD9-4A47-8839-D420E81BD2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01939" y="30402"/>
            <a:ext cx="2476205" cy="505559"/>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Πανεπιστήμιο Θεσσαλίας - Αρχική">
            <a:extLst>
              <a:ext uri="{FF2B5EF4-FFF2-40B4-BE49-F238E27FC236}">
                <a16:creationId xmlns:a16="http://schemas.microsoft.com/office/drawing/2014/main" id="{09E3DA47-DAE6-524F-9EE0-B149E23F4F3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9262" y="2119"/>
            <a:ext cx="748354" cy="748354"/>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1E2783D0-9399-1ADC-643D-63ED07FC69C2}"/>
              </a:ext>
            </a:extLst>
          </p:cNvPr>
          <p:cNvSpPr txBox="1"/>
          <p:nvPr/>
        </p:nvSpPr>
        <p:spPr>
          <a:xfrm>
            <a:off x="1772034" y="2844204"/>
            <a:ext cx="8985152" cy="461665"/>
          </a:xfrm>
          <a:prstGeom prst="rect">
            <a:avLst/>
          </a:prstGeom>
          <a:noFill/>
        </p:spPr>
        <p:txBody>
          <a:bodyPr wrap="none" rtlCol="0">
            <a:spAutoFit/>
          </a:bodyPr>
          <a:lstStyle/>
          <a:p>
            <a:r>
              <a:rPr lang="en" sz="2400" b="1" dirty="0">
                <a:solidFill>
                  <a:schemeClr val="tx2"/>
                </a:solidFill>
              </a:rPr>
              <a:t>LDL- </a:t>
            </a:r>
            <a:r>
              <a:rPr lang="el-GR" sz="2400" b="1" dirty="0" err="1">
                <a:solidFill>
                  <a:schemeClr val="tx2"/>
                </a:solidFill>
              </a:rPr>
              <a:t>χοληστερόλη</a:t>
            </a:r>
            <a:r>
              <a:rPr lang="el-GR" sz="2400" b="1" dirty="0">
                <a:solidFill>
                  <a:schemeClr val="tx2"/>
                </a:solidFill>
              </a:rPr>
              <a:t>, </a:t>
            </a:r>
            <a:r>
              <a:rPr lang="el-GR" sz="2400" b="1" dirty="0" err="1">
                <a:solidFill>
                  <a:schemeClr val="tx2"/>
                </a:solidFill>
              </a:rPr>
              <a:t>αρτηριακη</a:t>
            </a:r>
            <a:r>
              <a:rPr lang="el-GR" sz="2400" b="1" dirty="0">
                <a:solidFill>
                  <a:schemeClr val="tx2"/>
                </a:solidFill>
              </a:rPr>
              <a:t>́ </a:t>
            </a:r>
            <a:r>
              <a:rPr lang="el-GR" sz="2400" b="1" dirty="0" err="1">
                <a:solidFill>
                  <a:schemeClr val="tx2"/>
                </a:solidFill>
              </a:rPr>
              <a:t>υπέρταση</a:t>
            </a:r>
            <a:r>
              <a:rPr lang="el-GR" sz="2400" b="1" dirty="0">
                <a:solidFill>
                  <a:schemeClr val="tx2"/>
                </a:solidFill>
              </a:rPr>
              <a:t> και </a:t>
            </a:r>
            <a:r>
              <a:rPr lang="el-GR" sz="2400" b="1" dirty="0" err="1">
                <a:solidFill>
                  <a:schemeClr val="tx2"/>
                </a:solidFill>
              </a:rPr>
              <a:t>σακχαρώδης</a:t>
            </a:r>
            <a:r>
              <a:rPr lang="el-GR" sz="2400" b="1" dirty="0">
                <a:solidFill>
                  <a:schemeClr val="tx2"/>
                </a:solidFill>
              </a:rPr>
              <a:t> </a:t>
            </a:r>
            <a:r>
              <a:rPr lang="el-GR" sz="2400" b="1" dirty="0" err="1">
                <a:solidFill>
                  <a:schemeClr val="tx2"/>
                </a:solidFill>
              </a:rPr>
              <a:t>διαβήτης</a:t>
            </a:r>
            <a:endParaRPr lang="el-GR" sz="2400" b="1" dirty="0">
              <a:solidFill>
                <a:schemeClr val="tx2"/>
              </a:solidFill>
            </a:endParaRPr>
          </a:p>
        </p:txBody>
      </p:sp>
      <p:sp>
        <p:nvSpPr>
          <p:cNvPr id="13" name="TextBox 12">
            <a:extLst>
              <a:ext uri="{FF2B5EF4-FFF2-40B4-BE49-F238E27FC236}">
                <a16:creationId xmlns:a16="http://schemas.microsoft.com/office/drawing/2014/main" id="{90AAB7B0-E2E0-E7FB-7044-C243901E0802}"/>
              </a:ext>
            </a:extLst>
          </p:cNvPr>
          <p:cNvSpPr txBox="1"/>
          <p:nvPr/>
        </p:nvSpPr>
        <p:spPr>
          <a:xfrm>
            <a:off x="2224720" y="141317"/>
            <a:ext cx="7313220" cy="923330"/>
          </a:xfrm>
          <a:prstGeom prst="rect">
            <a:avLst/>
          </a:prstGeom>
          <a:noFill/>
        </p:spPr>
        <p:txBody>
          <a:bodyPr wrap="none" rtlCol="0">
            <a:spAutoFit/>
          </a:bodyPr>
          <a:lstStyle/>
          <a:p>
            <a:pPr algn="ctr"/>
            <a:r>
              <a:rPr lang="el-GR" b="1" i="0" u="none" strike="noStrike" dirty="0">
                <a:solidFill>
                  <a:srgbClr val="000000"/>
                </a:solidFill>
                <a:effectLst/>
              </a:rPr>
              <a:t>35ο Πανελλήνιο Ετήσιο Συνέδριο </a:t>
            </a:r>
          </a:p>
          <a:p>
            <a:pPr algn="ctr"/>
            <a:r>
              <a:rPr lang="el-GR" b="1" i="0" u="none" strike="noStrike" dirty="0">
                <a:solidFill>
                  <a:srgbClr val="000000"/>
                </a:solidFill>
                <a:effectLst/>
              </a:rPr>
              <a:t>Ελληνικής Εταιρείας Μελέτης &amp; Εκπαίδευσης για τον Σακχαρώδη Διαβήτη</a:t>
            </a:r>
          </a:p>
          <a:p>
            <a:pPr algn="ctr"/>
            <a:r>
              <a:rPr lang="el-GR" b="1" dirty="0">
                <a:solidFill>
                  <a:srgbClr val="000000"/>
                </a:solidFill>
              </a:rPr>
              <a:t>10 Νοεμβρίου 2022</a:t>
            </a:r>
            <a:endParaRPr lang="el-GR" b="1" dirty="0"/>
          </a:p>
        </p:txBody>
      </p:sp>
    </p:spTree>
    <p:extLst>
      <p:ext uri="{BB962C8B-B14F-4D97-AF65-F5344CB8AC3E}">
        <p14:creationId xmlns:p14="http://schemas.microsoft.com/office/powerpoint/2010/main" val="46500807"/>
      </p:ext>
    </p:extLst>
  </p:cSld>
  <p:clrMapOvr>
    <a:masterClrMapping/>
  </p:clrMapOvr>
  <p:transition>
    <p:wipe dir="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AD48DA0B-F5D4-0109-D147-916CC21AB12B}"/>
              </a:ext>
            </a:extLst>
          </p:cNvPr>
          <p:cNvSpPr txBox="1"/>
          <p:nvPr/>
        </p:nvSpPr>
        <p:spPr>
          <a:xfrm>
            <a:off x="557744" y="1828231"/>
            <a:ext cx="10609928" cy="4280531"/>
          </a:xfrm>
          <a:prstGeom prst="rect">
            <a:avLst/>
          </a:prstGeom>
          <a:noFill/>
        </p:spPr>
        <p:txBody>
          <a:bodyPr wrap="square">
            <a:spAutoFit/>
          </a:bodyPr>
          <a:lstStyle/>
          <a:p>
            <a:pPr marL="285750" indent="-285750">
              <a:lnSpc>
                <a:spcPct val="200000"/>
              </a:lnSpc>
              <a:buFont typeface="Arial" panose="020B0604020202020204" pitchFamily="34" charset="0"/>
              <a:buChar char="•"/>
            </a:pPr>
            <a:r>
              <a:rPr lang="el-GR" sz="2800" b="1" dirty="0">
                <a:solidFill>
                  <a:schemeClr val="tx2"/>
                </a:solidFill>
                <a:cs typeface="Calibri" pitchFamily="34" charset="0"/>
              </a:rPr>
              <a:t>Άνδρας </a:t>
            </a:r>
            <a:r>
              <a:rPr lang="en-US" sz="2800" b="1" dirty="0">
                <a:solidFill>
                  <a:schemeClr val="tx2"/>
                </a:solidFill>
                <a:cs typeface="Calibri" pitchFamily="34" charset="0"/>
              </a:rPr>
              <a:t>67</a:t>
            </a:r>
            <a:r>
              <a:rPr lang="el-GR" sz="2800" b="1" dirty="0">
                <a:solidFill>
                  <a:schemeClr val="tx2"/>
                </a:solidFill>
                <a:cs typeface="Calibri" pitchFamily="34" charset="0"/>
              </a:rPr>
              <a:t> χρόνων</a:t>
            </a:r>
          </a:p>
          <a:p>
            <a:pPr marL="285750" indent="-285750">
              <a:lnSpc>
                <a:spcPct val="200000"/>
              </a:lnSpc>
              <a:buFont typeface="Arial" panose="020B0604020202020204" pitchFamily="34" charset="0"/>
              <a:buChar char="•"/>
            </a:pPr>
            <a:r>
              <a:rPr lang="el-GR" sz="2800" b="1" dirty="0">
                <a:solidFill>
                  <a:schemeClr val="tx2"/>
                </a:solidFill>
                <a:cs typeface="Calibri" pitchFamily="34" charset="0"/>
              </a:rPr>
              <a:t>Νοσηλεία προ </a:t>
            </a:r>
            <a:r>
              <a:rPr lang="el-GR" sz="2800" b="1" dirty="0" err="1">
                <a:solidFill>
                  <a:schemeClr val="tx2"/>
                </a:solidFill>
                <a:cs typeface="Calibri" pitchFamily="34" charset="0"/>
              </a:rPr>
              <a:t>εβδομ</a:t>
            </a:r>
            <a:r>
              <a:rPr lang="en-US" sz="2800" b="1" dirty="0" err="1">
                <a:solidFill>
                  <a:schemeClr val="tx2"/>
                </a:solidFill>
                <a:cs typeface="Calibri" pitchFamily="34" charset="0"/>
              </a:rPr>
              <a:t>ά</a:t>
            </a:r>
            <a:r>
              <a:rPr lang="el-GR" sz="2800" b="1" dirty="0" err="1">
                <a:solidFill>
                  <a:schemeClr val="tx2"/>
                </a:solidFill>
                <a:cs typeface="Calibri" pitchFamily="34" charset="0"/>
              </a:rPr>
              <a:t>δος</a:t>
            </a:r>
            <a:r>
              <a:rPr lang="el-GR" sz="2800" b="1" dirty="0">
                <a:solidFill>
                  <a:schemeClr val="tx2"/>
                </a:solidFill>
                <a:cs typeface="Calibri" pitchFamily="34" charset="0"/>
              </a:rPr>
              <a:t> λόγω ισχαιμικού ΑΕΕ</a:t>
            </a:r>
          </a:p>
          <a:p>
            <a:pPr marL="285750" indent="-285750">
              <a:lnSpc>
                <a:spcPct val="200000"/>
              </a:lnSpc>
              <a:buFont typeface="Arial" panose="020B0604020202020204" pitchFamily="34" charset="0"/>
              <a:buChar char="•"/>
            </a:pPr>
            <a:r>
              <a:rPr lang="el-GR" sz="2800" b="1" dirty="0">
                <a:solidFill>
                  <a:schemeClr val="tx2"/>
                </a:solidFill>
                <a:cs typeface="Calibri" pitchFamily="34" charset="0"/>
              </a:rPr>
              <a:t>Ήπια στένωση δεξιάς </a:t>
            </a:r>
            <a:r>
              <a:rPr lang="el-GR" sz="2800" b="1" dirty="0" err="1">
                <a:solidFill>
                  <a:schemeClr val="tx2"/>
                </a:solidFill>
                <a:cs typeface="Calibri" pitchFamily="34" charset="0"/>
              </a:rPr>
              <a:t>καρωτίδος</a:t>
            </a:r>
            <a:r>
              <a:rPr lang="el-GR" sz="2800" b="1" dirty="0">
                <a:solidFill>
                  <a:schemeClr val="tx2"/>
                </a:solidFill>
                <a:cs typeface="Calibri" pitchFamily="34" charset="0"/>
              </a:rPr>
              <a:t> 35-40%</a:t>
            </a:r>
          </a:p>
          <a:p>
            <a:pPr marL="285750" indent="-285750">
              <a:lnSpc>
                <a:spcPct val="200000"/>
              </a:lnSpc>
              <a:buFont typeface="Arial" panose="020B0604020202020204" pitchFamily="34" charset="0"/>
              <a:buChar char="•"/>
            </a:pPr>
            <a:r>
              <a:rPr lang="en-US" sz="2800" b="1" dirty="0">
                <a:solidFill>
                  <a:schemeClr val="tx2"/>
                </a:solidFill>
                <a:cs typeface="Calibri" pitchFamily="34" charset="0"/>
              </a:rPr>
              <a:t>Holter 72h </a:t>
            </a:r>
            <a:r>
              <a:rPr lang="el-GR" sz="2800" b="1" dirty="0">
                <a:solidFill>
                  <a:schemeClr val="tx2"/>
                </a:solidFill>
                <a:cs typeface="Calibri" pitchFamily="34" charset="0"/>
              </a:rPr>
              <a:t>αρνητικό για ΚΜ, </a:t>
            </a:r>
            <a:r>
              <a:rPr lang="en-US" sz="2800" b="1" dirty="0">
                <a:solidFill>
                  <a:schemeClr val="tx2"/>
                </a:solidFill>
                <a:cs typeface="Calibri" pitchFamily="34" charset="0"/>
              </a:rPr>
              <a:t>LA: 35mm</a:t>
            </a:r>
            <a:endParaRPr lang="el-GR" sz="2800" b="1" dirty="0">
              <a:solidFill>
                <a:schemeClr val="tx2"/>
              </a:solidFill>
              <a:cs typeface="Calibri" pitchFamily="34" charset="0"/>
            </a:endParaRPr>
          </a:p>
          <a:p>
            <a:pPr marL="285750" indent="-285750">
              <a:lnSpc>
                <a:spcPct val="200000"/>
              </a:lnSpc>
              <a:buFont typeface="Arial" panose="020B0604020202020204" pitchFamily="34" charset="0"/>
              <a:buChar char="•"/>
            </a:pPr>
            <a:r>
              <a:rPr lang="el-GR" sz="2800" b="1" dirty="0">
                <a:solidFill>
                  <a:schemeClr val="tx2"/>
                </a:solidFill>
                <a:cs typeface="Calibri" pitchFamily="34" charset="0"/>
              </a:rPr>
              <a:t>Η</a:t>
            </a:r>
            <a:r>
              <a:rPr lang="en-US" sz="2800" b="1" dirty="0">
                <a:solidFill>
                  <a:schemeClr val="tx2"/>
                </a:solidFill>
                <a:cs typeface="Calibri" pitchFamily="34" charset="0"/>
              </a:rPr>
              <a:t>x:</a:t>
            </a:r>
            <a:r>
              <a:rPr lang="el-GR" sz="2800" b="1" dirty="0">
                <a:solidFill>
                  <a:schemeClr val="tx2"/>
                </a:solidFill>
                <a:cs typeface="Calibri" pitchFamily="34" charset="0"/>
              </a:rPr>
              <a:t> Καπνιστής, Αναφερόμενη ΑΥ και ΣΔ ΙΙ</a:t>
            </a:r>
          </a:p>
        </p:txBody>
      </p:sp>
      <p:sp>
        <p:nvSpPr>
          <p:cNvPr id="11" name="1 - Τίτλος">
            <a:extLst>
              <a:ext uri="{FF2B5EF4-FFF2-40B4-BE49-F238E27FC236}">
                <a16:creationId xmlns:a16="http://schemas.microsoft.com/office/drawing/2014/main" id="{EAF14298-073E-004C-35FE-82CC0BA440FE}"/>
              </a:ext>
            </a:extLst>
          </p:cNvPr>
          <p:cNvSpPr txBox="1">
            <a:spLocks/>
          </p:cNvSpPr>
          <p:nvPr/>
        </p:nvSpPr>
        <p:spPr>
          <a:xfrm>
            <a:off x="557744" y="188639"/>
            <a:ext cx="11055351" cy="828082"/>
          </a:xfrm>
          <a:prstGeom prst="rect">
            <a:avLst/>
          </a:prstGeom>
        </p:spPr>
        <p:txBody>
          <a:bodyPr vert="horz" lIns="91440" tIns="45720" rIns="91440" bIns="45720" rtlCol="0" anchor="ctr">
            <a:normAutofit fontScale="75000" lnSpcReduction="20000"/>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4" name="Ευθεία γραμμή σύνδεσης 6">
            <a:extLst>
              <a:ext uri="{FF2B5EF4-FFF2-40B4-BE49-F238E27FC236}">
                <a16:creationId xmlns:a16="http://schemas.microsoft.com/office/drawing/2014/main" id="{6383255E-11F9-D0C7-B145-9980873F3EA3}"/>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647735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2"/>
        <p:cNvGrpSpPr/>
        <p:nvPr/>
      </p:nvGrpSpPr>
      <p:grpSpPr>
        <a:xfrm>
          <a:off x="0" y="0"/>
          <a:ext cx="0" cy="0"/>
          <a:chOff x="0" y="0"/>
          <a:chExt cx="0" cy="0"/>
        </a:xfrm>
      </p:grpSpPr>
      <p:sp>
        <p:nvSpPr>
          <p:cNvPr id="104" name="Google Shape;104;p15"/>
          <p:cNvSpPr txBox="1">
            <a:spLocks noGrp="1"/>
          </p:cNvSpPr>
          <p:nvPr>
            <p:ph type="body" idx="1"/>
          </p:nvPr>
        </p:nvSpPr>
        <p:spPr>
          <a:xfrm>
            <a:off x="634071" y="1399093"/>
            <a:ext cx="10884458" cy="5135356"/>
          </a:xfrm>
          <a:prstGeom prst="rect">
            <a:avLst/>
          </a:prstGeom>
          <a:noFill/>
          <a:ln>
            <a:noFill/>
          </a:ln>
        </p:spPr>
        <p:txBody>
          <a:bodyPr spcFirstLastPara="1" vert="horz" wrap="square" lIns="121900" tIns="60933" rIns="121900" bIns="60933" rtlCol="0" anchor="t" anchorCtr="0">
            <a:noAutofit/>
          </a:bodyPr>
          <a:lstStyle/>
          <a:p>
            <a:pPr>
              <a:lnSpc>
                <a:spcPct val="150000"/>
              </a:lnSpc>
            </a:pPr>
            <a:r>
              <a:rPr lang="el-GR" sz="2800" b="1" dirty="0">
                <a:solidFill>
                  <a:schemeClr val="tx2"/>
                </a:solidFill>
                <a:cs typeface="Calibri" pitchFamily="34" charset="0"/>
              </a:rPr>
              <a:t>ΒΜΙ 28 </a:t>
            </a:r>
            <a:r>
              <a:rPr lang="el-GR" sz="2800" b="1" dirty="0" err="1">
                <a:solidFill>
                  <a:schemeClr val="tx2"/>
                </a:solidFill>
                <a:cs typeface="Calibri" pitchFamily="34" charset="0"/>
              </a:rPr>
              <a:t>kg</a:t>
            </a:r>
            <a:r>
              <a:rPr lang="el-GR" sz="2800" b="1" dirty="0">
                <a:solidFill>
                  <a:schemeClr val="tx2"/>
                </a:solidFill>
                <a:cs typeface="Calibri" pitchFamily="34" charset="0"/>
              </a:rPr>
              <a:t>/m2 </a:t>
            </a:r>
          </a:p>
          <a:p>
            <a:pPr>
              <a:lnSpc>
                <a:spcPct val="150000"/>
              </a:lnSpc>
            </a:pPr>
            <a:r>
              <a:rPr lang="el-GR" sz="2800" b="1" dirty="0">
                <a:solidFill>
                  <a:schemeClr val="tx2"/>
                </a:solidFill>
                <a:cs typeface="Calibri" pitchFamily="34" charset="0"/>
              </a:rPr>
              <a:t>ΑΠ στο ιατρείο: 150/90</a:t>
            </a:r>
            <a:r>
              <a:rPr lang="en-US" sz="2800" b="1" dirty="0">
                <a:solidFill>
                  <a:schemeClr val="tx2"/>
                </a:solidFill>
                <a:cs typeface="Calibri" pitchFamily="34" charset="0"/>
              </a:rPr>
              <a:t>mmHg (M.O. </a:t>
            </a:r>
            <a:r>
              <a:rPr lang="el-GR" sz="2800" b="1" dirty="0" err="1">
                <a:solidFill>
                  <a:schemeClr val="tx2"/>
                </a:solidFill>
                <a:cs typeface="Calibri" pitchFamily="34" charset="0"/>
              </a:rPr>
              <a:t>κατ’οίκον</a:t>
            </a:r>
            <a:r>
              <a:rPr lang="el-GR" sz="2800" b="1" dirty="0">
                <a:solidFill>
                  <a:schemeClr val="tx2"/>
                </a:solidFill>
                <a:cs typeface="Calibri" pitchFamily="34" charset="0"/>
              </a:rPr>
              <a:t>: 145/85</a:t>
            </a:r>
            <a:r>
              <a:rPr lang="en-US" sz="2800" b="1" dirty="0">
                <a:solidFill>
                  <a:schemeClr val="tx2"/>
                </a:solidFill>
                <a:cs typeface="Calibri" pitchFamily="34" charset="0"/>
              </a:rPr>
              <a:t>mmHg)</a:t>
            </a:r>
            <a:endParaRPr lang="el-GR" sz="2800" b="1" dirty="0">
              <a:solidFill>
                <a:schemeClr val="tx2"/>
              </a:solidFill>
              <a:cs typeface="Calibri" pitchFamily="34" charset="0"/>
            </a:endParaRPr>
          </a:p>
          <a:p>
            <a:pPr>
              <a:lnSpc>
                <a:spcPct val="150000"/>
              </a:lnSpc>
            </a:pPr>
            <a:r>
              <a:rPr lang="en-US" sz="2800" b="1" dirty="0">
                <a:solidFill>
                  <a:schemeClr val="tx2"/>
                </a:solidFill>
                <a:cs typeface="Calibri" pitchFamily="34" charset="0"/>
              </a:rPr>
              <a:t>LDL: 11</a:t>
            </a:r>
            <a:r>
              <a:rPr lang="el-GR" sz="2800" b="1" dirty="0">
                <a:solidFill>
                  <a:schemeClr val="tx2"/>
                </a:solidFill>
                <a:cs typeface="Calibri" pitchFamily="34" charset="0"/>
              </a:rPr>
              <a:t>5</a:t>
            </a:r>
            <a:r>
              <a:rPr lang="en-US" sz="2800" b="1" dirty="0">
                <a:solidFill>
                  <a:schemeClr val="tx2"/>
                </a:solidFill>
                <a:cs typeface="Calibri" pitchFamily="34" charset="0"/>
              </a:rPr>
              <a:t>mg/dl </a:t>
            </a:r>
            <a:r>
              <a:rPr lang="el-GR" sz="2800" b="1" dirty="0">
                <a:solidFill>
                  <a:schemeClr val="tx2"/>
                </a:solidFill>
                <a:cs typeface="Calibri" pitchFamily="34" charset="0"/>
              </a:rPr>
              <a:t>(νοσηλεία)</a:t>
            </a:r>
          </a:p>
          <a:p>
            <a:pPr>
              <a:lnSpc>
                <a:spcPct val="150000"/>
              </a:lnSpc>
            </a:pPr>
            <a:r>
              <a:rPr lang="en-US" sz="2800" b="1" dirty="0">
                <a:solidFill>
                  <a:schemeClr val="tx2"/>
                </a:solidFill>
                <a:cs typeface="Calibri" pitchFamily="34" charset="0"/>
              </a:rPr>
              <a:t>HbA1c: 7.</a:t>
            </a:r>
            <a:r>
              <a:rPr lang="el-GR" sz="2800" b="1" dirty="0">
                <a:solidFill>
                  <a:schemeClr val="tx2"/>
                </a:solidFill>
                <a:cs typeface="Calibri" pitchFamily="34" charset="0"/>
              </a:rPr>
              <a:t>2</a:t>
            </a:r>
            <a:r>
              <a:rPr lang="en-US" sz="2800" b="1" dirty="0">
                <a:solidFill>
                  <a:schemeClr val="tx2"/>
                </a:solidFill>
                <a:cs typeface="Calibri" pitchFamily="34" charset="0"/>
              </a:rPr>
              <a:t>%</a:t>
            </a:r>
            <a:r>
              <a:rPr lang="el-GR" sz="2800" b="1" dirty="0">
                <a:solidFill>
                  <a:schemeClr val="tx2"/>
                </a:solidFill>
                <a:cs typeface="Calibri" pitchFamily="34" charset="0"/>
              </a:rPr>
              <a:t> (νοσηλεία)</a:t>
            </a:r>
          </a:p>
          <a:p>
            <a:pPr marL="0" indent="0">
              <a:buNone/>
            </a:pPr>
            <a:r>
              <a:rPr lang="el-GR" sz="2800" b="1" dirty="0" err="1">
                <a:solidFill>
                  <a:schemeClr val="tx2"/>
                </a:solidFill>
                <a:cs typeface="Calibri" pitchFamily="34" charset="0"/>
              </a:rPr>
              <a:t>Υπο</a:t>
            </a:r>
            <a:r>
              <a:rPr lang="el-GR" sz="2800" b="1" dirty="0">
                <a:solidFill>
                  <a:schemeClr val="tx2"/>
                </a:solidFill>
                <a:cs typeface="Calibri" pitchFamily="34" charset="0"/>
              </a:rPr>
              <a:t> </a:t>
            </a:r>
            <a:r>
              <a:rPr lang="el-GR" sz="2800" b="1" dirty="0" err="1">
                <a:solidFill>
                  <a:schemeClr val="tx2"/>
                </a:solidFill>
                <a:cs typeface="Calibri" pitchFamily="34" charset="0"/>
              </a:rPr>
              <a:t>αγωγ</a:t>
            </a:r>
            <a:r>
              <a:rPr lang="en-US" sz="2800" b="1" dirty="0" err="1">
                <a:solidFill>
                  <a:schemeClr val="tx2"/>
                </a:solidFill>
                <a:cs typeface="Calibri" pitchFamily="34" charset="0"/>
              </a:rPr>
              <a:t>ή</a:t>
            </a:r>
            <a:r>
              <a:rPr lang="el-GR" sz="2800" b="1" dirty="0">
                <a:solidFill>
                  <a:schemeClr val="tx2"/>
                </a:solidFill>
                <a:cs typeface="Calibri" pitchFamily="34" charset="0"/>
              </a:rPr>
              <a:t> με </a:t>
            </a:r>
          </a:p>
          <a:p>
            <a:r>
              <a:rPr lang="en-US" sz="2800" b="1" dirty="0">
                <a:solidFill>
                  <a:schemeClr val="tx2"/>
                </a:solidFill>
                <a:cs typeface="Calibri" pitchFamily="34" charset="0"/>
              </a:rPr>
              <a:t>Aspirin 100mg x1</a:t>
            </a:r>
            <a:r>
              <a:rPr lang="el-GR" sz="2800" b="1" dirty="0">
                <a:solidFill>
                  <a:schemeClr val="tx2"/>
                </a:solidFill>
                <a:cs typeface="Calibri" pitchFamily="34" charset="0"/>
              </a:rPr>
              <a:t> </a:t>
            </a:r>
            <a:endParaRPr lang="en-US" sz="2800" b="1" dirty="0">
              <a:solidFill>
                <a:schemeClr val="tx2"/>
              </a:solidFill>
              <a:cs typeface="Calibri" pitchFamily="34" charset="0"/>
            </a:endParaRPr>
          </a:p>
          <a:p>
            <a:r>
              <a:rPr lang="en-US" sz="2800" b="1" dirty="0">
                <a:solidFill>
                  <a:schemeClr val="tx2"/>
                </a:solidFill>
                <a:cs typeface="Calibri" pitchFamily="34" charset="0"/>
              </a:rPr>
              <a:t>Atorvastatin 20mg x1</a:t>
            </a:r>
            <a:r>
              <a:rPr lang="el-GR" sz="2800" b="1" dirty="0">
                <a:solidFill>
                  <a:schemeClr val="tx2"/>
                </a:solidFill>
                <a:cs typeface="Calibri" pitchFamily="34" charset="0"/>
              </a:rPr>
              <a:t> </a:t>
            </a:r>
          </a:p>
          <a:p>
            <a:r>
              <a:rPr lang="en-US" sz="2800" b="1" dirty="0">
                <a:solidFill>
                  <a:schemeClr val="tx2"/>
                </a:solidFill>
                <a:cs typeface="Calibri" pitchFamily="34" charset="0"/>
              </a:rPr>
              <a:t>Metformin </a:t>
            </a:r>
            <a:r>
              <a:rPr lang="el-GR" sz="2800" b="1" dirty="0">
                <a:solidFill>
                  <a:schemeClr val="tx2"/>
                </a:solidFill>
                <a:cs typeface="Calibri" pitchFamily="34" charset="0"/>
              </a:rPr>
              <a:t>85</a:t>
            </a:r>
            <a:r>
              <a:rPr lang="en-US" sz="2800" b="1" dirty="0">
                <a:solidFill>
                  <a:schemeClr val="tx2"/>
                </a:solidFill>
                <a:cs typeface="Calibri" pitchFamily="34" charset="0"/>
              </a:rPr>
              <a:t>0mg 1x2 (</a:t>
            </a:r>
            <a:r>
              <a:rPr lang="el-GR" sz="2800" b="1" dirty="0" err="1">
                <a:solidFill>
                  <a:schemeClr val="tx2"/>
                </a:solidFill>
                <a:cs typeface="Calibri" pitchFamily="34" charset="0"/>
              </a:rPr>
              <a:t>απο</a:t>
            </a:r>
            <a:r>
              <a:rPr lang="el-GR" sz="2800" b="1" dirty="0">
                <a:solidFill>
                  <a:schemeClr val="tx2"/>
                </a:solidFill>
                <a:cs typeface="Calibri" pitchFamily="34" charset="0"/>
              </a:rPr>
              <a:t> έτους)</a:t>
            </a:r>
            <a:endParaRPr lang="en-US" sz="2800" b="1" dirty="0">
              <a:solidFill>
                <a:schemeClr val="tx2"/>
              </a:solidFill>
              <a:cs typeface="Calibri" pitchFamily="34" charset="0"/>
            </a:endParaRPr>
          </a:p>
        </p:txBody>
      </p:sp>
      <p:sp>
        <p:nvSpPr>
          <p:cNvPr id="4" name="1 - Τίτλος">
            <a:extLst>
              <a:ext uri="{FF2B5EF4-FFF2-40B4-BE49-F238E27FC236}">
                <a16:creationId xmlns:a16="http://schemas.microsoft.com/office/drawing/2014/main" id="{DF21200C-C453-93B3-2204-8EF4A9A98EDE}"/>
              </a:ext>
            </a:extLst>
          </p:cNvPr>
          <p:cNvSpPr txBox="1">
            <a:spLocks/>
          </p:cNvSpPr>
          <p:nvPr/>
        </p:nvSpPr>
        <p:spPr>
          <a:xfrm>
            <a:off x="557744" y="188639"/>
            <a:ext cx="11055351" cy="828082"/>
          </a:xfrm>
          <a:prstGeom prst="rect">
            <a:avLst/>
          </a:prstGeom>
        </p:spPr>
        <p:txBody>
          <a:bodyPr vert="horz" lIns="91440" tIns="45720" rIns="91440" bIns="45720" rtlCol="0" anchor="ctr">
            <a:normAutofit fontScale="75000" lnSpcReduction="20000"/>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defTabSz="914400">
              <a:spcBef>
                <a:spcPts val="0"/>
              </a:spcBef>
            </a:pPr>
            <a:r>
              <a:rPr lang="el-GR" sz="3600">
                <a:solidFill>
                  <a:srgbClr val="1F497D"/>
                </a:solidFill>
                <a:ea typeface="+mn-ea"/>
                <a:cs typeface="+mn-cs"/>
              </a:rPr>
              <a:t>Πως θα προφυλάξω τον ασθενή μου από το να μην υποστεί ξανά ισχαιμικό εγκεφαλικό; </a:t>
            </a:r>
            <a:endParaRPr lang="en-US" sz="3600" dirty="0">
              <a:solidFill>
                <a:srgbClr val="1F497D"/>
              </a:solidFill>
              <a:ea typeface="+mn-ea"/>
              <a:cs typeface="+mn-cs"/>
            </a:endParaRPr>
          </a:p>
        </p:txBody>
      </p:sp>
      <p:cxnSp>
        <p:nvCxnSpPr>
          <p:cNvPr id="5" name="Ευθεία γραμμή σύνδεσης 6">
            <a:extLst>
              <a:ext uri="{FF2B5EF4-FFF2-40B4-BE49-F238E27FC236}">
                <a16:creationId xmlns:a16="http://schemas.microsoft.com/office/drawing/2014/main" id="{7331CB34-C4E9-6E21-FBF4-D4362D9722E2}"/>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585256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35" name="Εικόνα 34">
            <a:extLst>
              <a:ext uri="{FF2B5EF4-FFF2-40B4-BE49-F238E27FC236}">
                <a16:creationId xmlns:a16="http://schemas.microsoft.com/office/drawing/2014/main" id="{F0BCE977-B2F3-A4AA-3A22-EB40E94D2EE5}"/>
              </a:ext>
            </a:extLst>
          </p:cNvPr>
          <p:cNvPicPr>
            <a:picLocks noChangeAspect="1"/>
          </p:cNvPicPr>
          <p:nvPr/>
        </p:nvPicPr>
        <p:blipFill rotWithShape="1">
          <a:blip r:embed="rId2">
            <a:extLst>
              <a:ext uri="{28A0092B-C50C-407E-A947-70E740481C1C}">
                <a14:useLocalDpi xmlns:a14="http://schemas.microsoft.com/office/drawing/2010/main" val="0"/>
              </a:ext>
            </a:extLst>
          </a:blip>
          <a:srcRect l="904" r="857" b="1424"/>
          <a:stretch/>
        </p:blipFill>
        <p:spPr>
          <a:xfrm>
            <a:off x="748244" y="1235810"/>
            <a:ext cx="5938306" cy="5361732"/>
          </a:xfrm>
          <a:prstGeom prst="rect">
            <a:avLst/>
          </a:prstGeom>
        </p:spPr>
      </p:pic>
      <p:sp>
        <p:nvSpPr>
          <p:cNvPr id="2" name="TextBox 1">
            <a:extLst>
              <a:ext uri="{FF2B5EF4-FFF2-40B4-BE49-F238E27FC236}">
                <a16:creationId xmlns:a16="http://schemas.microsoft.com/office/drawing/2014/main" id="{0C18CEAE-7D3F-11F7-7D9C-0C108EB5E9A8}"/>
              </a:ext>
            </a:extLst>
          </p:cNvPr>
          <p:cNvSpPr txBox="1"/>
          <p:nvPr/>
        </p:nvSpPr>
        <p:spPr>
          <a:xfrm>
            <a:off x="8301191" y="6484695"/>
            <a:ext cx="3890809" cy="369332"/>
          </a:xfrm>
          <a:prstGeom prst="rect">
            <a:avLst/>
          </a:prstGeom>
          <a:noFill/>
        </p:spPr>
        <p:txBody>
          <a:bodyPr wrap="none" rtlCol="0">
            <a:spAutoFit/>
          </a:bodyPr>
          <a:lstStyle/>
          <a:p>
            <a:r>
              <a:rPr lang="en-US" dirty="0"/>
              <a:t>Lip et al. </a:t>
            </a:r>
            <a:r>
              <a:rPr lang="en" dirty="0"/>
              <a:t>European Heart Journal (2022)</a:t>
            </a:r>
          </a:p>
        </p:txBody>
      </p:sp>
      <p:sp>
        <p:nvSpPr>
          <p:cNvPr id="3" name="TextBox 2">
            <a:extLst>
              <a:ext uri="{FF2B5EF4-FFF2-40B4-BE49-F238E27FC236}">
                <a16:creationId xmlns:a16="http://schemas.microsoft.com/office/drawing/2014/main" id="{E27A58CB-2A8E-F86E-3475-6EEB9630D622}"/>
              </a:ext>
            </a:extLst>
          </p:cNvPr>
          <p:cNvSpPr txBox="1"/>
          <p:nvPr/>
        </p:nvSpPr>
        <p:spPr>
          <a:xfrm>
            <a:off x="7429499" y="2736502"/>
            <a:ext cx="4433169" cy="1384995"/>
          </a:xfrm>
          <a:prstGeom prst="rect">
            <a:avLst/>
          </a:prstGeom>
          <a:solidFill>
            <a:srgbClr val="FFFF00"/>
          </a:solidFill>
        </p:spPr>
        <p:txBody>
          <a:bodyPr wrap="square" rtlCol="0">
            <a:spAutoFit/>
          </a:bodyPr>
          <a:lstStyle/>
          <a:p>
            <a:pPr algn="ctr"/>
            <a:r>
              <a:rPr lang="el-GR" sz="2800" b="1" dirty="0" err="1">
                <a:solidFill>
                  <a:schemeClr val="tx2"/>
                </a:solidFill>
              </a:rPr>
              <a:t>Ολιστικ</a:t>
            </a:r>
            <a:r>
              <a:rPr lang="en-US" sz="2800" b="1" dirty="0" err="1">
                <a:solidFill>
                  <a:schemeClr val="tx2"/>
                </a:solidFill>
              </a:rPr>
              <a:t>ή</a:t>
            </a:r>
            <a:r>
              <a:rPr lang="el-GR" sz="2800" b="1" dirty="0">
                <a:solidFill>
                  <a:schemeClr val="tx2"/>
                </a:solidFill>
              </a:rPr>
              <a:t> προσέγγιση στη δευτερογενή πρόληψη του αγγειακού εγκεφαλικού</a:t>
            </a:r>
          </a:p>
        </p:txBody>
      </p:sp>
    </p:spTree>
    <p:extLst>
      <p:ext uri="{BB962C8B-B14F-4D97-AF65-F5344CB8AC3E}">
        <p14:creationId xmlns:p14="http://schemas.microsoft.com/office/powerpoint/2010/main" val="383713734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no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rgbClr val="7030A0"/>
                </a:solidFill>
              </a:rPr>
              <a:t>LDL</a:t>
            </a:r>
            <a:endParaRPr lang="el-GR" sz="3200" b="1" dirty="0">
              <a:solidFill>
                <a:srgbClr val="7030A0"/>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661" name="Σχήμα L 660">
            <a:extLst>
              <a:ext uri="{FF2B5EF4-FFF2-40B4-BE49-F238E27FC236}">
                <a16:creationId xmlns:a16="http://schemas.microsoft.com/office/drawing/2014/main" id="{677E095D-D295-6266-D700-B6889107E41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Tree>
    <p:custDataLst>
      <p:tags r:id="rId1"/>
    </p:custDataLst>
    <p:extLst>
      <p:ext uri="{BB962C8B-B14F-4D97-AF65-F5344CB8AC3E}">
        <p14:creationId xmlns:p14="http://schemas.microsoft.com/office/powerpoint/2010/main" val="2947799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right)">
                                      <p:cBhvr>
                                        <p:cTn id="7" dur="500"/>
                                        <p:tgtEl>
                                          <p:spTgt spid="29"/>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right)">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61"/>
                                        </p:tgtEl>
                                        <p:attrNameLst>
                                          <p:attrName>style.visibility</p:attrName>
                                        </p:attrNameLst>
                                      </p:cBhvr>
                                      <p:to>
                                        <p:strVal val="visible"/>
                                      </p:to>
                                    </p:set>
                                    <p:animEffect transition="in" filter="fade">
                                      <p:cBhvr>
                                        <p:cTn id="15" dur="500"/>
                                        <p:tgtEl>
                                          <p:spTgt spid="66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childTnLst>
                          </p:cTn>
                        </p:par>
                        <p:par>
                          <p:cTn id="21" fill="hold">
                            <p:stCondLst>
                              <p:cond delay="500"/>
                            </p:stCondLst>
                            <p:childTnLst>
                              <p:par>
                                <p:cTn id="22" presetID="10" presetClass="entr" presetSubtype="0" fill="hold" grpId="1"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par>
                          <p:cTn id="25" fill="hold">
                            <p:stCondLst>
                              <p:cond delay="1000"/>
                            </p:stCondLst>
                            <p:childTnLst>
                              <p:par>
                                <p:cTn id="26" presetID="22" presetClass="entr" presetSubtype="1"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Effect transition="in" filter="wipe(up)">
                                      <p:cBhvr>
                                        <p:cTn id="28" dur="500"/>
                                        <p:tgtEl>
                                          <p:spTgt spid="26"/>
                                        </p:tgtEl>
                                      </p:cBhvr>
                                    </p:animEffect>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cTn>
                              </p:par>
                            </p:childTnLst>
                          </p:cTn>
                        </p:par>
                        <p:par>
                          <p:cTn id="33" fill="hold">
                            <p:stCondLst>
                              <p:cond delay="2000"/>
                            </p:stCondLst>
                            <p:childTnLst>
                              <p:par>
                                <p:cTn id="34" presetID="22" presetClass="entr" presetSubtype="8" fill="hold" nodeType="after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wipe(left)">
                                      <p:cBhvr>
                                        <p:cTn id="36" dur="500"/>
                                        <p:tgtEl>
                                          <p:spTgt spid="19"/>
                                        </p:tgtEl>
                                      </p:cBhvr>
                                    </p:animEffect>
                                  </p:childTnLst>
                                </p:cTn>
                              </p:par>
                            </p:childTnLst>
                          </p:cTn>
                        </p:par>
                        <p:par>
                          <p:cTn id="37" fill="hold">
                            <p:stCondLst>
                              <p:cond delay="2500"/>
                            </p:stCondLst>
                            <p:childTnLst>
                              <p:par>
                                <p:cTn id="38" presetID="10" presetClass="entr" presetSubtype="0" fill="hold" grpId="0"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1" animBg="1"/>
      <p:bldP spid="66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no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chemeClr val="bg1"/>
                </a:solidFill>
              </a:rPr>
              <a:t>LDL</a:t>
            </a:r>
            <a:endParaRPr lang="el-GR" sz="3200" b="1" dirty="0">
              <a:solidFill>
                <a:schemeClr val="bg1"/>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2" name="Σχήμα L 1">
            <a:extLst>
              <a:ext uri="{FF2B5EF4-FFF2-40B4-BE49-F238E27FC236}">
                <a16:creationId xmlns:a16="http://schemas.microsoft.com/office/drawing/2014/main" id="{8F6F8C52-16AD-0465-351A-78C1F8530050}"/>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990828344"/>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Εικόνα 20">
            <a:extLst>
              <a:ext uri="{FF2B5EF4-FFF2-40B4-BE49-F238E27FC236}">
                <a16:creationId xmlns:a16="http://schemas.microsoft.com/office/drawing/2014/main" id="{45774289-4FF4-6449-ADD1-D3E839217CF2}"/>
              </a:ext>
            </a:extLst>
          </p:cNvPr>
          <p:cNvPicPr>
            <a:picLocks noChangeAspect="1"/>
          </p:cNvPicPr>
          <p:nvPr/>
        </p:nvPicPr>
        <p:blipFill rotWithShape="1">
          <a:blip r:embed="rId2">
            <a:extLst>
              <a:ext uri="{28A0092B-C50C-407E-A947-70E740481C1C}">
                <a14:useLocalDpi xmlns:a14="http://schemas.microsoft.com/office/drawing/2010/main" val="0"/>
              </a:ext>
            </a:extLst>
          </a:blip>
          <a:srcRect b="42989"/>
          <a:stretch/>
        </p:blipFill>
        <p:spPr>
          <a:xfrm>
            <a:off x="680777" y="636161"/>
            <a:ext cx="4873657" cy="4903755"/>
          </a:xfrm>
          <a:prstGeom prst="rect">
            <a:avLst/>
          </a:prstGeom>
        </p:spPr>
      </p:pic>
      <p:cxnSp>
        <p:nvCxnSpPr>
          <p:cNvPr id="20" name="Ευθεία γραμμή σύνδεσης 19">
            <a:extLst>
              <a:ext uri="{FF2B5EF4-FFF2-40B4-BE49-F238E27FC236}">
                <a16:creationId xmlns:a16="http://schemas.microsoft.com/office/drawing/2014/main" id="{4A1D055E-8C36-BC4C-B31B-E554497E2E7A}"/>
              </a:ext>
            </a:extLst>
          </p:cNvPr>
          <p:cNvCxnSpPr>
            <a:cxnSpLocks/>
          </p:cNvCxnSpPr>
          <p:nvPr/>
        </p:nvCxnSpPr>
        <p:spPr>
          <a:xfrm>
            <a:off x="1907628" y="1125231"/>
            <a:ext cx="1545020"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23" name="Ευθεία γραμμή σύνδεσης 22">
            <a:extLst>
              <a:ext uri="{FF2B5EF4-FFF2-40B4-BE49-F238E27FC236}">
                <a16:creationId xmlns:a16="http://schemas.microsoft.com/office/drawing/2014/main" id="{595920A2-8337-2E43-9C6B-5326C6F4541F}"/>
              </a:ext>
            </a:extLst>
          </p:cNvPr>
          <p:cNvCxnSpPr>
            <a:cxnSpLocks/>
          </p:cNvCxnSpPr>
          <p:nvPr/>
        </p:nvCxnSpPr>
        <p:spPr>
          <a:xfrm>
            <a:off x="4009414" y="2097438"/>
            <a:ext cx="1114379" cy="0"/>
          </a:xfrm>
          <a:prstGeom prst="line">
            <a:avLst/>
          </a:prstGeom>
          <a:ln>
            <a:solidFill>
              <a:srgbClr val="FF0000"/>
            </a:solidFill>
          </a:ln>
        </p:spPr>
        <p:style>
          <a:lnRef idx="2">
            <a:schemeClr val="accent1"/>
          </a:lnRef>
          <a:fillRef idx="0">
            <a:schemeClr val="accent1"/>
          </a:fillRef>
          <a:effectRef idx="1">
            <a:schemeClr val="accent1"/>
          </a:effectRef>
          <a:fontRef idx="minor">
            <a:schemeClr val="tx1"/>
          </a:fontRef>
        </p:style>
      </p:cxnSp>
      <p:sp>
        <p:nvSpPr>
          <p:cNvPr id="25" name="TextBox 24">
            <a:extLst>
              <a:ext uri="{FF2B5EF4-FFF2-40B4-BE49-F238E27FC236}">
                <a16:creationId xmlns:a16="http://schemas.microsoft.com/office/drawing/2014/main" id="{A60496DF-C5D8-FD45-902F-B96465A203FD}"/>
              </a:ext>
            </a:extLst>
          </p:cNvPr>
          <p:cNvSpPr txBox="1"/>
          <p:nvPr/>
        </p:nvSpPr>
        <p:spPr>
          <a:xfrm>
            <a:off x="7882758" y="6433010"/>
            <a:ext cx="4168000" cy="369332"/>
          </a:xfrm>
          <a:prstGeom prst="rect">
            <a:avLst/>
          </a:prstGeom>
          <a:noFill/>
        </p:spPr>
        <p:txBody>
          <a:bodyPr wrap="none" rtlCol="0">
            <a:spAutoFit/>
          </a:bodyPr>
          <a:lstStyle/>
          <a:p>
            <a:r>
              <a:rPr lang="en" dirty="0"/>
              <a:t>Mach et al; European Heart Journal (2020)</a:t>
            </a:r>
          </a:p>
        </p:txBody>
      </p:sp>
      <p:pic>
        <p:nvPicPr>
          <p:cNvPr id="27" name="Εικόνα 26" descr="Εικόνα που περιέχει κείμενο&#10;&#10;Περιγραφή που δημιουργήθηκε αυτόματα">
            <a:extLst>
              <a:ext uri="{FF2B5EF4-FFF2-40B4-BE49-F238E27FC236}">
                <a16:creationId xmlns:a16="http://schemas.microsoft.com/office/drawing/2014/main" id="{17AC1866-6F0C-CE42-990D-74D5EE0623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36311" y="489069"/>
            <a:ext cx="6855689" cy="5391808"/>
          </a:xfrm>
          <a:prstGeom prst="rect">
            <a:avLst/>
          </a:prstGeom>
          <a:scene3d>
            <a:camera prst="perspectiveHeroicExtremeLeftFacing" fov="1500000">
              <a:rot lat="0" lon="1800000" rev="21594000"/>
            </a:camera>
            <a:lightRig rig="threePt" dir="t"/>
          </a:scene3d>
        </p:spPr>
      </p:pic>
    </p:spTree>
    <p:extLst>
      <p:ext uri="{BB962C8B-B14F-4D97-AF65-F5344CB8AC3E}">
        <p14:creationId xmlns:p14="http://schemas.microsoft.com/office/powerpoint/2010/main" val="4132970076"/>
      </p:ext>
    </p:extLst>
  </p:cSld>
  <p:clrMapOvr>
    <a:masterClrMapping/>
  </p:clrMapOvr>
  <p:transition>
    <p:wipe dir="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053E3911-7695-4CA1-8C5E-0A261D69FCA8}"/>
              </a:ext>
            </a:extLst>
          </p:cNvPr>
          <p:cNvSpPr>
            <a:spLocks noGrp="1"/>
          </p:cNvSpPr>
          <p:nvPr>
            <p:ph type="title"/>
          </p:nvPr>
        </p:nvSpPr>
        <p:spPr>
          <a:xfrm>
            <a:off x="568324" y="422319"/>
            <a:ext cx="11055351" cy="828082"/>
          </a:xfrm>
          <a:ln>
            <a:noFill/>
          </a:ln>
        </p:spPr>
        <p:txBody>
          <a:bodyPr>
            <a:noAutofit/>
          </a:bodyPr>
          <a:lstStyle/>
          <a:p>
            <a:pPr algn="ctr"/>
            <a:r>
              <a:rPr lang="en-US" sz="3600" i="0" u="none" strike="noStrike" baseline="0" dirty="0">
                <a:solidFill>
                  <a:schemeClr val="tx2"/>
                </a:solidFill>
                <a:latin typeface="+mn-lt"/>
              </a:rPr>
              <a:t>Secondary prevention trials of hypolipidemic therapy including patients with stroke as per protocol</a:t>
            </a:r>
            <a:endParaRPr lang="en-US" sz="7200" dirty="0">
              <a:solidFill>
                <a:schemeClr val="tx2"/>
              </a:solidFill>
              <a:latin typeface="+mn-lt"/>
            </a:endParaRPr>
          </a:p>
        </p:txBody>
      </p:sp>
      <p:pic>
        <p:nvPicPr>
          <p:cNvPr id="6" name="Θέση περιεχομένου 5">
            <a:extLst>
              <a:ext uri="{FF2B5EF4-FFF2-40B4-BE49-F238E27FC236}">
                <a16:creationId xmlns:a16="http://schemas.microsoft.com/office/drawing/2014/main" id="{AB632FBC-ED7E-4F6E-9A00-143A784E83AD}"/>
              </a:ext>
            </a:extLst>
          </p:cNvPr>
          <p:cNvPicPr>
            <a:picLocks noGrp="1" noChangeAspect="1"/>
          </p:cNvPicPr>
          <p:nvPr>
            <p:ph idx="1"/>
          </p:nvPr>
        </p:nvPicPr>
        <p:blipFill>
          <a:blip r:embed="rId2" cstate="print"/>
          <a:stretch>
            <a:fillRect/>
          </a:stretch>
        </p:blipFill>
        <p:spPr>
          <a:xfrm>
            <a:off x="348455" y="1713330"/>
            <a:ext cx="11495087" cy="3915255"/>
          </a:xfrm>
          <a:noFill/>
        </p:spPr>
      </p:pic>
      <p:cxnSp>
        <p:nvCxnSpPr>
          <p:cNvPr id="9" name="Ευθεία γραμμή σύνδεσης 6">
            <a:extLst>
              <a:ext uri="{FF2B5EF4-FFF2-40B4-BE49-F238E27FC236}">
                <a16:creationId xmlns:a16="http://schemas.microsoft.com/office/drawing/2014/main" id="{41F4D5A9-2954-4FFF-8A44-F262278CDD85}"/>
              </a:ext>
            </a:extLst>
          </p:cNvPr>
          <p:cNvCxnSpPr/>
          <p:nvPr/>
        </p:nvCxnSpPr>
        <p:spPr>
          <a:xfrm>
            <a:off x="289932" y="14818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8" name="Picture 2">
            <a:extLst>
              <a:ext uri="{FF2B5EF4-FFF2-40B4-BE49-F238E27FC236}">
                <a16:creationId xmlns:a16="http://schemas.microsoft.com/office/drawing/2014/main" id="{416E8297-AA09-6445-B206-2BE2ADFFE643}"/>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3922" b="99346" l="2667" r="98000">
                        <a14:foregroundMark x1="68000" y1="11765" x2="34667" y2="7190"/>
                        <a14:foregroundMark x1="34667" y1="7190" x2="14000" y2="35948"/>
                        <a14:foregroundMark x1="10839" y1="71895" x2="10667" y2="73856"/>
                        <a14:foregroundMark x1="14000" y1="35948" x2="10839" y2="71895"/>
                        <a14:foregroundMark x1="10667" y1="73856" x2="46667" y2="93464"/>
                        <a14:foregroundMark x1="46667" y1="93464" x2="80000" y2="82353"/>
                        <a14:foregroundMark x1="80000" y1="82353" x2="90667" y2="45098"/>
                        <a14:foregroundMark x1="90667" y1="45098" x2="78000" y2="14379"/>
                        <a14:foregroundMark x1="78000" y1="14379" x2="74667" y2="11765"/>
                        <a14:foregroundMark x1="57333" y1="7190" x2="30667" y2="9150"/>
                        <a14:foregroundMark x1="3492" y1="65575" x2="3333" y2="69935"/>
                        <a14:foregroundMark x1="4667" y1="33333" x2="3510" y2="65084"/>
                        <a14:foregroundMark x1="34667" y1="96078" x2="66667" y2="91503"/>
                        <a14:foregroundMark x1="95333" y1="64052" x2="93333" y2="32680"/>
                        <a14:foregroundMark x1="38667" y1="5882" x2="55333" y2="5229"/>
                        <a14:foregroundMark x1="52000" y1="3922" x2="47333" y2="5229"/>
                        <a14:foregroundMark x1="94667" y1="42484" x2="96000" y2="42484"/>
                        <a14:foregroundMark x1="96000" y1="43137" x2="98000" y2="59477"/>
                        <a14:foregroundMark x1="44000" y1="99346" x2="44000" y2="99346"/>
                        <a14:backgroundMark x1="0" y1="71895" x2="0" y2="71895"/>
                        <a14:backgroundMark x1="667" y1="72549" x2="1333" y2="71242"/>
                        <a14:backgroundMark x1="2667" y1="73203" x2="2000" y2="69281"/>
                      </a14:backgroundRemoval>
                    </a14:imgEffect>
                  </a14:imgLayer>
                </a14:imgProps>
              </a:ext>
            </a:extLst>
          </a:blip>
          <a:srcRect/>
          <a:stretch>
            <a:fillRect/>
          </a:stretch>
        </p:blipFill>
        <p:spPr bwMode="auto">
          <a:xfrm>
            <a:off x="11085044" y="6397459"/>
            <a:ext cx="375170" cy="382673"/>
          </a:xfrm>
          <a:prstGeom prst="rect">
            <a:avLst/>
          </a:prstGeom>
          <a:noFill/>
          <a:ln w="9525">
            <a:noFill/>
            <a:miter lim="800000"/>
            <a:headEnd/>
            <a:tailEnd/>
          </a:ln>
          <a:effectLst/>
        </p:spPr>
      </p:pic>
      <p:pic>
        <p:nvPicPr>
          <p:cNvPr id="10" name="Εικόνα 9" descr="Εικόνα που περιέχει κείμενο&#10;&#10;Περιγραφή που δημιουργήθηκε αυτόματα">
            <a:extLst>
              <a:ext uri="{FF2B5EF4-FFF2-40B4-BE49-F238E27FC236}">
                <a16:creationId xmlns:a16="http://schemas.microsoft.com/office/drawing/2014/main" id="{7E3AC69F-33AA-724D-A0C2-8CF2FDF8289A}"/>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3150" b="90945" l="9886" r="89734">
                        <a14:foregroundMark x1="66920" y1="11417" x2="44106" y2="7087"/>
                        <a14:foregroundMark x1="44106" y1="7087" x2="25095" y2="14961"/>
                        <a14:foregroundMark x1="25095" y1="14961" x2="19011" y2="34646"/>
                        <a14:foregroundMark x1="19011" y1="34646" x2="18631" y2="55512"/>
                        <a14:foregroundMark x1="18631" y1="55512" x2="27376" y2="76772"/>
                        <a14:foregroundMark x1="27376" y1="76772" x2="48669" y2="85039"/>
                        <a14:foregroundMark x1="48669" y1="85039" x2="68441" y2="83858"/>
                        <a14:foregroundMark x1="68441" y1="83858" x2="85551" y2="67717"/>
                        <a14:foregroundMark x1="85551" y1="67717" x2="90494" y2="45276"/>
                        <a14:foregroundMark x1="90494" y1="45276" x2="81369" y2="22047"/>
                        <a14:foregroundMark x1="81369" y1="22047" x2="65019" y2="8661"/>
                        <a14:foregroundMark x1="65019" y1="8661" x2="44106" y2="5906"/>
                        <a14:foregroundMark x1="44106" y1="5906" x2="44106" y2="5906"/>
                        <a14:foregroundMark x1="54753" y1="4724" x2="49049" y2="3543"/>
                        <a14:foregroundMark x1="16350" y1="25984" x2="15970" y2="51575"/>
                        <a14:foregroundMark x1="15970" y1="51575" x2="20913" y2="70866"/>
                        <a14:foregroundMark x1="20913" y1="70866" x2="23194" y2="74016"/>
                        <a14:foregroundMark x1="39163" y1="6693" x2="33840" y2="8268"/>
                        <a14:foregroundMark x1="32319" y1="8268" x2="32319" y2="8268"/>
                        <a14:foregroundMark x1="46008" y1="90945" x2="46008" y2="90945"/>
                        <a14:foregroundMark x1="57795" y1="90551" x2="57795" y2="90551"/>
                      </a14:backgroundRemoval>
                    </a14:imgEffect>
                  </a14:imgLayer>
                </a14:imgProps>
              </a:ext>
              <a:ext uri="{28A0092B-C50C-407E-A947-70E740481C1C}">
                <a14:useLocalDpi xmlns:a14="http://schemas.microsoft.com/office/drawing/2010/main" val="0"/>
              </a:ext>
            </a:extLst>
          </a:blip>
          <a:stretch>
            <a:fillRect/>
          </a:stretch>
        </p:blipFill>
        <p:spPr>
          <a:xfrm>
            <a:off x="11613095" y="6381028"/>
            <a:ext cx="493873" cy="476972"/>
          </a:xfrm>
          <a:prstGeom prst="rect">
            <a:avLst/>
          </a:prstGeom>
        </p:spPr>
      </p:pic>
      <p:pic>
        <p:nvPicPr>
          <p:cNvPr id="12" name="Picture 2" descr="C:\George Ntaios\Workstation\Current workstation\GN\HSO\Documents\Help files\HSO-Logo-EN.png">
            <a:extLst>
              <a:ext uri="{FF2B5EF4-FFF2-40B4-BE49-F238E27FC236}">
                <a16:creationId xmlns:a16="http://schemas.microsoft.com/office/drawing/2014/main" id="{0641DE46-07F6-A64B-B240-04F4DFDE509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215347" y="6381028"/>
            <a:ext cx="1716816" cy="384899"/>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9A444826-46D9-1E42-9BBD-F20806C42408}"/>
              </a:ext>
            </a:extLst>
          </p:cNvPr>
          <p:cNvSpPr txBox="1"/>
          <p:nvPr/>
        </p:nvSpPr>
        <p:spPr>
          <a:xfrm>
            <a:off x="4643145" y="6435681"/>
            <a:ext cx="4777398" cy="369332"/>
          </a:xfrm>
          <a:prstGeom prst="rect">
            <a:avLst/>
          </a:prstGeom>
          <a:noFill/>
        </p:spPr>
        <p:txBody>
          <a:bodyPr wrap="none" rtlCol="0">
            <a:spAutoFit/>
          </a:bodyPr>
          <a:lstStyle/>
          <a:p>
            <a:r>
              <a:rPr lang="en-US" dirty="0" err="1"/>
              <a:t>Sagris</a:t>
            </a:r>
            <a:r>
              <a:rPr lang="en-US" dirty="0"/>
              <a:t> et al; International Journal of Stroke 2020</a:t>
            </a:r>
            <a:endParaRPr lang="el-GR" dirty="0"/>
          </a:p>
        </p:txBody>
      </p:sp>
    </p:spTree>
    <p:extLst>
      <p:ext uri="{BB962C8B-B14F-4D97-AF65-F5344CB8AC3E}">
        <p14:creationId xmlns:p14="http://schemas.microsoft.com/office/powerpoint/2010/main" val="560878840"/>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053E3911-7695-4CA1-8C5E-0A261D69FCA8}"/>
              </a:ext>
            </a:extLst>
          </p:cNvPr>
          <p:cNvSpPr>
            <a:spLocks noGrp="1"/>
          </p:cNvSpPr>
          <p:nvPr>
            <p:ph type="title"/>
          </p:nvPr>
        </p:nvSpPr>
        <p:spPr>
          <a:xfrm>
            <a:off x="548624" y="313845"/>
            <a:ext cx="11055351" cy="828082"/>
          </a:xfrm>
        </p:spPr>
        <p:txBody>
          <a:bodyPr>
            <a:noAutofit/>
          </a:bodyPr>
          <a:lstStyle/>
          <a:p>
            <a:pPr algn="ctr"/>
            <a:r>
              <a:rPr lang="en-US" sz="3600" i="0" u="none" strike="noStrike" baseline="0" dirty="0">
                <a:solidFill>
                  <a:schemeClr val="tx2"/>
                </a:solidFill>
                <a:latin typeface="+mn-lt"/>
              </a:rPr>
              <a:t>Secondary prevention trials of hypolipidemic therapy including patients with stroke as per protocol</a:t>
            </a:r>
            <a:endParaRPr lang="en-US" sz="7200" dirty="0">
              <a:solidFill>
                <a:schemeClr val="tx2"/>
              </a:solidFill>
              <a:latin typeface="+mn-lt"/>
            </a:endParaRPr>
          </a:p>
        </p:txBody>
      </p:sp>
      <p:cxnSp>
        <p:nvCxnSpPr>
          <p:cNvPr id="9" name="Ευθεία γραμμή σύνδεσης 6">
            <a:extLst>
              <a:ext uri="{FF2B5EF4-FFF2-40B4-BE49-F238E27FC236}">
                <a16:creationId xmlns:a16="http://schemas.microsoft.com/office/drawing/2014/main" id="{41F4D5A9-2954-4FFF-8A44-F262278CDD85}"/>
              </a:ext>
            </a:extLst>
          </p:cNvPr>
          <p:cNvCxnSpPr/>
          <p:nvPr/>
        </p:nvCxnSpPr>
        <p:spPr>
          <a:xfrm>
            <a:off x="289931" y="128415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1030" name="Picture 6">
            <a:extLst>
              <a:ext uri="{FF2B5EF4-FFF2-40B4-BE49-F238E27FC236}">
                <a16:creationId xmlns:a16="http://schemas.microsoft.com/office/drawing/2014/main" id="{952769DA-2199-8A4E-9C7C-D4B6FB58CB5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471" t="2223" r="3205" b="49154"/>
          <a:stretch/>
        </p:blipFill>
        <p:spPr bwMode="auto">
          <a:xfrm>
            <a:off x="289931" y="1779703"/>
            <a:ext cx="7484089" cy="4431329"/>
          </a:xfrm>
          <a:prstGeom prst="rect">
            <a:avLst/>
          </a:prstGeom>
          <a:noFill/>
          <a:extLst>
            <a:ext uri="{909E8E84-426E-40DD-AFC4-6F175D3DCCD1}">
              <a14:hiddenFill xmlns:a14="http://schemas.microsoft.com/office/drawing/2010/main">
                <a:solidFill>
                  <a:srgbClr val="FFFFFF"/>
                </a:solidFill>
              </a14:hiddenFill>
            </a:ext>
          </a:extLst>
        </p:spPr>
      </p:pic>
      <p:sp>
        <p:nvSpPr>
          <p:cNvPr id="23" name="TextBox 22">
            <a:extLst>
              <a:ext uri="{FF2B5EF4-FFF2-40B4-BE49-F238E27FC236}">
                <a16:creationId xmlns:a16="http://schemas.microsoft.com/office/drawing/2014/main" id="{11938C5A-8219-E147-B963-07D724095891}"/>
              </a:ext>
            </a:extLst>
          </p:cNvPr>
          <p:cNvSpPr txBox="1"/>
          <p:nvPr/>
        </p:nvSpPr>
        <p:spPr>
          <a:xfrm>
            <a:off x="8046279" y="3409370"/>
            <a:ext cx="3837709" cy="1200329"/>
          </a:xfrm>
          <a:prstGeom prst="rect">
            <a:avLst/>
          </a:prstGeom>
          <a:solidFill>
            <a:schemeClr val="accent1"/>
          </a:solidFill>
        </p:spPr>
        <p:txBody>
          <a:bodyPr wrap="square" rtlCol="0">
            <a:spAutoFit/>
          </a:bodyPr>
          <a:lstStyle/>
          <a:p>
            <a:pPr algn="ctr"/>
            <a:r>
              <a:rPr lang="en-US" sz="2400" b="1" dirty="0">
                <a:solidFill>
                  <a:srgbClr val="FFFF00"/>
                </a:solidFill>
              </a:rPr>
              <a:t>SPARCL: </a:t>
            </a:r>
          </a:p>
          <a:p>
            <a:pPr algn="ctr"/>
            <a:r>
              <a:rPr lang="el-GR" sz="2400" b="1" dirty="0">
                <a:solidFill>
                  <a:srgbClr val="FFFF00"/>
                </a:solidFill>
              </a:rPr>
              <a:t>80</a:t>
            </a:r>
            <a:r>
              <a:rPr lang="en-US" sz="2400" b="1" dirty="0">
                <a:solidFill>
                  <a:srgbClr val="FFFF00"/>
                </a:solidFill>
              </a:rPr>
              <a:t>mg atorvastatin reduced stroke risk and CV events</a:t>
            </a:r>
            <a:endParaRPr lang="el-GR" sz="2400" b="1" dirty="0">
              <a:solidFill>
                <a:srgbClr val="FFFF00"/>
              </a:solidFill>
            </a:endParaRPr>
          </a:p>
        </p:txBody>
      </p:sp>
      <p:sp>
        <p:nvSpPr>
          <p:cNvPr id="20" name="Ορθογώνιο 19">
            <a:extLst>
              <a:ext uri="{FF2B5EF4-FFF2-40B4-BE49-F238E27FC236}">
                <a16:creationId xmlns:a16="http://schemas.microsoft.com/office/drawing/2014/main" id="{A6A7D230-3FD7-0C41-83E7-A7702FA69468}"/>
              </a:ext>
            </a:extLst>
          </p:cNvPr>
          <p:cNvSpPr/>
          <p:nvPr/>
        </p:nvSpPr>
        <p:spPr>
          <a:xfrm>
            <a:off x="308012" y="3364712"/>
            <a:ext cx="7466008" cy="244929"/>
          </a:xfrm>
          <a:prstGeom prst="rect">
            <a:avLst/>
          </a:prstGeom>
          <a:noFill/>
          <a:ln w="158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solidFill>
                <a:schemeClr val="tx1"/>
              </a:solidFill>
            </a:endParaRPr>
          </a:p>
        </p:txBody>
      </p:sp>
      <p:sp>
        <p:nvSpPr>
          <p:cNvPr id="25" name="Ορθογώνιο 24">
            <a:extLst>
              <a:ext uri="{FF2B5EF4-FFF2-40B4-BE49-F238E27FC236}">
                <a16:creationId xmlns:a16="http://schemas.microsoft.com/office/drawing/2014/main" id="{28FFB168-AEFA-6A4A-9240-1089214EDB1C}"/>
              </a:ext>
            </a:extLst>
          </p:cNvPr>
          <p:cNvSpPr/>
          <p:nvPr/>
        </p:nvSpPr>
        <p:spPr>
          <a:xfrm>
            <a:off x="289931" y="5974751"/>
            <a:ext cx="7484089" cy="244929"/>
          </a:xfrm>
          <a:prstGeom prst="rect">
            <a:avLst/>
          </a:prstGeom>
          <a:noFill/>
          <a:ln w="158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solidFill>
                <a:schemeClr val="tx1"/>
              </a:solidFill>
            </a:endParaRPr>
          </a:p>
        </p:txBody>
      </p:sp>
      <p:sp>
        <p:nvSpPr>
          <p:cNvPr id="21" name="TextBox 20">
            <a:extLst>
              <a:ext uri="{FF2B5EF4-FFF2-40B4-BE49-F238E27FC236}">
                <a16:creationId xmlns:a16="http://schemas.microsoft.com/office/drawing/2014/main" id="{9EA51E85-D0C2-0847-87CE-0AE8E331D576}"/>
              </a:ext>
            </a:extLst>
          </p:cNvPr>
          <p:cNvSpPr txBox="1"/>
          <p:nvPr/>
        </p:nvSpPr>
        <p:spPr>
          <a:xfrm>
            <a:off x="7959879" y="6488668"/>
            <a:ext cx="4232121" cy="369332"/>
          </a:xfrm>
          <a:prstGeom prst="rect">
            <a:avLst/>
          </a:prstGeom>
          <a:noFill/>
        </p:spPr>
        <p:txBody>
          <a:bodyPr wrap="none" rtlCol="0">
            <a:spAutoFit/>
          </a:bodyPr>
          <a:lstStyle/>
          <a:p>
            <a:r>
              <a:rPr lang="en" dirty="0" err="1"/>
              <a:t>Amarenco</a:t>
            </a:r>
            <a:r>
              <a:rPr lang="en" dirty="0"/>
              <a:t> N </a:t>
            </a:r>
            <a:r>
              <a:rPr lang="en" dirty="0" err="1"/>
              <a:t>Engl</a:t>
            </a:r>
            <a:r>
              <a:rPr lang="en" dirty="0"/>
              <a:t> J Med 2006; 355:549-559</a:t>
            </a:r>
            <a:endParaRPr lang="el-GR" dirty="0"/>
          </a:p>
        </p:txBody>
      </p:sp>
    </p:spTree>
    <p:custDataLst>
      <p:tags r:id="rId1"/>
    </p:custDataLst>
    <p:extLst>
      <p:ext uri="{BB962C8B-B14F-4D97-AF65-F5344CB8AC3E}">
        <p14:creationId xmlns:p14="http://schemas.microsoft.com/office/powerpoint/2010/main" val="6507474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0" grpId="0" animBg="1"/>
      <p:bldP spid="2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 name="Ευθεία γραμμή σύνδεσης 6">
            <a:extLst>
              <a:ext uri="{FF2B5EF4-FFF2-40B4-BE49-F238E27FC236}">
                <a16:creationId xmlns:a16="http://schemas.microsoft.com/office/drawing/2014/main" id="{BF2EDF57-E2C0-7049-8A80-A4B740736DF3}"/>
              </a:ext>
            </a:extLst>
          </p:cNvPr>
          <p:cNvCxnSpPr/>
          <p:nvPr/>
        </p:nvCxnSpPr>
        <p:spPr>
          <a:xfrm>
            <a:off x="289931" y="128415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4" name="Εικόνα 3" descr="Εικόνα που περιέχει κείμενο&#10;&#10;Περιγραφή που δημιουργήθηκε αυτόματα">
            <a:extLst>
              <a:ext uri="{FF2B5EF4-FFF2-40B4-BE49-F238E27FC236}">
                <a16:creationId xmlns:a16="http://schemas.microsoft.com/office/drawing/2014/main" id="{717F2A31-2214-3441-A26F-D5895B2C8A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98640" y="1270888"/>
            <a:ext cx="3808328" cy="5093639"/>
          </a:xfrm>
          <a:prstGeom prst="rect">
            <a:avLst/>
          </a:prstGeom>
          <a:noFill/>
          <a:ln>
            <a:solidFill>
              <a:schemeClr val="tx1"/>
            </a:solidFill>
          </a:ln>
          <a:scene3d>
            <a:camera prst="perspectiveHeroicExtremeLeftFacing" fov="2400000">
              <a:rot lat="0" lon="2067641" rev="21594000"/>
            </a:camera>
            <a:lightRig rig="threePt" dir="t"/>
          </a:scene3d>
        </p:spPr>
      </p:pic>
      <p:sp>
        <p:nvSpPr>
          <p:cNvPr id="12" name="TextBox 11">
            <a:extLst>
              <a:ext uri="{FF2B5EF4-FFF2-40B4-BE49-F238E27FC236}">
                <a16:creationId xmlns:a16="http://schemas.microsoft.com/office/drawing/2014/main" id="{EABB65BB-A301-2847-8477-3E9FEEEB5B08}"/>
              </a:ext>
            </a:extLst>
          </p:cNvPr>
          <p:cNvSpPr txBox="1"/>
          <p:nvPr/>
        </p:nvSpPr>
        <p:spPr>
          <a:xfrm>
            <a:off x="7795648" y="3136848"/>
            <a:ext cx="3808328" cy="1261884"/>
          </a:xfrm>
          <a:prstGeom prst="rect">
            <a:avLst/>
          </a:prstGeom>
          <a:solidFill>
            <a:schemeClr val="accent1"/>
          </a:solidFill>
        </p:spPr>
        <p:txBody>
          <a:bodyPr wrap="square" rtlCol="0">
            <a:spAutoFit/>
          </a:bodyPr>
          <a:lstStyle/>
          <a:p>
            <a:pPr algn="ctr"/>
            <a:r>
              <a:rPr lang="en-US" sz="2800" b="1" u="sng" dirty="0">
                <a:solidFill>
                  <a:srgbClr val="FFFF00"/>
                </a:solidFill>
              </a:rPr>
              <a:t>TST study</a:t>
            </a:r>
          </a:p>
          <a:p>
            <a:pPr algn="ctr"/>
            <a:r>
              <a:rPr lang="en-US" sz="2400" b="1" dirty="0">
                <a:solidFill>
                  <a:srgbClr val="FFFF00"/>
                </a:solidFill>
              </a:rPr>
              <a:t>LDL≤70mg after stroke reduced CV events</a:t>
            </a:r>
            <a:endParaRPr lang="el-GR" sz="2400" b="1" dirty="0">
              <a:solidFill>
                <a:srgbClr val="FFFF00"/>
              </a:solidFill>
            </a:endParaRPr>
          </a:p>
        </p:txBody>
      </p:sp>
      <p:sp>
        <p:nvSpPr>
          <p:cNvPr id="6" name="TextBox 5">
            <a:extLst>
              <a:ext uri="{FF2B5EF4-FFF2-40B4-BE49-F238E27FC236}">
                <a16:creationId xmlns:a16="http://schemas.microsoft.com/office/drawing/2014/main" id="{C07D7A7B-62C6-314E-8022-0979DDE3D4A0}"/>
              </a:ext>
            </a:extLst>
          </p:cNvPr>
          <p:cNvSpPr txBox="1"/>
          <p:nvPr/>
        </p:nvSpPr>
        <p:spPr>
          <a:xfrm>
            <a:off x="5575111" y="6410800"/>
            <a:ext cx="3564053" cy="369332"/>
          </a:xfrm>
          <a:prstGeom prst="rect">
            <a:avLst/>
          </a:prstGeom>
          <a:noFill/>
        </p:spPr>
        <p:txBody>
          <a:bodyPr wrap="none" rtlCol="0">
            <a:spAutoFit/>
          </a:bodyPr>
          <a:lstStyle/>
          <a:p>
            <a:r>
              <a:rPr lang="en" dirty="0" err="1"/>
              <a:t>Amarenco</a:t>
            </a:r>
            <a:r>
              <a:rPr lang="en" dirty="0"/>
              <a:t> et al ; N </a:t>
            </a:r>
            <a:r>
              <a:rPr lang="en" dirty="0" err="1"/>
              <a:t>Engl</a:t>
            </a:r>
            <a:r>
              <a:rPr lang="en" dirty="0"/>
              <a:t> J Med, 2020</a:t>
            </a:r>
          </a:p>
        </p:txBody>
      </p:sp>
      <p:sp>
        <p:nvSpPr>
          <p:cNvPr id="13" name="Title 1">
            <a:extLst>
              <a:ext uri="{FF2B5EF4-FFF2-40B4-BE49-F238E27FC236}">
                <a16:creationId xmlns:a16="http://schemas.microsoft.com/office/drawing/2014/main" id="{8A516EF3-D940-B647-B577-953BA65CD76D}"/>
              </a:ext>
            </a:extLst>
          </p:cNvPr>
          <p:cNvSpPr txBox="1">
            <a:spLocks/>
          </p:cNvSpPr>
          <p:nvPr/>
        </p:nvSpPr>
        <p:spPr>
          <a:xfrm>
            <a:off x="548624" y="313845"/>
            <a:ext cx="11055351" cy="828082"/>
          </a:xfrm>
          <a:prstGeom prst="rect">
            <a:avLst/>
          </a:prstGeom>
        </p:spPr>
        <p:txBody>
          <a:bodyPr vert="horz" lIns="90000" tIns="45720" rIns="91440" bIns="45720" rtlCol="0" anchor="ctr">
            <a:noAutofit/>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a:r>
              <a:rPr lang="en-US" sz="3600" dirty="0">
                <a:solidFill>
                  <a:schemeClr val="tx2"/>
                </a:solidFill>
                <a:latin typeface="+mn-lt"/>
              </a:rPr>
              <a:t>Secondary prevention trials of hypolipidemic therapy including patients with stroke as per protocol</a:t>
            </a:r>
            <a:endParaRPr lang="en-US" sz="7200" dirty="0">
              <a:solidFill>
                <a:schemeClr val="tx2"/>
              </a:solidFill>
              <a:latin typeface="+mn-lt"/>
            </a:endParaRPr>
          </a:p>
        </p:txBody>
      </p:sp>
      <p:pic>
        <p:nvPicPr>
          <p:cNvPr id="15" name="Picture 2">
            <a:extLst>
              <a:ext uri="{FF2B5EF4-FFF2-40B4-BE49-F238E27FC236}">
                <a16:creationId xmlns:a16="http://schemas.microsoft.com/office/drawing/2014/main" id="{B85B1F5E-778C-A547-BB7E-F1A355EAEADF}"/>
              </a:ext>
            </a:extLst>
          </p:cNvPr>
          <p:cNvPicPr>
            <a:picLocks noChangeAspect="1" noChangeArrowheads="1"/>
          </p:cNvPicPr>
          <p:nvPr/>
        </p:nvPicPr>
        <p:blipFill>
          <a:blip r:embed="rId4" cstate="print">
            <a:extLst>
              <a:ext uri="{BEBA8EAE-BF5A-486C-A8C5-ECC9F3942E4B}">
                <a14:imgProps xmlns:a14="http://schemas.microsoft.com/office/drawing/2010/main">
                  <a14:imgLayer r:embed="rId5">
                    <a14:imgEffect>
                      <a14:backgroundRemoval t="3922" b="99346" l="2667" r="98000">
                        <a14:foregroundMark x1="68000" y1="11765" x2="34667" y2="7190"/>
                        <a14:foregroundMark x1="34667" y1="7190" x2="14000" y2="35948"/>
                        <a14:foregroundMark x1="10839" y1="71895" x2="10667" y2="73856"/>
                        <a14:foregroundMark x1="14000" y1="35948" x2="10839" y2="71895"/>
                        <a14:foregroundMark x1="10667" y1="73856" x2="46667" y2="93464"/>
                        <a14:foregroundMark x1="46667" y1="93464" x2="80000" y2="82353"/>
                        <a14:foregroundMark x1="80000" y1="82353" x2="90667" y2="45098"/>
                        <a14:foregroundMark x1="90667" y1="45098" x2="78000" y2="14379"/>
                        <a14:foregroundMark x1="78000" y1="14379" x2="74667" y2="11765"/>
                        <a14:foregroundMark x1="57333" y1="7190" x2="30667" y2="9150"/>
                        <a14:foregroundMark x1="3492" y1="65575" x2="3333" y2="69935"/>
                        <a14:foregroundMark x1="4667" y1="33333" x2="3510" y2="65084"/>
                        <a14:foregroundMark x1="34667" y1="96078" x2="66667" y2="91503"/>
                        <a14:foregroundMark x1="95333" y1="64052" x2="93333" y2="32680"/>
                        <a14:foregroundMark x1="38667" y1="5882" x2="55333" y2="5229"/>
                        <a14:foregroundMark x1="52000" y1="3922" x2="47333" y2="5229"/>
                        <a14:foregroundMark x1="94667" y1="42484" x2="96000" y2="42484"/>
                        <a14:foregroundMark x1="96000" y1="43137" x2="98000" y2="59477"/>
                        <a14:foregroundMark x1="44000" y1="99346" x2="44000" y2="99346"/>
                        <a14:backgroundMark x1="0" y1="71895" x2="0" y2="71895"/>
                        <a14:backgroundMark x1="667" y1="72549" x2="1333" y2="71242"/>
                        <a14:backgroundMark x1="2667" y1="73203" x2="2000" y2="69281"/>
                      </a14:backgroundRemoval>
                    </a14:imgEffect>
                  </a14:imgLayer>
                </a14:imgProps>
              </a:ext>
            </a:extLst>
          </a:blip>
          <a:srcRect/>
          <a:stretch>
            <a:fillRect/>
          </a:stretch>
        </p:blipFill>
        <p:spPr bwMode="auto">
          <a:xfrm>
            <a:off x="11085044" y="6397459"/>
            <a:ext cx="375170" cy="382673"/>
          </a:xfrm>
          <a:prstGeom prst="rect">
            <a:avLst/>
          </a:prstGeom>
          <a:noFill/>
          <a:ln w="9525">
            <a:noFill/>
            <a:miter lim="800000"/>
            <a:headEnd/>
            <a:tailEnd/>
          </a:ln>
          <a:effectLst/>
        </p:spPr>
      </p:pic>
      <p:pic>
        <p:nvPicPr>
          <p:cNvPr id="16" name="Εικόνα 15" descr="Εικόνα που περιέχει κείμενο&#10;&#10;Περιγραφή που δημιουργήθηκε αυτόματα">
            <a:extLst>
              <a:ext uri="{FF2B5EF4-FFF2-40B4-BE49-F238E27FC236}">
                <a16:creationId xmlns:a16="http://schemas.microsoft.com/office/drawing/2014/main" id="{6B1084DC-654F-614F-A85F-AD1A26BDD521}"/>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3150" b="90945" l="9886" r="89734">
                        <a14:foregroundMark x1="66920" y1="11417" x2="44106" y2="7087"/>
                        <a14:foregroundMark x1="44106" y1="7087" x2="25095" y2="14961"/>
                        <a14:foregroundMark x1="25095" y1="14961" x2="19011" y2="34646"/>
                        <a14:foregroundMark x1="19011" y1="34646" x2="18631" y2="55512"/>
                        <a14:foregroundMark x1="18631" y1="55512" x2="27376" y2="76772"/>
                        <a14:foregroundMark x1="27376" y1="76772" x2="48669" y2="85039"/>
                        <a14:foregroundMark x1="48669" y1="85039" x2="68441" y2="83858"/>
                        <a14:foregroundMark x1="68441" y1="83858" x2="85551" y2="67717"/>
                        <a14:foregroundMark x1="85551" y1="67717" x2="90494" y2="45276"/>
                        <a14:foregroundMark x1="90494" y1="45276" x2="81369" y2="22047"/>
                        <a14:foregroundMark x1="81369" y1="22047" x2="65019" y2="8661"/>
                        <a14:foregroundMark x1="65019" y1="8661" x2="44106" y2="5906"/>
                        <a14:foregroundMark x1="44106" y1="5906" x2="44106" y2="5906"/>
                        <a14:foregroundMark x1="54753" y1="4724" x2="49049" y2="3543"/>
                        <a14:foregroundMark x1="16350" y1="25984" x2="15970" y2="51575"/>
                        <a14:foregroundMark x1="15970" y1="51575" x2="20913" y2="70866"/>
                        <a14:foregroundMark x1="20913" y1="70866" x2="23194" y2="74016"/>
                        <a14:foregroundMark x1="39163" y1="6693" x2="33840" y2="8268"/>
                        <a14:foregroundMark x1="32319" y1="8268" x2="32319" y2="8268"/>
                        <a14:foregroundMark x1="46008" y1="90945" x2="46008" y2="90945"/>
                        <a14:foregroundMark x1="57795" y1="90551" x2="57795" y2="90551"/>
                      </a14:backgroundRemoval>
                    </a14:imgEffect>
                  </a14:imgLayer>
                </a14:imgProps>
              </a:ext>
              <a:ext uri="{28A0092B-C50C-407E-A947-70E740481C1C}">
                <a14:useLocalDpi xmlns:a14="http://schemas.microsoft.com/office/drawing/2010/main" val="0"/>
              </a:ext>
            </a:extLst>
          </a:blip>
          <a:stretch>
            <a:fillRect/>
          </a:stretch>
        </p:blipFill>
        <p:spPr>
          <a:xfrm>
            <a:off x="11613095" y="6381028"/>
            <a:ext cx="493873" cy="476972"/>
          </a:xfrm>
          <a:prstGeom prst="rect">
            <a:avLst/>
          </a:prstGeom>
        </p:spPr>
      </p:pic>
      <p:pic>
        <p:nvPicPr>
          <p:cNvPr id="17" name="Picture 2" descr="C:\George Ntaios\Workstation\Current workstation\GN\HSO\Documents\Help files\HSO-Logo-EN.png">
            <a:extLst>
              <a:ext uri="{FF2B5EF4-FFF2-40B4-BE49-F238E27FC236}">
                <a16:creationId xmlns:a16="http://schemas.microsoft.com/office/drawing/2014/main" id="{D8D2DFC7-8C85-F643-8550-ACDAB2A09DD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9215347" y="6381028"/>
            <a:ext cx="1716816" cy="384899"/>
          </a:xfrm>
          <a:prstGeom prst="rect">
            <a:avLst/>
          </a:prstGeom>
          <a:noFill/>
          <a:extLst>
            <a:ext uri="{909E8E84-426E-40DD-AFC4-6F175D3DCCD1}">
              <a14:hiddenFill xmlns:a14="http://schemas.microsoft.com/office/drawing/2010/main">
                <a:solidFill>
                  <a:srgbClr val="FFFFFF"/>
                </a:solidFill>
              </a14:hiddenFill>
            </a:ext>
          </a:extLst>
        </p:spPr>
      </p:pic>
      <p:pic>
        <p:nvPicPr>
          <p:cNvPr id="3" name="Εικόνα 2">
            <a:extLst>
              <a:ext uri="{FF2B5EF4-FFF2-40B4-BE49-F238E27FC236}">
                <a16:creationId xmlns:a16="http://schemas.microsoft.com/office/drawing/2014/main" id="{F69856EB-8CD0-8E4B-860E-9CF852ECEB2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2049817"/>
            <a:ext cx="7454497" cy="4355597"/>
          </a:xfrm>
          <a:prstGeom prst="rect">
            <a:avLst/>
          </a:prstGeom>
        </p:spPr>
      </p:pic>
      <p:sp>
        <p:nvSpPr>
          <p:cNvPr id="5" name="TextBox 4">
            <a:extLst>
              <a:ext uri="{FF2B5EF4-FFF2-40B4-BE49-F238E27FC236}">
                <a16:creationId xmlns:a16="http://schemas.microsoft.com/office/drawing/2014/main" id="{92444629-0BDD-0E4C-A85A-ED0BE6BE344B}"/>
              </a:ext>
            </a:extLst>
          </p:cNvPr>
          <p:cNvSpPr txBox="1"/>
          <p:nvPr/>
        </p:nvSpPr>
        <p:spPr>
          <a:xfrm>
            <a:off x="4451654" y="5250677"/>
            <a:ext cx="2042547" cy="646331"/>
          </a:xfrm>
          <a:prstGeom prst="rect">
            <a:avLst/>
          </a:prstGeom>
          <a:noFill/>
        </p:spPr>
        <p:txBody>
          <a:bodyPr wrap="none" rtlCol="0">
            <a:spAutoFit/>
          </a:bodyPr>
          <a:lstStyle/>
          <a:p>
            <a:r>
              <a:rPr lang="en-US" b="1" dirty="0">
                <a:solidFill>
                  <a:srgbClr val="FF0000"/>
                </a:solidFill>
              </a:rPr>
              <a:t>HR </a:t>
            </a:r>
            <a:r>
              <a:rPr lang="el-GR" b="1" dirty="0">
                <a:solidFill>
                  <a:srgbClr val="FF0000"/>
                </a:solidFill>
              </a:rPr>
              <a:t>0.78 (0.61–0.98)</a:t>
            </a:r>
          </a:p>
          <a:p>
            <a:endParaRPr lang="el-GR" b="1" dirty="0">
              <a:solidFill>
                <a:srgbClr val="FF0000"/>
              </a:solidFill>
            </a:endParaRPr>
          </a:p>
        </p:txBody>
      </p:sp>
    </p:spTree>
    <p:custDataLst>
      <p:tags r:id="rId1"/>
    </p:custDataLst>
    <p:extLst>
      <p:ext uri="{BB962C8B-B14F-4D97-AF65-F5344CB8AC3E}">
        <p14:creationId xmlns:p14="http://schemas.microsoft.com/office/powerpoint/2010/main" val="1375140057"/>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Εικόνα 6" descr="Εικόνα που περιέχει κείμενο&#10;&#10;Περιγραφή που δημιουργήθηκε αυτόματα">
            <a:extLst>
              <a:ext uri="{FF2B5EF4-FFF2-40B4-BE49-F238E27FC236}">
                <a16:creationId xmlns:a16="http://schemas.microsoft.com/office/drawing/2014/main" id="{8745EBEB-D906-854C-1966-9FCE9B04EF54}"/>
              </a:ext>
            </a:extLst>
          </p:cNvPr>
          <p:cNvPicPr>
            <a:picLocks noChangeAspect="1"/>
          </p:cNvPicPr>
          <p:nvPr/>
        </p:nvPicPr>
        <p:blipFill rotWithShape="1">
          <a:blip r:embed="rId2">
            <a:extLst>
              <a:ext uri="{28A0092B-C50C-407E-A947-70E740481C1C}">
                <a14:useLocalDpi xmlns:a14="http://schemas.microsoft.com/office/drawing/2010/main" val="0"/>
              </a:ext>
            </a:extLst>
          </a:blip>
          <a:srcRect l="6021" t="292" b="56560"/>
          <a:stretch/>
        </p:blipFill>
        <p:spPr>
          <a:xfrm>
            <a:off x="5867400" y="2006031"/>
            <a:ext cx="6046086" cy="3535202"/>
          </a:xfrm>
          <a:prstGeom prst="rect">
            <a:avLst/>
          </a:prstGeom>
          <a:noFill/>
          <a:ln>
            <a:solidFill>
              <a:schemeClr val="tx1"/>
            </a:solidFill>
          </a:ln>
          <a:effectLst>
            <a:outerShdw blurRad="50800" dist="38100" dir="2700000" algn="tl" rotWithShape="0">
              <a:prstClr val="black">
                <a:alpha val="40000"/>
              </a:prstClr>
            </a:outerShdw>
          </a:effectLst>
          <a:scene3d>
            <a:camera prst="perspectiveHeroicExtremeLeftFacing" fov="3900000">
              <a:rot lat="0" lon="1200000" rev="21594000"/>
            </a:camera>
            <a:lightRig rig="threePt" dir="t"/>
          </a:scene3d>
        </p:spPr>
      </p:pic>
      <p:sp>
        <p:nvSpPr>
          <p:cNvPr id="15" name="1 - Τίτλος">
            <a:extLst>
              <a:ext uri="{FF2B5EF4-FFF2-40B4-BE49-F238E27FC236}">
                <a16:creationId xmlns:a16="http://schemas.microsoft.com/office/drawing/2014/main" id="{67D796F0-5015-6A4A-856C-A396AB81FC07}"/>
              </a:ext>
            </a:extLst>
          </p:cNvPr>
          <p:cNvSpPr>
            <a:spLocks noGrp="1"/>
          </p:cNvSpPr>
          <p:nvPr>
            <p:ph type="title"/>
          </p:nvPr>
        </p:nvSpPr>
        <p:spPr>
          <a:xfrm>
            <a:off x="557744" y="188639"/>
            <a:ext cx="11055351" cy="828082"/>
          </a:xfrm>
        </p:spPr>
        <p:txBody>
          <a:bodyPr/>
          <a:lstStyle/>
          <a:p>
            <a:pPr algn="ctr"/>
            <a:r>
              <a:rPr lang="en-US" dirty="0">
                <a:solidFill>
                  <a:schemeClr val="tx2"/>
                </a:solidFill>
                <a:latin typeface="Calibri" pitchFamily="34" charset="0"/>
              </a:rPr>
              <a:t>LDL cholesterol treatment goals</a:t>
            </a:r>
            <a:endParaRPr lang="el-GR" dirty="0">
              <a:solidFill>
                <a:schemeClr val="tx2"/>
              </a:solidFill>
              <a:latin typeface="Calibri" pitchFamily="34" charset="0"/>
            </a:endParaRPr>
          </a:p>
        </p:txBody>
      </p:sp>
      <p:cxnSp>
        <p:nvCxnSpPr>
          <p:cNvPr id="16" name="Ευθεία γραμμή σύνδεσης 6">
            <a:extLst>
              <a:ext uri="{FF2B5EF4-FFF2-40B4-BE49-F238E27FC236}">
                <a16:creationId xmlns:a16="http://schemas.microsoft.com/office/drawing/2014/main" id="{6A1A6459-04E2-E04F-906F-1FFE4B67BCB6}"/>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4" name="Εικόνα 3" descr="Εικόνα που περιέχει κείμενο&#10;&#10;Περιγραφή που δημιουργήθηκε αυτόματα">
            <a:extLst>
              <a:ext uri="{FF2B5EF4-FFF2-40B4-BE49-F238E27FC236}">
                <a16:creationId xmlns:a16="http://schemas.microsoft.com/office/drawing/2014/main" id="{1F42E203-88C9-6CE8-022D-846963A147F8}"/>
              </a:ext>
            </a:extLst>
          </p:cNvPr>
          <p:cNvPicPr>
            <a:picLocks noChangeAspect="1"/>
          </p:cNvPicPr>
          <p:nvPr/>
        </p:nvPicPr>
        <p:blipFill rotWithShape="1">
          <a:blip r:embed="rId3">
            <a:extLst>
              <a:ext uri="{28A0092B-C50C-407E-A947-70E740481C1C}">
                <a14:useLocalDpi xmlns:a14="http://schemas.microsoft.com/office/drawing/2010/main" val="0"/>
              </a:ext>
            </a:extLst>
          </a:blip>
          <a:srcRect r="3885"/>
          <a:stretch/>
        </p:blipFill>
        <p:spPr>
          <a:xfrm>
            <a:off x="221365" y="2571842"/>
            <a:ext cx="6046086" cy="2432319"/>
          </a:xfrm>
          <a:prstGeom prst="rect">
            <a:avLst/>
          </a:prstGeom>
        </p:spPr>
      </p:pic>
    </p:spTree>
    <p:extLst>
      <p:ext uri="{BB962C8B-B14F-4D97-AF65-F5344CB8AC3E}">
        <p14:creationId xmlns:p14="http://schemas.microsoft.com/office/powerpoint/2010/main" val="2726663161"/>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Εικόνα 7">
            <a:extLst>
              <a:ext uri="{FF2B5EF4-FFF2-40B4-BE49-F238E27FC236}">
                <a16:creationId xmlns:a16="http://schemas.microsoft.com/office/drawing/2014/main" id="{99E329FD-B752-8544-BB26-86DE91BB9E7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1261" y="2096983"/>
            <a:ext cx="6168305" cy="4481132"/>
          </a:xfrm>
          <a:prstGeom prst="rect">
            <a:avLst/>
          </a:prstGeom>
        </p:spPr>
      </p:pic>
      <p:sp>
        <p:nvSpPr>
          <p:cNvPr id="2" name="1 - Τίτλος"/>
          <p:cNvSpPr>
            <a:spLocks noGrp="1"/>
          </p:cNvSpPr>
          <p:nvPr>
            <p:ph type="title"/>
          </p:nvPr>
        </p:nvSpPr>
        <p:spPr/>
        <p:txBody>
          <a:bodyPr/>
          <a:lstStyle/>
          <a:p>
            <a:pPr algn="ctr"/>
            <a:r>
              <a:rPr lang="en-US" dirty="0">
                <a:solidFill>
                  <a:schemeClr val="tx2"/>
                </a:solidFill>
                <a:latin typeface="Calibri" pitchFamily="34" charset="0"/>
              </a:rPr>
              <a:t>LDL cholesterol treatment goals</a:t>
            </a:r>
            <a:endParaRPr lang="el-GR" dirty="0">
              <a:solidFill>
                <a:schemeClr val="tx2"/>
              </a:solidFill>
              <a:latin typeface="Calibri" pitchFamily="34" charset="0"/>
            </a:endParaRPr>
          </a:p>
        </p:txBody>
      </p:sp>
      <p:cxnSp>
        <p:nvCxnSpPr>
          <p:cNvPr id="5" name="Ευθεία γραμμή σύνδεσης 6"/>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6" name="Picture 2" descr="C:\George Ntaios\Workstation\Current workstation\GN\HSO\Documents\Help files\HSO-Logo-EN.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231978" y="6267849"/>
            <a:ext cx="1716816" cy="38489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p:cNvPicPr>
            <a:picLocks noChangeAspect="1" noChangeArrowheads="1"/>
          </p:cNvPicPr>
          <p:nvPr/>
        </p:nvPicPr>
        <p:blipFill>
          <a:blip r:embed="rId5" cstate="print"/>
          <a:srcRect/>
          <a:stretch>
            <a:fillRect/>
          </a:stretch>
        </p:blipFill>
        <p:spPr bwMode="auto">
          <a:xfrm>
            <a:off x="11207665" y="6126963"/>
            <a:ext cx="552213" cy="563257"/>
          </a:xfrm>
          <a:prstGeom prst="rect">
            <a:avLst/>
          </a:prstGeom>
          <a:noFill/>
          <a:ln w="9525">
            <a:noFill/>
            <a:miter lim="800000"/>
            <a:headEnd/>
            <a:tailEnd/>
          </a:ln>
          <a:effectLst/>
        </p:spPr>
      </p:pic>
      <p:pic>
        <p:nvPicPr>
          <p:cNvPr id="13" name="Εικόνα 12" descr="Εικόνα που περιέχει κείμενο, στιγμιότυπο οθόνης, εφημερίδα&#10;&#10;Περιγραφή που δημιουργήθηκε αυτόματα">
            <a:extLst>
              <a:ext uri="{FF2B5EF4-FFF2-40B4-BE49-F238E27FC236}">
                <a16:creationId xmlns:a16="http://schemas.microsoft.com/office/drawing/2014/main" id="{726733ED-E8B2-EF4B-8143-86677B7D592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042041" y="1235810"/>
            <a:ext cx="3759848" cy="5112632"/>
          </a:xfrm>
          <a:prstGeom prst="rect">
            <a:avLst/>
          </a:prstGeom>
          <a:ln>
            <a:solidFill>
              <a:schemeClr val="tx1"/>
            </a:solidFill>
          </a:ln>
          <a:scene3d>
            <a:camera prst="perspectiveHeroicExtremeLeftFacing" fov="3300000">
              <a:rot lat="0" lon="1800000" rev="21594000"/>
            </a:camera>
            <a:lightRig rig="threePt" dir="t"/>
          </a:scene3d>
        </p:spPr>
      </p:pic>
      <p:sp>
        <p:nvSpPr>
          <p:cNvPr id="14" name="TextBox 13">
            <a:extLst>
              <a:ext uri="{FF2B5EF4-FFF2-40B4-BE49-F238E27FC236}">
                <a16:creationId xmlns:a16="http://schemas.microsoft.com/office/drawing/2014/main" id="{7A8E07E3-7CBE-D747-A666-B5D588B17C0F}"/>
              </a:ext>
            </a:extLst>
          </p:cNvPr>
          <p:cNvSpPr txBox="1"/>
          <p:nvPr/>
        </p:nvSpPr>
        <p:spPr>
          <a:xfrm>
            <a:off x="432122" y="6460298"/>
            <a:ext cx="3921651" cy="646331"/>
          </a:xfrm>
          <a:prstGeom prst="rect">
            <a:avLst/>
          </a:prstGeom>
          <a:noFill/>
        </p:spPr>
        <p:txBody>
          <a:bodyPr wrap="none" rtlCol="0">
            <a:spAutoFit/>
          </a:bodyPr>
          <a:lstStyle/>
          <a:p>
            <a:r>
              <a:rPr lang="en" dirty="0"/>
              <a:t>Cannon et al; n </a:t>
            </a:r>
            <a:r>
              <a:rPr lang="en" dirty="0" err="1"/>
              <a:t>engl</a:t>
            </a:r>
            <a:r>
              <a:rPr lang="en" dirty="0"/>
              <a:t> j med 2015; 372;25</a:t>
            </a:r>
          </a:p>
          <a:p>
            <a:endParaRPr lang="el-GR" dirty="0"/>
          </a:p>
        </p:txBody>
      </p:sp>
      <p:sp>
        <p:nvSpPr>
          <p:cNvPr id="15" name="TextBox 14">
            <a:extLst>
              <a:ext uri="{FF2B5EF4-FFF2-40B4-BE49-F238E27FC236}">
                <a16:creationId xmlns:a16="http://schemas.microsoft.com/office/drawing/2014/main" id="{E3522788-6569-264E-BFCD-0B49625AAA8B}"/>
              </a:ext>
            </a:extLst>
          </p:cNvPr>
          <p:cNvSpPr txBox="1"/>
          <p:nvPr/>
        </p:nvSpPr>
        <p:spPr>
          <a:xfrm>
            <a:off x="958260" y="1307450"/>
            <a:ext cx="4781561" cy="707886"/>
          </a:xfrm>
          <a:prstGeom prst="rect">
            <a:avLst/>
          </a:prstGeom>
          <a:solidFill>
            <a:schemeClr val="accent1"/>
          </a:solidFill>
          <a:ln>
            <a:solidFill>
              <a:schemeClr val="tx2"/>
            </a:solidFill>
          </a:ln>
        </p:spPr>
        <p:txBody>
          <a:bodyPr wrap="square" rtlCol="0">
            <a:spAutoFit/>
          </a:bodyPr>
          <a:lstStyle/>
          <a:p>
            <a:pPr algn="ctr"/>
            <a:r>
              <a:rPr lang="en-US" sz="2000" b="1" dirty="0">
                <a:solidFill>
                  <a:srgbClr val="FFFF00"/>
                </a:solidFill>
              </a:rPr>
              <a:t>IMPROVE-IT trial: Ezetimibe added to simvastatin reduced CV events in patients</a:t>
            </a:r>
            <a:endParaRPr lang="el-GR" sz="2000" b="1" dirty="0">
              <a:solidFill>
                <a:srgbClr val="FFFF00"/>
              </a:solidFill>
            </a:endParaRPr>
          </a:p>
        </p:txBody>
      </p:sp>
      <p:sp>
        <p:nvSpPr>
          <p:cNvPr id="16" name="TextBox 15">
            <a:extLst>
              <a:ext uri="{FF2B5EF4-FFF2-40B4-BE49-F238E27FC236}">
                <a16:creationId xmlns:a16="http://schemas.microsoft.com/office/drawing/2014/main" id="{4E244865-3B37-1043-A3C5-39C8582E2A1C}"/>
              </a:ext>
            </a:extLst>
          </p:cNvPr>
          <p:cNvSpPr txBox="1"/>
          <p:nvPr/>
        </p:nvSpPr>
        <p:spPr>
          <a:xfrm>
            <a:off x="3370382" y="5294535"/>
            <a:ext cx="2759410" cy="369332"/>
          </a:xfrm>
          <a:prstGeom prst="rect">
            <a:avLst/>
          </a:prstGeom>
          <a:noFill/>
        </p:spPr>
        <p:txBody>
          <a:bodyPr wrap="none" rtlCol="0">
            <a:spAutoFit/>
          </a:bodyPr>
          <a:lstStyle/>
          <a:p>
            <a:r>
              <a:rPr lang="en-US" b="1" dirty="0">
                <a:solidFill>
                  <a:srgbClr val="C00000"/>
                </a:solidFill>
              </a:rPr>
              <a:t>median LDL-C = 53.7 mg/dl</a:t>
            </a:r>
            <a:endParaRPr lang="el-GR" b="1" dirty="0">
              <a:solidFill>
                <a:srgbClr val="C00000"/>
              </a:solidFill>
            </a:endParaRPr>
          </a:p>
        </p:txBody>
      </p:sp>
      <p:pic>
        <p:nvPicPr>
          <p:cNvPr id="11" name="Εικόνα 10" descr="Εικόνα που περιέχει πίνακας&#10;&#10;Περιγραφή που δημιουργήθηκε αυτόματα">
            <a:extLst>
              <a:ext uri="{FF2B5EF4-FFF2-40B4-BE49-F238E27FC236}">
                <a16:creationId xmlns:a16="http://schemas.microsoft.com/office/drawing/2014/main" id="{FA6BEEB9-2318-7543-BA24-7CD2EF33F8E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978727" y="2608377"/>
            <a:ext cx="5719245" cy="2567825"/>
          </a:xfrm>
          <a:prstGeom prst="rect">
            <a:avLst/>
          </a:prstGeom>
          <a:ln w="31750">
            <a:solidFill>
              <a:schemeClr val="tx1"/>
            </a:solidFill>
          </a:ln>
        </p:spPr>
      </p:pic>
      <p:sp>
        <p:nvSpPr>
          <p:cNvPr id="17" name="TextBox 16">
            <a:extLst>
              <a:ext uri="{FF2B5EF4-FFF2-40B4-BE49-F238E27FC236}">
                <a16:creationId xmlns:a16="http://schemas.microsoft.com/office/drawing/2014/main" id="{F40D1967-589E-0A48-9C86-BA1DBD842F77}"/>
              </a:ext>
            </a:extLst>
          </p:cNvPr>
          <p:cNvSpPr txBox="1"/>
          <p:nvPr/>
        </p:nvSpPr>
        <p:spPr>
          <a:xfrm>
            <a:off x="6836262" y="5456763"/>
            <a:ext cx="1205779" cy="461665"/>
          </a:xfrm>
          <a:prstGeom prst="rect">
            <a:avLst/>
          </a:prstGeom>
          <a:solidFill>
            <a:schemeClr val="accent1"/>
          </a:solidFill>
          <a:ln>
            <a:solidFill>
              <a:schemeClr val="tx1"/>
            </a:solidFill>
          </a:ln>
        </p:spPr>
        <p:txBody>
          <a:bodyPr wrap="none" rtlCol="0">
            <a:spAutoFit/>
          </a:bodyPr>
          <a:lstStyle/>
          <a:p>
            <a:r>
              <a:rPr lang="en-US" sz="2400" b="1" dirty="0">
                <a:solidFill>
                  <a:srgbClr val="FFFF00"/>
                </a:solidFill>
              </a:rPr>
              <a:t>NNT=12</a:t>
            </a:r>
            <a:endParaRPr lang="el-GR" sz="2400" b="1" dirty="0">
              <a:solidFill>
                <a:srgbClr val="FFFF00"/>
              </a:solidFill>
            </a:endParaRPr>
          </a:p>
        </p:txBody>
      </p:sp>
      <p:sp>
        <p:nvSpPr>
          <p:cNvPr id="18" name="TextBox 17">
            <a:extLst>
              <a:ext uri="{FF2B5EF4-FFF2-40B4-BE49-F238E27FC236}">
                <a16:creationId xmlns:a16="http://schemas.microsoft.com/office/drawing/2014/main" id="{5580BF24-4263-C44E-9C7C-F065580310D2}"/>
              </a:ext>
            </a:extLst>
          </p:cNvPr>
          <p:cNvSpPr txBox="1"/>
          <p:nvPr/>
        </p:nvSpPr>
        <p:spPr>
          <a:xfrm>
            <a:off x="6078095" y="6484695"/>
            <a:ext cx="2943113" cy="369332"/>
          </a:xfrm>
          <a:prstGeom prst="rect">
            <a:avLst/>
          </a:prstGeom>
          <a:noFill/>
        </p:spPr>
        <p:txBody>
          <a:bodyPr wrap="none" rtlCol="0">
            <a:spAutoFit/>
          </a:bodyPr>
          <a:lstStyle/>
          <a:p>
            <a:r>
              <a:rPr lang="en-US" dirty="0" err="1"/>
              <a:t>Bohula</a:t>
            </a:r>
            <a:r>
              <a:rPr lang="en-US" dirty="0"/>
              <a:t> et al; Circulation 2017</a:t>
            </a:r>
            <a:endParaRPr lang="el-GR" dirty="0"/>
          </a:p>
        </p:txBody>
      </p:sp>
    </p:spTree>
    <p:custDataLst>
      <p:tags r:id="rId1"/>
    </p:custDataLst>
    <p:extLst>
      <p:ext uri="{BB962C8B-B14F-4D97-AF65-F5344CB8AC3E}">
        <p14:creationId xmlns:p14="http://schemas.microsoft.com/office/powerpoint/2010/main" val="1513574931"/>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Εικόνα 3">
            <a:extLst>
              <a:ext uri="{FF2B5EF4-FFF2-40B4-BE49-F238E27FC236}">
                <a16:creationId xmlns:a16="http://schemas.microsoft.com/office/drawing/2014/main" id="{ED803EC4-CFAE-6C4A-8F30-41260566E2D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2122" y="1388536"/>
            <a:ext cx="7102684" cy="4648505"/>
          </a:xfrm>
          <a:prstGeom prst="rect">
            <a:avLst/>
          </a:prstGeom>
        </p:spPr>
      </p:pic>
      <p:sp>
        <p:nvSpPr>
          <p:cNvPr id="2" name="1 - Τίτλος"/>
          <p:cNvSpPr>
            <a:spLocks noGrp="1"/>
          </p:cNvSpPr>
          <p:nvPr>
            <p:ph type="title"/>
          </p:nvPr>
        </p:nvSpPr>
        <p:spPr>
          <a:ln>
            <a:noFill/>
          </a:ln>
        </p:spPr>
        <p:txBody>
          <a:bodyPr/>
          <a:lstStyle/>
          <a:p>
            <a:pPr algn="ctr"/>
            <a:r>
              <a:rPr lang="en-US" dirty="0">
                <a:solidFill>
                  <a:schemeClr val="tx2"/>
                </a:solidFill>
                <a:latin typeface="Calibri" pitchFamily="34" charset="0"/>
              </a:rPr>
              <a:t>LDL cholesterol treatment goals</a:t>
            </a:r>
            <a:endParaRPr lang="el-GR" dirty="0">
              <a:solidFill>
                <a:schemeClr val="tx2"/>
              </a:solidFill>
              <a:latin typeface="Calibri" pitchFamily="34" charset="0"/>
            </a:endParaRPr>
          </a:p>
        </p:txBody>
      </p:sp>
      <p:cxnSp>
        <p:nvCxnSpPr>
          <p:cNvPr id="5" name="Ευθεία γραμμή σύνδεσης 6"/>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7BE8CC1-7ECC-6A49-B3AA-8770AFDB8E82}"/>
              </a:ext>
            </a:extLst>
          </p:cNvPr>
          <p:cNvSpPr txBox="1"/>
          <p:nvPr/>
        </p:nvSpPr>
        <p:spPr>
          <a:xfrm>
            <a:off x="432122" y="6300029"/>
            <a:ext cx="2764346" cy="369332"/>
          </a:xfrm>
          <a:prstGeom prst="rect">
            <a:avLst/>
          </a:prstGeom>
          <a:noFill/>
        </p:spPr>
        <p:txBody>
          <a:bodyPr wrap="none" rtlCol="0">
            <a:spAutoFit/>
          </a:bodyPr>
          <a:lstStyle/>
          <a:p>
            <a:r>
              <a:rPr lang="en-US" dirty="0" err="1"/>
              <a:t>Giugliano</a:t>
            </a:r>
            <a:r>
              <a:rPr lang="en-US" dirty="0"/>
              <a:t> et al; Stroke 2020</a:t>
            </a:r>
            <a:endParaRPr lang="el-GR" dirty="0"/>
          </a:p>
        </p:txBody>
      </p:sp>
      <p:sp>
        <p:nvSpPr>
          <p:cNvPr id="16" name="TextBox 15">
            <a:extLst>
              <a:ext uri="{FF2B5EF4-FFF2-40B4-BE49-F238E27FC236}">
                <a16:creationId xmlns:a16="http://schemas.microsoft.com/office/drawing/2014/main" id="{EF5AB92E-D7AC-174E-882C-E51F10518017}"/>
              </a:ext>
            </a:extLst>
          </p:cNvPr>
          <p:cNvSpPr txBox="1"/>
          <p:nvPr/>
        </p:nvSpPr>
        <p:spPr>
          <a:xfrm>
            <a:off x="4793900" y="3724609"/>
            <a:ext cx="1843966" cy="369332"/>
          </a:xfrm>
          <a:prstGeom prst="rect">
            <a:avLst/>
          </a:prstGeom>
          <a:noFill/>
        </p:spPr>
        <p:txBody>
          <a:bodyPr wrap="none" rtlCol="0">
            <a:spAutoFit/>
          </a:bodyPr>
          <a:lstStyle/>
          <a:p>
            <a:r>
              <a:rPr lang="en-US" b="1" dirty="0">
                <a:solidFill>
                  <a:srgbClr val="FF0000"/>
                </a:solidFill>
              </a:rPr>
              <a:t>LDL-C = 30 mg/dl</a:t>
            </a:r>
            <a:r>
              <a:rPr lang="el-GR" b="1" dirty="0">
                <a:solidFill>
                  <a:srgbClr val="FF0000"/>
                </a:solidFill>
              </a:rPr>
              <a:t> </a:t>
            </a:r>
          </a:p>
        </p:txBody>
      </p:sp>
      <p:pic>
        <p:nvPicPr>
          <p:cNvPr id="15" name="Picture 2">
            <a:extLst>
              <a:ext uri="{FF2B5EF4-FFF2-40B4-BE49-F238E27FC236}">
                <a16:creationId xmlns:a16="http://schemas.microsoft.com/office/drawing/2014/main" id="{0E6D05B6-54C9-B845-A37C-0C9304ED506D}"/>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3922" b="99346" l="2667" r="98000">
                        <a14:foregroundMark x1="68000" y1="11765" x2="34667" y2="7190"/>
                        <a14:foregroundMark x1="34667" y1="7190" x2="14000" y2="35948"/>
                        <a14:foregroundMark x1="10839" y1="71895" x2="10667" y2="73856"/>
                        <a14:foregroundMark x1="14000" y1="35948" x2="10839" y2="71895"/>
                        <a14:foregroundMark x1="10667" y1="73856" x2="46667" y2="93464"/>
                        <a14:foregroundMark x1="46667" y1="93464" x2="80000" y2="82353"/>
                        <a14:foregroundMark x1="80000" y1="82353" x2="90667" y2="45098"/>
                        <a14:foregroundMark x1="90667" y1="45098" x2="78000" y2="14379"/>
                        <a14:foregroundMark x1="78000" y1="14379" x2="74667" y2="11765"/>
                        <a14:foregroundMark x1="57333" y1="7190" x2="30667" y2="9150"/>
                        <a14:foregroundMark x1="3492" y1="65575" x2="3333" y2="69935"/>
                        <a14:foregroundMark x1="4667" y1="33333" x2="3510" y2="65084"/>
                        <a14:foregroundMark x1="34667" y1="96078" x2="66667" y2="91503"/>
                        <a14:foregroundMark x1="95333" y1="64052" x2="93333" y2="32680"/>
                        <a14:foregroundMark x1="38667" y1="5882" x2="55333" y2="5229"/>
                        <a14:foregroundMark x1="52000" y1="3922" x2="47333" y2="5229"/>
                        <a14:foregroundMark x1="94667" y1="42484" x2="96000" y2="42484"/>
                        <a14:foregroundMark x1="96000" y1="43137" x2="98000" y2="59477"/>
                        <a14:foregroundMark x1="44000" y1="99346" x2="44000" y2="99346"/>
                        <a14:backgroundMark x1="0" y1="71895" x2="0" y2="71895"/>
                        <a14:backgroundMark x1="667" y1="72549" x2="1333" y2="71242"/>
                        <a14:backgroundMark x1="2667" y1="73203" x2="2000" y2="69281"/>
                      </a14:backgroundRemoval>
                    </a14:imgEffect>
                  </a14:imgLayer>
                </a14:imgProps>
              </a:ext>
            </a:extLst>
          </a:blip>
          <a:srcRect/>
          <a:stretch>
            <a:fillRect/>
          </a:stretch>
        </p:blipFill>
        <p:spPr bwMode="auto">
          <a:xfrm>
            <a:off x="11085044" y="6397459"/>
            <a:ext cx="375170" cy="382673"/>
          </a:xfrm>
          <a:prstGeom prst="rect">
            <a:avLst/>
          </a:prstGeom>
          <a:noFill/>
          <a:ln w="9525">
            <a:noFill/>
            <a:miter lim="800000"/>
            <a:headEnd/>
            <a:tailEnd/>
          </a:ln>
          <a:effectLst/>
        </p:spPr>
      </p:pic>
      <p:pic>
        <p:nvPicPr>
          <p:cNvPr id="17" name="Εικόνα 16" descr="Εικόνα που περιέχει κείμενο&#10;&#10;Περιγραφή που δημιουργήθηκε αυτόματα">
            <a:extLst>
              <a:ext uri="{FF2B5EF4-FFF2-40B4-BE49-F238E27FC236}">
                <a16:creationId xmlns:a16="http://schemas.microsoft.com/office/drawing/2014/main" id="{5A8409D3-62A6-0D4D-B48E-9DA192853530}"/>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3150" b="90945" l="9886" r="89734">
                        <a14:foregroundMark x1="66920" y1="11417" x2="44106" y2="7087"/>
                        <a14:foregroundMark x1="44106" y1="7087" x2="25095" y2="14961"/>
                        <a14:foregroundMark x1="25095" y1="14961" x2="19011" y2="34646"/>
                        <a14:foregroundMark x1="19011" y1="34646" x2="18631" y2="55512"/>
                        <a14:foregroundMark x1="18631" y1="55512" x2="27376" y2="76772"/>
                        <a14:foregroundMark x1="27376" y1="76772" x2="48669" y2="85039"/>
                        <a14:foregroundMark x1="48669" y1="85039" x2="68441" y2="83858"/>
                        <a14:foregroundMark x1="68441" y1="83858" x2="85551" y2="67717"/>
                        <a14:foregroundMark x1="85551" y1="67717" x2="90494" y2="45276"/>
                        <a14:foregroundMark x1="90494" y1="45276" x2="81369" y2="22047"/>
                        <a14:foregroundMark x1="81369" y1="22047" x2="65019" y2="8661"/>
                        <a14:foregroundMark x1="65019" y1="8661" x2="44106" y2="5906"/>
                        <a14:foregroundMark x1="44106" y1="5906" x2="44106" y2="5906"/>
                        <a14:foregroundMark x1="54753" y1="4724" x2="49049" y2="3543"/>
                        <a14:foregroundMark x1="16350" y1="25984" x2="15970" y2="51575"/>
                        <a14:foregroundMark x1="15970" y1="51575" x2="20913" y2="70866"/>
                        <a14:foregroundMark x1="20913" y1="70866" x2="23194" y2="74016"/>
                        <a14:foregroundMark x1="39163" y1="6693" x2="33840" y2="8268"/>
                        <a14:foregroundMark x1="32319" y1="8268" x2="32319" y2="8268"/>
                        <a14:foregroundMark x1="46008" y1="90945" x2="46008" y2="90945"/>
                        <a14:foregroundMark x1="57795" y1="90551" x2="57795" y2="90551"/>
                      </a14:backgroundRemoval>
                    </a14:imgEffect>
                  </a14:imgLayer>
                </a14:imgProps>
              </a:ext>
              <a:ext uri="{28A0092B-C50C-407E-A947-70E740481C1C}">
                <a14:useLocalDpi xmlns:a14="http://schemas.microsoft.com/office/drawing/2010/main" val="0"/>
              </a:ext>
            </a:extLst>
          </a:blip>
          <a:stretch>
            <a:fillRect/>
          </a:stretch>
        </p:blipFill>
        <p:spPr>
          <a:xfrm>
            <a:off x="11613095" y="6381028"/>
            <a:ext cx="493873" cy="476972"/>
          </a:xfrm>
          <a:prstGeom prst="rect">
            <a:avLst/>
          </a:prstGeom>
        </p:spPr>
      </p:pic>
      <p:pic>
        <p:nvPicPr>
          <p:cNvPr id="18" name="Picture 2" descr="C:\George Ntaios\Workstation\Current workstation\GN\HSO\Documents\Help files\HSO-Logo-EN.png">
            <a:extLst>
              <a:ext uri="{FF2B5EF4-FFF2-40B4-BE49-F238E27FC236}">
                <a16:creationId xmlns:a16="http://schemas.microsoft.com/office/drawing/2014/main" id="{3F445A72-F467-AA4C-BDFB-F0A31B4EA3C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215347" y="6381028"/>
            <a:ext cx="1716816" cy="384899"/>
          </a:xfrm>
          <a:prstGeom prst="rect">
            <a:avLst/>
          </a:prstGeom>
          <a:noFill/>
          <a:extLst>
            <a:ext uri="{909E8E84-426E-40DD-AFC4-6F175D3DCCD1}">
              <a14:hiddenFill xmlns:a14="http://schemas.microsoft.com/office/drawing/2010/main">
                <a:solidFill>
                  <a:srgbClr val="FFFFFF"/>
                </a:solidFill>
              </a14:hiddenFill>
            </a:ext>
          </a:extLst>
        </p:spPr>
      </p:pic>
      <p:pic>
        <p:nvPicPr>
          <p:cNvPr id="9" name="Θέση περιεχομένου 8" descr="Εικόνα που περιέχει κείμενο, εφημερίδα, στιγμιότυπο οθόνης&#10;&#10;Περιγραφή που δημιουργήθηκε αυτόματα">
            <a:extLst>
              <a:ext uri="{FF2B5EF4-FFF2-40B4-BE49-F238E27FC236}">
                <a16:creationId xmlns:a16="http://schemas.microsoft.com/office/drawing/2014/main" id="{2F48CEE4-D342-5C43-B856-9470B18A5291}"/>
              </a:ext>
            </a:extLst>
          </p:cNvPr>
          <p:cNvPicPr>
            <a:picLocks noGrp="1" noChangeAspect="1"/>
          </p:cNvPicPr>
          <p:nvPr>
            <p:ph idx="1"/>
          </p:nvPr>
        </p:nvPicPr>
        <p:blipFill>
          <a:blip r:embed="rId8">
            <a:extLst>
              <a:ext uri="{28A0092B-C50C-407E-A947-70E740481C1C}">
                <a14:useLocalDpi xmlns:a14="http://schemas.microsoft.com/office/drawing/2010/main" val="0"/>
              </a:ext>
            </a:extLst>
          </a:blip>
          <a:stretch>
            <a:fillRect/>
          </a:stretch>
        </p:blipFill>
        <p:spPr>
          <a:xfrm>
            <a:off x="8105022" y="1206760"/>
            <a:ext cx="3757646" cy="5201831"/>
          </a:xfrm>
          <a:ln>
            <a:solidFill>
              <a:schemeClr val="tx1"/>
            </a:solidFill>
          </a:ln>
          <a:scene3d>
            <a:camera prst="perspectiveHeroicExtremeLeftFacing" fov="4500000">
              <a:rot lat="0" lon="1200000" rev="21594000"/>
            </a:camera>
            <a:lightRig rig="threePt" dir="t"/>
          </a:scene3d>
        </p:spPr>
      </p:pic>
    </p:spTree>
    <p:extLst>
      <p:ext uri="{BB962C8B-B14F-4D97-AF65-F5344CB8AC3E}">
        <p14:creationId xmlns:p14="http://schemas.microsoft.com/office/powerpoint/2010/main" val="2082254361"/>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 Θέση περιεχομένου"/>
          <p:cNvSpPr>
            <a:spLocks noGrp="1"/>
          </p:cNvSpPr>
          <p:nvPr>
            <p:ph idx="1"/>
          </p:nvPr>
        </p:nvSpPr>
        <p:spPr>
          <a:xfrm>
            <a:off x="369336" y="1372889"/>
            <a:ext cx="5261808" cy="4753276"/>
          </a:xfrm>
        </p:spPr>
        <p:txBody>
          <a:bodyPr>
            <a:normAutofit/>
          </a:bodyPr>
          <a:lstStyle/>
          <a:p>
            <a:pPr marL="0" indent="0">
              <a:buClr>
                <a:schemeClr val="tx1"/>
              </a:buClr>
              <a:buNone/>
            </a:pPr>
            <a:r>
              <a:rPr lang="el-GR" sz="3200" dirty="0" err="1">
                <a:latin typeface="Calibri" pitchFamily="34" charset="0"/>
              </a:rPr>
              <a:t>Patients</a:t>
            </a:r>
            <a:r>
              <a:rPr lang="el-GR" sz="3200" dirty="0">
                <a:latin typeface="Calibri" pitchFamily="34" charset="0"/>
              </a:rPr>
              <a:t> </a:t>
            </a:r>
            <a:r>
              <a:rPr lang="en-US" sz="3200" dirty="0">
                <a:latin typeface="Calibri" pitchFamily="34" charset="0"/>
              </a:rPr>
              <a:t>at very high risk for CV events </a:t>
            </a:r>
            <a:r>
              <a:rPr lang="el-GR" sz="3200" dirty="0" err="1">
                <a:latin typeface="Calibri" pitchFamily="34" charset="0"/>
              </a:rPr>
              <a:t>should</a:t>
            </a:r>
            <a:r>
              <a:rPr lang="el-GR" sz="3200" dirty="0">
                <a:latin typeface="Calibri" pitchFamily="34" charset="0"/>
              </a:rPr>
              <a:t> </a:t>
            </a:r>
            <a:r>
              <a:rPr lang="el-GR" sz="3200" dirty="0" err="1">
                <a:latin typeface="Calibri" pitchFamily="34" charset="0"/>
              </a:rPr>
              <a:t>be</a:t>
            </a:r>
            <a:r>
              <a:rPr lang="el-GR" sz="3200" dirty="0">
                <a:latin typeface="Calibri" pitchFamily="34" charset="0"/>
              </a:rPr>
              <a:t> </a:t>
            </a:r>
            <a:r>
              <a:rPr lang="el-GR" sz="3200" dirty="0" err="1">
                <a:latin typeface="Calibri" pitchFamily="34" charset="0"/>
              </a:rPr>
              <a:t>treated</a:t>
            </a:r>
            <a:r>
              <a:rPr lang="el-GR" sz="3200" dirty="0">
                <a:latin typeface="Calibri" pitchFamily="34" charset="0"/>
              </a:rPr>
              <a:t> </a:t>
            </a:r>
            <a:r>
              <a:rPr lang="el-GR" sz="3200" dirty="0" err="1">
                <a:latin typeface="Calibri" pitchFamily="34" charset="0"/>
              </a:rPr>
              <a:t>with</a:t>
            </a:r>
            <a:r>
              <a:rPr lang="el-GR" sz="3200" dirty="0">
                <a:latin typeface="Calibri" pitchFamily="34" charset="0"/>
              </a:rPr>
              <a:t> </a:t>
            </a:r>
            <a:r>
              <a:rPr lang="el-GR" sz="3200" dirty="0" err="1">
                <a:latin typeface="Calibri" pitchFamily="34" charset="0"/>
              </a:rPr>
              <a:t>an</a:t>
            </a:r>
            <a:r>
              <a:rPr lang="el-GR" sz="3200" dirty="0">
                <a:latin typeface="Calibri" pitchFamily="34" charset="0"/>
              </a:rPr>
              <a:t> LDL-C </a:t>
            </a:r>
            <a:r>
              <a:rPr lang="el-GR" sz="3200" dirty="0" err="1">
                <a:latin typeface="Calibri" pitchFamily="34" charset="0"/>
              </a:rPr>
              <a:t>target</a:t>
            </a:r>
            <a:r>
              <a:rPr lang="el-GR" sz="3200" dirty="0">
                <a:latin typeface="Calibri" pitchFamily="34" charset="0"/>
              </a:rPr>
              <a:t> </a:t>
            </a:r>
            <a:r>
              <a:rPr lang="el-GR" sz="3200" b="1" dirty="0">
                <a:latin typeface="Calibri" pitchFamily="34" charset="0"/>
              </a:rPr>
              <a:t>&lt; 55mg/dl and </a:t>
            </a:r>
            <a:r>
              <a:rPr lang="el-GR" sz="3200" b="1" dirty="0" err="1">
                <a:latin typeface="Calibri" pitchFamily="34" charset="0"/>
              </a:rPr>
              <a:t>at</a:t>
            </a:r>
            <a:r>
              <a:rPr lang="el-GR" sz="3200" b="1" dirty="0">
                <a:latin typeface="Calibri" pitchFamily="34" charset="0"/>
              </a:rPr>
              <a:t> </a:t>
            </a:r>
            <a:r>
              <a:rPr lang="el-GR" sz="3200" b="1" dirty="0" err="1">
                <a:latin typeface="Calibri" pitchFamily="34" charset="0"/>
              </a:rPr>
              <a:t>least</a:t>
            </a:r>
            <a:r>
              <a:rPr lang="el-GR" sz="3200" b="1" dirty="0">
                <a:latin typeface="Calibri" pitchFamily="34" charset="0"/>
              </a:rPr>
              <a:t> 50% </a:t>
            </a:r>
            <a:r>
              <a:rPr lang="el-GR" sz="3200" dirty="0" err="1">
                <a:latin typeface="Calibri" pitchFamily="34" charset="0"/>
              </a:rPr>
              <a:t>reduction</a:t>
            </a:r>
            <a:r>
              <a:rPr lang="el-GR" sz="3200" dirty="0">
                <a:latin typeface="Calibri" pitchFamily="34" charset="0"/>
              </a:rPr>
              <a:t> of </a:t>
            </a:r>
            <a:r>
              <a:rPr lang="el-GR" sz="3200" dirty="0" err="1">
                <a:latin typeface="Calibri" pitchFamily="34" charset="0"/>
              </a:rPr>
              <a:t>baseline</a:t>
            </a:r>
            <a:r>
              <a:rPr lang="el-GR" sz="3200" dirty="0">
                <a:latin typeface="Calibri" pitchFamily="34" charset="0"/>
              </a:rPr>
              <a:t> LDL-C </a:t>
            </a:r>
            <a:r>
              <a:rPr lang="el-GR" sz="3200" dirty="0" err="1">
                <a:latin typeface="Calibri" pitchFamily="34" charset="0"/>
              </a:rPr>
              <a:t>levels</a:t>
            </a:r>
            <a:r>
              <a:rPr lang="el-GR" sz="3200" dirty="0">
                <a:latin typeface="Calibri" pitchFamily="34" charset="0"/>
              </a:rPr>
              <a:t>.</a:t>
            </a:r>
            <a:r>
              <a:rPr lang="en-US" sz="3200" dirty="0">
                <a:latin typeface="Calibri" pitchFamily="34" charset="0"/>
              </a:rPr>
              <a:t> </a:t>
            </a:r>
          </a:p>
          <a:p>
            <a:pPr>
              <a:buClr>
                <a:schemeClr val="bg1"/>
              </a:buClr>
              <a:buFont typeface="Arial" panose="020B0604020202020204" pitchFamily="34" charset="0"/>
              <a:buChar char="•"/>
            </a:pPr>
            <a:endParaRPr lang="en-US" sz="3200" dirty="0">
              <a:latin typeface="Calibri" pitchFamily="34" charset="0"/>
            </a:endParaRPr>
          </a:p>
          <a:p>
            <a:pPr>
              <a:buClr>
                <a:schemeClr val="bg1"/>
              </a:buClr>
              <a:buFont typeface="Arial" panose="020B0604020202020204" pitchFamily="34" charset="0"/>
              <a:buChar char="•"/>
            </a:pPr>
            <a:endParaRPr lang="el-GR" sz="3200" dirty="0">
              <a:latin typeface="Calibri" pitchFamily="34" charset="0"/>
            </a:endParaRPr>
          </a:p>
          <a:p>
            <a:pPr>
              <a:buClr>
                <a:schemeClr val="bg1"/>
              </a:buClr>
              <a:buFont typeface="Arial" panose="020B0604020202020204" pitchFamily="34" charset="0"/>
              <a:buChar char="•"/>
            </a:pPr>
            <a:endParaRPr lang="en-US" sz="3200" dirty="0">
              <a:latin typeface="Calibri" pitchFamily="34" charset="0"/>
            </a:endParaRPr>
          </a:p>
          <a:p>
            <a:pPr>
              <a:buClr>
                <a:schemeClr val="bg1"/>
              </a:buClr>
              <a:buFont typeface="Arial" panose="020B0604020202020204" pitchFamily="34" charset="0"/>
              <a:buChar char="•"/>
            </a:pPr>
            <a:endParaRPr lang="el-GR" sz="3200" dirty="0"/>
          </a:p>
        </p:txBody>
      </p:sp>
      <p:pic>
        <p:nvPicPr>
          <p:cNvPr id="8" name="Picture 2">
            <a:extLst>
              <a:ext uri="{FF2B5EF4-FFF2-40B4-BE49-F238E27FC236}">
                <a16:creationId xmlns:a16="http://schemas.microsoft.com/office/drawing/2014/main" id="{E15CD6EE-587B-5346-B68B-841CE7CF2034}"/>
              </a:ext>
            </a:extLst>
          </p:cNvPr>
          <p:cNvPicPr>
            <a:picLocks noChangeAspect="1" noChangeArrowheads="1"/>
          </p:cNvPicPr>
          <p:nvPr/>
        </p:nvPicPr>
        <p:blipFill>
          <a:blip r:embed="rId2" cstate="print">
            <a:extLst>
              <a:ext uri="{BEBA8EAE-BF5A-486C-A8C5-ECC9F3942E4B}">
                <a14:imgProps xmlns:a14="http://schemas.microsoft.com/office/drawing/2010/main">
                  <a14:imgLayer r:embed="rId3">
                    <a14:imgEffect>
                      <a14:backgroundRemoval t="3922" b="99346" l="2667" r="98000">
                        <a14:foregroundMark x1="68000" y1="11765" x2="34667" y2="7190"/>
                        <a14:foregroundMark x1="34667" y1="7190" x2="14000" y2="35948"/>
                        <a14:foregroundMark x1="10839" y1="71895" x2="10667" y2="73856"/>
                        <a14:foregroundMark x1="14000" y1="35948" x2="10839" y2="71895"/>
                        <a14:foregroundMark x1="10667" y1="73856" x2="46667" y2="93464"/>
                        <a14:foregroundMark x1="46667" y1="93464" x2="80000" y2="82353"/>
                        <a14:foregroundMark x1="80000" y1="82353" x2="90667" y2="45098"/>
                        <a14:foregroundMark x1="90667" y1="45098" x2="78000" y2="14379"/>
                        <a14:foregroundMark x1="78000" y1="14379" x2="74667" y2="11765"/>
                        <a14:foregroundMark x1="57333" y1="7190" x2="30667" y2="9150"/>
                        <a14:foregroundMark x1="3492" y1="65575" x2="3333" y2="69935"/>
                        <a14:foregroundMark x1="4667" y1="33333" x2="3510" y2="65084"/>
                        <a14:foregroundMark x1="34667" y1="96078" x2="66667" y2="91503"/>
                        <a14:foregroundMark x1="95333" y1="64052" x2="93333" y2="32680"/>
                        <a14:foregroundMark x1="38667" y1="5882" x2="55333" y2="5229"/>
                        <a14:foregroundMark x1="52000" y1="3922" x2="47333" y2="5229"/>
                        <a14:foregroundMark x1="94667" y1="42484" x2="96000" y2="42484"/>
                        <a14:foregroundMark x1="96000" y1="43137" x2="98000" y2="59477"/>
                        <a14:foregroundMark x1="44000" y1="99346" x2="44000" y2="99346"/>
                        <a14:backgroundMark x1="0" y1="71895" x2="0" y2="71895"/>
                        <a14:backgroundMark x1="667" y1="72549" x2="1333" y2="71242"/>
                        <a14:backgroundMark x1="2667" y1="73203" x2="2000" y2="69281"/>
                      </a14:backgroundRemoval>
                    </a14:imgEffect>
                  </a14:imgLayer>
                </a14:imgProps>
              </a:ext>
            </a:extLst>
          </a:blip>
          <a:srcRect/>
          <a:stretch>
            <a:fillRect/>
          </a:stretch>
        </p:blipFill>
        <p:spPr bwMode="auto">
          <a:xfrm>
            <a:off x="11085044" y="6397459"/>
            <a:ext cx="375170" cy="382673"/>
          </a:xfrm>
          <a:prstGeom prst="rect">
            <a:avLst/>
          </a:prstGeom>
          <a:noFill/>
          <a:ln w="9525">
            <a:noFill/>
            <a:miter lim="800000"/>
            <a:headEnd/>
            <a:tailEnd/>
          </a:ln>
          <a:effectLst/>
        </p:spPr>
      </p:pic>
      <p:pic>
        <p:nvPicPr>
          <p:cNvPr id="9" name="Εικόνα 8" descr="Εικόνα που περιέχει κείμενο&#10;&#10;Περιγραφή που δημιουργήθηκε αυτόματα">
            <a:extLst>
              <a:ext uri="{FF2B5EF4-FFF2-40B4-BE49-F238E27FC236}">
                <a16:creationId xmlns:a16="http://schemas.microsoft.com/office/drawing/2014/main" id="{A27A93C3-DB69-FC46-ABCB-A88F3A9C1F5F}"/>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3150" b="90945" l="9886" r="89734">
                        <a14:foregroundMark x1="66920" y1="11417" x2="44106" y2="7087"/>
                        <a14:foregroundMark x1="44106" y1="7087" x2="25095" y2="14961"/>
                        <a14:foregroundMark x1="25095" y1="14961" x2="19011" y2="34646"/>
                        <a14:foregroundMark x1="19011" y1="34646" x2="18631" y2="55512"/>
                        <a14:foregroundMark x1="18631" y1="55512" x2="27376" y2="76772"/>
                        <a14:foregroundMark x1="27376" y1="76772" x2="48669" y2="85039"/>
                        <a14:foregroundMark x1="48669" y1="85039" x2="68441" y2="83858"/>
                        <a14:foregroundMark x1="68441" y1="83858" x2="85551" y2="67717"/>
                        <a14:foregroundMark x1="85551" y1="67717" x2="90494" y2="45276"/>
                        <a14:foregroundMark x1="90494" y1="45276" x2="81369" y2="22047"/>
                        <a14:foregroundMark x1="81369" y1="22047" x2="65019" y2="8661"/>
                        <a14:foregroundMark x1="65019" y1="8661" x2="44106" y2="5906"/>
                        <a14:foregroundMark x1="44106" y1="5906" x2="44106" y2="5906"/>
                        <a14:foregroundMark x1="54753" y1="4724" x2="49049" y2="3543"/>
                        <a14:foregroundMark x1="16350" y1="25984" x2="15970" y2="51575"/>
                        <a14:foregroundMark x1="15970" y1="51575" x2="20913" y2="70866"/>
                        <a14:foregroundMark x1="20913" y1="70866" x2="23194" y2="74016"/>
                        <a14:foregroundMark x1="39163" y1="6693" x2="33840" y2="8268"/>
                        <a14:foregroundMark x1="32319" y1="8268" x2="32319" y2="8268"/>
                        <a14:foregroundMark x1="46008" y1="90945" x2="46008" y2="90945"/>
                        <a14:foregroundMark x1="57795" y1="90551" x2="57795" y2="90551"/>
                      </a14:backgroundRemoval>
                    </a14:imgEffect>
                  </a14:imgLayer>
                </a14:imgProps>
              </a:ext>
              <a:ext uri="{28A0092B-C50C-407E-A947-70E740481C1C}">
                <a14:useLocalDpi xmlns:a14="http://schemas.microsoft.com/office/drawing/2010/main" val="0"/>
              </a:ext>
            </a:extLst>
          </a:blip>
          <a:stretch>
            <a:fillRect/>
          </a:stretch>
        </p:blipFill>
        <p:spPr>
          <a:xfrm>
            <a:off x="11613095" y="6381028"/>
            <a:ext cx="493873" cy="476972"/>
          </a:xfrm>
          <a:prstGeom prst="rect">
            <a:avLst/>
          </a:prstGeom>
        </p:spPr>
      </p:pic>
      <p:pic>
        <p:nvPicPr>
          <p:cNvPr id="10" name="Picture 2" descr="C:\George Ntaios\Workstation\Current workstation\GN\HSO\Documents\Help files\HSO-Logo-EN.png">
            <a:extLst>
              <a:ext uri="{FF2B5EF4-FFF2-40B4-BE49-F238E27FC236}">
                <a16:creationId xmlns:a16="http://schemas.microsoft.com/office/drawing/2014/main" id="{2D19FC12-AA9E-C147-B248-E6EB5F509AD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215347" y="6381028"/>
            <a:ext cx="1716816" cy="384899"/>
          </a:xfrm>
          <a:prstGeom prst="rect">
            <a:avLst/>
          </a:prstGeom>
          <a:noFill/>
          <a:extLst>
            <a:ext uri="{909E8E84-426E-40DD-AFC4-6F175D3DCCD1}">
              <a14:hiddenFill xmlns:a14="http://schemas.microsoft.com/office/drawing/2010/main">
                <a:solidFill>
                  <a:srgbClr val="FFFFFF"/>
                </a:solidFill>
              </a14:hiddenFill>
            </a:ext>
          </a:extLst>
        </p:spPr>
      </p:pic>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lstStyle/>
          <a:p>
            <a:pPr algn="ctr"/>
            <a:r>
              <a:rPr lang="en-US" dirty="0">
                <a:solidFill>
                  <a:schemeClr val="tx2"/>
                </a:solidFill>
                <a:latin typeface="Calibri" pitchFamily="34" charset="0"/>
              </a:rPr>
              <a:t>LDL cholesterol treatment goals</a:t>
            </a:r>
            <a:endParaRPr lang="el-GR" dirty="0">
              <a:solidFill>
                <a:schemeClr val="tx2"/>
              </a:solidFill>
              <a:latin typeface="Calibri" pitchFamily="34" charset="0"/>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15" name="Εικόνα 14">
            <a:extLst>
              <a:ext uri="{FF2B5EF4-FFF2-40B4-BE49-F238E27FC236}">
                <a16:creationId xmlns:a16="http://schemas.microsoft.com/office/drawing/2014/main" id="{87FEBBCF-D7AD-8745-86AE-3221B7A7DE4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631144" y="1217183"/>
            <a:ext cx="6475823" cy="4753267"/>
          </a:xfrm>
          <a:prstGeom prst="rect">
            <a:avLst/>
          </a:prstGeom>
        </p:spPr>
      </p:pic>
      <p:sp>
        <p:nvSpPr>
          <p:cNvPr id="17" name="TextBox 16">
            <a:extLst>
              <a:ext uri="{FF2B5EF4-FFF2-40B4-BE49-F238E27FC236}">
                <a16:creationId xmlns:a16="http://schemas.microsoft.com/office/drawing/2014/main" id="{ABD04BBA-6EF6-1247-9171-87BFEC3B4833}"/>
              </a:ext>
            </a:extLst>
          </p:cNvPr>
          <p:cNvSpPr txBox="1"/>
          <p:nvPr/>
        </p:nvSpPr>
        <p:spPr>
          <a:xfrm>
            <a:off x="5158048" y="6410800"/>
            <a:ext cx="4168000" cy="369332"/>
          </a:xfrm>
          <a:prstGeom prst="rect">
            <a:avLst/>
          </a:prstGeom>
          <a:noFill/>
        </p:spPr>
        <p:txBody>
          <a:bodyPr wrap="none" rtlCol="0">
            <a:spAutoFit/>
          </a:bodyPr>
          <a:lstStyle/>
          <a:p>
            <a:r>
              <a:rPr lang="en" dirty="0"/>
              <a:t>Mach et al; European Heart Journal (2020)</a:t>
            </a:r>
          </a:p>
        </p:txBody>
      </p:sp>
      <p:grpSp>
        <p:nvGrpSpPr>
          <p:cNvPr id="11" name="Ομάδα 10">
            <a:extLst>
              <a:ext uri="{FF2B5EF4-FFF2-40B4-BE49-F238E27FC236}">
                <a16:creationId xmlns:a16="http://schemas.microsoft.com/office/drawing/2014/main" id="{1706FF63-A659-1144-BC72-A95AF4CDDFD2}"/>
              </a:ext>
            </a:extLst>
          </p:cNvPr>
          <p:cNvGrpSpPr/>
          <p:nvPr/>
        </p:nvGrpSpPr>
        <p:grpSpPr>
          <a:xfrm>
            <a:off x="7242048" y="4543049"/>
            <a:ext cx="4218166" cy="1097768"/>
            <a:chOff x="4386732" y="5421590"/>
            <a:chExt cx="3496025" cy="847644"/>
          </a:xfrm>
        </p:grpSpPr>
        <p:sp>
          <p:nvSpPr>
            <p:cNvPr id="14" name="Ορθογώνιο 13">
              <a:extLst>
                <a:ext uri="{FF2B5EF4-FFF2-40B4-BE49-F238E27FC236}">
                  <a16:creationId xmlns:a16="http://schemas.microsoft.com/office/drawing/2014/main" id="{75629C94-E861-FF4D-9CAB-8D9D45E7C85F}"/>
                </a:ext>
              </a:extLst>
            </p:cNvPr>
            <p:cNvSpPr/>
            <p:nvPr/>
          </p:nvSpPr>
          <p:spPr>
            <a:xfrm>
              <a:off x="4386732" y="5421590"/>
              <a:ext cx="2652173" cy="847642"/>
            </a:xfrm>
            <a:prstGeom prst="rect">
              <a:avLst/>
            </a:prstGeom>
            <a:solidFill>
              <a:srgbClr val="FF0000">
                <a:alpha val="21921"/>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18" name="Τρίγωνο 17">
              <a:extLst>
                <a:ext uri="{FF2B5EF4-FFF2-40B4-BE49-F238E27FC236}">
                  <a16:creationId xmlns:a16="http://schemas.microsoft.com/office/drawing/2014/main" id="{DA8C9880-33C1-FE41-8AD9-87F009FEBEB7}"/>
                </a:ext>
              </a:extLst>
            </p:cNvPr>
            <p:cNvSpPr/>
            <p:nvPr/>
          </p:nvSpPr>
          <p:spPr>
            <a:xfrm rot="5400000">
              <a:off x="7078911" y="5465387"/>
              <a:ext cx="763840" cy="843853"/>
            </a:xfrm>
            <a:prstGeom prst="triangle">
              <a:avLst>
                <a:gd name="adj" fmla="val 100000"/>
              </a:avLst>
            </a:prstGeom>
            <a:solidFill>
              <a:srgbClr val="FF0000">
                <a:alpha val="22733"/>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grpSp>
    </p:spTree>
    <p:extLst>
      <p:ext uri="{BB962C8B-B14F-4D97-AF65-F5344CB8AC3E}">
        <p14:creationId xmlns:p14="http://schemas.microsoft.com/office/powerpoint/2010/main" val="3320031175"/>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Στρογγυλεμένο ορθογώνιο 91">
            <a:extLst>
              <a:ext uri="{FF2B5EF4-FFF2-40B4-BE49-F238E27FC236}">
                <a16:creationId xmlns:a16="http://schemas.microsoft.com/office/drawing/2014/main" id="{B7F77946-9021-AD45-9C0A-FBFF5EEE514E}"/>
              </a:ext>
            </a:extLst>
          </p:cNvPr>
          <p:cNvSpPr/>
          <p:nvPr/>
        </p:nvSpPr>
        <p:spPr>
          <a:xfrm>
            <a:off x="498602" y="578040"/>
            <a:ext cx="9730612" cy="6243383"/>
          </a:xfrm>
          <a:prstGeom prst="roundRect">
            <a:avLst>
              <a:gd name="adj" fmla="val 21636"/>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lIns="61228" tIns="30614" rIns="61228" bIns="30614"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Στρογγυλεμένο ορθογώνιο 27">
            <a:extLst>
              <a:ext uri="{FF2B5EF4-FFF2-40B4-BE49-F238E27FC236}">
                <a16:creationId xmlns:a16="http://schemas.microsoft.com/office/drawing/2014/main" id="{69417F05-F239-6D4E-B113-2A5E3BE5B77A}"/>
              </a:ext>
            </a:extLst>
          </p:cNvPr>
          <p:cNvSpPr/>
          <p:nvPr/>
        </p:nvSpPr>
        <p:spPr>
          <a:xfrm>
            <a:off x="2207419" y="797847"/>
            <a:ext cx="2091961" cy="372434"/>
          </a:xfrm>
          <a:prstGeom prst="roundRect">
            <a:avLst/>
          </a:prstGeom>
          <a:solidFill>
            <a:schemeClr val="accent5">
              <a:lumMod val="40000"/>
              <a:lumOff val="60000"/>
            </a:schemeClr>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Ischemic stroke</a:t>
            </a:r>
            <a:endParaRPr kumimoji="0" lang="el-GR" sz="1300" b="1"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 name="Ομάδα 18">
            <a:extLst>
              <a:ext uri="{FF2B5EF4-FFF2-40B4-BE49-F238E27FC236}">
                <a16:creationId xmlns:a16="http://schemas.microsoft.com/office/drawing/2014/main" id="{D21CB417-4829-214B-B8DD-7EF5CF7E6159}"/>
              </a:ext>
            </a:extLst>
          </p:cNvPr>
          <p:cNvGrpSpPr/>
          <p:nvPr/>
        </p:nvGrpSpPr>
        <p:grpSpPr>
          <a:xfrm>
            <a:off x="3967280" y="4240889"/>
            <a:ext cx="1388002" cy="1050762"/>
            <a:chOff x="4557830" y="4240889"/>
            <a:chExt cx="1388002" cy="1050762"/>
          </a:xfrm>
        </p:grpSpPr>
        <p:cxnSp>
          <p:nvCxnSpPr>
            <p:cNvPr id="49" name="Ευθύγραμμο βέλος σύνδεσης 48">
              <a:extLst>
                <a:ext uri="{FF2B5EF4-FFF2-40B4-BE49-F238E27FC236}">
                  <a16:creationId xmlns:a16="http://schemas.microsoft.com/office/drawing/2014/main" id="{223D38B0-ED2C-2C40-A328-E3AA18769162}"/>
                </a:ext>
              </a:extLst>
            </p:cNvPr>
            <p:cNvCxnSpPr>
              <a:cxnSpLocks/>
              <a:stCxn id="30" idx="2"/>
              <a:endCxn id="54" idx="0"/>
            </p:cNvCxnSpPr>
            <p:nvPr/>
          </p:nvCxnSpPr>
          <p:spPr>
            <a:xfrm flipH="1">
              <a:off x="5251831" y="4240889"/>
              <a:ext cx="846" cy="7247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0" name="Έλλειψη 49">
              <a:extLst>
                <a:ext uri="{FF2B5EF4-FFF2-40B4-BE49-F238E27FC236}">
                  <a16:creationId xmlns:a16="http://schemas.microsoft.com/office/drawing/2014/main" id="{A7AA13D8-1DE1-844E-8A8D-B4DE575AD483}"/>
                </a:ext>
              </a:extLst>
            </p:cNvPr>
            <p:cNvSpPr/>
            <p:nvPr/>
          </p:nvSpPr>
          <p:spPr>
            <a:xfrm>
              <a:off x="5017823" y="4633499"/>
              <a:ext cx="457231" cy="160106"/>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No</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54" name="Στρογγυλεμένο ορθογώνιο 53">
              <a:extLst>
                <a:ext uri="{FF2B5EF4-FFF2-40B4-BE49-F238E27FC236}">
                  <a16:creationId xmlns:a16="http://schemas.microsoft.com/office/drawing/2014/main" id="{C365B9C7-5416-7343-A768-165C1156A692}"/>
                </a:ext>
              </a:extLst>
            </p:cNvPr>
            <p:cNvSpPr/>
            <p:nvPr/>
          </p:nvSpPr>
          <p:spPr>
            <a:xfrm>
              <a:off x="4557830" y="4965679"/>
              <a:ext cx="1388002" cy="325972"/>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Add ezetimibe </a:t>
              </a:r>
              <a:endParaRPr kumimoji="0" lang="el-GR" sz="1300" b="1"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36" name="Ευθύγραμμο βέλος σύνδεσης 35">
            <a:extLst>
              <a:ext uri="{FF2B5EF4-FFF2-40B4-BE49-F238E27FC236}">
                <a16:creationId xmlns:a16="http://schemas.microsoft.com/office/drawing/2014/main" id="{F6B4F381-4615-E34A-A915-FB3554B4AE5B}"/>
              </a:ext>
            </a:extLst>
          </p:cNvPr>
          <p:cNvCxnSpPr>
            <a:cxnSpLocks/>
            <a:stCxn id="28" idx="2"/>
            <a:endCxn id="6" idx="0"/>
          </p:cNvCxnSpPr>
          <p:nvPr/>
        </p:nvCxnSpPr>
        <p:spPr>
          <a:xfrm flipH="1">
            <a:off x="3244857" y="1170280"/>
            <a:ext cx="8543" cy="17321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 name="Ρόμβος 5">
            <a:extLst>
              <a:ext uri="{FF2B5EF4-FFF2-40B4-BE49-F238E27FC236}">
                <a16:creationId xmlns:a16="http://schemas.microsoft.com/office/drawing/2014/main" id="{B5EFDD1E-FF73-864B-8261-6553E9BE84D2}"/>
              </a:ext>
            </a:extLst>
          </p:cNvPr>
          <p:cNvSpPr/>
          <p:nvPr/>
        </p:nvSpPr>
        <p:spPr>
          <a:xfrm>
            <a:off x="2264227" y="1343497"/>
            <a:ext cx="1961259" cy="654259"/>
          </a:xfrm>
          <a:prstGeom prst="diamond">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638" tIns="40819" rIns="81638" bIns="40819"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white"/>
                </a:solidFill>
                <a:effectLst/>
                <a:uLnTx/>
                <a:uFillTx/>
                <a:latin typeface="Calibri"/>
                <a:ea typeface="+mn-ea"/>
                <a:cs typeface="+mn-cs"/>
              </a:rPr>
              <a:t>High intensity statin</a:t>
            </a:r>
            <a:endParaRPr kumimoji="0" lang="el-GR" sz="1300" b="1"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Στρογγυλεμένο ορθογώνιο 39">
            <a:extLst>
              <a:ext uri="{FF2B5EF4-FFF2-40B4-BE49-F238E27FC236}">
                <a16:creationId xmlns:a16="http://schemas.microsoft.com/office/drawing/2014/main" id="{E317D688-2ACF-4B46-90BB-975970346534}"/>
              </a:ext>
            </a:extLst>
          </p:cNvPr>
          <p:cNvSpPr/>
          <p:nvPr/>
        </p:nvSpPr>
        <p:spPr>
          <a:xfrm>
            <a:off x="4649148" y="1532096"/>
            <a:ext cx="1774473" cy="288855"/>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Life-style modification </a:t>
            </a:r>
            <a:endParaRPr kumimoji="0" lang="el-GR" sz="1300" b="0" i="0" u="none" strike="noStrike" kern="1200" cap="none" spc="0" normalizeH="0" baseline="0" noProof="0" dirty="0">
              <a:ln>
                <a:noFill/>
              </a:ln>
              <a:solidFill>
                <a:prstClr val="black"/>
              </a:solidFill>
              <a:effectLst/>
              <a:uLnTx/>
              <a:uFillTx/>
              <a:latin typeface="Calibri"/>
              <a:ea typeface="+mn-ea"/>
              <a:cs typeface="+mn-cs"/>
            </a:endParaRPr>
          </a:p>
        </p:txBody>
      </p:sp>
      <p:sp>
        <p:nvSpPr>
          <p:cNvPr id="43" name="Σταυρός 42">
            <a:extLst>
              <a:ext uri="{FF2B5EF4-FFF2-40B4-BE49-F238E27FC236}">
                <a16:creationId xmlns:a16="http://schemas.microsoft.com/office/drawing/2014/main" id="{DFA54385-08B0-5041-90E7-741E89F095D6}"/>
              </a:ext>
            </a:extLst>
          </p:cNvPr>
          <p:cNvSpPr/>
          <p:nvPr/>
        </p:nvSpPr>
        <p:spPr>
          <a:xfrm>
            <a:off x="4314453" y="1594445"/>
            <a:ext cx="220565" cy="160106"/>
          </a:xfrm>
          <a:prstGeom prst="plus">
            <a:avLst>
              <a:gd name="adj" fmla="val 40352"/>
            </a:avLst>
          </a:prstGeom>
        </p:spPr>
        <p:style>
          <a:lnRef idx="2">
            <a:schemeClr val="accent1">
              <a:shade val="50000"/>
            </a:schemeClr>
          </a:lnRef>
          <a:fillRef idx="1">
            <a:schemeClr val="accent1"/>
          </a:fillRef>
          <a:effectRef idx="0">
            <a:schemeClr val="accent1"/>
          </a:effectRef>
          <a:fontRef idx="minor">
            <a:schemeClr val="lt1"/>
          </a:fontRef>
        </p:style>
        <p:txBody>
          <a:bodyPr lIns="61228" tIns="30614" rIns="61228" bIns="30614"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45" name="Στρογγυλεμένο ορθογώνιο 44">
            <a:extLst>
              <a:ext uri="{FF2B5EF4-FFF2-40B4-BE49-F238E27FC236}">
                <a16:creationId xmlns:a16="http://schemas.microsoft.com/office/drawing/2014/main" id="{A21C7CA7-97C2-9443-9793-FBF4683FFEA2}"/>
              </a:ext>
            </a:extLst>
          </p:cNvPr>
          <p:cNvSpPr/>
          <p:nvPr/>
        </p:nvSpPr>
        <p:spPr>
          <a:xfrm>
            <a:off x="2502161" y="2166000"/>
            <a:ext cx="1504166" cy="226505"/>
          </a:xfrm>
          <a:prstGeom prst="round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Statin intolerance?</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Ομάδα 8">
            <a:extLst>
              <a:ext uri="{FF2B5EF4-FFF2-40B4-BE49-F238E27FC236}">
                <a16:creationId xmlns:a16="http://schemas.microsoft.com/office/drawing/2014/main" id="{6BA74340-E55A-F145-9679-338C44ED5831}"/>
              </a:ext>
            </a:extLst>
          </p:cNvPr>
          <p:cNvGrpSpPr/>
          <p:nvPr/>
        </p:nvGrpSpPr>
        <p:grpSpPr>
          <a:xfrm>
            <a:off x="3598372" y="2279253"/>
            <a:ext cx="2127509" cy="1961636"/>
            <a:chOff x="4188922" y="2279253"/>
            <a:chExt cx="2127509" cy="1961636"/>
          </a:xfrm>
        </p:grpSpPr>
        <p:sp>
          <p:nvSpPr>
            <p:cNvPr id="30" name="Στρογγυλεμένο ορθογώνιο 29">
              <a:extLst>
                <a:ext uri="{FF2B5EF4-FFF2-40B4-BE49-F238E27FC236}">
                  <a16:creationId xmlns:a16="http://schemas.microsoft.com/office/drawing/2014/main" id="{684FEDCE-2B28-A641-89BC-CBB6BE890AF4}"/>
                </a:ext>
              </a:extLst>
            </p:cNvPr>
            <p:cNvSpPr/>
            <p:nvPr/>
          </p:nvSpPr>
          <p:spPr>
            <a:xfrm>
              <a:off x="4188922" y="4014385"/>
              <a:ext cx="2127509" cy="226504"/>
            </a:xfrm>
            <a:prstGeom prst="round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Is LDL-C &lt;55mg/dl ?</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Γωνιώδης σύνδεση 10">
              <a:extLst>
                <a:ext uri="{FF2B5EF4-FFF2-40B4-BE49-F238E27FC236}">
                  <a16:creationId xmlns:a16="http://schemas.microsoft.com/office/drawing/2014/main" id="{99C79291-CD6A-8249-98F7-DB34E27E6413}"/>
                </a:ext>
              </a:extLst>
            </p:cNvPr>
            <p:cNvCxnSpPr>
              <a:cxnSpLocks/>
              <a:stCxn id="45" idx="3"/>
              <a:endCxn id="30" idx="0"/>
            </p:cNvCxnSpPr>
            <p:nvPr/>
          </p:nvCxnSpPr>
          <p:spPr>
            <a:xfrm>
              <a:off x="4577827" y="2279253"/>
              <a:ext cx="674850" cy="1735132"/>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3" name="Έλλειψη 52">
              <a:extLst>
                <a:ext uri="{FF2B5EF4-FFF2-40B4-BE49-F238E27FC236}">
                  <a16:creationId xmlns:a16="http://schemas.microsoft.com/office/drawing/2014/main" id="{D152E0C7-7D72-5C44-8D0C-835C96B19877}"/>
                </a:ext>
              </a:extLst>
            </p:cNvPr>
            <p:cNvSpPr/>
            <p:nvPr/>
          </p:nvSpPr>
          <p:spPr>
            <a:xfrm>
              <a:off x="5030610" y="2523961"/>
              <a:ext cx="457231" cy="160106"/>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No</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1" name="Ρόμβος 90">
            <a:extLst>
              <a:ext uri="{FF2B5EF4-FFF2-40B4-BE49-F238E27FC236}">
                <a16:creationId xmlns:a16="http://schemas.microsoft.com/office/drawing/2014/main" id="{5B68E810-6C77-AD46-AE0B-CCAB26E279AE}"/>
              </a:ext>
            </a:extLst>
          </p:cNvPr>
          <p:cNvSpPr/>
          <p:nvPr/>
        </p:nvSpPr>
        <p:spPr>
          <a:xfrm>
            <a:off x="7267729" y="6177710"/>
            <a:ext cx="1785742" cy="501121"/>
          </a:xfrm>
          <a:prstGeom prst="diamond">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1638" tIns="40819" rIns="81638" bIns="40819"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white"/>
                </a:solidFill>
                <a:effectLst/>
                <a:uLnTx/>
                <a:uFillTx/>
                <a:latin typeface="Calibri"/>
                <a:ea typeface="+mn-ea"/>
                <a:cs typeface="+mn-cs"/>
              </a:rPr>
              <a:t>Monitor adherence</a:t>
            </a:r>
            <a:endParaRPr kumimoji="0" lang="el-GR" sz="13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5" name="Ομάδα 14">
            <a:extLst>
              <a:ext uri="{FF2B5EF4-FFF2-40B4-BE49-F238E27FC236}">
                <a16:creationId xmlns:a16="http://schemas.microsoft.com/office/drawing/2014/main" id="{CF445021-111B-B144-A6AB-A7911B3B7D29}"/>
              </a:ext>
            </a:extLst>
          </p:cNvPr>
          <p:cNvGrpSpPr/>
          <p:nvPr/>
        </p:nvGrpSpPr>
        <p:grpSpPr>
          <a:xfrm>
            <a:off x="3797734" y="5632979"/>
            <a:ext cx="3450945" cy="943605"/>
            <a:chOff x="4388284" y="5632979"/>
            <a:chExt cx="3450945" cy="943605"/>
          </a:xfrm>
        </p:grpSpPr>
        <p:cxnSp>
          <p:nvCxnSpPr>
            <p:cNvPr id="59" name="Ευθύγραμμο βέλος σύνδεσης 58">
              <a:extLst>
                <a:ext uri="{FF2B5EF4-FFF2-40B4-BE49-F238E27FC236}">
                  <a16:creationId xmlns:a16="http://schemas.microsoft.com/office/drawing/2014/main" id="{39AF99B4-842D-014B-8A9F-835AAA08C35F}"/>
                </a:ext>
              </a:extLst>
            </p:cNvPr>
            <p:cNvCxnSpPr>
              <a:cxnSpLocks/>
              <a:stCxn id="77" idx="2"/>
              <a:endCxn id="63" idx="0"/>
            </p:cNvCxnSpPr>
            <p:nvPr/>
          </p:nvCxnSpPr>
          <p:spPr>
            <a:xfrm flipH="1">
              <a:off x="5281155" y="5632979"/>
              <a:ext cx="1" cy="64698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0" name="Έλλειψη 59">
              <a:extLst>
                <a:ext uri="{FF2B5EF4-FFF2-40B4-BE49-F238E27FC236}">
                  <a16:creationId xmlns:a16="http://schemas.microsoft.com/office/drawing/2014/main" id="{95A42F60-E7AF-E949-8668-86F7A6C541C4}"/>
                </a:ext>
              </a:extLst>
            </p:cNvPr>
            <p:cNvSpPr/>
            <p:nvPr/>
          </p:nvSpPr>
          <p:spPr>
            <a:xfrm>
              <a:off x="5029930" y="5859517"/>
              <a:ext cx="502450" cy="160106"/>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No</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Στρογγυλεμένο ορθογώνιο 62">
              <a:extLst>
                <a:ext uri="{FF2B5EF4-FFF2-40B4-BE49-F238E27FC236}">
                  <a16:creationId xmlns:a16="http://schemas.microsoft.com/office/drawing/2014/main" id="{365D9DD5-A4DD-F943-8268-EC2F688628CB}"/>
                </a:ext>
              </a:extLst>
            </p:cNvPr>
            <p:cNvSpPr/>
            <p:nvPr/>
          </p:nvSpPr>
          <p:spPr>
            <a:xfrm>
              <a:off x="4388284" y="6279959"/>
              <a:ext cx="1785742" cy="296625"/>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Start PCSK9-inhibitor</a:t>
              </a:r>
            </a:p>
          </p:txBody>
        </p:sp>
        <p:cxnSp>
          <p:nvCxnSpPr>
            <p:cNvPr id="93" name="Ευθύγραμμο βέλος σύνδεσης 92">
              <a:extLst>
                <a:ext uri="{FF2B5EF4-FFF2-40B4-BE49-F238E27FC236}">
                  <a16:creationId xmlns:a16="http://schemas.microsoft.com/office/drawing/2014/main" id="{A996D2E0-73AF-204E-9BE6-FA8D57271212}"/>
                </a:ext>
              </a:extLst>
            </p:cNvPr>
            <p:cNvCxnSpPr>
              <a:cxnSpLocks/>
              <a:stCxn id="63" idx="3"/>
              <a:endCxn id="91" idx="1"/>
            </p:cNvCxnSpPr>
            <p:nvPr/>
          </p:nvCxnSpPr>
          <p:spPr>
            <a:xfrm flipV="1">
              <a:off x="6174026" y="6428271"/>
              <a:ext cx="1665203" cy="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2" name="Ομάδα 11">
            <a:extLst>
              <a:ext uri="{FF2B5EF4-FFF2-40B4-BE49-F238E27FC236}">
                <a16:creationId xmlns:a16="http://schemas.microsoft.com/office/drawing/2014/main" id="{9E0B4475-BA14-8944-B5B2-556D7858D5D2}"/>
              </a:ext>
            </a:extLst>
          </p:cNvPr>
          <p:cNvGrpSpPr/>
          <p:nvPr/>
        </p:nvGrpSpPr>
        <p:grpSpPr>
          <a:xfrm>
            <a:off x="5725881" y="3956170"/>
            <a:ext cx="3682307" cy="2472101"/>
            <a:chOff x="5725881" y="3956170"/>
            <a:chExt cx="3682307" cy="2472101"/>
          </a:xfrm>
        </p:grpSpPr>
        <p:cxnSp>
          <p:nvCxnSpPr>
            <p:cNvPr id="32" name="Ευθύγραμμο βέλος σύνδεσης 31">
              <a:extLst>
                <a:ext uri="{FF2B5EF4-FFF2-40B4-BE49-F238E27FC236}">
                  <a16:creationId xmlns:a16="http://schemas.microsoft.com/office/drawing/2014/main" id="{3D04C76E-0D13-5C4A-9701-3DBCC32B2510}"/>
                </a:ext>
              </a:extLst>
            </p:cNvPr>
            <p:cNvCxnSpPr>
              <a:cxnSpLocks/>
              <a:stCxn id="30" idx="3"/>
              <a:endCxn id="34" idx="1"/>
            </p:cNvCxnSpPr>
            <p:nvPr/>
          </p:nvCxnSpPr>
          <p:spPr>
            <a:xfrm flipV="1">
              <a:off x="5725881" y="4085442"/>
              <a:ext cx="2309590" cy="421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3" name="Έλλειψη 32">
              <a:extLst>
                <a:ext uri="{FF2B5EF4-FFF2-40B4-BE49-F238E27FC236}">
                  <a16:creationId xmlns:a16="http://schemas.microsoft.com/office/drawing/2014/main" id="{03C925CC-438E-3F43-96D3-104C8179FDCA}"/>
                </a:ext>
              </a:extLst>
            </p:cNvPr>
            <p:cNvSpPr/>
            <p:nvPr/>
          </p:nvSpPr>
          <p:spPr>
            <a:xfrm>
              <a:off x="6914674" y="4005390"/>
              <a:ext cx="522552" cy="160103"/>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Yes</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Στρογγυλεμένο ορθογώνιο 33">
              <a:extLst>
                <a:ext uri="{FF2B5EF4-FFF2-40B4-BE49-F238E27FC236}">
                  <a16:creationId xmlns:a16="http://schemas.microsoft.com/office/drawing/2014/main" id="{4EA8A9E5-2C15-2A43-B6D1-1365E0D41E6D}"/>
                </a:ext>
              </a:extLst>
            </p:cNvPr>
            <p:cNvSpPr/>
            <p:nvPr/>
          </p:nvSpPr>
          <p:spPr>
            <a:xfrm>
              <a:off x="8035471" y="3956170"/>
              <a:ext cx="1372717" cy="258544"/>
            </a:xfrm>
            <a:prstGeom prst="round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Continue therapy</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5" name="Γωνιώδης σύνδεση 84">
              <a:extLst>
                <a:ext uri="{FF2B5EF4-FFF2-40B4-BE49-F238E27FC236}">
                  <a16:creationId xmlns:a16="http://schemas.microsoft.com/office/drawing/2014/main" id="{C1727CE6-F4D5-E744-A7D1-9121493EAA10}"/>
                </a:ext>
              </a:extLst>
            </p:cNvPr>
            <p:cNvCxnSpPr>
              <a:stCxn id="34" idx="3"/>
              <a:endCxn id="91" idx="3"/>
            </p:cNvCxnSpPr>
            <p:nvPr/>
          </p:nvCxnSpPr>
          <p:spPr>
            <a:xfrm flipH="1">
              <a:off x="9053471" y="4085442"/>
              <a:ext cx="354717" cy="2342829"/>
            </a:xfrm>
            <a:prstGeom prst="bentConnector3">
              <a:avLst>
                <a:gd name="adj1" fmla="val -64446"/>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4" name="Ομάδα 13">
            <a:extLst>
              <a:ext uri="{FF2B5EF4-FFF2-40B4-BE49-F238E27FC236}">
                <a16:creationId xmlns:a16="http://schemas.microsoft.com/office/drawing/2014/main" id="{2BC66382-B4E0-CF43-AFD4-99D45DF46102}"/>
              </a:ext>
            </a:extLst>
          </p:cNvPr>
          <p:cNvGrpSpPr/>
          <p:nvPr/>
        </p:nvGrpSpPr>
        <p:grpSpPr>
          <a:xfrm>
            <a:off x="5754360" y="5411463"/>
            <a:ext cx="3280061" cy="1016808"/>
            <a:chOff x="6344910" y="5411463"/>
            <a:chExt cx="3280061" cy="1016808"/>
          </a:xfrm>
        </p:grpSpPr>
        <p:cxnSp>
          <p:nvCxnSpPr>
            <p:cNvPr id="70" name="Ευθύγραμμο βέλος σύνδεσης 69">
              <a:extLst>
                <a:ext uri="{FF2B5EF4-FFF2-40B4-BE49-F238E27FC236}">
                  <a16:creationId xmlns:a16="http://schemas.microsoft.com/office/drawing/2014/main" id="{A653B27E-4C2D-8C46-B2FF-EC12088DCD5A}"/>
                </a:ext>
              </a:extLst>
            </p:cNvPr>
            <p:cNvCxnSpPr>
              <a:cxnSpLocks/>
              <a:stCxn id="77" idx="3"/>
              <a:endCxn id="72" idx="1"/>
            </p:cNvCxnSpPr>
            <p:nvPr/>
          </p:nvCxnSpPr>
          <p:spPr>
            <a:xfrm flipV="1">
              <a:off x="6344910" y="5540735"/>
              <a:ext cx="1690556" cy="39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1" name="Έλλειψη 70">
              <a:extLst>
                <a:ext uri="{FF2B5EF4-FFF2-40B4-BE49-F238E27FC236}">
                  <a16:creationId xmlns:a16="http://schemas.microsoft.com/office/drawing/2014/main" id="{6DFC9669-2FD2-3B43-9E5E-07D59832ADD4}"/>
                </a:ext>
              </a:extLst>
            </p:cNvPr>
            <p:cNvSpPr/>
            <p:nvPr/>
          </p:nvSpPr>
          <p:spPr>
            <a:xfrm>
              <a:off x="6925457" y="5472875"/>
              <a:ext cx="522552" cy="160103"/>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Yes</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sp>
          <p:nvSpPr>
            <p:cNvPr id="72" name="Στρογγυλεμένο ορθογώνιο 71">
              <a:extLst>
                <a:ext uri="{FF2B5EF4-FFF2-40B4-BE49-F238E27FC236}">
                  <a16:creationId xmlns:a16="http://schemas.microsoft.com/office/drawing/2014/main" id="{BED2558D-360A-9444-B2D2-5ACCC77F9A7F}"/>
                </a:ext>
              </a:extLst>
            </p:cNvPr>
            <p:cNvSpPr/>
            <p:nvPr/>
          </p:nvSpPr>
          <p:spPr>
            <a:xfrm>
              <a:off x="8035466" y="5411463"/>
              <a:ext cx="1372717" cy="258544"/>
            </a:xfrm>
            <a:prstGeom prst="round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Continue therapy</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2" name="Γωνιώδης σύνδεση 101">
              <a:extLst>
                <a:ext uri="{FF2B5EF4-FFF2-40B4-BE49-F238E27FC236}">
                  <a16:creationId xmlns:a16="http://schemas.microsoft.com/office/drawing/2014/main" id="{3CDE30CA-71A7-F64B-B450-BC00BC5E6A00}"/>
                </a:ext>
              </a:extLst>
            </p:cNvPr>
            <p:cNvCxnSpPr>
              <a:cxnSpLocks/>
              <a:stCxn id="72" idx="3"/>
              <a:endCxn id="91" idx="3"/>
            </p:cNvCxnSpPr>
            <p:nvPr/>
          </p:nvCxnSpPr>
          <p:spPr>
            <a:xfrm>
              <a:off x="9408183" y="5540735"/>
              <a:ext cx="216788" cy="887536"/>
            </a:xfrm>
            <a:prstGeom prst="bentConnector3">
              <a:avLst>
                <a:gd name="adj1" fmla="val 205449"/>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0" name="Ομάδα 9">
            <a:extLst>
              <a:ext uri="{FF2B5EF4-FFF2-40B4-BE49-F238E27FC236}">
                <a16:creationId xmlns:a16="http://schemas.microsoft.com/office/drawing/2014/main" id="{8A7C7FB8-4800-B74C-BDAB-967FC1DFE06D}"/>
              </a:ext>
            </a:extLst>
          </p:cNvPr>
          <p:cNvGrpSpPr/>
          <p:nvPr/>
        </p:nvGrpSpPr>
        <p:grpSpPr>
          <a:xfrm>
            <a:off x="1035086" y="2279253"/>
            <a:ext cx="1504166" cy="1406403"/>
            <a:chOff x="1625636" y="2279253"/>
            <a:chExt cx="1504166" cy="1406403"/>
          </a:xfrm>
        </p:grpSpPr>
        <p:sp>
          <p:nvSpPr>
            <p:cNvPr id="111" name="Στρογγυλεμένο ορθογώνιο 110">
              <a:extLst>
                <a:ext uri="{FF2B5EF4-FFF2-40B4-BE49-F238E27FC236}">
                  <a16:creationId xmlns:a16="http://schemas.microsoft.com/office/drawing/2014/main" id="{20027B5C-AB9D-2D41-AF6C-02759F598DBB}"/>
                </a:ext>
              </a:extLst>
            </p:cNvPr>
            <p:cNvSpPr/>
            <p:nvPr/>
          </p:nvSpPr>
          <p:spPr>
            <a:xfrm>
              <a:off x="1625636" y="3143819"/>
              <a:ext cx="1504166" cy="541837"/>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Start a different statin regimen</a:t>
              </a:r>
              <a:endParaRPr kumimoji="0" lang="el-GR" sz="1300" b="1" i="0" u="none" strike="noStrike" kern="1200" cap="none" spc="0" normalizeH="0" baseline="0" noProof="0" dirty="0">
                <a:ln>
                  <a:noFill/>
                </a:ln>
                <a:solidFill>
                  <a:prstClr val="black"/>
                </a:solidFill>
                <a:effectLst/>
                <a:uLnTx/>
                <a:uFillTx/>
                <a:latin typeface="Calibri"/>
                <a:ea typeface="+mn-ea"/>
                <a:cs typeface="+mn-cs"/>
              </a:endParaRPr>
            </a:p>
          </p:txBody>
        </p:sp>
        <p:cxnSp>
          <p:nvCxnSpPr>
            <p:cNvPr id="105" name="Γωνιώδης σύνδεση 104">
              <a:extLst>
                <a:ext uri="{FF2B5EF4-FFF2-40B4-BE49-F238E27FC236}">
                  <a16:creationId xmlns:a16="http://schemas.microsoft.com/office/drawing/2014/main" id="{71DB4E58-D32C-C24F-B2CC-533B6ACA395B}"/>
                </a:ext>
              </a:extLst>
            </p:cNvPr>
            <p:cNvCxnSpPr>
              <a:cxnSpLocks/>
              <a:stCxn id="45" idx="1"/>
              <a:endCxn id="111" idx="0"/>
            </p:cNvCxnSpPr>
            <p:nvPr/>
          </p:nvCxnSpPr>
          <p:spPr>
            <a:xfrm rot="10800000" flipV="1">
              <a:off x="2377719" y="2279253"/>
              <a:ext cx="695942" cy="864566"/>
            </a:xfrm>
            <a:prstGeom prst="bentConnector2">
              <a:avLst/>
            </a:prstGeom>
            <a:ln>
              <a:tailEnd type="triangle"/>
            </a:ln>
          </p:spPr>
          <p:style>
            <a:lnRef idx="1">
              <a:schemeClr val="accent1"/>
            </a:lnRef>
            <a:fillRef idx="0">
              <a:schemeClr val="accent1"/>
            </a:fillRef>
            <a:effectRef idx="0">
              <a:schemeClr val="accent1"/>
            </a:effectRef>
            <a:fontRef idx="minor">
              <a:schemeClr val="tx1"/>
            </a:fontRef>
          </p:style>
        </p:cxnSp>
        <p:sp>
          <p:nvSpPr>
            <p:cNvPr id="52" name="Έλλειψη 51">
              <a:extLst>
                <a:ext uri="{FF2B5EF4-FFF2-40B4-BE49-F238E27FC236}">
                  <a16:creationId xmlns:a16="http://schemas.microsoft.com/office/drawing/2014/main" id="{569A9F91-76C5-A74A-B2B9-E5E0BBC49B9B}"/>
                </a:ext>
              </a:extLst>
            </p:cNvPr>
            <p:cNvSpPr/>
            <p:nvPr/>
          </p:nvSpPr>
          <p:spPr>
            <a:xfrm>
              <a:off x="2123048" y="2532538"/>
              <a:ext cx="522552" cy="160103"/>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Yes</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grpSp>
      <p:cxnSp>
        <p:nvCxnSpPr>
          <p:cNvPr id="46" name="Ευθύγραμμο βέλος σύνδεσης 35">
            <a:extLst>
              <a:ext uri="{FF2B5EF4-FFF2-40B4-BE49-F238E27FC236}">
                <a16:creationId xmlns:a16="http://schemas.microsoft.com/office/drawing/2014/main" id="{1F395A06-5265-42AE-9CB5-2DCAFE65E12F}"/>
              </a:ext>
            </a:extLst>
          </p:cNvPr>
          <p:cNvCxnSpPr>
            <a:cxnSpLocks/>
          </p:cNvCxnSpPr>
          <p:nvPr/>
        </p:nvCxnSpPr>
        <p:spPr>
          <a:xfrm>
            <a:off x="3258503" y="1997755"/>
            <a:ext cx="381" cy="16824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6" name="Ομάδα 15">
            <a:extLst>
              <a:ext uri="{FF2B5EF4-FFF2-40B4-BE49-F238E27FC236}">
                <a16:creationId xmlns:a16="http://schemas.microsoft.com/office/drawing/2014/main" id="{CCA8625D-3082-F24C-82AB-ED51469555C6}"/>
              </a:ext>
            </a:extLst>
          </p:cNvPr>
          <p:cNvGrpSpPr/>
          <p:nvPr/>
        </p:nvGrpSpPr>
        <p:grpSpPr>
          <a:xfrm>
            <a:off x="988656" y="3685656"/>
            <a:ext cx="1603337" cy="536283"/>
            <a:chOff x="1579206" y="3685656"/>
            <a:chExt cx="1603337" cy="536283"/>
          </a:xfrm>
        </p:grpSpPr>
        <p:sp>
          <p:nvSpPr>
            <p:cNvPr id="58" name="Στρογγυλεμένο ορθογώνιο 57">
              <a:extLst>
                <a:ext uri="{FF2B5EF4-FFF2-40B4-BE49-F238E27FC236}">
                  <a16:creationId xmlns:a16="http://schemas.microsoft.com/office/drawing/2014/main" id="{BE06137F-D60F-484C-9503-E04D221D7E38}"/>
                </a:ext>
              </a:extLst>
            </p:cNvPr>
            <p:cNvSpPr/>
            <p:nvPr/>
          </p:nvSpPr>
          <p:spPr>
            <a:xfrm>
              <a:off x="1579206" y="3995434"/>
              <a:ext cx="1603337" cy="226505"/>
            </a:xfrm>
            <a:prstGeom prst="round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Statin intolerance?</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66" name="Ευθύγραμμο βέλος σύνδεσης 34">
              <a:extLst>
                <a:ext uri="{FF2B5EF4-FFF2-40B4-BE49-F238E27FC236}">
                  <a16:creationId xmlns:a16="http://schemas.microsoft.com/office/drawing/2014/main" id="{F615FC97-755D-4B3E-A71D-E12F8F48269E}"/>
                </a:ext>
              </a:extLst>
            </p:cNvPr>
            <p:cNvCxnSpPr>
              <a:cxnSpLocks/>
              <a:stCxn id="111" idx="2"/>
              <a:endCxn id="58" idx="0"/>
            </p:cNvCxnSpPr>
            <p:nvPr/>
          </p:nvCxnSpPr>
          <p:spPr>
            <a:xfrm>
              <a:off x="2358669" y="3685656"/>
              <a:ext cx="22206" cy="3097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7" name="Ομάδα 16">
            <a:extLst>
              <a:ext uri="{FF2B5EF4-FFF2-40B4-BE49-F238E27FC236}">
                <a16:creationId xmlns:a16="http://schemas.microsoft.com/office/drawing/2014/main" id="{04DE078D-5F9D-F04A-A149-72518ACEA2D5}"/>
              </a:ext>
            </a:extLst>
          </p:cNvPr>
          <p:cNvGrpSpPr/>
          <p:nvPr/>
        </p:nvGrpSpPr>
        <p:grpSpPr>
          <a:xfrm>
            <a:off x="2591992" y="4022639"/>
            <a:ext cx="1006375" cy="160106"/>
            <a:chOff x="2591992" y="4022639"/>
            <a:chExt cx="1006375" cy="160106"/>
          </a:xfrm>
        </p:grpSpPr>
        <p:cxnSp>
          <p:nvCxnSpPr>
            <p:cNvPr id="75" name="Ευθύγραμμο βέλος σύνδεσης 80">
              <a:extLst>
                <a:ext uri="{FF2B5EF4-FFF2-40B4-BE49-F238E27FC236}">
                  <a16:creationId xmlns:a16="http://schemas.microsoft.com/office/drawing/2014/main" id="{A6F22FD6-F9A7-48DD-A83C-162364E4B07D}"/>
                </a:ext>
              </a:extLst>
            </p:cNvPr>
            <p:cNvCxnSpPr>
              <a:cxnSpLocks/>
              <a:stCxn id="58" idx="3"/>
            </p:cNvCxnSpPr>
            <p:nvPr/>
          </p:nvCxnSpPr>
          <p:spPr>
            <a:xfrm flipV="1">
              <a:off x="2591992" y="4102692"/>
              <a:ext cx="1006375" cy="59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8" name="Έλλειψη 49">
              <a:extLst>
                <a:ext uri="{FF2B5EF4-FFF2-40B4-BE49-F238E27FC236}">
                  <a16:creationId xmlns:a16="http://schemas.microsoft.com/office/drawing/2014/main" id="{EC441898-BC24-49CA-88D0-621CD626D6CF}"/>
                </a:ext>
              </a:extLst>
            </p:cNvPr>
            <p:cNvSpPr/>
            <p:nvPr/>
          </p:nvSpPr>
          <p:spPr>
            <a:xfrm>
              <a:off x="2890110" y="4022639"/>
              <a:ext cx="457231" cy="160106"/>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No</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20" name="Ομάδα 19">
            <a:extLst>
              <a:ext uri="{FF2B5EF4-FFF2-40B4-BE49-F238E27FC236}">
                <a16:creationId xmlns:a16="http://schemas.microsoft.com/office/drawing/2014/main" id="{F45087E9-95D2-2D4C-8A34-AC40F84B874C}"/>
              </a:ext>
            </a:extLst>
          </p:cNvPr>
          <p:cNvGrpSpPr/>
          <p:nvPr/>
        </p:nvGrpSpPr>
        <p:grpSpPr>
          <a:xfrm>
            <a:off x="3626851" y="5291651"/>
            <a:ext cx="2127509" cy="341328"/>
            <a:chOff x="4217401" y="5291651"/>
            <a:chExt cx="2127509" cy="341328"/>
          </a:xfrm>
        </p:grpSpPr>
        <p:sp>
          <p:nvSpPr>
            <p:cNvPr id="77" name="Στρογγυλεμένο ορθογώνιο 76">
              <a:extLst>
                <a:ext uri="{FF2B5EF4-FFF2-40B4-BE49-F238E27FC236}">
                  <a16:creationId xmlns:a16="http://schemas.microsoft.com/office/drawing/2014/main" id="{6E51A420-79B8-7B48-96A2-3347CBB96D5E}"/>
                </a:ext>
              </a:extLst>
            </p:cNvPr>
            <p:cNvSpPr/>
            <p:nvPr/>
          </p:nvSpPr>
          <p:spPr>
            <a:xfrm>
              <a:off x="4217401" y="5456365"/>
              <a:ext cx="2127509" cy="176614"/>
            </a:xfrm>
            <a:prstGeom prst="roundRect">
              <a:avLst/>
            </a:prstGeom>
            <a:solidFill>
              <a:srgbClr val="7030A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Is LDL-C &lt;55mg/dl ?</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94" name="Ευθύγραμμο βέλος σύνδεσης 48">
              <a:extLst>
                <a:ext uri="{FF2B5EF4-FFF2-40B4-BE49-F238E27FC236}">
                  <a16:creationId xmlns:a16="http://schemas.microsoft.com/office/drawing/2014/main" id="{EDC8557F-5B71-4453-862B-46D087F581B1}"/>
                </a:ext>
              </a:extLst>
            </p:cNvPr>
            <p:cNvCxnSpPr>
              <a:cxnSpLocks/>
              <a:endCxn id="77" idx="0"/>
            </p:cNvCxnSpPr>
            <p:nvPr/>
          </p:nvCxnSpPr>
          <p:spPr>
            <a:xfrm>
              <a:off x="5281155" y="5291651"/>
              <a:ext cx="1" cy="1647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18" name="Ομάδα 17">
            <a:extLst>
              <a:ext uri="{FF2B5EF4-FFF2-40B4-BE49-F238E27FC236}">
                <a16:creationId xmlns:a16="http://schemas.microsoft.com/office/drawing/2014/main" id="{AD70C13F-88DE-6D46-8481-31B520630E38}"/>
              </a:ext>
            </a:extLst>
          </p:cNvPr>
          <p:cNvGrpSpPr/>
          <p:nvPr/>
        </p:nvGrpSpPr>
        <p:grpSpPr>
          <a:xfrm>
            <a:off x="1105849" y="4212620"/>
            <a:ext cx="2501952" cy="1526565"/>
            <a:chOff x="1696399" y="4212620"/>
            <a:chExt cx="2501952" cy="1526565"/>
          </a:xfrm>
        </p:grpSpPr>
        <p:sp>
          <p:nvSpPr>
            <p:cNvPr id="125" name="Στρογγυλεμένο ορθογώνιο 124">
              <a:extLst>
                <a:ext uri="{FF2B5EF4-FFF2-40B4-BE49-F238E27FC236}">
                  <a16:creationId xmlns:a16="http://schemas.microsoft.com/office/drawing/2014/main" id="{2EECD707-317F-1141-B7D0-5AA414D7F8FF}"/>
                </a:ext>
              </a:extLst>
            </p:cNvPr>
            <p:cNvSpPr/>
            <p:nvPr/>
          </p:nvSpPr>
          <p:spPr>
            <a:xfrm>
              <a:off x="1696399" y="4985586"/>
              <a:ext cx="1431085" cy="753599"/>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a:ea typeface="+mn-ea"/>
                  <a:cs typeface="+mn-cs"/>
                </a:rPr>
                <a:t>Alternate day statin as tolerated + ezetimibe </a:t>
              </a:r>
              <a:endParaRPr kumimoji="0" lang="el-GR" sz="1300" b="1" i="0" u="none" strike="noStrike" kern="1200" cap="none" spc="0" normalizeH="0" baseline="0" noProof="0" dirty="0">
                <a:ln>
                  <a:noFill/>
                </a:ln>
                <a:solidFill>
                  <a:prstClr val="black"/>
                </a:solidFill>
                <a:effectLst/>
                <a:uLnTx/>
                <a:uFillTx/>
                <a:latin typeface="Calibri"/>
                <a:ea typeface="+mn-ea"/>
                <a:cs typeface="+mn-cs"/>
              </a:endParaRPr>
            </a:p>
          </p:txBody>
        </p:sp>
        <p:cxnSp>
          <p:nvCxnSpPr>
            <p:cNvPr id="65" name="Ευθύγραμμο βέλος σύνδεσης 48">
              <a:extLst>
                <a:ext uri="{FF2B5EF4-FFF2-40B4-BE49-F238E27FC236}">
                  <a16:creationId xmlns:a16="http://schemas.microsoft.com/office/drawing/2014/main" id="{8F0396B7-EBAB-48CE-B7A6-C7875824729B}"/>
                </a:ext>
              </a:extLst>
            </p:cNvPr>
            <p:cNvCxnSpPr>
              <a:cxnSpLocks/>
            </p:cNvCxnSpPr>
            <p:nvPr/>
          </p:nvCxnSpPr>
          <p:spPr>
            <a:xfrm rot="5400000">
              <a:off x="2004076" y="4588727"/>
              <a:ext cx="753598" cy="138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1" name="Έλλειψη 60">
              <a:extLst>
                <a:ext uri="{FF2B5EF4-FFF2-40B4-BE49-F238E27FC236}">
                  <a16:creationId xmlns:a16="http://schemas.microsoft.com/office/drawing/2014/main" id="{C11C4051-9B17-4D49-A3E3-E8649C21290B}"/>
                </a:ext>
              </a:extLst>
            </p:cNvPr>
            <p:cNvSpPr/>
            <p:nvPr/>
          </p:nvSpPr>
          <p:spPr>
            <a:xfrm>
              <a:off x="2113150" y="4466738"/>
              <a:ext cx="522552" cy="160103"/>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921" tIns="22960" rIns="45921" bIns="2296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white"/>
                  </a:solidFill>
                  <a:effectLst/>
                  <a:uLnTx/>
                  <a:uFillTx/>
                  <a:latin typeface="Calibri"/>
                  <a:ea typeface="+mn-ea"/>
                  <a:cs typeface="+mn-cs"/>
                </a:rPr>
                <a:t>Yes</a:t>
              </a:r>
              <a:endParaRPr kumimoji="0" lang="el-GR" sz="13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2" name="Ευθύγραμμο βέλος σύνδεσης 48">
              <a:extLst>
                <a:ext uri="{FF2B5EF4-FFF2-40B4-BE49-F238E27FC236}">
                  <a16:creationId xmlns:a16="http://schemas.microsoft.com/office/drawing/2014/main" id="{8F0396B7-EBAB-48CE-B7A6-C7875824729B}"/>
                </a:ext>
              </a:extLst>
            </p:cNvPr>
            <p:cNvCxnSpPr>
              <a:cxnSpLocks/>
            </p:cNvCxnSpPr>
            <p:nvPr/>
          </p:nvCxnSpPr>
          <p:spPr>
            <a:xfrm flipV="1">
              <a:off x="3124836" y="5561622"/>
              <a:ext cx="1073515" cy="491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2" name="1 - Τίτλος"/>
          <p:cNvSpPr txBox="1">
            <a:spLocks/>
          </p:cNvSpPr>
          <p:nvPr/>
        </p:nvSpPr>
        <p:spPr>
          <a:xfrm>
            <a:off x="568324" y="-61382"/>
            <a:ext cx="11055351" cy="828082"/>
          </a:xfrm>
          <a:prstGeom prst="rect">
            <a:avLst/>
          </a:prstGeom>
        </p:spPr>
        <p:txBody>
          <a:bodyPr vert="horz" lIns="91440" tIns="45720" rIns="91440" bIns="45720" rtlCol="0" anchor="ctr">
            <a:normAutofit fontScale="62500" lnSpcReduction="20000"/>
          </a:bodyPr>
          <a:lstStyle/>
          <a:p>
            <a:pPr marL="0" marR="0" lvl="0" indent="0" algn="l" defTabSz="609585" rtl="0" eaLnBrk="1" fontAlgn="auto" latinLnBrk="0" hangingPunct="1">
              <a:lnSpc>
                <a:spcPct val="100000"/>
              </a:lnSpc>
              <a:spcBef>
                <a:spcPct val="0"/>
              </a:spcBef>
              <a:spcAft>
                <a:spcPts val="0"/>
              </a:spcAft>
              <a:buClrTx/>
              <a:buSzTx/>
              <a:buFontTx/>
              <a:buNone/>
              <a:tabLst/>
              <a:defRPr/>
            </a:pPr>
            <a:r>
              <a:rPr kumimoji="0" lang="en-US" sz="4800" b="1" i="0" u="none" strike="noStrike" kern="1200" cap="none" spc="0" normalizeH="0" baseline="0" noProof="0" dirty="0">
                <a:ln>
                  <a:noFill/>
                </a:ln>
                <a:effectLst/>
                <a:uLnTx/>
                <a:uFillTx/>
                <a:latin typeface="Calibri" pitchFamily="34" charset="0"/>
                <a:ea typeface="+mn-ea"/>
                <a:cs typeface="+mn-cs"/>
              </a:rPr>
              <a:t>Step by step lipid lowering therapy in patients with ischemic stroke</a:t>
            </a:r>
            <a:endParaRPr kumimoji="0" lang="el-GR" sz="4800" b="1" i="0" u="none" strike="noStrike" kern="1200" cap="none" spc="0" normalizeH="0" baseline="0" noProof="0" dirty="0">
              <a:ln>
                <a:noFill/>
              </a:ln>
              <a:effectLst/>
              <a:uLnTx/>
              <a:uFillTx/>
              <a:latin typeface="Calibri" pitchFamily="34" charset="0"/>
              <a:ea typeface="+mn-ea"/>
              <a:cs typeface="+mn-cs"/>
            </a:endParaRPr>
          </a:p>
        </p:txBody>
      </p:sp>
      <p:sp>
        <p:nvSpPr>
          <p:cNvPr id="47" name="Text Placeholder 3">
            <a:extLst>
              <a:ext uri="{FF2B5EF4-FFF2-40B4-BE49-F238E27FC236}">
                <a16:creationId xmlns:a16="http://schemas.microsoft.com/office/drawing/2014/main" id="{1FAA304C-00BE-4E4B-BEE9-1F0219677B52}"/>
              </a:ext>
            </a:extLst>
          </p:cNvPr>
          <p:cNvSpPr txBox="1">
            <a:spLocks/>
          </p:cNvSpPr>
          <p:nvPr/>
        </p:nvSpPr>
        <p:spPr>
          <a:xfrm>
            <a:off x="9659911" y="6556593"/>
            <a:ext cx="6292851" cy="244475"/>
          </a:xfrm>
          <a:prstGeom prst="rect">
            <a:avLst/>
          </a:prstGeom>
        </p:spPr>
        <p:txBody>
          <a:bodyPr/>
          <a:lstStyle>
            <a:lvl1pPr marL="457189" indent="-457189" algn="l" defTabSz="609585" rtl="0" eaLnBrk="1" latinLnBrk="0" hangingPunct="1">
              <a:spcBef>
                <a:spcPct val="20000"/>
              </a:spcBef>
              <a:buClr>
                <a:srgbClr val="15275E"/>
              </a:buClr>
              <a:buFont typeface="Arial"/>
              <a:buChar char="•"/>
              <a:defRPr sz="4267" kern="1200">
                <a:solidFill>
                  <a:schemeClr val="tx1"/>
                </a:solidFill>
                <a:latin typeface="+mn-lt"/>
                <a:ea typeface="+mn-ea"/>
                <a:cs typeface="+mn-cs"/>
              </a:defRPr>
            </a:lvl1pPr>
            <a:lvl2pPr marL="990575" indent="-380990" algn="l" defTabSz="609585" rtl="0" eaLnBrk="1" latinLnBrk="0" hangingPunct="1">
              <a:spcBef>
                <a:spcPct val="20000"/>
              </a:spcBef>
              <a:buClr>
                <a:srgbClr val="15275E"/>
              </a:buClr>
              <a:buFont typeface="Arial"/>
              <a:buChar char="–"/>
              <a:defRPr sz="3733" kern="1200">
                <a:solidFill>
                  <a:schemeClr val="tx1"/>
                </a:solidFill>
                <a:latin typeface="+mn-lt"/>
                <a:ea typeface="+mn-ea"/>
                <a:cs typeface="+mn-cs"/>
              </a:defRPr>
            </a:lvl2pPr>
            <a:lvl3pPr marL="1523962" indent="-304792" algn="l" defTabSz="609585" rtl="0" eaLnBrk="1" latinLnBrk="0" hangingPunct="1">
              <a:spcBef>
                <a:spcPct val="20000"/>
              </a:spcBef>
              <a:buClr>
                <a:srgbClr val="15275E"/>
              </a:buClr>
              <a:buFont typeface="Arial"/>
              <a:buChar char="•"/>
              <a:defRPr sz="3200" kern="1200">
                <a:solidFill>
                  <a:schemeClr val="tx1"/>
                </a:solidFill>
                <a:latin typeface="+mn-lt"/>
                <a:ea typeface="+mn-ea"/>
                <a:cs typeface="+mn-cs"/>
              </a:defRPr>
            </a:lvl3pPr>
            <a:lvl4pPr marL="2133547" indent="-304792" algn="l" defTabSz="609585" rtl="0" eaLnBrk="1" latinLnBrk="0" hangingPunct="1">
              <a:spcBef>
                <a:spcPct val="20000"/>
              </a:spcBef>
              <a:buClr>
                <a:srgbClr val="15275E"/>
              </a:buClr>
              <a:buFont typeface="Arial"/>
              <a:buChar char="–"/>
              <a:defRPr sz="2667" kern="1200">
                <a:solidFill>
                  <a:schemeClr val="tx1"/>
                </a:solidFill>
                <a:latin typeface="+mn-lt"/>
                <a:ea typeface="+mn-ea"/>
                <a:cs typeface="+mn-cs"/>
              </a:defRPr>
            </a:lvl4pPr>
            <a:lvl5pPr marL="2743131" indent="-304792" algn="l" defTabSz="609585" rtl="0" eaLnBrk="1" latinLnBrk="0" hangingPunct="1">
              <a:spcBef>
                <a:spcPct val="20000"/>
              </a:spcBef>
              <a:buClr>
                <a:srgbClr val="15275E"/>
              </a:buClr>
              <a:buFont typeface="Arial"/>
              <a:buChar char="»"/>
              <a:defRPr sz="2667" kern="1200">
                <a:solidFill>
                  <a:schemeClr val="tx1"/>
                </a:solidFill>
                <a:latin typeface="+mn-lt"/>
                <a:ea typeface="+mn-ea"/>
                <a:cs typeface="+mn-cs"/>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a:lstStyle>
          <a:p>
            <a:pPr marL="0" indent="0">
              <a:buNone/>
            </a:pPr>
            <a:r>
              <a:rPr lang="en-US" sz="1400" dirty="0" err="1"/>
              <a:t>Sagris</a:t>
            </a:r>
            <a:r>
              <a:rPr lang="en-US" sz="1400" dirty="0"/>
              <a:t> D et al. Int J Stroke 2020</a:t>
            </a:r>
          </a:p>
        </p:txBody>
      </p:sp>
      <p:pic>
        <p:nvPicPr>
          <p:cNvPr id="3" name="Picture 2">
            <a:extLst>
              <a:ext uri="{FF2B5EF4-FFF2-40B4-BE49-F238E27FC236}">
                <a16:creationId xmlns:a16="http://schemas.microsoft.com/office/drawing/2014/main" id="{4A2111C3-E1AF-8EF7-3D56-165B3491D56B}"/>
              </a:ext>
            </a:extLst>
          </p:cNvPr>
          <p:cNvPicPr>
            <a:picLocks noChangeAspect="1" noChangeArrowheads="1"/>
          </p:cNvPicPr>
          <p:nvPr/>
        </p:nvPicPr>
        <p:blipFill>
          <a:blip r:embed="rId3" cstate="print"/>
          <a:srcRect/>
          <a:stretch>
            <a:fillRect/>
          </a:stretch>
        </p:blipFill>
        <p:spPr bwMode="auto">
          <a:xfrm>
            <a:off x="6914675" y="625072"/>
            <a:ext cx="4987872" cy="3041240"/>
          </a:xfrm>
          <a:prstGeom prst="rect">
            <a:avLst/>
          </a:prstGeom>
          <a:noFill/>
          <a:ln w="9525">
            <a:solidFill>
              <a:schemeClr val="tx1"/>
            </a:solidFill>
            <a:miter lim="800000"/>
            <a:headEnd/>
            <a:tailEnd/>
          </a:ln>
          <a:effectLst>
            <a:outerShdw blurRad="50800" dist="38100" dir="2700000" algn="tl" rotWithShape="0">
              <a:prstClr val="black">
                <a:alpha val="40000"/>
              </a:prstClr>
            </a:outerShdw>
          </a:effectLst>
          <a:scene3d>
            <a:camera prst="perspectiveHeroicExtremeLeftFacing" fov="3900000">
              <a:rot lat="300000" lon="1200000" rev="21594000"/>
            </a:camera>
            <a:lightRig rig="threePt" dir="t"/>
          </a:scene3d>
        </p:spPr>
      </p:pic>
    </p:spTree>
    <p:custDataLst>
      <p:tags r:id="rId1"/>
    </p:custDataLst>
    <p:extLst>
      <p:ext uri="{BB962C8B-B14F-4D97-AF65-F5344CB8AC3E}">
        <p14:creationId xmlns:p14="http://schemas.microsoft.com/office/powerpoint/2010/main" val="41208751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wipe(up)">
                                      <p:cBhvr>
                                        <p:cTn id="7" dur="500"/>
                                        <p:tgtEl>
                                          <p:spTgt spid="46"/>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up)">
                                      <p:cBhvr>
                                        <p:cTn id="11" dur="500"/>
                                        <p:tgtEl>
                                          <p:spTgt spid="45"/>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fade">
                                      <p:cBhvr>
                                        <p:cTn id="24" dur="500"/>
                                        <p:tgtEl>
                                          <p:spTgt spid="91"/>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wipe(up)">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up)">
                                      <p:cBhvr>
                                        <p:cTn id="34" dur="500"/>
                                        <p:tgtEl>
                                          <p:spTgt spid="20"/>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wipe(left)">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wipe(up)">
                                      <p:cBhvr>
                                        <p:cTn id="44" dur="500"/>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wipe(up)">
                                      <p:cBhvr>
                                        <p:cTn id="49" dur="500"/>
                                        <p:tgtEl>
                                          <p:spTgt spid="10"/>
                                        </p:tgtEl>
                                      </p:cBhvr>
                                    </p:animEffect>
                                  </p:childTnLst>
                                </p:cTn>
                              </p:par>
                            </p:childTnLst>
                          </p:cTn>
                        </p:par>
                        <p:par>
                          <p:cTn id="50" fill="hold">
                            <p:stCondLst>
                              <p:cond delay="500"/>
                            </p:stCondLst>
                            <p:childTnLst>
                              <p:par>
                                <p:cTn id="51" presetID="22" presetClass="entr" presetSubtype="1" fill="hold"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1000"/>
                            </p:stCondLst>
                            <p:childTnLst>
                              <p:par>
                                <p:cTn id="55" presetID="22" presetClass="entr" presetSubtype="8" fill="hold" nodeType="after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wipe(left)">
                                      <p:cBhvr>
                                        <p:cTn id="57" dur="500"/>
                                        <p:tgtEl>
                                          <p:spTgt spid="17"/>
                                        </p:tgtEl>
                                      </p:cBhvr>
                                    </p:animEffect>
                                  </p:childTnLst>
                                </p:cTn>
                              </p:par>
                            </p:childTnLst>
                          </p:cTn>
                        </p:par>
                        <p:par>
                          <p:cTn id="58" fill="hold">
                            <p:stCondLst>
                              <p:cond delay="1500"/>
                            </p:stCondLst>
                            <p:childTnLst>
                              <p:par>
                                <p:cTn id="59" presetID="10" presetClass="entr" presetSubtype="0" fill="hold" nodeType="after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fade">
                                      <p:cBhvr>
                                        <p:cTn id="6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9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no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chemeClr val="bg1"/>
                </a:solidFill>
              </a:rPr>
              <a:t>LDL</a:t>
            </a:r>
            <a:endParaRPr lang="el-GR" sz="3200" b="1" dirty="0">
              <a:solidFill>
                <a:schemeClr val="bg1"/>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2" name="Σχήμα L 1">
            <a:extLst>
              <a:ext uri="{FF2B5EF4-FFF2-40B4-BE49-F238E27FC236}">
                <a16:creationId xmlns:a16="http://schemas.microsoft.com/office/drawing/2014/main" id="{2A9018C1-58F9-9AE4-C71F-1DAAF59E533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 name="TextBox 2">
            <a:extLst>
              <a:ext uri="{FF2B5EF4-FFF2-40B4-BE49-F238E27FC236}">
                <a16:creationId xmlns:a16="http://schemas.microsoft.com/office/drawing/2014/main" id="{9E414048-039B-28AD-FE0E-A2B2FBD321DB}"/>
              </a:ext>
            </a:extLst>
          </p:cNvPr>
          <p:cNvSpPr txBox="1"/>
          <p:nvPr/>
        </p:nvSpPr>
        <p:spPr>
          <a:xfrm>
            <a:off x="9185771" y="5282354"/>
            <a:ext cx="2467966" cy="1477328"/>
          </a:xfrm>
          <a:prstGeom prst="rect">
            <a:avLst/>
          </a:prstGeom>
          <a:noFill/>
        </p:spPr>
        <p:txBody>
          <a:bodyPr wrap="square" rtlCol="0">
            <a:spAutoFit/>
          </a:bodyPr>
          <a:lstStyle/>
          <a:p>
            <a:r>
              <a:rPr lang="en-US" b="1" dirty="0">
                <a:solidFill>
                  <a:schemeClr val="tx2"/>
                </a:solidFill>
                <a:cs typeface="Calibri" pitchFamily="34" charset="0"/>
              </a:rPr>
              <a:t>LDL: </a:t>
            </a:r>
            <a:r>
              <a:rPr lang="el-GR" b="1" dirty="0">
                <a:solidFill>
                  <a:schemeClr val="tx2"/>
                </a:solidFill>
                <a:cs typeface="Calibri" pitchFamily="34" charset="0"/>
              </a:rPr>
              <a:t>115</a:t>
            </a:r>
            <a:r>
              <a:rPr lang="en-US" b="1" dirty="0">
                <a:solidFill>
                  <a:schemeClr val="tx2"/>
                </a:solidFill>
                <a:cs typeface="Calibri" pitchFamily="34" charset="0"/>
              </a:rPr>
              <a:t>mg/dl</a:t>
            </a:r>
          </a:p>
          <a:p>
            <a:endParaRPr lang="el-GR" b="1" dirty="0">
              <a:solidFill>
                <a:schemeClr val="tx2"/>
              </a:solidFill>
              <a:cs typeface="Calibri" pitchFamily="34" charset="0"/>
            </a:endParaRPr>
          </a:p>
          <a:p>
            <a:r>
              <a:rPr lang="en-US" b="1" dirty="0">
                <a:solidFill>
                  <a:schemeClr val="tx2"/>
                </a:solidFill>
                <a:cs typeface="Calibri" pitchFamily="34" charset="0"/>
              </a:rPr>
              <a:t>Rosuvastatin 20mg </a:t>
            </a:r>
            <a:r>
              <a:rPr lang="en-US" b="1" dirty="0" err="1">
                <a:solidFill>
                  <a:schemeClr val="tx2"/>
                </a:solidFill>
                <a:cs typeface="Calibri" pitchFamily="34" charset="0"/>
              </a:rPr>
              <a:t>ή</a:t>
            </a:r>
            <a:r>
              <a:rPr lang="el-GR" b="1" dirty="0">
                <a:solidFill>
                  <a:schemeClr val="tx2"/>
                </a:solidFill>
                <a:cs typeface="Calibri" pitchFamily="34" charset="0"/>
              </a:rPr>
              <a:t> </a:t>
            </a:r>
            <a:r>
              <a:rPr lang="en-US" b="1" dirty="0">
                <a:solidFill>
                  <a:schemeClr val="tx2"/>
                </a:solidFill>
                <a:cs typeface="Calibri" pitchFamily="34" charset="0"/>
              </a:rPr>
              <a:t>atorvastatin 40mg</a:t>
            </a:r>
            <a:r>
              <a:rPr lang="el-GR" b="1" dirty="0">
                <a:solidFill>
                  <a:schemeClr val="tx2"/>
                </a:solidFill>
                <a:cs typeface="Calibri" pitchFamily="34" charset="0"/>
              </a:rPr>
              <a:t> </a:t>
            </a:r>
          </a:p>
          <a:p>
            <a:r>
              <a:rPr lang="el-GR" b="1" dirty="0">
                <a:solidFill>
                  <a:schemeClr val="tx2"/>
                </a:solidFill>
                <a:cs typeface="Calibri" pitchFamily="34" charset="0"/>
              </a:rPr>
              <a:t>+/- </a:t>
            </a:r>
            <a:r>
              <a:rPr lang="en-US" b="1" dirty="0">
                <a:solidFill>
                  <a:schemeClr val="tx2"/>
                </a:solidFill>
                <a:cs typeface="Calibri" pitchFamily="34" charset="0"/>
              </a:rPr>
              <a:t>ezetimibe</a:t>
            </a:r>
            <a:endParaRPr lang="el-GR" b="1" dirty="0">
              <a:solidFill>
                <a:schemeClr val="tx2"/>
              </a:solidFill>
              <a:cs typeface="Calibri" pitchFamily="34" charset="0"/>
            </a:endParaRPr>
          </a:p>
        </p:txBody>
      </p:sp>
    </p:spTree>
    <p:extLst>
      <p:ext uri="{BB962C8B-B14F-4D97-AF65-F5344CB8AC3E}">
        <p14:creationId xmlns:p14="http://schemas.microsoft.com/office/powerpoint/2010/main" val="1322636264"/>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solidFill>
            <a:srgbClr val="7030A0"/>
          </a:solid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chemeClr val="bg1"/>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chemeClr val="bg1"/>
                </a:solidFill>
              </a:rPr>
              <a:t>LDL</a:t>
            </a:r>
            <a:endParaRPr lang="el-GR" sz="3200" b="1" dirty="0">
              <a:solidFill>
                <a:schemeClr val="bg1"/>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2" name="Σχήμα L 1">
            <a:extLst>
              <a:ext uri="{FF2B5EF4-FFF2-40B4-BE49-F238E27FC236}">
                <a16:creationId xmlns:a16="http://schemas.microsoft.com/office/drawing/2014/main" id="{2A9018C1-58F9-9AE4-C71F-1DAAF59E533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 name="TextBox 2">
            <a:extLst>
              <a:ext uri="{FF2B5EF4-FFF2-40B4-BE49-F238E27FC236}">
                <a16:creationId xmlns:a16="http://schemas.microsoft.com/office/drawing/2014/main" id="{E2E3CF97-BCDC-9CD6-FF1C-4CA8FE4BE6CE}"/>
              </a:ext>
            </a:extLst>
          </p:cNvPr>
          <p:cNvSpPr txBox="1"/>
          <p:nvPr/>
        </p:nvSpPr>
        <p:spPr>
          <a:xfrm>
            <a:off x="9185771" y="5282354"/>
            <a:ext cx="2467966" cy="1477328"/>
          </a:xfrm>
          <a:prstGeom prst="rect">
            <a:avLst/>
          </a:prstGeom>
          <a:noFill/>
        </p:spPr>
        <p:txBody>
          <a:bodyPr wrap="square" rtlCol="0">
            <a:spAutoFit/>
          </a:bodyPr>
          <a:lstStyle/>
          <a:p>
            <a:r>
              <a:rPr lang="en-US" b="1" dirty="0">
                <a:solidFill>
                  <a:schemeClr val="tx2"/>
                </a:solidFill>
                <a:cs typeface="Calibri" pitchFamily="34" charset="0"/>
              </a:rPr>
              <a:t>LDL: </a:t>
            </a:r>
            <a:r>
              <a:rPr lang="el-GR" b="1" dirty="0">
                <a:solidFill>
                  <a:schemeClr val="tx2"/>
                </a:solidFill>
                <a:cs typeface="Calibri" pitchFamily="34" charset="0"/>
              </a:rPr>
              <a:t>115</a:t>
            </a:r>
            <a:r>
              <a:rPr lang="en-US" b="1" dirty="0">
                <a:solidFill>
                  <a:schemeClr val="tx2"/>
                </a:solidFill>
                <a:cs typeface="Calibri" pitchFamily="34" charset="0"/>
              </a:rPr>
              <a:t>mg/dl</a:t>
            </a:r>
          </a:p>
          <a:p>
            <a:endParaRPr lang="el-GR" b="1" dirty="0">
              <a:solidFill>
                <a:schemeClr val="tx2"/>
              </a:solidFill>
              <a:cs typeface="Calibri" pitchFamily="34" charset="0"/>
            </a:endParaRPr>
          </a:p>
          <a:p>
            <a:r>
              <a:rPr lang="en-US" b="1" dirty="0">
                <a:solidFill>
                  <a:schemeClr val="tx2"/>
                </a:solidFill>
                <a:cs typeface="Calibri" pitchFamily="34" charset="0"/>
              </a:rPr>
              <a:t>Rosuvastatin 20mg </a:t>
            </a:r>
            <a:r>
              <a:rPr lang="en-US" b="1" dirty="0" err="1">
                <a:solidFill>
                  <a:schemeClr val="tx2"/>
                </a:solidFill>
                <a:cs typeface="Calibri" pitchFamily="34" charset="0"/>
              </a:rPr>
              <a:t>ή</a:t>
            </a:r>
            <a:r>
              <a:rPr lang="el-GR" b="1" dirty="0">
                <a:solidFill>
                  <a:schemeClr val="tx2"/>
                </a:solidFill>
                <a:cs typeface="Calibri" pitchFamily="34" charset="0"/>
              </a:rPr>
              <a:t> </a:t>
            </a:r>
            <a:r>
              <a:rPr lang="en-US" b="1" dirty="0">
                <a:solidFill>
                  <a:schemeClr val="tx2"/>
                </a:solidFill>
                <a:cs typeface="Calibri" pitchFamily="34" charset="0"/>
              </a:rPr>
              <a:t>atorvastatin 40mg</a:t>
            </a:r>
            <a:r>
              <a:rPr lang="el-GR" b="1" dirty="0">
                <a:solidFill>
                  <a:schemeClr val="tx2"/>
                </a:solidFill>
                <a:cs typeface="Calibri" pitchFamily="34" charset="0"/>
              </a:rPr>
              <a:t> </a:t>
            </a:r>
          </a:p>
          <a:p>
            <a:r>
              <a:rPr lang="el-GR" b="1" dirty="0">
                <a:solidFill>
                  <a:schemeClr val="tx2"/>
                </a:solidFill>
                <a:cs typeface="Calibri" pitchFamily="34" charset="0"/>
              </a:rPr>
              <a:t>+/- </a:t>
            </a:r>
            <a:r>
              <a:rPr lang="en-US" b="1" dirty="0">
                <a:solidFill>
                  <a:schemeClr val="tx2"/>
                </a:solidFill>
                <a:cs typeface="Calibri" pitchFamily="34" charset="0"/>
              </a:rPr>
              <a:t>ezetimibe</a:t>
            </a:r>
            <a:endParaRPr lang="el-GR" b="1" dirty="0">
              <a:solidFill>
                <a:schemeClr val="tx2"/>
              </a:solidFill>
              <a:cs typeface="Calibri" pitchFamily="34" charset="0"/>
            </a:endParaRPr>
          </a:p>
        </p:txBody>
      </p:sp>
    </p:spTree>
    <p:extLst>
      <p:ext uri="{BB962C8B-B14F-4D97-AF65-F5344CB8AC3E}">
        <p14:creationId xmlns:p14="http://schemas.microsoft.com/office/powerpoint/2010/main" val="20055607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66111"/>
            <a:ext cx="12192000" cy="1143000"/>
          </a:xfrm>
        </p:spPr>
        <p:txBody>
          <a:bodyPr>
            <a:normAutofit/>
          </a:bodyPr>
          <a:lstStyle/>
          <a:p>
            <a:pPr algn="ctr"/>
            <a:r>
              <a:rPr lang="en-US" sz="2800" b="1" dirty="0">
                <a:solidFill>
                  <a:srgbClr val="003366"/>
                </a:solidFill>
                <a:latin typeface="Arial"/>
              </a:rPr>
              <a:t>Hypertension is the most important modifiable risk factor</a:t>
            </a:r>
            <a:br>
              <a:rPr lang="en-US" sz="2800" b="1" dirty="0">
                <a:solidFill>
                  <a:srgbClr val="003366"/>
                </a:solidFill>
                <a:latin typeface="Arial"/>
              </a:rPr>
            </a:br>
            <a:r>
              <a:rPr lang="en-US" sz="2800" b="1" dirty="0">
                <a:solidFill>
                  <a:srgbClr val="003366"/>
                </a:solidFill>
                <a:latin typeface="Arial"/>
              </a:rPr>
              <a:t>INTERSTROKE 2</a:t>
            </a:r>
            <a:endParaRPr lang="el-GR" sz="2800" b="1" dirty="0">
              <a:solidFill>
                <a:srgbClr val="003366"/>
              </a:solidFill>
              <a:latin typeface="Arial"/>
            </a:endParaRPr>
          </a:p>
        </p:txBody>
      </p:sp>
      <p:pic>
        <p:nvPicPr>
          <p:cNvPr id="22531"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2541700" y="1328376"/>
            <a:ext cx="7069199" cy="5025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p:cNvSpPr txBox="1"/>
          <p:nvPr/>
        </p:nvSpPr>
        <p:spPr>
          <a:xfrm>
            <a:off x="8904312" y="6473551"/>
            <a:ext cx="3312368" cy="369332"/>
          </a:xfrm>
          <a:prstGeom prst="rect">
            <a:avLst/>
          </a:prstGeom>
          <a:noFill/>
        </p:spPr>
        <p:txBody>
          <a:bodyPr wrap="square" rtlCol="0">
            <a:spAutoFit/>
          </a:bodyPr>
          <a:lstStyle/>
          <a:p>
            <a:r>
              <a:rPr lang="en-US" dirty="0"/>
              <a:t>O’Donnell M et al. Lancet 2016</a:t>
            </a:r>
            <a:endParaRPr lang="el-GR" dirty="0"/>
          </a:p>
        </p:txBody>
      </p:sp>
      <p:sp>
        <p:nvSpPr>
          <p:cNvPr id="6" name="Rectangle 79"/>
          <p:cNvSpPr>
            <a:spLocks noChangeArrowheads="1"/>
          </p:cNvSpPr>
          <p:nvPr/>
        </p:nvSpPr>
        <p:spPr bwMode="auto">
          <a:xfrm>
            <a:off x="2541700" y="1847850"/>
            <a:ext cx="7108600" cy="571500"/>
          </a:xfrm>
          <a:prstGeom prst="rect">
            <a:avLst/>
          </a:prstGeom>
          <a:noFill/>
          <a:ln w="38100" algn="ctr">
            <a:solidFill>
              <a:srgbClr val="C00000"/>
            </a:solidFill>
            <a:miter lim="800000"/>
            <a:headEnd/>
            <a:tailEnd/>
          </a:ln>
          <a:effectLst/>
        </p:spPr>
        <p:txBody>
          <a:bodyPr wrap="none" anchor="ctr"/>
          <a:lstStyle/>
          <a:p>
            <a:endParaRPr lang="en-US">
              <a:solidFill>
                <a:srgbClr val="FF0000"/>
              </a:solidFill>
            </a:endParaRPr>
          </a:p>
        </p:txBody>
      </p:sp>
      <p:cxnSp>
        <p:nvCxnSpPr>
          <p:cNvPr id="4" name="Ευθεία γραμμή σύνδεσης 6">
            <a:extLst>
              <a:ext uri="{FF2B5EF4-FFF2-40B4-BE49-F238E27FC236}">
                <a16:creationId xmlns:a16="http://schemas.microsoft.com/office/drawing/2014/main" id="{D9BC5770-8BFA-9AE5-352F-0C9B3FCA5CE0}"/>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4858601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28085" y="208206"/>
            <a:ext cx="8577661" cy="918059"/>
          </a:xfrm>
        </p:spPr>
        <p:txBody>
          <a:bodyPr>
            <a:normAutofit fontScale="90000"/>
          </a:bodyPr>
          <a:lstStyle/>
          <a:p>
            <a:pPr algn="ctr"/>
            <a:r>
              <a:rPr lang="en-US" sz="2800" b="1" dirty="0">
                <a:solidFill>
                  <a:srgbClr val="003366"/>
                </a:solidFill>
                <a:latin typeface="Arial"/>
              </a:rPr>
              <a:t>Impact of BP reduction on stroke risk and CHD events in patients with a history of stroke</a:t>
            </a:r>
            <a:endParaRPr lang="el-GR" sz="2800" b="1" dirty="0">
              <a:solidFill>
                <a:srgbClr val="003366"/>
              </a:solidFill>
              <a:latin typeface="Arial"/>
            </a:endParaRPr>
          </a:p>
        </p:txBody>
      </p:sp>
      <p:pic>
        <p:nvPicPr>
          <p:cNvPr id="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99164" y="1660804"/>
            <a:ext cx="9993671" cy="33447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Rectangle 79"/>
          <p:cNvSpPr>
            <a:spLocks noChangeArrowheads="1"/>
          </p:cNvSpPr>
          <p:nvPr/>
        </p:nvSpPr>
        <p:spPr bwMode="auto">
          <a:xfrm>
            <a:off x="1099164" y="3031963"/>
            <a:ext cx="10210520" cy="300768"/>
          </a:xfrm>
          <a:prstGeom prst="rect">
            <a:avLst/>
          </a:prstGeom>
          <a:noFill/>
          <a:ln w="38100" algn="ctr">
            <a:solidFill>
              <a:srgbClr val="C00000"/>
            </a:solidFill>
            <a:miter lim="800000"/>
            <a:headEnd/>
            <a:tailEnd/>
          </a:ln>
          <a:effectLst/>
        </p:spPr>
        <p:txBody>
          <a:bodyPr wrap="none" anchor="ctr"/>
          <a:lstStyle/>
          <a:p>
            <a:endParaRPr lang="en-US"/>
          </a:p>
        </p:txBody>
      </p:sp>
      <p:sp>
        <p:nvSpPr>
          <p:cNvPr id="6" name="TextBox 5"/>
          <p:cNvSpPr txBox="1"/>
          <p:nvPr/>
        </p:nvSpPr>
        <p:spPr>
          <a:xfrm>
            <a:off x="7896200" y="5157192"/>
            <a:ext cx="2232248" cy="338554"/>
          </a:xfrm>
          <a:prstGeom prst="rect">
            <a:avLst/>
          </a:prstGeom>
          <a:noFill/>
        </p:spPr>
        <p:txBody>
          <a:bodyPr wrap="square" rtlCol="0">
            <a:spAutoFit/>
          </a:bodyPr>
          <a:lstStyle/>
          <a:p>
            <a:r>
              <a:rPr lang="en-US" sz="1600" i="1" dirty="0">
                <a:latin typeface="Calibri" panose="020F0502020204030204" pitchFamily="34" charset="0"/>
              </a:rPr>
              <a:t>Law MR et al. BMJ 2009</a:t>
            </a:r>
            <a:endParaRPr lang="el-GR" sz="1600" i="1" dirty="0">
              <a:latin typeface="Calibri" panose="020F0502020204030204" pitchFamily="34" charset="0"/>
            </a:endParaRPr>
          </a:p>
        </p:txBody>
      </p:sp>
      <p:cxnSp>
        <p:nvCxnSpPr>
          <p:cNvPr id="7" name="Ευθεία γραμμή σύνδεσης 6">
            <a:extLst>
              <a:ext uri="{FF2B5EF4-FFF2-40B4-BE49-F238E27FC236}">
                <a16:creationId xmlns:a16="http://schemas.microsoft.com/office/drawing/2014/main" id="{C8885710-26B5-59A4-99F2-A0E028AA0C44}"/>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802849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8841247" y="6519446"/>
            <a:ext cx="3150466" cy="338554"/>
          </a:xfrm>
          <a:prstGeom prst="rect">
            <a:avLst/>
          </a:prstGeom>
          <a:noFill/>
        </p:spPr>
        <p:txBody>
          <a:bodyPr wrap="square" rtlCol="0">
            <a:spAutoFit/>
          </a:bodyPr>
          <a:lstStyle/>
          <a:p>
            <a:r>
              <a:rPr lang="en-US" sz="1600" i="1" dirty="0" err="1"/>
              <a:t>Katsanos</a:t>
            </a:r>
            <a:r>
              <a:rPr lang="en-US" sz="1600" i="1" dirty="0"/>
              <a:t> A et al. Hypertension 2017</a:t>
            </a:r>
            <a:endParaRPr lang="el-GR" sz="1600" i="1" dirty="0"/>
          </a:p>
        </p:txBody>
      </p:sp>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7567" y="1285469"/>
            <a:ext cx="7525067" cy="2791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43342" y="4119238"/>
            <a:ext cx="7741091" cy="245978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TextBox 3"/>
          <p:cNvSpPr txBox="1"/>
          <p:nvPr/>
        </p:nvSpPr>
        <p:spPr>
          <a:xfrm>
            <a:off x="8688288" y="2996953"/>
            <a:ext cx="1440160" cy="646331"/>
          </a:xfrm>
          <a:prstGeom prst="rect">
            <a:avLst/>
          </a:prstGeom>
          <a:noFill/>
        </p:spPr>
        <p:txBody>
          <a:bodyPr wrap="square" rtlCol="0">
            <a:spAutoFit/>
          </a:bodyPr>
          <a:lstStyle/>
          <a:p>
            <a:r>
              <a:rPr lang="en-US" b="1" dirty="0">
                <a:solidFill>
                  <a:srgbClr val="C00000"/>
                </a:solidFill>
              </a:rPr>
              <a:t>Stroke </a:t>
            </a:r>
          </a:p>
          <a:p>
            <a:r>
              <a:rPr lang="en-US" b="1" dirty="0">
                <a:solidFill>
                  <a:srgbClr val="C00000"/>
                </a:solidFill>
              </a:rPr>
              <a:t>recurrence</a:t>
            </a:r>
            <a:endParaRPr lang="el-GR" b="1" dirty="0">
              <a:solidFill>
                <a:srgbClr val="C00000"/>
              </a:solidFill>
            </a:endParaRPr>
          </a:p>
        </p:txBody>
      </p:sp>
      <p:sp>
        <p:nvSpPr>
          <p:cNvPr id="8" name="TextBox 7"/>
          <p:cNvSpPr txBox="1"/>
          <p:nvPr/>
        </p:nvSpPr>
        <p:spPr>
          <a:xfrm>
            <a:off x="8544272" y="5579948"/>
            <a:ext cx="1872208" cy="369332"/>
          </a:xfrm>
          <a:prstGeom prst="rect">
            <a:avLst/>
          </a:prstGeom>
          <a:noFill/>
        </p:spPr>
        <p:txBody>
          <a:bodyPr wrap="square" rtlCol="0">
            <a:spAutoFit/>
          </a:bodyPr>
          <a:lstStyle/>
          <a:p>
            <a:r>
              <a:rPr lang="en-US" b="1" dirty="0">
                <a:solidFill>
                  <a:srgbClr val="C00000"/>
                </a:solidFill>
              </a:rPr>
              <a:t>CV death</a:t>
            </a:r>
            <a:endParaRPr lang="el-GR" b="1" dirty="0">
              <a:solidFill>
                <a:srgbClr val="C00000"/>
              </a:solidFill>
            </a:endParaRPr>
          </a:p>
        </p:txBody>
      </p:sp>
      <p:sp>
        <p:nvSpPr>
          <p:cNvPr id="5" name="Down Arrow 4"/>
          <p:cNvSpPr/>
          <p:nvPr/>
        </p:nvSpPr>
        <p:spPr>
          <a:xfrm>
            <a:off x="9912424" y="2924944"/>
            <a:ext cx="179512" cy="720080"/>
          </a:xfrm>
          <a:prstGeom prst="downArrow">
            <a:avLst/>
          </a:prstGeom>
          <a:solidFill>
            <a:schemeClr val="accent2"/>
          </a:solidFill>
          <a:ln>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10" name="Down Arrow 9"/>
          <p:cNvSpPr/>
          <p:nvPr/>
        </p:nvSpPr>
        <p:spPr>
          <a:xfrm>
            <a:off x="9624392" y="5445224"/>
            <a:ext cx="179512" cy="720080"/>
          </a:xfrm>
          <a:prstGeom prst="downArrow">
            <a:avLst/>
          </a:prstGeom>
          <a:solidFill>
            <a:schemeClr val="accent2"/>
          </a:solidFill>
          <a:ln>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 name="Title 1">
            <a:extLst>
              <a:ext uri="{FF2B5EF4-FFF2-40B4-BE49-F238E27FC236}">
                <a16:creationId xmlns:a16="http://schemas.microsoft.com/office/drawing/2014/main" id="{D9AD5ED0-8A8B-78C9-6DF6-6F422BF4A765}"/>
              </a:ext>
            </a:extLst>
          </p:cNvPr>
          <p:cNvSpPr>
            <a:spLocks noGrp="1"/>
          </p:cNvSpPr>
          <p:nvPr>
            <p:ph type="title"/>
          </p:nvPr>
        </p:nvSpPr>
        <p:spPr>
          <a:xfrm>
            <a:off x="1828085" y="208206"/>
            <a:ext cx="8577661" cy="918059"/>
          </a:xfrm>
        </p:spPr>
        <p:txBody>
          <a:bodyPr>
            <a:normAutofit fontScale="90000"/>
          </a:bodyPr>
          <a:lstStyle/>
          <a:p>
            <a:pPr algn="ctr"/>
            <a:r>
              <a:rPr lang="en-US" sz="2800" b="1" dirty="0">
                <a:solidFill>
                  <a:srgbClr val="003366"/>
                </a:solidFill>
                <a:latin typeface="Arial"/>
              </a:rPr>
              <a:t>Impact of BP treatment on stroke recurrence and CV death in patients with ischemic stroke</a:t>
            </a:r>
            <a:endParaRPr lang="el-GR" sz="2800" b="1" dirty="0">
              <a:solidFill>
                <a:srgbClr val="003366"/>
              </a:solidFill>
              <a:latin typeface="Arial"/>
            </a:endParaRPr>
          </a:p>
        </p:txBody>
      </p:sp>
      <p:cxnSp>
        <p:nvCxnSpPr>
          <p:cNvPr id="7" name="Ευθεία γραμμή σύνδεσης 6">
            <a:extLst>
              <a:ext uri="{FF2B5EF4-FFF2-40B4-BE49-F238E27FC236}">
                <a16:creationId xmlns:a16="http://schemas.microsoft.com/office/drawing/2014/main" id="{CF416FC8-39DB-2D18-6DBC-EA55B036EF3E}"/>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506148579"/>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up)">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par>
                                <p:cTn id="15" presetID="22" presetClass="entr" presetSubtype="1"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up)">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5" grpId="0" animBg="1"/>
      <p:bldP spid="1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p14="http://schemas.microsoft.com/office/powerpoint/2010/main">
        <mc:Choice Requires="p14">
          <p:contentPart p14:bwMode="auto" r:id="rId2">
            <p14:nvContentPartPr>
              <p14:cNvPr id="5" name="Γραφή 4">
                <a:extLst>
                  <a:ext uri="{FF2B5EF4-FFF2-40B4-BE49-F238E27FC236}">
                    <a16:creationId xmlns:a16="http://schemas.microsoft.com/office/drawing/2014/main" id="{76B2E6ED-967E-7FCD-D945-FB8684A0549B}"/>
                  </a:ext>
                </a:extLst>
              </p14:cNvPr>
              <p14:cNvContentPartPr/>
              <p14:nvPr/>
            </p14:nvContentPartPr>
            <p14:xfrm>
              <a:off x="9930189" y="2065603"/>
              <a:ext cx="91440" cy="76680"/>
            </p14:xfrm>
          </p:contentPart>
        </mc:Choice>
        <mc:Fallback xmlns="">
          <p:pic>
            <p:nvPicPr>
              <p:cNvPr id="5" name="Γραφή 4">
                <a:extLst>
                  <a:ext uri="{FF2B5EF4-FFF2-40B4-BE49-F238E27FC236}">
                    <a16:creationId xmlns:a16="http://schemas.microsoft.com/office/drawing/2014/main" id="{76B2E6ED-967E-7FCD-D945-FB8684A0549B}"/>
                  </a:ext>
                </a:extLst>
              </p:cNvPr>
              <p:cNvPicPr/>
              <p:nvPr/>
            </p:nvPicPr>
            <p:blipFill>
              <a:blip r:embed="rId3"/>
              <a:stretch>
                <a:fillRect/>
              </a:stretch>
            </p:blipFill>
            <p:spPr>
              <a:xfrm>
                <a:off x="9894330" y="2029433"/>
                <a:ext cx="162799" cy="148658"/>
              </a:xfrm>
              <a:prstGeom prst="rect">
                <a:avLst/>
              </a:prstGeom>
            </p:spPr>
          </p:pic>
        </mc:Fallback>
      </mc:AlternateContent>
      <p:sp>
        <p:nvSpPr>
          <p:cNvPr id="9" name="Title 4">
            <a:extLst>
              <a:ext uri="{FF2B5EF4-FFF2-40B4-BE49-F238E27FC236}">
                <a16:creationId xmlns:a16="http://schemas.microsoft.com/office/drawing/2014/main" id="{81196525-B1D2-40C9-2BFC-CA6B507AFD79}"/>
              </a:ext>
            </a:extLst>
          </p:cNvPr>
          <p:cNvSpPr>
            <a:spLocks noGrp="1"/>
          </p:cNvSpPr>
          <p:nvPr>
            <p:ph type="title"/>
          </p:nvPr>
        </p:nvSpPr>
        <p:spPr>
          <a:xfrm>
            <a:off x="164968" y="204624"/>
            <a:ext cx="11697700" cy="918059"/>
          </a:xfrm>
        </p:spPr>
        <p:txBody>
          <a:bodyPr>
            <a:normAutofit/>
          </a:bodyPr>
          <a:lstStyle/>
          <a:p>
            <a:pPr algn="ctr"/>
            <a:r>
              <a:rPr lang="en-US" sz="2800" dirty="0">
                <a:solidFill>
                  <a:srgbClr val="003366"/>
                </a:solidFill>
                <a:latin typeface="Arial"/>
              </a:rPr>
              <a:t>Drug classes effect on recurrent strokes and cardiovascular events</a:t>
            </a:r>
            <a:endParaRPr lang="el-GR" sz="2800" b="1" dirty="0">
              <a:solidFill>
                <a:srgbClr val="003366"/>
              </a:solidFill>
              <a:latin typeface="Arial"/>
            </a:endParaRPr>
          </a:p>
        </p:txBody>
      </p:sp>
      <p:cxnSp>
        <p:nvCxnSpPr>
          <p:cNvPr id="10" name="Ευθεία γραμμή σύνδεσης 9">
            <a:extLst>
              <a:ext uri="{FF2B5EF4-FFF2-40B4-BE49-F238E27FC236}">
                <a16:creationId xmlns:a16="http://schemas.microsoft.com/office/drawing/2014/main" id="{098723D7-033E-D186-EA12-15FC87A14178}"/>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0" name="Ομάδα 29">
            <a:extLst>
              <a:ext uri="{FF2B5EF4-FFF2-40B4-BE49-F238E27FC236}">
                <a16:creationId xmlns:a16="http://schemas.microsoft.com/office/drawing/2014/main" id="{515FF922-E0E8-F0DF-B968-A95E99482BAB}"/>
              </a:ext>
            </a:extLst>
          </p:cNvPr>
          <p:cNvGrpSpPr/>
          <p:nvPr/>
        </p:nvGrpSpPr>
        <p:grpSpPr>
          <a:xfrm>
            <a:off x="8199634" y="2272157"/>
            <a:ext cx="2586274" cy="3608270"/>
            <a:chOff x="6393390" y="1501991"/>
            <a:chExt cx="2586274" cy="5151385"/>
          </a:xfrm>
        </p:grpSpPr>
        <p:sp>
          <p:nvSpPr>
            <p:cNvPr id="4" name="Τρίγωνο 3">
              <a:extLst>
                <a:ext uri="{FF2B5EF4-FFF2-40B4-BE49-F238E27FC236}">
                  <a16:creationId xmlns:a16="http://schemas.microsoft.com/office/drawing/2014/main" id="{C149ED55-F871-13B3-4B32-00B2267C938D}"/>
                </a:ext>
              </a:extLst>
            </p:cNvPr>
            <p:cNvSpPr/>
            <p:nvPr/>
          </p:nvSpPr>
          <p:spPr>
            <a:xfrm rot="10800000">
              <a:off x="6393390" y="1501991"/>
              <a:ext cx="2586274" cy="5151385"/>
            </a:xfrm>
            <a:prstGeom prst="triangle">
              <a:avLst>
                <a:gd name="adj" fmla="val 50000"/>
              </a:avLst>
            </a:prstGeom>
            <a:gradFill flip="none" rotWithShape="1">
              <a:gsLst>
                <a:gs pos="100000">
                  <a:srgbClr val="FF0000">
                    <a:lumMod val="0"/>
                    <a:lumOff val="100000"/>
                  </a:srgbClr>
                </a:gs>
                <a:gs pos="81000">
                  <a:srgbClr val="FF0000">
                    <a:lumMod val="67000"/>
                  </a:srgbClr>
                </a:gs>
                <a:gs pos="4000">
                  <a:schemeClr val="accent2">
                    <a:lumMod val="65000"/>
                  </a:schemeClr>
                </a:gs>
              </a:gsLst>
              <a:path path="circle">
                <a:fillToRect l="50000" t="-80000" r="50000" b="180000"/>
              </a:path>
              <a:tileRect/>
            </a:gra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11" name="TextBox 10">
              <a:extLst>
                <a:ext uri="{FF2B5EF4-FFF2-40B4-BE49-F238E27FC236}">
                  <a16:creationId xmlns:a16="http://schemas.microsoft.com/office/drawing/2014/main" id="{7764AD41-DBA0-40BB-9E3C-DDABB01C05EB}"/>
                </a:ext>
              </a:extLst>
            </p:cNvPr>
            <p:cNvSpPr txBox="1"/>
            <p:nvPr/>
          </p:nvSpPr>
          <p:spPr>
            <a:xfrm>
              <a:off x="7030319" y="1960575"/>
              <a:ext cx="1312411" cy="461665"/>
            </a:xfrm>
            <a:prstGeom prst="rect">
              <a:avLst/>
            </a:prstGeom>
            <a:noFill/>
          </p:spPr>
          <p:txBody>
            <a:bodyPr wrap="none" rtlCol="0">
              <a:spAutoFit/>
            </a:bodyPr>
            <a:lstStyle/>
            <a:p>
              <a:r>
                <a:rPr lang="en-US" sz="2400" b="1" dirty="0">
                  <a:solidFill>
                    <a:schemeClr val="bg1"/>
                  </a:solidFill>
                </a:rPr>
                <a:t>Diuretics</a:t>
              </a:r>
              <a:endParaRPr lang="el-GR" sz="2400" b="1" dirty="0">
                <a:solidFill>
                  <a:schemeClr val="bg1"/>
                </a:solidFill>
              </a:endParaRPr>
            </a:p>
          </p:txBody>
        </p:sp>
        <p:sp>
          <p:nvSpPr>
            <p:cNvPr id="12" name="TextBox 11">
              <a:extLst>
                <a:ext uri="{FF2B5EF4-FFF2-40B4-BE49-F238E27FC236}">
                  <a16:creationId xmlns:a16="http://schemas.microsoft.com/office/drawing/2014/main" id="{5BFE7A3A-E627-34B6-A05C-F6CCB751E733}"/>
                </a:ext>
              </a:extLst>
            </p:cNvPr>
            <p:cNvSpPr txBox="1"/>
            <p:nvPr/>
          </p:nvSpPr>
          <p:spPr>
            <a:xfrm>
              <a:off x="7104473" y="2542424"/>
              <a:ext cx="1164101" cy="461665"/>
            </a:xfrm>
            <a:prstGeom prst="rect">
              <a:avLst/>
            </a:prstGeom>
            <a:noFill/>
          </p:spPr>
          <p:txBody>
            <a:bodyPr wrap="none" rtlCol="0">
              <a:spAutoFit/>
            </a:bodyPr>
            <a:lstStyle/>
            <a:p>
              <a:r>
                <a:rPr lang="en-US" sz="2400" b="1" dirty="0">
                  <a:solidFill>
                    <a:schemeClr val="bg1"/>
                  </a:solidFill>
                </a:rPr>
                <a:t>RAS </a:t>
              </a:r>
              <a:r>
                <a:rPr lang="en-US" sz="2400" b="1" dirty="0" err="1">
                  <a:solidFill>
                    <a:schemeClr val="bg1"/>
                  </a:solidFill>
                </a:rPr>
                <a:t>inh</a:t>
              </a:r>
              <a:endParaRPr lang="el-GR" sz="2400" b="1" dirty="0">
                <a:solidFill>
                  <a:schemeClr val="bg1"/>
                </a:solidFill>
              </a:endParaRPr>
            </a:p>
          </p:txBody>
        </p:sp>
        <p:sp>
          <p:nvSpPr>
            <p:cNvPr id="13" name="TextBox 12">
              <a:extLst>
                <a:ext uri="{FF2B5EF4-FFF2-40B4-BE49-F238E27FC236}">
                  <a16:creationId xmlns:a16="http://schemas.microsoft.com/office/drawing/2014/main" id="{D04429A9-50FF-C69F-7E74-20BC7D93E1F0}"/>
                </a:ext>
              </a:extLst>
            </p:cNvPr>
            <p:cNvSpPr txBox="1"/>
            <p:nvPr/>
          </p:nvSpPr>
          <p:spPr>
            <a:xfrm>
              <a:off x="7282405" y="4136235"/>
              <a:ext cx="808235" cy="461665"/>
            </a:xfrm>
            <a:prstGeom prst="rect">
              <a:avLst/>
            </a:prstGeom>
            <a:noFill/>
          </p:spPr>
          <p:txBody>
            <a:bodyPr wrap="none" rtlCol="0">
              <a:spAutoFit/>
            </a:bodyPr>
            <a:lstStyle/>
            <a:p>
              <a:r>
                <a:rPr lang="en-US" sz="2400" b="1" dirty="0">
                  <a:solidFill>
                    <a:schemeClr val="bg1"/>
                  </a:solidFill>
                </a:rPr>
                <a:t>CCBs</a:t>
              </a:r>
              <a:endParaRPr lang="el-GR" sz="2400" b="1" dirty="0">
                <a:solidFill>
                  <a:schemeClr val="bg1"/>
                </a:solidFill>
              </a:endParaRPr>
            </a:p>
          </p:txBody>
        </p:sp>
      </p:grpSp>
      <p:pic>
        <p:nvPicPr>
          <p:cNvPr id="20" name="Εικόνα 19" descr="Εικόνα που περιέχει πίνακας&#10;&#10;Περιγραφή που δημιουργήθηκε αυτόματα">
            <a:extLst>
              <a:ext uri="{FF2B5EF4-FFF2-40B4-BE49-F238E27FC236}">
                <a16:creationId xmlns:a16="http://schemas.microsoft.com/office/drawing/2014/main" id="{205F2C8C-43E4-D65F-2E26-4DDB73B6B7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8451" y="1410176"/>
            <a:ext cx="6432550" cy="5080870"/>
          </a:xfrm>
          <a:prstGeom prst="rect">
            <a:avLst/>
          </a:prstGeom>
        </p:spPr>
      </p:pic>
      <p:sp>
        <p:nvSpPr>
          <p:cNvPr id="21" name="Ορθογώνιο 20">
            <a:extLst>
              <a:ext uri="{FF2B5EF4-FFF2-40B4-BE49-F238E27FC236}">
                <a16:creationId xmlns:a16="http://schemas.microsoft.com/office/drawing/2014/main" id="{6CED38E4-3C62-1C40-BDBC-D23C1826150D}"/>
              </a:ext>
            </a:extLst>
          </p:cNvPr>
          <p:cNvSpPr/>
          <p:nvPr/>
        </p:nvSpPr>
        <p:spPr>
          <a:xfrm>
            <a:off x="5347951" y="2985256"/>
            <a:ext cx="1028700" cy="247650"/>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22" name="Ορθογώνιο 21">
            <a:extLst>
              <a:ext uri="{FF2B5EF4-FFF2-40B4-BE49-F238E27FC236}">
                <a16:creationId xmlns:a16="http://schemas.microsoft.com/office/drawing/2014/main" id="{481CF4F6-6848-220B-F2B6-15A567D03372}"/>
              </a:ext>
            </a:extLst>
          </p:cNvPr>
          <p:cNvSpPr/>
          <p:nvPr/>
        </p:nvSpPr>
        <p:spPr>
          <a:xfrm>
            <a:off x="5099651" y="3632957"/>
            <a:ext cx="1543700" cy="247650"/>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1" name="Ορθογώνιο 30">
            <a:extLst>
              <a:ext uri="{FF2B5EF4-FFF2-40B4-BE49-F238E27FC236}">
                <a16:creationId xmlns:a16="http://schemas.microsoft.com/office/drawing/2014/main" id="{4396E924-874A-8785-355C-BFC9C8BACFF3}"/>
              </a:ext>
            </a:extLst>
          </p:cNvPr>
          <p:cNvSpPr/>
          <p:nvPr/>
        </p:nvSpPr>
        <p:spPr>
          <a:xfrm>
            <a:off x="4939916" y="4280658"/>
            <a:ext cx="884285" cy="247650"/>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2" name="Ορθογώνιο 31">
            <a:extLst>
              <a:ext uri="{FF2B5EF4-FFF2-40B4-BE49-F238E27FC236}">
                <a16:creationId xmlns:a16="http://schemas.microsoft.com/office/drawing/2014/main" id="{4A16F977-8F6A-1855-CDED-0A09442E842F}"/>
              </a:ext>
            </a:extLst>
          </p:cNvPr>
          <p:cNvSpPr/>
          <p:nvPr/>
        </p:nvSpPr>
        <p:spPr>
          <a:xfrm>
            <a:off x="5420158" y="5208037"/>
            <a:ext cx="884285" cy="247650"/>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3" name="Ορθογώνιο 32">
            <a:extLst>
              <a:ext uri="{FF2B5EF4-FFF2-40B4-BE49-F238E27FC236}">
                <a16:creationId xmlns:a16="http://schemas.microsoft.com/office/drawing/2014/main" id="{E2DCC4DA-DC11-E44D-CD8C-69E0991256E0}"/>
              </a:ext>
            </a:extLst>
          </p:cNvPr>
          <p:cNvSpPr/>
          <p:nvPr/>
        </p:nvSpPr>
        <p:spPr>
          <a:xfrm>
            <a:off x="5025316" y="5560461"/>
            <a:ext cx="798885" cy="276222"/>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4" name="Ορθογώνιο 33">
            <a:extLst>
              <a:ext uri="{FF2B5EF4-FFF2-40B4-BE49-F238E27FC236}">
                <a16:creationId xmlns:a16="http://schemas.microsoft.com/office/drawing/2014/main" id="{95C8579E-23D7-960A-FB10-D9926849DDEB}"/>
              </a:ext>
            </a:extLst>
          </p:cNvPr>
          <p:cNvSpPr/>
          <p:nvPr/>
        </p:nvSpPr>
        <p:spPr>
          <a:xfrm>
            <a:off x="5244716" y="5872171"/>
            <a:ext cx="1131936" cy="231217"/>
          </a:xfrm>
          <a:prstGeom prst="rect">
            <a:avLst/>
          </a:prstGeom>
          <a:solidFill>
            <a:srgbClr val="FF0000">
              <a:alpha val="18000"/>
            </a:srgbClr>
          </a:solidFill>
          <a:ln w="2222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5" name="Ορθογώνιο 34">
            <a:extLst>
              <a:ext uri="{FF2B5EF4-FFF2-40B4-BE49-F238E27FC236}">
                <a16:creationId xmlns:a16="http://schemas.microsoft.com/office/drawing/2014/main" id="{6BDB020D-D3DD-A22F-6218-D0C3501B351A}"/>
              </a:ext>
            </a:extLst>
          </p:cNvPr>
          <p:cNvSpPr/>
          <p:nvPr/>
        </p:nvSpPr>
        <p:spPr>
          <a:xfrm>
            <a:off x="5673041" y="3280532"/>
            <a:ext cx="1217960" cy="276223"/>
          </a:xfrm>
          <a:prstGeom prst="rect">
            <a:avLst/>
          </a:prstGeom>
          <a:solidFill>
            <a:srgbClr val="FFFF00">
              <a:alpha val="18000"/>
            </a:srgbClr>
          </a:solidFill>
          <a:ln w="22225">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6" name="Ορθογώνιο 35">
            <a:extLst>
              <a:ext uri="{FF2B5EF4-FFF2-40B4-BE49-F238E27FC236}">
                <a16:creationId xmlns:a16="http://schemas.microsoft.com/office/drawing/2014/main" id="{6AC481CE-1E47-622C-22F0-0ADCBD828EA8}"/>
              </a:ext>
            </a:extLst>
          </p:cNvPr>
          <p:cNvSpPr/>
          <p:nvPr/>
        </p:nvSpPr>
        <p:spPr>
          <a:xfrm>
            <a:off x="5341460" y="4838123"/>
            <a:ext cx="1217960" cy="276223"/>
          </a:xfrm>
          <a:prstGeom prst="rect">
            <a:avLst/>
          </a:prstGeom>
          <a:solidFill>
            <a:srgbClr val="FFFF00">
              <a:alpha val="18000"/>
            </a:srgbClr>
          </a:solidFill>
          <a:ln w="22225">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37" name="Ορθογώνιο 36">
            <a:extLst>
              <a:ext uri="{FF2B5EF4-FFF2-40B4-BE49-F238E27FC236}">
                <a16:creationId xmlns:a16="http://schemas.microsoft.com/office/drawing/2014/main" id="{0480F3D4-BF65-1CE5-391B-CF18A3B50A8E}"/>
              </a:ext>
            </a:extLst>
          </p:cNvPr>
          <p:cNvSpPr/>
          <p:nvPr/>
        </p:nvSpPr>
        <p:spPr>
          <a:xfrm>
            <a:off x="5810684" y="5530480"/>
            <a:ext cx="884285" cy="276223"/>
          </a:xfrm>
          <a:prstGeom prst="rect">
            <a:avLst/>
          </a:prstGeom>
          <a:solidFill>
            <a:srgbClr val="FFFF00">
              <a:alpha val="18000"/>
            </a:srgbClr>
          </a:solidFill>
          <a:ln w="22225">
            <a:solidFill>
              <a:srgbClr val="FFFF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13223209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164968" y="204624"/>
            <a:ext cx="11697700" cy="918059"/>
          </a:xfrm>
        </p:spPr>
        <p:txBody>
          <a:bodyPr>
            <a:normAutofit/>
          </a:bodyPr>
          <a:lstStyle/>
          <a:p>
            <a:pPr algn="ctr"/>
            <a:r>
              <a:rPr lang="en-US" sz="2800" dirty="0">
                <a:solidFill>
                  <a:srgbClr val="003366"/>
                </a:solidFill>
                <a:latin typeface="Arial"/>
              </a:rPr>
              <a:t>Drug classes effect on recurrent strokes and cardiovascular events</a:t>
            </a:r>
            <a:endParaRPr lang="el-GR" sz="2800" b="1" dirty="0">
              <a:solidFill>
                <a:srgbClr val="003366"/>
              </a:solidFill>
              <a:latin typeface="Arial"/>
            </a:endParaRPr>
          </a:p>
        </p:txBody>
      </p:sp>
      <p:cxnSp>
        <p:nvCxnSpPr>
          <p:cNvPr id="2" name="Ευθεία γραμμή σύνδεσης 1">
            <a:extLst>
              <a:ext uri="{FF2B5EF4-FFF2-40B4-BE49-F238E27FC236}">
                <a16:creationId xmlns:a16="http://schemas.microsoft.com/office/drawing/2014/main" id="{3F4E1E72-02C0-8365-04E8-A57A36864EA0}"/>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3263F3B-92F3-B229-2C85-D36935888B78}"/>
              </a:ext>
            </a:extLst>
          </p:cNvPr>
          <p:cNvSpPr txBox="1"/>
          <p:nvPr/>
        </p:nvSpPr>
        <p:spPr>
          <a:xfrm>
            <a:off x="9526029" y="6414086"/>
            <a:ext cx="3168352" cy="338554"/>
          </a:xfrm>
          <a:prstGeom prst="rect">
            <a:avLst/>
          </a:prstGeom>
          <a:noFill/>
        </p:spPr>
        <p:txBody>
          <a:bodyPr wrap="square" rtlCol="0">
            <a:spAutoFit/>
          </a:bodyPr>
          <a:lstStyle/>
          <a:p>
            <a:r>
              <a:rPr lang="en-US" sz="1600" i="1" dirty="0">
                <a:latin typeface="Calibri" panose="020F0502020204030204" pitchFamily="34" charset="0"/>
              </a:rPr>
              <a:t>Schrader J et al. Stroke 2005</a:t>
            </a:r>
            <a:endParaRPr lang="el-GR" sz="1600" i="1" dirty="0">
              <a:latin typeface="Calibri" panose="020F0502020204030204" pitchFamily="34" charset="0"/>
            </a:endParaRPr>
          </a:p>
        </p:txBody>
      </p:sp>
      <p:pic>
        <p:nvPicPr>
          <p:cNvPr id="6" name="Picture 2">
            <a:extLst>
              <a:ext uri="{FF2B5EF4-FFF2-40B4-BE49-F238E27FC236}">
                <a16:creationId xmlns:a16="http://schemas.microsoft.com/office/drawing/2014/main" id="{F11A2F7C-A34D-F5BD-A780-928AE8B257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944" y="1516318"/>
            <a:ext cx="8657678" cy="506704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TextBox 7">
            <a:extLst>
              <a:ext uri="{FF2B5EF4-FFF2-40B4-BE49-F238E27FC236}">
                <a16:creationId xmlns:a16="http://schemas.microsoft.com/office/drawing/2014/main" id="{5137DD05-1AC8-ED6A-52F1-B1C5368AD54B}"/>
              </a:ext>
            </a:extLst>
          </p:cNvPr>
          <p:cNvSpPr txBox="1"/>
          <p:nvPr/>
        </p:nvSpPr>
        <p:spPr>
          <a:xfrm>
            <a:off x="2961623" y="1783299"/>
            <a:ext cx="1440160" cy="830997"/>
          </a:xfrm>
          <a:prstGeom prst="rect">
            <a:avLst/>
          </a:prstGeom>
          <a:noFill/>
        </p:spPr>
        <p:txBody>
          <a:bodyPr wrap="square" rtlCol="0">
            <a:spAutoFit/>
          </a:bodyPr>
          <a:lstStyle/>
          <a:p>
            <a:pPr algn="ctr"/>
            <a:endParaRPr lang="en-US" sz="1600" b="1" dirty="0"/>
          </a:p>
          <a:p>
            <a:pPr algn="ctr"/>
            <a:r>
              <a:rPr lang="en-US" sz="1600" b="1" dirty="0"/>
              <a:t>16/7 mmHg</a:t>
            </a:r>
          </a:p>
          <a:p>
            <a:pPr algn="ctr"/>
            <a:r>
              <a:rPr lang="en-US" sz="1600" b="1" dirty="0"/>
              <a:t>13/3 mmHg</a:t>
            </a:r>
          </a:p>
        </p:txBody>
      </p:sp>
      <p:sp>
        <p:nvSpPr>
          <p:cNvPr id="12" name="Down Arrow 8">
            <a:extLst>
              <a:ext uri="{FF2B5EF4-FFF2-40B4-BE49-F238E27FC236}">
                <a16:creationId xmlns:a16="http://schemas.microsoft.com/office/drawing/2014/main" id="{01575254-C6C6-56BB-A2D1-E4A974BC4C93}"/>
              </a:ext>
            </a:extLst>
          </p:cNvPr>
          <p:cNvSpPr/>
          <p:nvPr/>
        </p:nvSpPr>
        <p:spPr>
          <a:xfrm>
            <a:off x="4293771" y="1967965"/>
            <a:ext cx="216024" cy="646331"/>
          </a:xfrm>
          <a:prstGeom prst="downArrow">
            <a:avLst/>
          </a:prstGeom>
          <a:solidFill>
            <a:srgbClr val="C00000"/>
          </a:solidFill>
          <a:ln>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13" name="TextBox 12">
            <a:extLst>
              <a:ext uri="{FF2B5EF4-FFF2-40B4-BE49-F238E27FC236}">
                <a16:creationId xmlns:a16="http://schemas.microsoft.com/office/drawing/2014/main" id="{B0978AAB-1F51-9790-CF61-EB3EA7C43005}"/>
              </a:ext>
            </a:extLst>
          </p:cNvPr>
          <p:cNvSpPr txBox="1"/>
          <p:nvPr/>
        </p:nvSpPr>
        <p:spPr>
          <a:xfrm>
            <a:off x="8087425" y="3023344"/>
            <a:ext cx="3812498" cy="1477328"/>
          </a:xfrm>
          <a:prstGeom prst="rect">
            <a:avLst/>
          </a:prstGeom>
          <a:noFill/>
        </p:spPr>
        <p:txBody>
          <a:bodyPr wrap="square" rtlCol="0">
            <a:spAutoFit/>
          </a:bodyPr>
          <a:lstStyle/>
          <a:p>
            <a:pPr algn="ctr"/>
            <a:r>
              <a:rPr lang="en-US" dirty="0">
                <a:solidFill>
                  <a:srgbClr val="003366"/>
                </a:solidFill>
                <a:latin typeface="+mj-lt"/>
              </a:rPr>
              <a:t>Morbidity and Mortality After Stroke </a:t>
            </a:r>
            <a:r>
              <a:rPr lang="en-US" b="1" dirty="0" err="1">
                <a:solidFill>
                  <a:srgbClr val="003366"/>
                </a:solidFill>
                <a:latin typeface="+mj-lt"/>
              </a:rPr>
              <a:t>Eprosartan</a:t>
            </a:r>
            <a:r>
              <a:rPr lang="en-US" b="1" dirty="0">
                <a:solidFill>
                  <a:srgbClr val="003366"/>
                </a:solidFill>
                <a:latin typeface="+mj-lt"/>
              </a:rPr>
              <a:t> compared to Nitrendipine </a:t>
            </a:r>
            <a:r>
              <a:rPr lang="en-US" dirty="0">
                <a:solidFill>
                  <a:srgbClr val="003366"/>
                </a:solidFill>
                <a:latin typeface="+mj-lt"/>
              </a:rPr>
              <a:t>for secondary prevention</a:t>
            </a:r>
          </a:p>
          <a:p>
            <a:pPr algn="ctr"/>
            <a:endParaRPr lang="en-US" dirty="0">
              <a:solidFill>
                <a:srgbClr val="003366"/>
              </a:solidFill>
              <a:latin typeface="+mj-lt"/>
            </a:endParaRPr>
          </a:p>
          <a:p>
            <a:pPr algn="ctr"/>
            <a:r>
              <a:rPr lang="en-US" b="1" dirty="0">
                <a:solidFill>
                  <a:srgbClr val="003366"/>
                </a:solidFill>
                <a:latin typeface="+mj-lt"/>
              </a:rPr>
              <a:t> MOSES study</a:t>
            </a:r>
            <a:endParaRPr lang="el-GR" b="1" dirty="0">
              <a:latin typeface="+mj-lt"/>
            </a:endParaRPr>
          </a:p>
        </p:txBody>
      </p:sp>
    </p:spTree>
    <p:extLst>
      <p:ext uri="{BB962C8B-B14F-4D97-AF65-F5344CB8AC3E}">
        <p14:creationId xmlns:p14="http://schemas.microsoft.com/office/powerpoint/2010/main" val="130718590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Εικόνα 4">
            <a:extLst>
              <a:ext uri="{FF2B5EF4-FFF2-40B4-BE49-F238E27FC236}">
                <a16:creationId xmlns:a16="http://schemas.microsoft.com/office/drawing/2014/main" id="{FABA0BB3-B69B-8128-B190-269389B86874}"/>
              </a:ext>
            </a:extLst>
          </p:cNvPr>
          <p:cNvPicPr>
            <a:picLocks noChangeAspect="1"/>
          </p:cNvPicPr>
          <p:nvPr/>
        </p:nvPicPr>
        <p:blipFill rotWithShape="1">
          <a:blip r:embed="rId2">
            <a:extLst>
              <a:ext uri="{28A0092B-C50C-407E-A947-70E740481C1C}">
                <a14:useLocalDpi xmlns:a14="http://schemas.microsoft.com/office/drawing/2010/main" val="0"/>
              </a:ext>
            </a:extLst>
          </a:blip>
          <a:srcRect b="23509"/>
          <a:stretch/>
        </p:blipFill>
        <p:spPr>
          <a:xfrm>
            <a:off x="315035" y="1142307"/>
            <a:ext cx="5972467" cy="5643334"/>
          </a:xfrm>
          <a:prstGeom prst="rect">
            <a:avLst/>
          </a:prstGeom>
        </p:spPr>
      </p:pic>
      <p:sp>
        <p:nvSpPr>
          <p:cNvPr id="6" name="TextBox 5">
            <a:extLst>
              <a:ext uri="{FF2B5EF4-FFF2-40B4-BE49-F238E27FC236}">
                <a16:creationId xmlns:a16="http://schemas.microsoft.com/office/drawing/2014/main" id="{581E6750-CE91-0CC0-154B-9B04F33AB899}"/>
              </a:ext>
            </a:extLst>
          </p:cNvPr>
          <p:cNvSpPr txBox="1"/>
          <p:nvPr/>
        </p:nvSpPr>
        <p:spPr>
          <a:xfrm>
            <a:off x="7663196" y="6488668"/>
            <a:ext cx="4528804" cy="369332"/>
          </a:xfrm>
          <a:prstGeom prst="rect">
            <a:avLst/>
          </a:prstGeom>
          <a:noFill/>
        </p:spPr>
        <p:txBody>
          <a:bodyPr wrap="none" rtlCol="0">
            <a:spAutoFit/>
          </a:bodyPr>
          <a:lstStyle/>
          <a:p>
            <a:r>
              <a:rPr lang="en-US" dirty="0"/>
              <a:t>The Progress Collaborative group, Lancet 2001</a:t>
            </a:r>
            <a:endParaRPr lang="el-GR" dirty="0"/>
          </a:p>
        </p:txBody>
      </p:sp>
      <p:cxnSp>
        <p:nvCxnSpPr>
          <p:cNvPr id="7" name="Ευθεία γραμμή σύνδεσης 6">
            <a:extLst>
              <a:ext uri="{FF2B5EF4-FFF2-40B4-BE49-F238E27FC236}">
                <a16:creationId xmlns:a16="http://schemas.microsoft.com/office/drawing/2014/main" id="{B68FEA7F-7E10-876E-5AA5-8A1C48CE228E}"/>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Title 1">
            <a:extLst>
              <a:ext uri="{FF2B5EF4-FFF2-40B4-BE49-F238E27FC236}">
                <a16:creationId xmlns:a16="http://schemas.microsoft.com/office/drawing/2014/main" id="{CF65F49B-043C-F5BB-9EDA-36E0ECB7FF75}"/>
              </a:ext>
            </a:extLst>
          </p:cNvPr>
          <p:cNvSpPr>
            <a:spLocks noGrp="1"/>
          </p:cNvSpPr>
          <p:nvPr>
            <p:ph type="title"/>
          </p:nvPr>
        </p:nvSpPr>
        <p:spPr>
          <a:xfrm>
            <a:off x="1828085" y="208206"/>
            <a:ext cx="8577661" cy="918059"/>
          </a:xfrm>
        </p:spPr>
        <p:txBody>
          <a:bodyPr>
            <a:normAutofit/>
          </a:bodyPr>
          <a:lstStyle/>
          <a:p>
            <a:pPr algn="ctr"/>
            <a:r>
              <a:rPr lang="en-US" sz="2800" b="1" dirty="0">
                <a:solidFill>
                  <a:srgbClr val="003366"/>
                </a:solidFill>
                <a:latin typeface="Arial"/>
              </a:rPr>
              <a:t>Dual or single post stroke?</a:t>
            </a:r>
            <a:endParaRPr lang="el-GR" sz="2800" b="1" dirty="0">
              <a:solidFill>
                <a:srgbClr val="003366"/>
              </a:solidFill>
              <a:latin typeface="Arial"/>
            </a:endParaRPr>
          </a:p>
        </p:txBody>
      </p:sp>
      <p:sp>
        <p:nvSpPr>
          <p:cNvPr id="11" name="TextBox 10">
            <a:extLst>
              <a:ext uri="{FF2B5EF4-FFF2-40B4-BE49-F238E27FC236}">
                <a16:creationId xmlns:a16="http://schemas.microsoft.com/office/drawing/2014/main" id="{6B7B5BD0-2310-C5D5-0A3E-FCD4C3474A82}"/>
              </a:ext>
            </a:extLst>
          </p:cNvPr>
          <p:cNvSpPr txBox="1"/>
          <p:nvPr/>
        </p:nvSpPr>
        <p:spPr>
          <a:xfrm>
            <a:off x="6806288" y="3162192"/>
            <a:ext cx="5070677" cy="2554545"/>
          </a:xfrm>
          <a:prstGeom prst="rect">
            <a:avLst/>
          </a:prstGeom>
          <a:noFill/>
        </p:spPr>
        <p:txBody>
          <a:bodyPr wrap="square" rtlCol="0">
            <a:spAutoFit/>
          </a:bodyPr>
          <a:lstStyle/>
          <a:p>
            <a:r>
              <a:rPr lang="en" sz="2000" dirty="0"/>
              <a:t>The randomized treatment was stratified by the intention to use: </a:t>
            </a:r>
          </a:p>
          <a:p>
            <a:pPr marL="285750" indent="-285750">
              <a:buFontTx/>
              <a:buChar char="-"/>
            </a:pPr>
            <a:r>
              <a:rPr lang="en" sz="2000" dirty="0"/>
              <a:t>single study tablet </a:t>
            </a:r>
          </a:p>
          <a:p>
            <a:pPr marL="742950" lvl="1" indent="-285750">
              <a:buFontTx/>
              <a:buChar char="-"/>
            </a:pPr>
            <a:r>
              <a:rPr lang="en" sz="2000" dirty="0"/>
              <a:t>perindopril </a:t>
            </a:r>
          </a:p>
          <a:p>
            <a:pPr marL="742950" lvl="1" indent="-285750">
              <a:buFontTx/>
              <a:buChar char="-"/>
            </a:pPr>
            <a:r>
              <a:rPr lang="en" sz="2000" dirty="0"/>
              <a:t>single placebo</a:t>
            </a:r>
          </a:p>
          <a:p>
            <a:pPr marL="285750" indent="-285750">
              <a:buFontTx/>
              <a:buChar char="-"/>
            </a:pPr>
            <a:r>
              <a:rPr lang="en" sz="2000" dirty="0"/>
              <a:t>combination study tablets </a:t>
            </a:r>
          </a:p>
          <a:p>
            <a:pPr marL="742950" lvl="1" indent="-285750">
              <a:buFontTx/>
              <a:buChar char="-"/>
            </a:pPr>
            <a:r>
              <a:rPr lang="en" sz="2000" dirty="0"/>
              <a:t>perindopril plus indapamide </a:t>
            </a:r>
          </a:p>
          <a:p>
            <a:pPr marL="742950" lvl="1" indent="-285750">
              <a:buFontTx/>
              <a:buChar char="-"/>
            </a:pPr>
            <a:r>
              <a:rPr lang="en" sz="2000" dirty="0"/>
              <a:t>double placebo</a:t>
            </a:r>
          </a:p>
        </p:txBody>
      </p:sp>
      <p:sp>
        <p:nvSpPr>
          <p:cNvPr id="2" name="TextBox 1">
            <a:extLst>
              <a:ext uri="{FF2B5EF4-FFF2-40B4-BE49-F238E27FC236}">
                <a16:creationId xmlns:a16="http://schemas.microsoft.com/office/drawing/2014/main" id="{516CC72A-0008-9DFB-87CD-49FE000F8BDE}"/>
              </a:ext>
            </a:extLst>
          </p:cNvPr>
          <p:cNvSpPr txBox="1"/>
          <p:nvPr/>
        </p:nvSpPr>
        <p:spPr>
          <a:xfrm>
            <a:off x="7321296" y="2020102"/>
            <a:ext cx="2160240" cy="646331"/>
          </a:xfrm>
          <a:prstGeom prst="rect">
            <a:avLst/>
          </a:prstGeom>
          <a:noFill/>
        </p:spPr>
        <p:txBody>
          <a:bodyPr wrap="square" rtlCol="0">
            <a:spAutoFit/>
          </a:bodyPr>
          <a:lstStyle/>
          <a:p>
            <a:pPr algn="ctr"/>
            <a:r>
              <a:rPr lang="en-US" b="1" dirty="0">
                <a:solidFill>
                  <a:prstClr val="black"/>
                </a:solidFill>
                <a:latin typeface="Calibri"/>
              </a:rPr>
              <a:t>Comb: 12/5 mmHg</a:t>
            </a:r>
          </a:p>
          <a:p>
            <a:pPr algn="ctr"/>
            <a:r>
              <a:rPr lang="en-US" b="1" dirty="0">
                <a:solidFill>
                  <a:prstClr val="black"/>
                </a:solidFill>
                <a:latin typeface="Calibri"/>
              </a:rPr>
              <a:t>Single: 5/3 mmHg</a:t>
            </a:r>
            <a:endParaRPr lang="el-GR" b="1" dirty="0">
              <a:solidFill>
                <a:prstClr val="black"/>
              </a:solidFill>
              <a:latin typeface="Calibri"/>
            </a:endParaRPr>
          </a:p>
        </p:txBody>
      </p:sp>
      <p:sp>
        <p:nvSpPr>
          <p:cNvPr id="3" name="Down Arrow 6">
            <a:extLst>
              <a:ext uri="{FF2B5EF4-FFF2-40B4-BE49-F238E27FC236}">
                <a16:creationId xmlns:a16="http://schemas.microsoft.com/office/drawing/2014/main" id="{7ACF9DE1-3EDF-1906-1703-9CDA55763B7F}"/>
              </a:ext>
            </a:extLst>
          </p:cNvPr>
          <p:cNvSpPr/>
          <p:nvPr/>
        </p:nvSpPr>
        <p:spPr>
          <a:xfrm>
            <a:off x="7105272" y="2020102"/>
            <a:ext cx="216024" cy="646331"/>
          </a:xfrm>
          <a:prstGeom prst="downArrow">
            <a:avLst/>
          </a:prstGeom>
          <a:solidFill>
            <a:srgbClr val="C00000"/>
          </a:solidFill>
          <a:ln>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solidFill>
                <a:prstClr val="white"/>
              </a:solidFill>
              <a:latin typeface="Calibri"/>
            </a:endParaRPr>
          </a:p>
        </p:txBody>
      </p:sp>
      <p:sp>
        <p:nvSpPr>
          <p:cNvPr id="4" name="Ορθογώνιο 3">
            <a:extLst>
              <a:ext uri="{FF2B5EF4-FFF2-40B4-BE49-F238E27FC236}">
                <a16:creationId xmlns:a16="http://schemas.microsoft.com/office/drawing/2014/main" id="{8FA544FA-C191-F05C-9876-FAEDB3C54575}"/>
              </a:ext>
            </a:extLst>
          </p:cNvPr>
          <p:cNvSpPr/>
          <p:nvPr/>
        </p:nvSpPr>
        <p:spPr>
          <a:xfrm>
            <a:off x="498764" y="2033957"/>
            <a:ext cx="5611091" cy="646331"/>
          </a:xfrm>
          <a:prstGeom prst="rect">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3045057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9041534" y="6390433"/>
            <a:ext cx="3150466" cy="338554"/>
          </a:xfrm>
          <a:prstGeom prst="rect">
            <a:avLst/>
          </a:prstGeom>
          <a:noFill/>
        </p:spPr>
        <p:txBody>
          <a:bodyPr wrap="square" rtlCol="0">
            <a:spAutoFit/>
          </a:bodyPr>
          <a:lstStyle/>
          <a:p>
            <a:r>
              <a:rPr lang="en-US" sz="1600" i="1" dirty="0" err="1"/>
              <a:t>Katsanos</a:t>
            </a:r>
            <a:r>
              <a:rPr lang="en-US" sz="1600" i="1" dirty="0"/>
              <a:t> A et al. Hypertension 2017</a:t>
            </a:r>
            <a:endParaRPr lang="el-GR" sz="1600" i="1" dirty="0"/>
          </a:p>
        </p:txBody>
      </p:sp>
      <p:pic>
        <p:nvPicPr>
          <p:cNvPr id="61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57694" y="1503834"/>
            <a:ext cx="8170754" cy="4536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Rectangle 79"/>
          <p:cNvSpPr>
            <a:spLocks noChangeArrowheads="1"/>
          </p:cNvSpPr>
          <p:nvPr/>
        </p:nvSpPr>
        <p:spPr bwMode="auto">
          <a:xfrm>
            <a:off x="2567608" y="1484784"/>
            <a:ext cx="1116124" cy="4248472"/>
          </a:xfrm>
          <a:prstGeom prst="rect">
            <a:avLst/>
          </a:prstGeom>
          <a:noFill/>
          <a:ln w="38100" algn="ctr">
            <a:solidFill>
              <a:srgbClr val="C00000"/>
            </a:solidFill>
            <a:miter lim="800000"/>
            <a:headEnd/>
            <a:tailEnd/>
          </a:ln>
          <a:effectLst/>
        </p:spPr>
        <p:txBody>
          <a:bodyPr wrap="none" anchor="ctr"/>
          <a:lstStyle/>
          <a:p>
            <a:endParaRPr lang="en-US">
              <a:solidFill>
                <a:srgbClr val="C00000"/>
              </a:solidFill>
            </a:endParaRPr>
          </a:p>
        </p:txBody>
      </p:sp>
      <p:sp>
        <p:nvSpPr>
          <p:cNvPr id="9" name="Rectangle 79"/>
          <p:cNvSpPr>
            <a:spLocks noChangeArrowheads="1"/>
          </p:cNvSpPr>
          <p:nvPr/>
        </p:nvSpPr>
        <p:spPr bwMode="auto">
          <a:xfrm>
            <a:off x="9012324" y="1484784"/>
            <a:ext cx="1116124" cy="4248472"/>
          </a:xfrm>
          <a:prstGeom prst="rect">
            <a:avLst/>
          </a:prstGeom>
          <a:noFill/>
          <a:ln w="38100" algn="ctr">
            <a:solidFill>
              <a:srgbClr val="C00000"/>
            </a:solidFill>
            <a:miter lim="800000"/>
            <a:headEnd/>
            <a:tailEnd/>
          </a:ln>
          <a:effectLst/>
        </p:spPr>
        <p:txBody>
          <a:bodyPr wrap="none" anchor="ctr"/>
          <a:lstStyle/>
          <a:p>
            <a:endParaRPr lang="en-US">
              <a:solidFill>
                <a:srgbClr val="C00000"/>
              </a:solidFill>
            </a:endParaRPr>
          </a:p>
        </p:txBody>
      </p:sp>
      <p:sp>
        <p:nvSpPr>
          <p:cNvPr id="7" name="Title 1">
            <a:extLst>
              <a:ext uri="{FF2B5EF4-FFF2-40B4-BE49-F238E27FC236}">
                <a16:creationId xmlns:a16="http://schemas.microsoft.com/office/drawing/2014/main" id="{DC92E3CD-E929-86CB-7CAA-77A00DB04EE4}"/>
              </a:ext>
            </a:extLst>
          </p:cNvPr>
          <p:cNvSpPr>
            <a:spLocks noGrp="1"/>
          </p:cNvSpPr>
          <p:nvPr>
            <p:ph type="title"/>
          </p:nvPr>
        </p:nvSpPr>
        <p:spPr>
          <a:xfrm>
            <a:off x="369336" y="274637"/>
            <a:ext cx="11592815" cy="918059"/>
          </a:xfrm>
        </p:spPr>
        <p:txBody>
          <a:bodyPr>
            <a:normAutofit fontScale="90000"/>
          </a:bodyPr>
          <a:lstStyle/>
          <a:p>
            <a:pPr algn="ctr"/>
            <a:r>
              <a:rPr lang="en-US" sz="2800" b="1" dirty="0">
                <a:solidFill>
                  <a:srgbClr val="003366"/>
                </a:solidFill>
                <a:latin typeface="Arial"/>
              </a:rPr>
              <a:t>Lower BP targets are more effective for the prevention of recurrent stroke and CV death – meta-analysis</a:t>
            </a:r>
            <a:endParaRPr lang="el-GR" sz="2800" b="1" dirty="0">
              <a:solidFill>
                <a:srgbClr val="003366"/>
              </a:solidFill>
              <a:latin typeface="Arial"/>
            </a:endParaRPr>
          </a:p>
        </p:txBody>
      </p:sp>
      <p:cxnSp>
        <p:nvCxnSpPr>
          <p:cNvPr id="10" name="Ευθεία γραμμή σύνδεσης 9">
            <a:extLst>
              <a:ext uri="{FF2B5EF4-FFF2-40B4-BE49-F238E27FC236}">
                <a16:creationId xmlns:a16="http://schemas.microsoft.com/office/drawing/2014/main" id="{D473A0B2-50D8-1C65-F25B-D8BEC1455F27}"/>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3531071"/>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6AC4D2-F429-4F48-BEAC-124760131964}"/>
              </a:ext>
            </a:extLst>
          </p:cNvPr>
          <p:cNvSpPr>
            <a:spLocks noGrp="1"/>
          </p:cNvSpPr>
          <p:nvPr>
            <p:ph type="title"/>
          </p:nvPr>
        </p:nvSpPr>
        <p:spPr>
          <a:xfrm>
            <a:off x="369336" y="274637"/>
            <a:ext cx="11667766" cy="918059"/>
          </a:xfrm>
        </p:spPr>
        <p:txBody>
          <a:bodyPr>
            <a:normAutofit/>
          </a:bodyPr>
          <a:lstStyle/>
          <a:p>
            <a:pPr algn="ctr"/>
            <a:r>
              <a:rPr lang="en-US" sz="2800" b="1" dirty="0">
                <a:solidFill>
                  <a:srgbClr val="003366"/>
                </a:solidFill>
                <a:latin typeface="Arial"/>
              </a:rPr>
              <a:t>Effects of Intensive Blood Pressure Lowering on Recurrent Stroke</a:t>
            </a:r>
            <a:endParaRPr lang="el-GR" sz="2800" b="1" dirty="0">
              <a:solidFill>
                <a:srgbClr val="003366"/>
              </a:solidFill>
              <a:latin typeface="Arial"/>
            </a:endParaRPr>
          </a:p>
        </p:txBody>
      </p:sp>
      <p:pic>
        <p:nvPicPr>
          <p:cNvPr id="4" name="Content Placeholder 3">
            <a:extLst>
              <a:ext uri="{FF2B5EF4-FFF2-40B4-BE49-F238E27FC236}">
                <a16:creationId xmlns:a16="http://schemas.microsoft.com/office/drawing/2014/main" id="{8840A9AE-8241-4C1D-806C-7123FB6E7230}"/>
              </a:ext>
            </a:extLst>
          </p:cNvPr>
          <p:cNvPicPr>
            <a:picLocks noGrp="1" noChangeAspect="1"/>
          </p:cNvPicPr>
          <p:nvPr>
            <p:ph idx="1"/>
          </p:nvPr>
        </p:nvPicPr>
        <p:blipFill>
          <a:blip r:embed="rId2"/>
          <a:stretch>
            <a:fillRect/>
          </a:stretch>
        </p:blipFill>
        <p:spPr>
          <a:xfrm>
            <a:off x="1356031" y="1977894"/>
            <a:ext cx="9479937" cy="3508506"/>
          </a:xfrm>
          <a:prstGeom prst="rect">
            <a:avLst/>
          </a:prstGeom>
        </p:spPr>
      </p:pic>
      <p:sp>
        <p:nvSpPr>
          <p:cNvPr id="6" name="TextBox 5">
            <a:extLst>
              <a:ext uri="{FF2B5EF4-FFF2-40B4-BE49-F238E27FC236}">
                <a16:creationId xmlns:a16="http://schemas.microsoft.com/office/drawing/2014/main" id="{381A0CBE-4213-408B-AC34-7B502A2725AE}"/>
              </a:ext>
            </a:extLst>
          </p:cNvPr>
          <p:cNvSpPr txBox="1"/>
          <p:nvPr/>
        </p:nvSpPr>
        <p:spPr>
          <a:xfrm>
            <a:off x="8664314" y="5731735"/>
            <a:ext cx="3781644" cy="338554"/>
          </a:xfrm>
          <a:prstGeom prst="rect">
            <a:avLst/>
          </a:prstGeom>
          <a:noFill/>
        </p:spPr>
        <p:txBody>
          <a:bodyPr wrap="square" rtlCol="0">
            <a:spAutoFit/>
          </a:bodyPr>
          <a:lstStyle/>
          <a:p>
            <a:r>
              <a:rPr lang="en-US" sz="1600" i="1" dirty="0"/>
              <a:t>Kitagawa K et al. JAMA Neurol 2019</a:t>
            </a:r>
            <a:endParaRPr lang="el-GR" sz="1600" i="1" dirty="0"/>
          </a:p>
        </p:txBody>
      </p:sp>
      <p:cxnSp>
        <p:nvCxnSpPr>
          <p:cNvPr id="3" name="Ευθεία γραμμή σύνδεσης 2">
            <a:extLst>
              <a:ext uri="{FF2B5EF4-FFF2-40B4-BE49-F238E27FC236}">
                <a16:creationId xmlns:a16="http://schemas.microsoft.com/office/drawing/2014/main" id="{D317FDBC-A77F-7F38-6DC9-E8AF780A895E}"/>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893727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369336" y="274637"/>
            <a:ext cx="11068159" cy="918059"/>
          </a:xfrm>
        </p:spPr>
        <p:txBody>
          <a:bodyPr>
            <a:normAutofit fontScale="90000"/>
          </a:bodyPr>
          <a:lstStyle/>
          <a:p>
            <a:pPr algn="ctr"/>
            <a:r>
              <a:rPr lang="en-US" sz="2800" b="1" dirty="0">
                <a:solidFill>
                  <a:srgbClr val="003366"/>
                </a:solidFill>
                <a:latin typeface="Arial"/>
              </a:rPr>
              <a:t>Low and high BP levels are associated with increased risk of recurrent stroke – </a:t>
            </a:r>
            <a:r>
              <a:rPr lang="en-US" sz="2800" b="1" dirty="0" err="1">
                <a:solidFill>
                  <a:srgbClr val="003366"/>
                </a:solidFill>
                <a:latin typeface="Arial"/>
              </a:rPr>
              <a:t>PRoFESS</a:t>
            </a:r>
            <a:r>
              <a:rPr lang="en-US" sz="2800" b="1" dirty="0">
                <a:solidFill>
                  <a:srgbClr val="003366"/>
                </a:solidFill>
                <a:latin typeface="Arial"/>
              </a:rPr>
              <a:t> </a:t>
            </a:r>
            <a:endParaRPr lang="el-GR" sz="2800" b="1" dirty="0">
              <a:solidFill>
                <a:srgbClr val="003366"/>
              </a:solidFill>
              <a:latin typeface="Arial"/>
            </a:endParaRPr>
          </a:p>
        </p:txBody>
      </p:sp>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857" y="1609973"/>
            <a:ext cx="8669610" cy="13612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aphicFrame>
        <p:nvGraphicFramePr>
          <p:cNvPr id="4" name="Content Placeholder 3"/>
          <p:cNvGraphicFramePr>
            <a:graphicFrameLocks noGrp="1"/>
          </p:cNvGraphicFramePr>
          <p:nvPr>
            <p:ph idx="1"/>
            <p:extLst>
              <p:ext uri="{D42A27DB-BD31-4B8C-83A1-F6EECF244321}">
                <p14:modId xmlns:p14="http://schemas.microsoft.com/office/powerpoint/2010/main" val="827017473"/>
              </p:ext>
            </p:extLst>
          </p:nvPr>
        </p:nvGraphicFramePr>
        <p:xfrm>
          <a:off x="2702347" y="3161007"/>
          <a:ext cx="6706021" cy="3038697"/>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p:cNvSpPr txBox="1"/>
          <p:nvPr/>
        </p:nvSpPr>
        <p:spPr>
          <a:xfrm>
            <a:off x="9408368" y="6422118"/>
            <a:ext cx="2808312" cy="338554"/>
          </a:xfrm>
          <a:prstGeom prst="rect">
            <a:avLst/>
          </a:prstGeom>
          <a:noFill/>
        </p:spPr>
        <p:txBody>
          <a:bodyPr wrap="square" rtlCol="0">
            <a:spAutoFit/>
          </a:bodyPr>
          <a:lstStyle/>
          <a:p>
            <a:r>
              <a:rPr lang="en-US" sz="1600" i="1" dirty="0" err="1"/>
              <a:t>Ovbiagele</a:t>
            </a:r>
            <a:r>
              <a:rPr lang="en-US" sz="1600" i="1" dirty="0"/>
              <a:t> D et al. JAMA 2011</a:t>
            </a:r>
            <a:endParaRPr lang="el-GR" sz="1600" i="1" dirty="0"/>
          </a:p>
        </p:txBody>
      </p:sp>
      <p:sp>
        <p:nvSpPr>
          <p:cNvPr id="9" name="Rectangle 79"/>
          <p:cNvSpPr>
            <a:spLocks noChangeArrowheads="1"/>
          </p:cNvSpPr>
          <p:nvPr/>
        </p:nvSpPr>
        <p:spPr bwMode="auto">
          <a:xfrm>
            <a:off x="4895911" y="1825996"/>
            <a:ext cx="1260140" cy="936104"/>
          </a:xfrm>
          <a:prstGeom prst="rect">
            <a:avLst/>
          </a:prstGeom>
          <a:noFill/>
          <a:ln w="38100" algn="ctr">
            <a:solidFill>
              <a:srgbClr val="C00000"/>
            </a:solidFill>
            <a:miter lim="800000"/>
            <a:headEnd/>
            <a:tailEnd/>
          </a:ln>
          <a:effectLst/>
        </p:spPr>
        <p:txBody>
          <a:bodyPr wrap="none" anchor="ctr"/>
          <a:lstStyle/>
          <a:p>
            <a:endParaRPr lang="en-US">
              <a:solidFill>
                <a:srgbClr val="C00000"/>
              </a:solidFill>
            </a:endParaRPr>
          </a:p>
        </p:txBody>
      </p:sp>
      <p:sp>
        <p:nvSpPr>
          <p:cNvPr id="10" name="Rectangle 79"/>
          <p:cNvSpPr>
            <a:spLocks noChangeArrowheads="1"/>
          </p:cNvSpPr>
          <p:nvPr/>
        </p:nvSpPr>
        <p:spPr bwMode="auto">
          <a:xfrm>
            <a:off x="7609533" y="1825996"/>
            <a:ext cx="2584934" cy="1145256"/>
          </a:xfrm>
          <a:prstGeom prst="rect">
            <a:avLst/>
          </a:prstGeom>
          <a:noFill/>
          <a:ln w="38100" algn="ctr">
            <a:solidFill>
              <a:srgbClr val="C00000"/>
            </a:solidFill>
            <a:miter lim="800000"/>
            <a:headEnd/>
            <a:tailEnd/>
          </a:ln>
          <a:effectLst/>
        </p:spPr>
        <p:txBody>
          <a:bodyPr wrap="none" anchor="ctr"/>
          <a:lstStyle/>
          <a:p>
            <a:endParaRPr lang="en-US">
              <a:solidFill>
                <a:srgbClr val="C00000"/>
              </a:solidFill>
            </a:endParaRPr>
          </a:p>
        </p:txBody>
      </p:sp>
      <p:cxnSp>
        <p:nvCxnSpPr>
          <p:cNvPr id="3" name="Ευθεία γραμμή σύνδεσης 2">
            <a:extLst>
              <a:ext uri="{FF2B5EF4-FFF2-40B4-BE49-F238E27FC236}">
                <a16:creationId xmlns:a16="http://schemas.microsoft.com/office/drawing/2014/main" id="{C8B42F6D-4283-BC0B-3AC5-B19D47BD6E6A}"/>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5346232"/>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P spid="9" grpId="0" animBg="1"/>
      <p:bldP spid="1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Εικόνα 5" descr="Εικόνα που περιέχει κείμενο&#10;&#10;Περιγραφή που δημιουργήθηκε αυτόματα">
            <a:extLst>
              <a:ext uri="{FF2B5EF4-FFF2-40B4-BE49-F238E27FC236}">
                <a16:creationId xmlns:a16="http://schemas.microsoft.com/office/drawing/2014/main" id="{2090F0B7-BA19-DD08-5B96-2AC2DD2F52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34567" y="439883"/>
            <a:ext cx="5343737" cy="2279073"/>
          </a:xfrm>
          <a:prstGeom prst="rect">
            <a:avLst/>
          </a:prstGeom>
        </p:spPr>
      </p:pic>
      <p:pic>
        <p:nvPicPr>
          <p:cNvPr id="9" name="Εικόνα 8" descr="Εικόνα που περιέχει κείμενο&#10;&#10;Περιγραφή που δημιουργήθηκε αυτόματα">
            <a:extLst>
              <a:ext uri="{FF2B5EF4-FFF2-40B4-BE49-F238E27FC236}">
                <a16:creationId xmlns:a16="http://schemas.microsoft.com/office/drawing/2014/main" id="{9C748199-5AFF-513B-446F-176643F1CD1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8164" y="439883"/>
            <a:ext cx="4807182" cy="2279072"/>
          </a:xfrm>
          <a:prstGeom prst="rect">
            <a:avLst/>
          </a:prstGeom>
          <a:ln>
            <a:solidFill>
              <a:schemeClr val="tx1"/>
            </a:solidFill>
          </a:ln>
        </p:spPr>
      </p:pic>
      <p:pic>
        <p:nvPicPr>
          <p:cNvPr id="3" name="Εικόνα 2">
            <a:extLst>
              <a:ext uri="{FF2B5EF4-FFF2-40B4-BE49-F238E27FC236}">
                <a16:creationId xmlns:a16="http://schemas.microsoft.com/office/drawing/2014/main" id="{C73ED1F4-49A2-CC39-C577-3E0F792C51F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794633" y="3639110"/>
            <a:ext cx="5023607" cy="2611582"/>
          </a:xfrm>
          <a:prstGeom prst="rect">
            <a:avLst/>
          </a:prstGeom>
        </p:spPr>
      </p:pic>
      <p:pic>
        <p:nvPicPr>
          <p:cNvPr id="5" name="Εικόνα 4" descr="Εικόνα που περιέχει κείμενο&#10;&#10;Περιγραφή που δημιουργήθηκε αυτόματα">
            <a:extLst>
              <a:ext uri="{FF2B5EF4-FFF2-40B4-BE49-F238E27FC236}">
                <a16:creationId xmlns:a16="http://schemas.microsoft.com/office/drawing/2014/main" id="{D41CA72A-CC9B-D400-1637-6F3B7ECC329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47328" y="4055916"/>
            <a:ext cx="5277016" cy="2111646"/>
          </a:xfrm>
          <a:prstGeom prst="rect">
            <a:avLst/>
          </a:prstGeom>
          <a:ln>
            <a:solidFill>
              <a:schemeClr val="tx1"/>
            </a:solidFill>
          </a:ln>
        </p:spPr>
      </p:pic>
    </p:spTree>
    <p:custDataLst>
      <p:tags r:id="rId1"/>
    </p:custDataLst>
    <p:extLst>
      <p:ext uri="{BB962C8B-B14F-4D97-AF65-F5344CB8AC3E}">
        <p14:creationId xmlns:p14="http://schemas.microsoft.com/office/powerpoint/2010/main" val="2799435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5" name="Rectangle 3"/>
          <p:cNvSpPr>
            <a:spLocks noGrp="1" noChangeArrowheads="1"/>
          </p:cNvSpPr>
          <p:nvPr>
            <p:ph type="body" idx="1"/>
          </p:nvPr>
        </p:nvSpPr>
        <p:spPr>
          <a:xfrm>
            <a:off x="2329549" y="1600200"/>
            <a:ext cx="2428875" cy="533400"/>
          </a:xfrm>
        </p:spPr>
        <p:txBody>
          <a:bodyPr>
            <a:normAutofit lnSpcReduction="10000"/>
          </a:bodyPr>
          <a:lstStyle/>
          <a:p>
            <a:pPr algn="ctr">
              <a:spcBef>
                <a:spcPct val="0"/>
              </a:spcBef>
              <a:buFont typeface="Wingdings" pitchFamily="2" charset="2"/>
              <a:buNone/>
              <a:defRPr/>
            </a:pPr>
            <a:r>
              <a:rPr lang="en-US" sz="1600" b="1" dirty="0">
                <a:solidFill>
                  <a:srgbClr val="000090"/>
                </a:solidFill>
                <a:latin typeface="+mj-lt"/>
              </a:rPr>
              <a:t>Atherosclerotic </a:t>
            </a:r>
            <a:endParaRPr lang="el-GR" sz="1600" b="1" dirty="0">
              <a:solidFill>
                <a:srgbClr val="000090"/>
              </a:solidFill>
              <a:latin typeface="+mj-lt"/>
            </a:endParaRPr>
          </a:p>
          <a:p>
            <a:pPr algn="ctr">
              <a:spcBef>
                <a:spcPct val="0"/>
              </a:spcBef>
              <a:buFont typeface="Wingdings" pitchFamily="2" charset="2"/>
              <a:buNone/>
              <a:defRPr/>
            </a:pPr>
            <a:r>
              <a:rPr lang="en-US" sz="1600" b="1" dirty="0">
                <a:solidFill>
                  <a:srgbClr val="000090"/>
                </a:solidFill>
                <a:latin typeface="+mj-lt"/>
              </a:rPr>
              <a:t>15-25%</a:t>
            </a:r>
            <a:r>
              <a:rPr lang="el-GR" sz="1600" b="1" dirty="0">
                <a:solidFill>
                  <a:srgbClr val="000090"/>
                </a:solidFill>
                <a:latin typeface="+mj-lt"/>
              </a:rPr>
              <a:t>	</a:t>
            </a:r>
            <a:endParaRPr lang="en-US" sz="1600" b="1" dirty="0">
              <a:solidFill>
                <a:srgbClr val="000090"/>
              </a:solidFill>
              <a:latin typeface="+mj-lt"/>
            </a:endParaRPr>
          </a:p>
        </p:txBody>
      </p:sp>
      <p:pic>
        <p:nvPicPr>
          <p:cNvPr id="60419" name="Picture 4" descr="auto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12399" y="2209801"/>
            <a:ext cx="1527175" cy="17948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0420" name="Picture 5" descr="auto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6274" y="2209800"/>
            <a:ext cx="1439863" cy="172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6202" name="Rectangle 10"/>
          <p:cNvSpPr>
            <a:spLocks noChangeArrowheads="1"/>
          </p:cNvSpPr>
          <p:nvPr/>
        </p:nvSpPr>
        <p:spPr bwMode="auto">
          <a:xfrm>
            <a:off x="1262748" y="2590800"/>
            <a:ext cx="1619250" cy="641350"/>
          </a:xfrm>
          <a:prstGeom prst="rect">
            <a:avLst/>
          </a:prstGeom>
          <a:noFill/>
          <a:ln w="9525">
            <a:noFill/>
            <a:miter lim="800000"/>
            <a:headEnd/>
            <a:tailEnd/>
          </a:ln>
          <a:effectLst/>
        </p:spPr>
        <p:txBody>
          <a:bodyPr>
            <a:spAutoFit/>
          </a:bodyPr>
          <a:lstStyle/>
          <a:p>
            <a:pPr algn="ctr">
              <a:defRPr/>
            </a:pPr>
            <a:r>
              <a:rPr lang="en-US" b="1" dirty="0">
                <a:solidFill>
                  <a:srgbClr val="000090"/>
                </a:solidFill>
                <a:effectLst>
                  <a:outerShdw blurRad="38100" dist="38100" dir="2700000" algn="tl">
                    <a:srgbClr val="C0C0C0"/>
                  </a:outerShdw>
                </a:effectLst>
                <a:latin typeface="Tahoma" pitchFamily="34" charset="0"/>
              </a:rPr>
              <a:t>Ischemic</a:t>
            </a:r>
          </a:p>
          <a:p>
            <a:pPr algn="ctr">
              <a:defRPr/>
            </a:pPr>
            <a:r>
              <a:rPr lang="en-US" b="1" dirty="0">
                <a:solidFill>
                  <a:srgbClr val="000090"/>
                </a:solidFill>
                <a:effectLst>
                  <a:outerShdw blurRad="38100" dist="38100" dir="2700000" algn="tl">
                    <a:srgbClr val="C0C0C0"/>
                  </a:outerShdw>
                </a:effectLst>
                <a:latin typeface="Tahoma" pitchFamily="34" charset="0"/>
              </a:rPr>
              <a:t>80%</a:t>
            </a:r>
            <a:endParaRPr lang="el-GR" b="1" dirty="0">
              <a:solidFill>
                <a:srgbClr val="000090"/>
              </a:solidFill>
              <a:effectLst>
                <a:outerShdw blurRad="38100" dist="38100" dir="2700000" algn="tl">
                  <a:srgbClr val="C0C0C0"/>
                </a:outerShdw>
              </a:effectLst>
              <a:latin typeface="Tahoma" pitchFamily="34" charset="0"/>
            </a:endParaRPr>
          </a:p>
        </p:txBody>
      </p:sp>
      <p:sp>
        <p:nvSpPr>
          <p:cNvPr id="60426" name="Rectangle 12"/>
          <p:cNvSpPr>
            <a:spLocks noChangeArrowheads="1"/>
          </p:cNvSpPr>
          <p:nvPr/>
        </p:nvSpPr>
        <p:spPr bwMode="auto">
          <a:xfrm>
            <a:off x="8990841" y="4498411"/>
            <a:ext cx="761747"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pPr algn="ctr"/>
            <a:r>
              <a:rPr lang="en-US" sz="1600" b="1" dirty="0">
                <a:solidFill>
                  <a:srgbClr val="000090"/>
                </a:solidFill>
              </a:rPr>
              <a:t>E S U S</a:t>
            </a:r>
          </a:p>
        </p:txBody>
      </p:sp>
      <p:sp>
        <p:nvSpPr>
          <p:cNvPr id="136205" name="Rectangle 13"/>
          <p:cNvSpPr>
            <a:spLocks noChangeArrowheads="1"/>
          </p:cNvSpPr>
          <p:nvPr/>
        </p:nvSpPr>
        <p:spPr bwMode="auto">
          <a:xfrm>
            <a:off x="4539348" y="1600200"/>
            <a:ext cx="2057400" cy="533400"/>
          </a:xfrm>
          <a:prstGeom prst="rect">
            <a:avLst/>
          </a:prstGeom>
          <a:noFill/>
          <a:ln w="9525">
            <a:noFill/>
            <a:miter lim="800000"/>
            <a:headEnd/>
            <a:tailEnd/>
          </a:ln>
          <a:effectLst/>
        </p:spPr>
        <p:txBody>
          <a:bodyPr/>
          <a:lstStyle/>
          <a:p>
            <a:pPr marL="342900" indent="-342900" algn="ctr">
              <a:lnSpc>
                <a:spcPct val="75000"/>
              </a:lnSpc>
              <a:spcBef>
                <a:spcPct val="20000"/>
              </a:spcBef>
              <a:buClr>
                <a:srgbClr val="FF33CC"/>
              </a:buClr>
              <a:buSzPct val="130000"/>
              <a:defRPr/>
            </a:pPr>
            <a:r>
              <a:rPr lang="en-US" sz="1600" b="1" dirty="0">
                <a:solidFill>
                  <a:schemeClr val="tx2"/>
                </a:solidFill>
                <a:latin typeface="+mj-lt"/>
              </a:rPr>
              <a:t>Cardioembolic</a:t>
            </a:r>
          </a:p>
          <a:p>
            <a:pPr marL="342900" indent="-342900" algn="ctr">
              <a:lnSpc>
                <a:spcPct val="75000"/>
              </a:lnSpc>
              <a:spcBef>
                <a:spcPct val="20000"/>
              </a:spcBef>
              <a:buClr>
                <a:srgbClr val="FF33CC"/>
              </a:buClr>
              <a:buSzPct val="130000"/>
              <a:defRPr/>
            </a:pPr>
            <a:r>
              <a:rPr lang="en-US" sz="1600" b="1" dirty="0">
                <a:solidFill>
                  <a:schemeClr val="tx2"/>
                </a:solidFill>
                <a:latin typeface="+mj-lt"/>
              </a:rPr>
              <a:t>18-33%</a:t>
            </a:r>
          </a:p>
        </p:txBody>
      </p:sp>
      <p:sp>
        <p:nvSpPr>
          <p:cNvPr id="136206" name="Rectangle 14"/>
          <p:cNvSpPr>
            <a:spLocks noChangeArrowheads="1"/>
          </p:cNvSpPr>
          <p:nvPr/>
        </p:nvSpPr>
        <p:spPr bwMode="auto">
          <a:xfrm>
            <a:off x="6339573" y="1387475"/>
            <a:ext cx="1943100" cy="533400"/>
          </a:xfrm>
          <a:prstGeom prst="rect">
            <a:avLst/>
          </a:prstGeom>
          <a:noFill/>
          <a:ln w="9525">
            <a:noFill/>
            <a:miter lim="800000"/>
            <a:headEnd/>
            <a:tailEnd/>
          </a:ln>
          <a:effectLst/>
        </p:spPr>
        <p:txBody>
          <a:bodyPr/>
          <a:lstStyle/>
          <a:p>
            <a:pPr marL="342900" indent="-342900" algn="ctr">
              <a:lnSpc>
                <a:spcPct val="75000"/>
              </a:lnSpc>
              <a:spcBef>
                <a:spcPct val="20000"/>
              </a:spcBef>
              <a:buClr>
                <a:srgbClr val="FF33CC"/>
              </a:buClr>
              <a:buSzPct val="130000"/>
              <a:defRPr/>
            </a:pPr>
            <a:endParaRPr lang="en-US" sz="1600" b="1" dirty="0">
              <a:solidFill>
                <a:srgbClr val="000090"/>
              </a:solidFill>
              <a:latin typeface="+mj-lt"/>
            </a:endParaRPr>
          </a:p>
          <a:p>
            <a:pPr marL="342900" indent="-342900" algn="ctr">
              <a:lnSpc>
                <a:spcPct val="75000"/>
              </a:lnSpc>
              <a:spcBef>
                <a:spcPct val="20000"/>
              </a:spcBef>
              <a:buClr>
                <a:srgbClr val="FF33CC"/>
              </a:buClr>
              <a:buSzPct val="130000"/>
              <a:defRPr/>
            </a:pPr>
            <a:r>
              <a:rPr lang="en-US" sz="1600" b="1" dirty="0">
                <a:solidFill>
                  <a:srgbClr val="000090"/>
                </a:solidFill>
                <a:latin typeface="+mj-lt"/>
              </a:rPr>
              <a:t>Lacunar </a:t>
            </a:r>
          </a:p>
          <a:p>
            <a:pPr marL="342900" indent="-342900" algn="ctr">
              <a:lnSpc>
                <a:spcPct val="75000"/>
              </a:lnSpc>
              <a:spcBef>
                <a:spcPct val="20000"/>
              </a:spcBef>
              <a:buClr>
                <a:srgbClr val="FF33CC"/>
              </a:buClr>
              <a:buSzPct val="130000"/>
              <a:defRPr/>
            </a:pPr>
            <a:r>
              <a:rPr lang="en-US" sz="1600" b="1" dirty="0">
                <a:solidFill>
                  <a:srgbClr val="000090"/>
                </a:solidFill>
                <a:latin typeface="+mj-lt"/>
              </a:rPr>
              <a:t>17-25%</a:t>
            </a:r>
          </a:p>
        </p:txBody>
      </p:sp>
      <p:pic>
        <p:nvPicPr>
          <p:cNvPr id="60429" name="Picture 15" descr="P923010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6948" y="2209801"/>
            <a:ext cx="1981200" cy="16557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36208" name="Rectangle 16"/>
          <p:cNvSpPr>
            <a:spLocks noChangeArrowheads="1"/>
          </p:cNvSpPr>
          <p:nvPr/>
        </p:nvSpPr>
        <p:spPr bwMode="auto">
          <a:xfrm>
            <a:off x="8211236" y="1531938"/>
            <a:ext cx="1943100" cy="533400"/>
          </a:xfrm>
          <a:prstGeom prst="rect">
            <a:avLst/>
          </a:prstGeom>
          <a:noFill/>
          <a:ln w="9525">
            <a:noFill/>
            <a:miter lim="800000"/>
            <a:headEnd/>
            <a:tailEnd/>
          </a:ln>
          <a:effectLst/>
        </p:spPr>
        <p:txBody>
          <a:bodyPr/>
          <a:lstStyle/>
          <a:p>
            <a:pPr marL="342900" indent="-342900" algn="ctr">
              <a:lnSpc>
                <a:spcPct val="75000"/>
              </a:lnSpc>
              <a:spcBef>
                <a:spcPct val="20000"/>
              </a:spcBef>
              <a:buClr>
                <a:srgbClr val="FF33CC"/>
              </a:buClr>
              <a:buSzPct val="130000"/>
              <a:defRPr/>
            </a:pPr>
            <a:r>
              <a:rPr lang="en-US" sz="1600" b="1" dirty="0">
                <a:solidFill>
                  <a:srgbClr val="000090"/>
                </a:solidFill>
                <a:latin typeface="+mj-lt"/>
              </a:rPr>
              <a:t>Cryptogenic</a:t>
            </a:r>
          </a:p>
          <a:p>
            <a:pPr marL="342900" indent="-342900" algn="ctr">
              <a:lnSpc>
                <a:spcPct val="75000"/>
              </a:lnSpc>
              <a:spcBef>
                <a:spcPct val="20000"/>
              </a:spcBef>
              <a:buClr>
                <a:srgbClr val="FF33CC"/>
              </a:buClr>
              <a:buSzPct val="130000"/>
              <a:defRPr/>
            </a:pPr>
            <a:r>
              <a:rPr lang="en-US" sz="1600" b="1" dirty="0">
                <a:solidFill>
                  <a:srgbClr val="000090"/>
                </a:solidFill>
                <a:latin typeface="+mj-lt"/>
              </a:rPr>
              <a:t>12-37%</a:t>
            </a:r>
          </a:p>
        </p:txBody>
      </p:sp>
      <p:sp>
        <p:nvSpPr>
          <p:cNvPr id="60431" name="Rectangle 12"/>
          <p:cNvSpPr>
            <a:spLocks noChangeArrowheads="1"/>
          </p:cNvSpPr>
          <p:nvPr/>
        </p:nvSpPr>
        <p:spPr bwMode="auto">
          <a:xfrm>
            <a:off x="2075904" y="4127500"/>
            <a:ext cx="2676233"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pPr algn="ctr"/>
            <a:r>
              <a:rPr lang="en-US" sz="1600" b="1" dirty="0">
                <a:solidFill>
                  <a:srgbClr val="000090"/>
                </a:solidFill>
              </a:rPr>
              <a:t>Other causes </a:t>
            </a:r>
            <a:r>
              <a:rPr lang="en-US" sz="1600" dirty="0">
                <a:solidFill>
                  <a:srgbClr val="000090"/>
                </a:solidFill>
              </a:rPr>
              <a:t>(e.g. dissection)</a:t>
            </a:r>
          </a:p>
          <a:p>
            <a:pPr algn="ctr"/>
            <a:r>
              <a:rPr lang="en-US" sz="1600" b="1" dirty="0">
                <a:solidFill>
                  <a:srgbClr val="000090"/>
                </a:solidFill>
              </a:rPr>
              <a:t>5-10%</a:t>
            </a:r>
          </a:p>
        </p:txBody>
      </p:sp>
      <p:pic>
        <p:nvPicPr>
          <p:cNvPr id="17" name="Picture 2"/>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796274" y="4836965"/>
            <a:ext cx="1223787" cy="18130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 name="Picture 1"/>
          <p:cNvPicPr>
            <a:picLocks noChangeAspect="1"/>
          </p:cNvPicPr>
          <p:nvPr/>
        </p:nvPicPr>
        <p:blipFill>
          <a:blip r:embed="rId6"/>
          <a:stretch>
            <a:fillRect/>
          </a:stretch>
        </p:blipFill>
        <p:spPr>
          <a:xfrm>
            <a:off x="8580997" y="4767380"/>
            <a:ext cx="1508662" cy="1749308"/>
          </a:xfrm>
          <a:prstGeom prst="rect">
            <a:avLst/>
          </a:prstGeom>
        </p:spPr>
      </p:pic>
      <p:sp>
        <p:nvSpPr>
          <p:cNvPr id="4" name="Down Arrow 3"/>
          <p:cNvSpPr/>
          <p:nvPr/>
        </p:nvSpPr>
        <p:spPr>
          <a:xfrm>
            <a:off x="9163084" y="3938588"/>
            <a:ext cx="344488" cy="587424"/>
          </a:xfrm>
          <a:prstGeom prst="downArrow">
            <a:avLst>
              <a:gd name="adj1" fmla="val 41985"/>
              <a:gd name="adj2" fmla="val 50000"/>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5" name="Picture 4"/>
          <p:cNvPicPr>
            <a:picLocks noChangeAspect="1"/>
          </p:cNvPicPr>
          <p:nvPr/>
        </p:nvPicPr>
        <p:blipFill>
          <a:blip r:embed="rId7"/>
          <a:stretch>
            <a:fillRect/>
          </a:stretch>
        </p:blipFill>
        <p:spPr>
          <a:xfrm>
            <a:off x="6596748" y="2133600"/>
            <a:ext cx="1482760" cy="1846628"/>
          </a:xfrm>
          <a:prstGeom prst="rect">
            <a:avLst/>
          </a:prstGeom>
        </p:spPr>
      </p:pic>
      <p:sp>
        <p:nvSpPr>
          <p:cNvPr id="18" name="Rectangle 1">
            <a:extLst>
              <a:ext uri="{FF2B5EF4-FFF2-40B4-BE49-F238E27FC236}">
                <a16:creationId xmlns:a16="http://schemas.microsoft.com/office/drawing/2014/main" id="{E1F18BFC-F025-A34E-B01F-61F451678F7E}"/>
              </a:ext>
            </a:extLst>
          </p:cNvPr>
          <p:cNvSpPr>
            <a:spLocks noChangeArrowheads="1"/>
          </p:cNvSpPr>
          <p:nvPr/>
        </p:nvSpPr>
        <p:spPr bwMode="auto">
          <a:xfrm>
            <a:off x="4871514" y="6516689"/>
            <a:ext cx="3325434" cy="307777"/>
          </a:xfrm>
          <a:prstGeom prst="rect">
            <a:avLst/>
          </a:prstGeom>
          <a:solidFill>
            <a:schemeClr val="bg2">
              <a:lumMod val="40000"/>
              <a:lumOff val="60000"/>
            </a:schemeClr>
          </a:solidFill>
          <a:ln>
            <a:noFill/>
          </a:ln>
        </p:spPr>
        <p:txBody>
          <a:bodyPr wrap="square">
            <a:spAutoFit/>
          </a:bodyP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742950" indent="-285750" eaLnBrk="0" hangingPunct="0">
              <a:defRPr sz="2400">
                <a:solidFill>
                  <a:schemeClr val="tx1"/>
                </a:solidFill>
                <a:latin typeface="Arial" panose="020B0604020202020204" pitchFamily="34" charset="0"/>
                <a:ea typeface="ＭＳ Ｐゴシック" panose="020B0600070205080204" pitchFamily="34" charset="-128"/>
              </a:defRPr>
            </a:lvl2pPr>
            <a:lvl3pPr marL="1143000" indent="-228600" eaLnBrk="0" hangingPunct="0">
              <a:defRPr sz="2400">
                <a:solidFill>
                  <a:schemeClr val="tx1"/>
                </a:solidFill>
                <a:latin typeface="Arial" panose="020B0604020202020204" pitchFamily="34" charset="0"/>
                <a:ea typeface="ＭＳ Ｐゴシック" panose="020B0600070205080204" pitchFamily="34" charset="-128"/>
              </a:defRPr>
            </a:lvl3pPr>
            <a:lvl4pPr marL="1600200" indent="-228600" eaLnBrk="0" hangingPunct="0">
              <a:defRPr sz="2400">
                <a:solidFill>
                  <a:schemeClr val="tx1"/>
                </a:solidFill>
                <a:latin typeface="Arial" panose="020B0604020202020204" pitchFamily="34" charset="0"/>
                <a:ea typeface="ＭＳ Ｐゴシック" panose="020B0600070205080204" pitchFamily="34" charset="-128"/>
              </a:defRPr>
            </a:lvl4pPr>
            <a:lvl5pPr marL="2057400" indent="-228600" eaLnBrk="0" hangingPunct="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hangingPunct="1"/>
            <a:r>
              <a:rPr lang="en-US" altLang="en-US" sz="1400" i="1" dirty="0">
                <a:solidFill>
                  <a:srgbClr val="000000"/>
                </a:solidFill>
              </a:rPr>
              <a:t>“The Athens Stroke Data Bank”</a:t>
            </a:r>
            <a:endParaRPr lang="el-GR" altLang="en-US" sz="1400" i="1" dirty="0">
              <a:solidFill>
                <a:srgbClr val="000000"/>
              </a:solidFill>
            </a:endParaRPr>
          </a:p>
        </p:txBody>
      </p:sp>
      <p:sp>
        <p:nvSpPr>
          <p:cNvPr id="19" name="TextBox 18">
            <a:extLst>
              <a:ext uri="{FF2B5EF4-FFF2-40B4-BE49-F238E27FC236}">
                <a16:creationId xmlns:a16="http://schemas.microsoft.com/office/drawing/2014/main" id="{886269DE-CFE9-324B-A480-6B59C44276B0}"/>
              </a:ext>
            </a:extLst>
          </p:cNvPr>
          <p:cNvSpPr txBox="1"/>
          <p:nvPr/>
        </p:nvSpPr>
        <p:spPr>
          <a:xfrm>
            <a:off x="9768824" y="6516688"/>
            <a:ext cx="2324162" cy="369332"/>
          </a:xfrm>
          <a:prstGeom prst="rect">
            <a:avLst/>
          </a:prstGeom>
          <a:noFill/>
        </p:spPr>
        <p:txBody>
          <a:bodyPr wrap="none" rtlCol="0">
            <a:spAutoFit/>
          </a:bodyPr>
          <a:lstStyle/>
          <a:p>
            <a:r>
              <a:rPr lang="en-US" i="1" dirty="0">
                <a:solidFill>
                  <a:srgbClr val="FF0000"/>
                </a:solidFill>
              </a:rPr>
              <a:t>Courtesy of K. </a:t>
            </a:r>
            <a:r>
              <a:rPr lang="en-US" i="1" dirty="0" err="1">
                <a:solidFill>
                  <a:srgbClr val="FF0000"/>
                </a:solidFill>
              </a:rPr>
              <a:t>Vemmos</a:t>
            </a:r>
            <a:endParaRPr lang="el-GR" i="1" dirty="0">
              <a:solidFill>
                <a:srgbClr val="FF0000"/>
              </a:solidFill>
            </a:endParaRPr>
          </a:p>
        </p:txBody>
      </p:sp>
      <p:sp>
        <p:nvSpPr>
          <p:cNvPr id="7" name="Title 1">
            <a:extLst>
              <a:ext uri="{FF2B5EF4-FFF2-40B4-BE49-F238E27FC236}">
                <a16:creationId xmlns:a16="http://schemas.microsoft.com/office/drawing/2014/main" id="{2793D7AC-13ED-7E70-38EB-71202716ABD0}"/>
              </a:ext>
            </a:extLst>
          </p:cNvPr>
          <p:cNvSpPr>
            <a:spLocks noGrp="1"/>
          </p:cNvSpPr>
          <p:nvPr>
            <p:ph type="title"/>
          </p:nvPr>
        </p:nvSpPr>
        <p:spPr>
          <a:xfrm>
            <a:off x="369336" y="274637"/>
            <a:ext cx="11667766" cy="918059"/>
          </a:xfrm>
        </p:spPr>
        <p:txBody>
          <a:bodyPr>
            <a:normAutofit/>
          </a:bodyPr>
          <a:lstStyle/>
          <a:p>
            <a:pPr algn="ctr"/>
            <a:r>
              <a:rPr lang="en-US" sz="2800" b="1" dirty="0">
                <a:solidFill>
                  <a:srgbClr val="003366"/>
                </a:solidFill>
                <a:latin typeface="Arial"/>
              </a:rPr>
              <a:t>One size can fit all…??</a:t>
            </a:r>
            <a:endParaRPr lang="el-GR" sz="2800" b="1" dirty="0">
              <a:solidFill>
                <a:srgbClr val="003366"/>
              </a:solidFill>
              <a:latin typeface="Arial"/>
            </a:endParaRPr>
          </a:p>
        </p:txBody>
      </p:sp>
      <p:cxnSp>
        <p:nvCxnSpPr>
          <p:cNvPr id="8" name="Ευθεία γραμμή σύνδεσης 7">
            <a:extLst>
              <a:ext uri="{FF2B5EF4-FFF2-40B4-BE49-F238E27FC236}">
                <a16:creationId xmlns:a16="http://schemas.microsoft.com/office/drawing/2014/main" id="{C9FF08C3-A035-0A0B-2F90-99EB6D2879BB}"/>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438567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9239672" y="6519446"/>
            <a:ext cx="2952328" cy="338554"/>
          </a:xfrm>
          <a:prstGeom prst="rect">
            <a:avLst/>
          </a:prstGeom>
          <a:noFill/>
        </p:spPr>
        <p:txBody>
          <a:bodyPr wrap="square" rtlCol="0">
            <a:spAutoFit/>
          </a:bodyPr>
          <a:lstStyle/>
          <a:p>
            <a:r>
              <a:rPr lang="en-US" sz="1600" i="1" dirty="0" err="1"/>
              <a:t>Benavente</a:t>
            </a:r>
            <a:r>
              <a:rPr lang="en-US" sz="1600" i="1" dirty="0"/>
              <a:t> OR et al. Lancet 2013</a:t>
            </a:r>
            <a:endParaRPr lang="el-GR" sz="1600" i="1" dirty="0"/>
          </a:p>
        </p:txBody>
      </p:sp>
      <p:sp>
        <p:nvSpPr>
          <p:cNvPr id="4" name="Title 1">
            <a:extLst>
              <a:ext uri="{FF2B5EF4-FFF2-40B4-BE49-F238E27FC236}">
                <a16:creationId xmlns:a16="http://schemas.microsoft.com/office/drawing/2014/main" id="{49C249AA-6ACF-4D55-0BF0-368A1674A553}"/>
              </a:ext>
            </a:extLst>
          </p:cNvPr>
          <p:cNvSpPr>
            <a:spLocks noGrp="1"/>
          </p:cNvSpPr>
          <p:nvPr>
            <p:ph type="title"/>
          </p:nvPr>
        </p:nvSpPr>
        <p:spPr>
          <a:xfrm>
            <a:off x="369336" y="274637"/>
            <a:ext cx="11667766" cy="918059"/>
          </a:xfrm>
        </p:spPr>
        <p:txBody>
          <a:bodyPr>
            <a:normAutofit/>
          </a:bodyPr>
          <a:lstStyle/>
          <a:p>
            <a:pPr algn="ctr"/>
            <a:r>
              <a:rPr lang="en-US" sz="2800" b="1" dirty="0">
                <a:solidFill>
                  <a:srgbClr val="003366"/>
                </a:solidFill>
                <a:latin typeface="Arial"/>
              </a:rPr>
              <a:t>Intensive Blood Pressure Lowering in lacunar stroke – SPS3</a:t>
            </a:r>
            <a:endParaRPr lang="el-GR" sz="2800" b="1" dirty="0">
              <a:solidFill>
                <a:srgbClr val="003366"/>
              </a:solidFill>
              <a:latin typeface="Arial"/>
            </a:endParaRPr>
          </a:p>
        </p:txBody>
      </p:sp>
      <p:cxnSp>
        <p:nvCxnSpPr>
          <p:cNvPr id="5" name="Ευθεία γραμμή σύνδεσης 4">
            <a:extLst>
              <a:ext uri="{FF2B5EF4-FFF2-40B4-BE49-F238E27FC236}">
                <a16:creationId xmlns:a16="http://schemas.microsoft.com/office/drawing/2014/main" id="{79B92D86-FE5A-6E2A-BD0D-B0AFA7AAAFEC}"/>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2" name="Picture 2">
            <a:extLst>
              <a:ext uri="{FF2B5EF4-FFF2-40B4-BE49-F238E27FC236}">
                <a16:creationId xmlns:a16="http://schemas.microsoft.com/office/drawing/2014/main" id="{C0C85455-46CF-6A3A-4407-B99014C20B6B}"/>
              </a:ext>
            </a:extLst>
          </p:cNvPr>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629816" y="3068580"/>
            <a:ext cx="5359908" cy="2808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TextBox 2">
            <a:extLst>
              <a:ext uri="{FF2B5EF4-FFF2-40B4-BE49-F238E27FC236}">
                <a16:creationId xmlns:a16="http://schemas.microsoft.com/office/drawing/2014/main" id="{8FFD63CE-B466-AA61-5929-848CF5B3597D}"/>
              </a:ext>
            </a:extLst>
          </p:cNvPr>
          <p:cNvSpPr txBox="1"/>
          <p:nvPr/>
        </p:nvSpPr>
        <p:spPr>
          <a:xfrm>
            <a:off x="0" y="3068580"/>
            <a:ext cx="1259632" cy="369332"/>
          </a:xfrm>
          <a:prstGeom prst="rect">
            <a:avLst/>
          </a:prstGeom>
          <a:noFill/>
        </p:spPr>
        <p:txBody>
          <a:bodyPr wrap="square" rtlCol="0">
            <a:spAutoFit/>
          </a:bodyPr>
          <a:lstStyle/>
          <a:p>
            <a:r>
              <a:rPr lang="en-US" b="1" dirty="0"/>
              <a:t>144mmHg</a:t>
            </a:r>
            <a:endParaRPr lang="el-GR" b="1" dirty="0"/>
          </a:p>
        </p:txBody>
      </p:sp>
      <p:sp>
        <p:nvSpPr>
          <p:cNvPr id="6" name="TextBox 5">
            <a:extLst>
              <a:ext uri="{FF2B5EF4-FFF2-40B4-BE49-F238E27FC236}">
                <a16:creationId xmlns:a16="http://schemas.microsoft.com/office/drawing/2014/main" id="{0762DE3E-A128-9D90-F7A0-DE80E6E7F3C2}"/>
              </a:ext>
            </a:extLst>
          </p:cNvPr>
          <p:cNvSpPr txBox="1"/>
          <p:nvPr/>
        </p:nvSpPr>
        <p:spPr>
          <a:xfrm>
            <a:off x="-44116" y="3860668"/>
            <a:ext cx="1259632" cy="369332"/>
          </a:xfrm>
          <a:prstGeom prst="rect">
            <a:avLst/>
          </a:prstGeom>
          <a:noFill/>
        </p:spPr>
        <p:txBody>
          <a:bodyPr wrap="square" rtlCol="0">
            <a:spAutoFit/>
          </a:bodyPr>
          <a:lstStyle/>
          <a:p>
            <a:r>
              <a:rPr lang="en-US" b="1" dirty="0"/>
              <a:t>142mmHg</a:t>
            </a:r>
            <a:endParaRPr lang="el-GR" b="1" dirty="0"/>
          </a:p>
        </p:txBody>
      </p:sp>
      <p:sp>
        <p:nvSpPr>
          <p:cNvPr id="7" name="TextBox 6">
            <a:extLst>
              <a:ext uri="{FF2B5EF4-FFF2-40B4-BE49-F238E27FC236}">
                <a16:creationId xmlns:a16="http://schemas.microsoft.com/office/drawing/2014/main" id="{83F8C1CC-4A51-1478-6FB8-9E25B1E18D7E}"/>
              </a:ext>
            </a:extLst>
          </p:cNvPr>
          <p:cNvSpPr txBox="1"/>
          <p:nvPr/>
        </p:nvSpPr>
        <p:spPr>
          <a:xfrm>
            <a:off x="2196752" y="3491336"/>
            <a:ext cx="1259632" cy="369332"/>
          </a:xfrm>
          <a:prstGeom prst="rect">
            <a:avLst/>
          </a:prstGeom>
          <a:noFill/>
        </p:spPr>
        <p:txBody>
          <a:bodyPr wrap="square" rtlCol="0">
            <a:spAutoFit/>
          </a:bodyPr>
          <a:lstStyle/>
          <a:p>
            <a:r>
              <a:rPr lang="en-US" b="1" dirty="0"/>
              <a:t>138mmHg</a:t>
            </a:r>
            <a:endParaRPr lang="el-GR" b="1" dirty="0"/>
          </a:p>
        </p:txBody>
      </p:sp>
      <p:sp>
        <p:nvSpPr>
          <p:cNvPr id="9" name="TextBox 8">
            <a:extLst>
              <a:ext uri="{FF2B5EF4-FFF2-40B4-BE49-F238E27FC236}">
                <a16:creationId xmlns:a16="http://schemas.microsoft.com/office/drawing/2014/main" id="{817FDF0D-C26A-EE2A-1E10-1D7016DD02C6}"/>
              </a:ext>
            </a:extLst>
          </p:cNvPr>
          <p:cNvSpPr txBox="1"/>
          <p:nvPr/>
        </p:nvSpPr>
        <p:spPr>
          <a:xfrm>
            <a:off x="2196752" y="4652756"/>
            <a:ext cx="1259632" cy="369332"/>
          </a:xfrm>
          <a:prstGeom prst="rect">
            <a:avLst/>
          </a:prstGeom>
          <a:noFill/>
        </p:spPr>
        <p:txBody>
          <a:bodyPr wrap="square" rtlCol="0">
            <a:spAutoFit/>
          </a:bodyPr>
          <a:lstStyle/>
          <a:p>
            <a:r>
              <a:rPr lang="en-US" b="1" dirty="0"/>
              <a:t>127mmHg</a:t>
            </a:r>
            <a:endParaRPr lang="el-GR" b="1" dirty="0"/>
          </a:p>
        </p:txBody>
      </p:sp>
      <p:cxnSp>
        <p:nvCxnSpPr>
          <p:cNvPr id="10" name="Straight Connector 9">
            <a:extLst>
              <a:ext uri="{FF2B5EF4-FFF2-40B4-BE49-F238E27FC236}">
                <a16:creationId xmlns:a16="http://schemas.microsoft.com/office/drawing/2014/main" id="{84635568-7A79-DA55-573D-22D84AAF9C28}"/>
              </a:ext>
            </a:extLst>
          </p:cNvPr>
          <p:cNvCxnSpPr>
            <a:cxnSpLocks/>
          </p:cNvCxnSpPr>
          <p:nvPr/>
        </p:nvCxnSpPr>
        <p:spPr>
          <a:xfrm flipV="1">
            <a:off x="1725526" y="3068580"/>
            <a:ext cx="0" cy="2387840"/>
          </a:xfrm>
          <a:prstGeom prst="line">
            <a:avLst/>
          </a:prstGeom>
          <a:ln>
            <a:solidFill>
              <a:srgbClr val="C00000"/>
            </a:solidFill>
            <a:prstDash val="sysDash"/>
          </a:ln>
        </p:spPr>
        <p:style>
          <a:lnRef idx="2">
            <a:schemeClr val="accent1"/>
          </a:lnRef>
          <a:fillRef idx="0">
            <a:schemeClr val="accent1"/>
          </a:fillRef>
          <a:effectRef idx="1">
            <a:schemeClr val="accent1"/>
          </a:effectRef>
          <a:fontRef idx="minor">
            <a:schemeClr val="tx1"/>
          </a:fontRef>
        </p:style>
      </p:cxnSp>
      <p:pic>
        <p:nvPicPr>
          <p:cNvPr id="12" name="Picture 2">
            <a:extLst>
              <a:ext uri="{FF2B5EF4-FFF2-40B4-BE49-F238E27FC236}">
                <a16:creationId xmlns:a16="http://schemas.microsoft.com/office/drawing/2014/main" id="{A46C208F-6860-8AE6-CA3E-F9A8221C501C}"/>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18893"/>
          <a:stretch/>
        </p:blipFill>
        <p:spPr bwMode="auto">
          <a:xfrm>
            <a:off x="2004538" y="1977894"/>
            <a:ext cx="4659118" cy="42810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79">
            <a:extLst>
              <a:ext uri="{FF2B5EF4-FFF2-40B4-BE49-F238E27FC236}">
                <a16:creationId xmlns:a16="http://schemas.microsoft.com/office/drawing/2014/main" id="{F847BE71-E92D-4A51-BF72-DB23BB8B3D4E}"/>
              </a:ext>
            </a:extLst>
          </p:cNvPr>
          <p:cNvSpPr>
            <a:spLocks noChangeArrowheads="1"/>
          </p:cNvSpPr>
          <p:nvPr/>
        </p:nvSpPr>
        <p:spPr bwMode="auto">
          <a:xfrm>
            <a:off x="2101272" y="3894610"/>
            <a:ext cx="4398462" cy="369331"/>
          </a:xfrm>
          <a:prstGeom prst="rect">
            <a:avLst/>
          </a:prstGeom>
          <a:noFill/>
          <a:ln w="38100" algn="ctr">
            <a:solidFill>
              <a:srgbClr val="C00000"/>
            </a:solidFill>
            <a:miter lim="800000"/>
            <a:headEnd/>
            <a:tailEnd/>
          </a:ln>
          <a:effectLst/>
        </p:spPr>
        <p:txBody>
          <a:bodyPr wrap="none" anchor="ctr"/>
          <a:lstStyle/>
          <a:p>
            <a:endParaRPr lang="en-US">
              <a:solidFill>
                <a:srgbClr val="FF0000"/>
              </a:solidFill>
            </a:endParaRPr>
          </a:p>
        </p:txBody>
      </p:sp>
      <p:pic>
        <p:nvPicPr>
          <p:cNvPr id="14" name="Picture 2">
            <a:extLst>
              <a:ext uri="{FF2B5EF4-FFF2-40B4-BE49-F238E27FC236}">
                <a16:creationId xmlns:a16="http://schemas.microsoft.com/office/drawing/2014/main" id="{CBFBA5C8-803E-0EEF-5EB4-F6214D90B20E}"/>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b="38470"/>
          <a:stretch/>
        </p:blipFill>
        <p:spPr bwMode="auto">
          <a:xfrm>
            <a:off x="7085434" y="2791590"/>
            <a:ext cx="4786225" cy="2941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TextBox 16">
            <a:extLst>
              <a:ext uri="{FF2B5EF4-FFF2-40B4-BE49-F238E27FC236}">
                <a16:creationId xmlns:a16="http://schemas.microsoft.com/office/drawing/2014/main" id="{23A77890-1FAA-95EC-5678-345849CCE69F}"/>
              </a:ext>
            </a:extLst>
          </p:cNvPr>
          <p:cNvSpPr txBox="1"/>
          <p:nvPr/>
        </p:nvSpPr>
        <p:spPr>
          <a:xfrm>
            <a:off x="7195279" y="1283483"/>
            <a:ext cx="4996721" cy="880369"/>
          </a:xfrm>
          <a:prstGeom prst="rect">
            <a:avLst/>
          </a:prstGeom>
          <a:solidFill>
            <a:srgbClr val="FFFF00"/>
          </a:solidFill>
        </p:spPr>
        <p:txBody>
          <a:bodyPr wrap="square">
            <a:spAutoFit/>
          </a:bodyPr>
          <a:lstStyle/>
          <a:p>
            <a:pPr>
              <a:lnSpc>
                <a:spcPct val="150000"/>
              </a:lnSpc>
              <a:buClr>
                <a:schemeClr val="tx2"/>
              </a:buClr>
            </a:pPr>
            <a:r>
              <a:rPr lang="en-GB" altLang="el-GR" sz="1800" b="1" dirty="0">
                <a:solidFill>
                  <a:schemeClr val="tx2"/>
                </a:solidFill>
              </a:rPr>
              <a:t>3020 patients with recent lacunar strokes (&lt;6m)</a:t>
            </a:r>
          </a:p>
          <a:p>
            <a:pPr>
              <a:lnSpc>
                <a:spcPct val="150000"/>
              </a:lnSpc>
              <a:buClr>
                <a:schemeClr val="tx2"/>
              </a:buClr>
            </a:pPr>
            <a:r>
              <a:rPr lang="en-GB" altLang="el-GR" sz="1800" b="1" dirty="0">
                <a:solidFill>
                  <a:schemeClr val="tx2"/>
                </a:solidFill>
              </a:rPr>
              <a:t>SBP =130-149 mmHg versus &lt;130 mm Hg</a:t>
            </a:r>
            <a:endParaRPr lang="el-GR" dirty="0">
              <a:solidFill>
                <a:schemeClr val="tx2"/>
              </a:solidFill>
            </a:endParaRPr>
          </a:p>
        </p:txBody>
      </p:sp>
    </p:spTree>
    <p:custDataLst>
      <p:tags r:id="rId1"/>
    </p:custDataLst>
    <p:extLst>
      <p:ext uri="{BB962C8B-B14F-4D97-AF65-F5344CB8AC3E}">
        <p14:creationId xmlns:p14="http://schemas.microsoft.com/office/powerpoint/2010/main" val="3339349539"/>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46522" y="136197"/>
            <a:ext cx="10972800" cy="918059"/>
          </a:xfrm>
        </p:spPr>
        <p:txBody>
          <a:bodyPr>
            <a:normAutofit fontScale="90000"/>
          </a:bodyPr>
          <a:lstStyle/>
          <a:p>
            <a:pPr algn="ctr"/>
            <a:r>
              <a:rPr lang="en-US" sz="2800" b="1" dirty="0">
                <a:solidFill>
                  <a:srgbClr val="003366"/>
                </a:solidFill>
                <a:latin typeface="Arial"/>
              </a:rPr>
              <a:t>BP and stroke risk in symptomatic carotid / intracranial </a:t>
            </a:r>
            <a:r>
              <a:rPr lang="en-US" sz="2800" dirty="0">
                <a:solidFill>
                  <a:srgbClr val="003366"/>
                </a:solidFill>
                <a:latin typeface="Arial"/>
              </a:rPr>
              <a:t>stenosis</a:t>
            </a:r>
            <a:endParaRPr lang="el-GR" sz="2800" b="1" dirty="0">
              <a:solidFill>
                <a:srgbClr val="003366"/>
              </a:solidFill>
              <a:latin typeface="Arial"/>
            </a:endParaRPr>
          </a:p>
        </p:txBody>
      </p:sp>
      <p:sp>
        <p:nvSpPr>
          <p:cNvPr id="4" name="TextBox 3"/>
          <p:cNvSpPr txBox="1"/>
          <p:nvPr/>
        </p:nvSpPr>
        <p:spPr>
          <a:xfrm rot="16200000">
            <a:off x="618747" y="3136322"/>
            <a:ext cx="2664295" cy="369332"/>
          </a:xfrm>
          <a:prstGeom prst="rect">
            <a:avLst/>
          </a:prstGeom>
          <a:noFill/>
        </p:spPr>
        <p:txBody>
          <a:bodyPr wrap="square" rtlCol="0">
            <a:spAutoFit/>
          </a:bodyPr>
          <a:lstStyle/>
          <a:p>
            <a:r>
              <a:rPr lang="en-US" b="1" dirty="0"/>
              <a:t>HRs for Risk of Stroke</a:t>
            </a:r>
            <a:endParaRPr lang="el-GR" b="1" dirty="0"/>
          </a:p>
        </p:txBody>
      </p:sp>
      <p:sp>
        <p:nvSpPr>
          <p:cNvPr id="6" name="TextBox 5"/>
          <p:cNvSpPr txBox="1"/>
          <p:nvPr/>
        </p:nvSpPr>
        <p:spPr>
          <a:xfrm>
            <a:off x="2944366" y="1556793"/>
            <a:ext cx="4591794" cy="646331"/>
          </a:xfrm>
          <a:prstGeom prst="rect">
            <a:avLst/>
          </a:prstGeom>
          <a:noFill/>
        </p:spPr>
        <p:txBody>
          <a:bodyPr wrap="square" rtlCol="0">
            <a:spAutoFit/>
          </a:bodyPr>
          <a:lstStyle/>
          <a:p>
            <a:r>
              <a:rPr lang="en-US" b="1" dirty="0"/>
              <a:t>ECST and NASCET: 5903 pts</a:t>
            </a:r>
          </a:p>
          <a:p>
            <a:r>
              <a:rPr lang="en-US" b="1" dirty="0"/>
              <a:t>UK-TIA: 2435 pts</a:t>
            </a:r>
            <a:endParaRPr lang="el-GR" b="1" dirty="0"/>
          </a:p>
        </p:txBody>
      </p:sp>
      <p:pic>
        <p:nvPicPr>
          <p:cNvPr id="23555" name="Picture 3"/>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2351584" y="2142556"/>
            <a:ext cx="7670178" cy="258258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Rectangle 79"/>
          <p:cNvSpPr>
            <a:spLocks noChangeArrowheads="1"/>
          </p:cNvSpPr>
          <p:nvPr/>
        </p:nvSpPr>
        <p:spPr bwMode="auto">
          <a:xfrm>
            <a:off x="2351584" y="3324314"/>
            <a:ext cx="4608512" cy="1328822"/>
          </a:xfrm>
          <a:prstGeom prst="rect">
            <a:avLst/>
          </a:prstGeom>
          <a:noFill/>
          <a:ln w="38100" algn="ctr">
            <a:solidFill>
              <a:srgbClr val="C00000"/>
            </a:solidFill>
            <a:miter lim="800000"/>
            <a:headEnd/>
            <a:tailEnd/>
          </a:ln>
          <a:effectLst/>
        </p:spPr>
        <p:txBody>
          <a:bodyPr wrap="none" anchor="ctr"/>
          <a:lstStyle/>
          <a:p>
            <a:endParaRPr lang="en-US"/>
          </a:p>
        </p:txBody>
      </p:sp>
      <p:sp>
        <p:nvSpPr>
          <p:cNvPr id="12" name="TextBox 11"/>
          <p:cNvSpPr txBox="1"/>
          <p:nvPr/>
        </p:nvSpPr>
        <p:spPr>
          <a:xfrm>
            <a:off x="6991803" y="4660354"/>
            <a:ext cx="2880320" cy="338554"/>
          </a:xfrm>
          <a:prstGeom prst="rect">
            <a:avLst/>
          </a:prstGeom>
          <a:noFill/>
        </p:spPr>
        <p:txBody>
          <a:bodyPr wrap="square" rtlCol="0">
            <a:spAutoFit/>
          </a:bodyPr>
          <a:lstStyle/>
          <a:p>
            <a:r>
              <a:rPr lang="en-US" sz="1600" i="1" dirty="0"/>
              <a:t>Rothwell PM et al. Stroke 2003</a:t>
            </a:r>
            <a:endParaRPr lang="el-GR" sz="1600" i="1" dirty="0"/>
          </a:p>
        </p:txBody>
      </p:sp>
      <p:cxnSp>
        <p:nvCxnSpPr>
          <p:cNvPr id="3" name="Ευθεία γραμμή σύνδεσης 2">
            <a:extLst>
              <a:ext uri="{FF2B5EF4-FFF2-40B4-BE49-F238E27FC236}">
                <a16:creationId xmlns:a16="http://schemas.microsoft.com/office/drawing/2014/main" id="{5B951ACB-B8F2-A079-1D17-882673C17EF0}"/>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A80014D-D80B-DAB9-7D8C-14D74D1D3DF5}"/>
              </a:ext>
            </a:extLst>
          </p:cNvPr>
          <p:cNvSpPr txBox="1"/>
          <p:nvPr/>
        </p:nvSpPr>
        <p:spPr>
          <a:xfrm>
            <a:off x="8857014" y="6437440"/>
            <a:ext cx="2880319" cy="338554"/>
          </a:xfrm>
          <a:prstGeom prst="rect">
            <a:avLst/>
          </a:prstGeom>
          <a:noFill/>
        </p:spPr>
        <p:txBody>
          <a:bodyPr wrap="square" rtlCol="0">
            <a:spAutoFit/>
          </a:bodyPr>
          <a:lstStyle/>
          <a:p>
            <a:r>
              <a:rPr lang="en-US" sz="1600" i="1" dirty="0" err="1"/>
              <a:t>Kleindorfer</a:t>
            </a:r>
            <a:r>
              <a:rPr lang="en-US" sz="1600" i="1" dirty="0"/>
              <a:t> et al; Stroke 2021</a:t>
            </a:r>
            <a:endParaRPr lang="el-GR" sz="1600" i="1" dirty="0"/>
          </a:p>
        </p:txBody>
      </p:sp>
      <p:pic>
        <p:nvPicPr>
          <p:cNvPr id="8" name="Εικόνα 7">
            <a:extLst>
              <a:ext uri="{FF2B5EF4-FFF2-40B4-BE49-F238E27FC236}">
                <a16:creationId xmlns:a16="http://schemas.microsoft.com/office/drawing/2014/main" id="{4D798AC9-4551-D6E3-B7E7-02241F1C0CBC}"/>
              </a:ext>
            </a:extLst>
          </p:cNvPr>
          <p:cNvPicPr>
            <a:picLocks noChangeAspect="1"/>
          </p:cNvPicPr>
          <p:nvPr/>
        </p:nvPicPr>
        <p:blipFill rotWithShape="1">
          <a:blip r:embed="rId3">
            <a:extLst>
              <a:ext uri="{28A0092B-C50C-407E-A947-70E740481C1C}">
                <a14:useLocalDpi xmlns:a14="http://schemas.microsoft.com/office/drawing/2010/main" val="0"/>
              </a:ext>
            </a:extLst>
          </a:blip>
          <a:srcRect l="1194" r="2305" b="6689"/>
          <a:stretch/>
        </p:blipFill>
        <p:spPr>
          <a:xfrm>
            <a:off x="2351584" y="4211814"/>
            <a:ext cx="6270832" cy="2178785"/>
          </a:xfrm>
          <a:prstGeom prst="rect">
            <a:avLst/>
          </a:prstGeom>
        </p:spPr>
      </p:pic>
    </p:spTree>
    <p:extLst>
      <p:ext uri="{BB962C8B-B14F-4D97-AF65-F5344CB8AC3E}">
        <p14:creationId xmlns:p14="http://schemas.microsoft.com/office/powerpoint/2010/main" val="38015804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1000"/>
                                        <p:tgtEl>
                                          <p:spTgt spid="7"/>
                                        </p:tgtEl>
                                      </p:cBhvr>
                                    </p:animEffect>
                                    <p:anim calcmode="lin" valueType="num">
                                      <p:cBhvr>
                                        <p:cTn id="11" dur="1000" fill="hold"/>
                                        <p:tgtEl>
                                          <p:spTgt spid="7"/>
                                        </p:tgtEl>
                                        <p:attrNameLst>
                                          <p:attrName>ppt_x</p:attrName>
                                        </p:attrNameLst>
                                      </p:cBhvr>
                                      <p:tavLst>
                                        <p:tav tm="0">
                                          <p:val>
                                            <p:strVal val="#ppt_x"/>
                                          </p:val>
                                        </p:tav>
                                        <p:tav tm="100000">
                                          <p:val>
                                            <p:strVal val="#ppt_x"/>
                                          </p:val>
                                        </p:tav>
                                      </p:tavLst>
                                    </p:anim>
                                    <p:anim calcmode="lin" valueType="num">
                                      <p:cBhvr>
                                        <p:cTn id="1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4" name="Εικόνα 13">
            <a:extLst>
              <a:ext uri="{FF2B5EF4-FFF2-40B4-BE49-F238E27FC236}">
                <a16:creationId xmlns:a16="http://schemas.microsoft.com/office/drawing/2014/main" id="{C700B510-32C6-DD67-B547-BD1A99E6A907}"/>
              </a:ext>
            </a:extLst>
          </p:cNvPr>
          <p:cNvPicPr>
            <a:picLocks noChangeAspect="1"/>
          </p:cNvPicPr>
          <p:nvPr/>
        </p:nvPicPr>
        <p:blipFill rotWithShape="1">
          <a:blip r:embed="rId3">
            <a:extLst>
              <a:ext uri="{28A0092B-C50C-407E-A947-70E740481C1C}">
                <a14:useLocalDpi xmlns:a14="http://schemas.microsoft.com/office/drawing/2010/main" val="0"/>
              </a:ext>
            </a:extLst>
          </a:blip>
          <a:srcRect l="1379" r="50499" b="3059"/>
          <a:stretch/>
        </p:blipFill>
        <p:spPr>
          <a:xfrm>
            <a:off x="289932" y="1157239"/>
            <a:ext cx="4389542" cy="2783379"/>
          </a:xfrm>
          <a:prstGeom prst="rect">
            <a:avLst/>
          </a:prstGeom>
        </p:spPr>
      </p:pic>
      <p:sp>
        <p:nvSpPr>
          <p:cNvPr id="2" name="Title 1"/>
          <p:cNvSpPr>
            <a:spLocks noGrp="1"/>
          </p:cNvSpPr>
          <p:nvPr>
            <p:ph type="title"/>
          </p:nvPr>
        </p:nvSpPr>
        <p:spPr>
          <a:xfrm>
            <a:off x="646522" y="136197"/>
            <a:ext cx="10972800" cy="918059"/>
          </a:xfrm>
        </p:spPr>
        <p:txBody>
          <a:bodyPr>
            <a:normAutofit fontScale="90000"/>
          </a:bodyPr>
          <a:lstStyle/>
          <a:p>
            <a:pPr algn="ctr"/>
            <a:r>
              <a:rPr lang="en-US" sz="2800" b="1" dirty="0">
                <a:solidFill>
                  <a:srgbClr val="003366"/>
                </a:solidFill>
                <a:latin typeface="Arial"/>
              </a:rPr>
              <a:t>BP and stroke risk in symptomatic carotid / intracranial </a:t>
            </a:r>
            <a:r>
              <a:rPr lang="en-US" sz="2800" dirty="0">
                <a:solidFill>
                  <a:srgbClr val="003366"/>
                </a:solidFill>
                <a:latin typeface="Arial"/>
              </a:rPr>
              <a:t>stenosis</a:t>
            </a:r>
            <a:endParaRPr lang="el-GR" sz="2800" b="1" dirty="0">
              <a:solidFill>
                <a:srgbClr val="003366"/>
              </a:solidFill>
              <a:latin typeface="Arial"/>
            </a:endParaRPr>
          </a:p>
        </p:txBody>
      </p:sp>
      <p:sp>
        <p:nvSpPr>
          <p:cNvPr id="5" name="TextBox 4"/>
          <p:cNvSpPr txBox="1"/>
          <p:nvPr/>
        </p:nvSpPr>
        <p:spPr>
          <a:xfrm>
            <a:off x="6636328" y="6519446"/>
            <a:ext cx="2880319" cy="338554"/>
          </a:xfrm>
          <a:prstGeom prst="rect">
            <a:avLst/>
          </a:prstGeom>
          <a:noFill/>
        </p:spPr>
        <p:txBody>
          <a:bodyPr wrap="square" rtlCol="0">
            <a:spAutoFit/>
          </a:bodyPr>
          <a:lstStyle/>
          <a:p>
            <a:r>
              <a:rPr lang="en-US" sz="1600" i="1" dirty="0" err="1"/>
              <a:t>Kleindorfer</a:t>
            </a:r>
            <a:r>
              <a:rPr lang="en-US" sz="1600" i="1" dirty="0"/>
              <a:t> et al; Stroke 2021</a:t>
            </a:r>
            <a:endParaRPr lang="el-GR" sz="1600" i="1" dirty="0"/>
          </a:p>
        </p:txBody>
      </p:sp>
      <p:cxnSp>
        <p:nvCxnSpPr>
          <p:cNvPr id="3" name="Ευθεία γραμμή σύνδεσης 2">
            <a:extLst>
              <a:ext uri="{FF2B5EF4-FFF2-40B4-BE49-F238E27FC236}">
                <a16:creationId xmlns:a16="http://schemas.microsoft.com/office/drawing/2014/main" id="{5B951ACB-B8F2-A079-1D17-882673C17EF0}"/>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11" name="Εικόνα 10" descr="Εικόνα που περιέχει πίνακας&#10;&#10;Περιγραφή που δημιουργήθηκε αυτόματα">
            <a:extLst>
              <a:ext uri="{FF2B5EF4-FFF2-40B4-BE49-F238E27FC236}">
                <a16:creationId xmlns:a16="http://schemas.microsoft.com/office/drawing/2014/main" id="{20D0EA11-6DB8-DF54-AE81-92F98AA9ECB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651764" y="2177228"/>
            <a:ext cx="7664918" cy="3908199"/>
          </a:xfrm>
          <a:prstGeom prst="rect">
            <a:avLst/>
          </a:prstGeom>
        </p:spPr>
      </p:pic>
      <p:pic>
        <p:nvPicPr>
          <p:cNvPr id="15" name="Εικόνα 14">
            <a:extLst>
              <a:ext uri="{FF2B5EF4-FFF2-40B4-BE49-F238E27FC236}">
                <a16:creationId xmlns:a16="http://schemas.microsoft.com/office/drawing/2014/main" id="{A5AD9080-C5DE-A896-5437-0FA46D11DF4F}"/>
              </a:ext>
            </a:extLst>
          </p:cNvPr>
          <p:cNvPicPr>
            <a:picLocks noChangeAspect="1"/>
          </p:cNvPicPr>
          <p:nvPr/>
        </p:nvPicPr>
        <p:blipFill rotWithShape="1">
          <a:blip r:embed="rId3">
            <a:extLst>
              <a:ext uri="{28A0092B-C50C-407E-A947-70E740481C1C}">
                <a14:useLocalDpi xmlns:a14="http://schemas.microsoft.com/office/drawing/2010/main" val="0"/>
              </a:ext>
            </a:extLst>
          </a:blip>
          <a:srcRect l="49970" r="529"/>
          <a:stretch/>
        </p:blipFill>
        <p:spPr>
          <a:xfrm>
            <a:off x="224325" y="3971591"/>
            <a:ext cx="4389542" cy="2791270"/>
          </a:xfrm>
          <a:prstGeom prst="rect">
            <a:avLst/>
          </a:prstGeom>
        </p:spPr>
      </p:pic>
      <p:sp>
        <p:nvSpPr>
          <p:cNvPr id="16" name="TextBox 15">
            <a:extLst>
              <a:ext uri="{FF2B5EF4-FFF2-40B4-BE49-F238E27FC236}">
                <a16:creationId xmlns:a16="http://schemas.microsoft.com/office/drawing/2014/main" id="{E6BC1DCA-07C4-0043-1C1A-D4EB0AEC60F1}"/>
              </a:ext>
            </a:extLst>
          </p:cNvPr>
          <p:cNvSpPr txBox="1"/>
          <p:nvPr/>
        </p:nvSpPr>
        <p:spPr>
          <a:xfrm>
            <a:off x="7848501" y="1469480"/>
            <a:ext cx="1279517" cy="369332"/>
          </a:xfrm>
          <a:prstGeom prst="rect">
            <a:avLst/>
          </a:prstGeom>
          <a:noFill/>
        </p:spPr>
        <p:txBody>
          <a:bodyPr wrap="none" rtlCol="0">
            <a:spAutoFit/>
          </a:bodyPr>
          <a:lstStyle/>
          <a:p>
            <a:r>
              <a:rPr lang="en-US" b="1" dirty="0"/>
              <a:t>WASID trial</a:t>
            </a:r>
            <a:endParaRPr lang="el-GR" b="1" dirty="0"/>
          </a:p>
        </p:txBody>
      </p:sp>
      <p:pic>
        <p:nvPicPr>
          <p:cNvPr id="8" name="Εικόνα 7">
            <a:extLst>
              <a:ext uri="{FF2B5EF4-FFF2-40B4-BE49-F238E27FC236}">
                <a16:creationId xmlns:a16="http://schemas.microsoft.com/office/drawing/2014/main" id="{6EF22919-E884-0A8D-1251-01C78A577A0E}"/>
              </a:ext>
            </a:extLst>
          </p:cNvPr>
          <p:cNvPicPr>
            <a:picLocks noChangeAspect="1"/>
          </p:cNvPicPr>
          <p:nvPr/>
        </p:nvPicPr>
        <p:blipFill rotWithShape="1">
          <a:blip r:embed="rId5">
            <a:extLst>
              <a:ext uri="{28A0092B-C50C-407E-A947-70E740481C1C}">
                <a14:useLocalDpi xmlns:a14="http://schemas.microsoft.com/office/drawing/2010/main" val="0"/>
              </a:ext>
            </a:extLst>
          </a:blip>
          <a:srcRect l="1194" r="2305" b="6689"/>
          <a:stretch/>
        </p:blipFill>
        <p:spPr>
          <a:xfrm>
            <a:off x="2704867" y="3285244"/>
            <a:ext cx="6270832" cy="2178785"/>
          </a:xfrm>
          <a:prstGeom prst="rect">
            <a:avLst/>
          </a:prstGeom>
        </p:spPr>
      </p:pic>
    </p:spTree>
    <p:custDataLst>
      <p:tags r:id="rId1"/>
    </p:custDataLst>
    <p:extLst>
      <p:ext uri="{BB962C8B-B14F-4D97-AF65-F5344CB8AC3E}">
        <p14:creationId xmlns:p14="http://schemas.microsoft.com/office/powerpoint/2010/main" val="141155556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1000"/>
                                        <p:tgtEl>
                                          <p:spTgt spid="5"/>
                                        </p:tgtEl>
                                      </p:cBhvr>
                                    </p:animEffect>
                                    <p:anim calcmode="lin" valueType="num">
                                      <p:cBhvr>
                                        <p:cTn id="11" dur="1000" fill="hold"/>
                                        <p:tgtEl>
                                          <p:spTgt spid="5"/>
                                        </p:tgtEl>
                                        <p:attrNameLst>
                                          <p:attrName>ppt_x</p:attrName>
                                        </p:attrNameLst>
                                      </p:cBhvr>
                                      <p:tavLst>
                                        <p:tav tm="0">
                                          <p:val>
                                            <p:strVal val="#ppt_x"/>
                                          </p:val>
                                        </p:tav>
                                        <p:tav tm="100000">
                                          <p:val>
                                            <p:strVal val="#ppt_x"/>
                                          </p:val>
                                        </p:tav>
                                      </p:tavLst>
                                    </p:anim>
                                    <p:anim calcmode="lin" valueType="num">
                                      <p:cBhvr>
                                        <p:cTn id="12"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no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rgbClr val="7030A0"/>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solidFill>
            <a:srgbClr val="7030A0"/>
          </a:solid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chemeClr val="bg1"/>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chemeClr val="bg1"/>
                </a:solidFill>
              </a:rPr>
              <a:t>LDL</a:t>
            </a:r>
            <a:endParaRPr lang="el-GR" sz="3200" b="1" dirty="0">
              <a:solidFill>
                <a:schemeClr val="bg1"/>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2" name="Σχήμα L 1">
            <a:extLst>
              <a:ext uri="{FF2B5EF4-FFF2-40B4-BE49-F238E27FC236}">
                <a16:creationId xmlns:a16="http://schemas.microsoft.com/office/drawing/2014/main" id="{2A9018C1-58F9-9AE4-C71F-1DAAF59E533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4" name="TextBox 3">
            <a:extLst>
              <a:ext uri="{FF2B5EF4-FFF2-40B4-BE49-F238E27FC236}">
                <a16:creationId xmlns:a16="http://schemas.microsoft.com/office/drawing/2014/main" id="{4EA6DFD5-623B-E823-B217-1A5E9733B8CB}"/>
              </a:ext>
            </a:extLst>
          </p:cNvPr>
          <p:cNvSpPr txBox="1"/>
          <p:nvPr/>
        </p:nvSpPr>
        <p:spPr>
          <a:xfrm>
            <a:off x="143072" y="5482345"/>
            <a:ext cx="2467966" cy="646331"/>
          </a:xfrm>
          <a:prstGeom prst="rect">
            <a:avLst/>
          </a:prstGeom>
          <a:noFill/>
        </p:spPr>
        <p:txBody>
          <a:bodyPr wrap="square" rtlCol="0">
            <a:spAutoFit/>
          </a:bodyPr>
          <a:lstStyle/>
          <a:p>
            <a:pPr algn="ctr"/>
            <a:r>
              <a:rPr lang="el-GR" b="1" dirty="0">
                <a:solidFill>
                  <a:schemeClr val="tx2"/>
                </a:solidFill>
                <a:cs typeface="Calibri" pitchFamily="34" charset="0"/>
              </a:rPr>
              <a:t>Συνδυασμός </a:t>
            </a:r>
          </a:p>
          <a:p>
            <a:pPr algn="ctr"/>
            <a:r>
              <a:rPr lang="en-US" b="1" dirty="0">
                <a:solidFill>
                  <a:schemeClr val="tx2"/>
                </a:solidFill>
                <a:cs typeface="Calibri" pitchFamily="34" charset="0"/>
              </a:rPr>
              <a:t>RAS </a:t>
            </a:r>
            <a:r>
              <a:rPr lang="en-US" b="1" dirty="0" err="1">
                <a:solidFill>
                  <a:schemeClr val="tx2"/>
                </a:solidFill>
                <a:cs typeface="Calibri" pitchFamily="34" charset="0"/>
              </a:rPr>
              <a:t>inh</a:t>
            </a:r>
            <a:r>
              <a:rPr lang="en-US" b="1" dirty="0">
                <a:solidFill>
                  <a:schemeClr val="tx2"/>
                </a:solidFill>
                <a:cs typeface="Calibri" pitchFamily="34" charset="0"/>
              </a:rPr>
              <a:t> + diuretic /CCB</a:t>
            </a:r>
            <a:endParaRPr lang="el-GR" b="1" dirty="0">
              <a:solidFill>
                <a:schemeClr val="tx2"/>
              </a:solidFill>
              <a:cs typeface="Calibri" pitchFamily="34" charset="0"/>
            </a:endParaRPr>
          </a:p>
        </p:txBody>
      </p:sp>
      <p:sp>
        <p:nvSpPr>
          <p:cNvPr id="10" name="TextBox 9">
            <a:extLst>
              <a:ext uri="{FF2B5EF4-FFF2-40B4-BE49-F238E27FC236}">
                <a16:creationId xmlns:a16="http://schemas.microsoft.com/office/drawing/2014/main" id="{3E8C42EB-5945-12DB-A242-AD2E78C32408}"/>
              </a:ext>
            </a:extLst>
          </p:cNvPr>
          <p:cNvSpPr txBox="1"/>
          <p:nvPr/>
        </p:nvSpPr>
        <p:spPr>
          <a:xfrm>
            <a:off x="9185771" y="5282354"/>
            <a:ext cx="2467966" cy="1477328"/>
          </a:xfrm>
          <a:prstGeom prst="rect">
            <a:avLst/>
          </a:prstGeom>
          <a:noFill/>
        </p:spPr>
        <p:txBody>
          <a:bodyPr wrap="square" rtlCol="0">
            <a:spAutoFit/>
          </a:bodyPr>
          <a:lstStyle/>
          <a:p>
            <a:r>
              <a:rPr lang="en-US" b="1" dirty="0">
                <a:solidFill>
                  <a:schemeClr val="tx2"/>
                </a:solidFill>
                <a:cs typeface="Calibri" pitchFamily="34" charset="0"/>
              </a:rPr>
              <a:t>LDL: </a:t>
            </a:r>
            <a:r>
              <a:rPr lang="el-GR" b="1" dirty="0">
                <a:solidFill>
                  <a:schemeClr val="tx2"/>
                </a:solidFill>
                <a:cs typeface="Calibri" pitchFamily="34" charset="0"/>
              </a:rPr>
              <a:t>115</a:t>
            </a:r>
            <a:r>
              <a:rPr lang="en-US" b="1" dirty="0">
                <a:solidFill>
                  <a:schemeClr val="tx2"/>
                </a:solidFill>
                <a:cs typeface="Calibri" pitchFamily="34" charset="0"/>
              </a:rPr>
              <a:t>mg/dl</a:t>
            </a:r>
          </a:p>
          <a:p>
            <a:endParaRPr lang="el-GR" b="1" dirty="0">
              <a:solidFill>
                <a:schemeClr val="tx2"/>
              </a:solidFill>
              <a:cs typeface="Calibri" pitchFamily="34" charset="0"/>
            </a:endParaRPr>
          </a:p>
          <a:p>
            <a:r>
              <a:rPr lang="en-US" b="1" dirty="0">
                <a:solidFill>
                  <a:schemeClr val="tx2"/>
                </a:solidFill>
                <a:cs typeface="Calibri" pitchFamily="34" charset="0"/>
              </a:rPr>
              <a:t>Rosuvastatin 20mg </a:t>
            </a:r>
            <a:r>
              <a:rPr lang="en-US" b="1" dirty="0" err="1">
                <a:solidFill>
                  <a:schemeClr val="tx2"/>
                </a:solidFill>
                <a:cs typeface="Calibri" pitchFamily="34" charset="0"/>
              </a:rPr>
              <a:t>ή</a:t>
            </a:r>
            <a:r>
              <a:rPr lang="el-GR" b="1" dirty="0">
                <a:solidFill>
                  <a:schemeClr val="tx2"/>
                </a:solidFill>
                <a:cs typeface="Calibri" pitchFamily="34" charset="0"/>
              </a:rPr>
              <a:t> </a:t>
            </a:r>
            <a:r>
              <a:rPr lang="en-US" b="1" dirty="0">
                <a:solidFill>
                  <a:schemeClr val="tx2"/>
                </a:solidFill>
                <a:cs typeface="Calibri" pitchFamily="34" charset="0"/>
              </a:rPr>
              <a:t>atorvastatin 40mg</a:t>
            </a:r>
            <a:r>
              <a:rPr lang="el-GR" b="1" dirty="0">
                <a:solidFill>
                  <a:schemeClr val="tx2"/>
                </a:solidFill>
                <a:cs typeface="Calibri" pitchFamily="34" charset="0"/>
              </a:rPr>
              <a:t> </a:t>
            </a:r>
          </a:p>
          <a:p>
            <a:r>
              <a:rPr lang="el-GR" b="1" dirty="0">
                <a:solidFill>
                  <a:schemeClr val="tx2"/>
                </a:solidFill>
                <a:cs typeface="Calibri" pitchFamily="34" charset="0"/>
              </a:rPr>
              <a:t>+/- </a:t>
            </a:r>
            <a:r>
              <a:rPr lang="en-US" b="1" dirty="0">
                <a:solidFill>
                  <a:schemeClr val="tx2"/>
                </a:solidFill>
                <a:cs typeface="Calibri" pitchFamily="34" charset="0"/>
              </a:rPr>
              <a:t>ezetimibe</a:t>
            </a:r>
            <a:endParaRPr lang="el-GR" b="1" dirty="0">
              <a:solidFill>
                <a:schemeClr val="tx2"/>
              </a:solidFill>
              <a:cs typeface="Calibri" pitchFamily="34" charset="0"/>
            </a:endParaRPr>
          </a:p>
        </p:txBody>
      </p:sp>
    </p:spTree>
    <p:extLst>
      <p:ext uri="{BB962C8B-B14F-4D97-AF65-F5344CB8AC3E}">
        <p14:creationId xmlns:p14="http://schemas.microsoft.com/office/powerpoint/2010/main" val="106266341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chemeClr val="bg1"/>
                </a:solidFill>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solidFill>
            <a:srgbClr val="7030A0"/>
          </a:solid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3200" b="1" dirty="0">
                <a:solidFill>
                  <a:schemeClr val="bg1"/>
                </a:solidFill>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l-GR" sz="2000" b="1" dirty="0" err="1">
                <a:solidFill>
                  <a:schemeClr val="bg1"/>
                </a:solidFill>
              </a:rPr>
              <a:t>Αντιθρομβωτικ</a:t>
            </a:r>
            <a:r>
              <a:rPr lang="en-US" sz="2000" b="1" dirty="0" err="1">
                <a:solidFill>
                  <a:schemeClr val="bg1"/>
                </a:solidFill>
              </a:rPr>
              <a:t>ή</a:t>
            </a:r>
            <a:r>
              <a:rPr lang="en-US" sz="2000" b="1" dirty="0">
                <a:solidFill>
                  <a:schemeClr val="bg1"/>
                </a:solidFill>
              </a:rPr>
              <a:t> </a:t>
            </a:r>
            <a:r>
              <a:rPr lang="el-GR" sz="2000" b="1" dirty="0">
                <a:solidFill>
                  <a:schemeClr val="bg1"/>
                </a:solidFill>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3200" b="1" dirty="0">
                <a:solidFill>
                  <a:schemeClr val="bg1"/>
                </a:solidFill>
              </a:rPr>
              <a:t>LDL</a:t>
            </a:r>
            <a:endParaRPr lang="el-GR" sz="3200" b="1" dirty="0">
              <a:solidFill>
                <a:schemeClr val="bg1"/>
              </a:solidFill>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l-GR" altLang="el-GR" sz="1600"/>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sz="1600"/>
            </a:p>
          </p:txBody>
        </p:sp>
      </p:grpSp>
      <p:sp>
        <p:nvSpPr>
          <p:cNvPr id="2" name="Σχήμα L 1">
            <a:extLst>
              <a:ext uri="{FF2B5EF4-FFF2-40B4-BE49-F238E27FC236}">
                <a16:creationId xmlns:a16="http://schemas.microsoft.com/office/drawing/2014/main" id="{2A9018C1-58F9-9AE4-C71F-1DAAF59E533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l-GR"/>
          </a:p>
        </p:txBody>
      </p:sp>
      <p:sp>
        <p:nvSpPr>
          <p:cNvPr id="4" name="TextBox 3">
            <a:extLst>
              <a:ext uri="{FF2B5EF4-FFF2-40B4-BE49-F238E27FC236}">
                <a16:creationId xmlns:a16="http://schemas.microsoft.com/office/drawing/2014/main" id="{4EA6DFD5-623B-E823-B217-1A5E9733B8CB}"/>
              </a:ext>
            </a:extLst>
          </p:cNvPr>
          <p:cNvSpPr txBox="1"/>
          <p:nvPr/>
        </p:nvSpPr>
        <p:spPr>
          <a:xfrm>
            <a:off x="143072" y="5482345"/>
            <a:ext cx="2467966" cy="646331"/>
          </a:xfrm>
          <a:prstGeom prst="rect">
            <a:avLst/>
          </a:prstGeom>
          <a:noFill/>
        </p:spPr>
        <p:txBody>
          <a:bodyPr wrap="square" rtlCol="0">
            <a:spAutoFit/>
          </a:bodyPr>
          <a:lstStyle/>
          <a:p>
            <a:pPr algn="ctr"/>
            <a:r>
              <a:rPr lang="el-GR" b="1" dirty="0">
                <a:solidFill>
                  <a:schemeClr val="tx2"/>
                </a:solidFill>
                <a:cs typeface="Calibri" pitchFamily="34" charset="0"/>
              </a:rPr>
              <a:t>Συνδυασμός </a:t>
            </a:r>
          </a:p>
          <a:p>
            <a:pPr algn="ctr"/>
            <a:r>
              <a:rPr lang="en-US" b="1" dirty="0">
                <a:solidFill>
                  <a:schemeClr val="tx2"/>
                </a:solidFill>
                <a:cs typeface="Calibri" pitchFamily="34" charset="0"/>
              </a:rPr>
              <a:t>RAS </a:t>
            </a:r>
            <a:r>
              <a:rPr lang="en-US" b="1" dirty="0" err="1">
                <a:solidFill>
                  <a:schemeClr val="tx2"/>
                </a:solidFill>
                <a:cs typeface="Calibri" pitchFamily="34" charset="0"/>
              </a:rPr>
              <a:t>inh</a:t>
            </a:r>
            <a:r>
              <a:rPr lang="en-US" b="1" dirty="0">
                <a:solidFill>
                  <a:schemeClr val="tx2"/>
                </a:solidFill>
                <a:cs typeface="Calibri" pitchFamily="34" charset="0"/>
              </a:rPr>
              <a:t> + diuretic /CCB</a:t>
            </a:r>
            <a:endParaRPr lang="el-GR" b="1" dirty="0">
              <a:solidFill>
                <a:schemeClr val="tx2"/>
              </a:solidFill>
              <a:cs typeface="Calibri" pitchFamily="34" charset="0"/>
            </a:endParaRPr>
          </a:p>
        </p:txBody>
      </p:sp>
      <p:sp>
        <p:nvSpPr>
          <p:cNvPr id="10" name="TextBox 9">
            <a:extLst>
              <a:ext uri="{FF2B5EF4-FFF2-40B4-BE49-F238E27FC236}">
                <a16:creationId xmlns:a16="http://schemas.microsoft.com/office/drawing/2014/main" id="{0BB9A41D-DBBF-A4EE-D4FE-5D66CD107F38}"/>
              </a:ext>
            </a:extLst>
          </p:cNvPr>
          <p:cNvSpPr txBox="1"/>
          <p:nvPr/>
        </p:nvSpPr>
        <p:spPr>
          <a:xfrm>
            <a:off x="9185771" y="5282354"/>
            <a:ext cx="2467966" cy="1477328"/>
          </a:xfrm>
          <a:prstGeom prst="rect">
            <a:avLst/>
          </a:prstGeom>
          <a:noFill/>
        </p:spPr>
        <p:txBody>
          <a:bodyPr wrap="square" rtlCol="0">
            <a:spAutoFit/>
          </a:bodyPr>
          <a:lstStyle/>
          <a:p>
            <a:r>
              <a:rPr lang="en-US" b="1" dirty="0">
                <a:solidFill>
                  <a:schemeClr val="tx2"/>
                </a:solidFill>
                <a:cs typeface="Calibri" pitchFamily="34" charset="0"/>
              </a:rPr>
              <a:t>LDL: </a:t>
            </a:r>
            <a:r>
              <a:rPr lang="el-GR" b="1" dirty="0">
                <a:solidFill>
                  <a:schemeClr val="tx2"/>
                </a:solidFill>
                <a:cs typeface="Calibri" pitchFamily="34" charset="0"/>
              </a:rPr>
              <a:t>115</a:t>
            </a:r>
            <a:r>
              <a:rPr lang="en-US" b="1" dirty="0">
                <a:solidFill>
                  <a:schemeClr val="tx2"/>
                </a:solidFill>
                <a:cs typeface="Calibri" pitchFamily="34" charset="0"/>
              </a:rPr>
              <a:t>mg/dl</a:t>
            </a:r>
          </a:p>
          <a:p>
            <a:endParaRPr lang="el-GR" b="1" dirty="0">
              <a:solidFill>
                <a:schemeClr val="tx2"/>
              </a:solidFill>
              <a:cs typeface="Calibri" pitchFamily="34" charset="0"/>
            </a:endParaRPr>
          </a:p>
          <a:p>
            <a:r>
              <a:rPr lang="en-US" b="1" dirty="0">
                <a:solidFill>
                  <a:schemeClr val="tx2"/>
                </a:solidFill>
                <a:cs typeface="Calibri" pitchFamily="34" charset="0"/>
              </a:rPr>
              <a:t>Rosuvastatin 20mg </a:t>
            </a:r>
            <a:r>
              <a:rPr lang="en-US" b="1" dirty="0" err="1">
                <a:solidFill>
                  <a:schemeClr val="tx2"/>
                </a:solidFill>
                <a:cs typeface="Calibri" pitchFamily="34" charset="0"/>
              </a:rPr>
              <a:t>ή</a:t>
            </a:r>
            <a:r>
              <a:rPr lang="el-GR" b="1" dirty="0">
                <a:solidFill>
                  <a:schemeClr val="tx2"/>
                </a:solidFill>
                <a:cs typeface="Calibri" pitchFamily="34" charset="0"/>
              </a:rPr>
              <a:t> </a:t>
            </a:r>
            <a:r>
              <a:rPr lang="en-US" b="1" dirty="0">
                <a:solidFill>
                  <a:schemeClr val="tx2"/>
                </a:solidFill>
                <a:cs typeface="Calibri" pitchFamily="34" charset="0"/>
              </a:rPr>
              <a:t>atorvastatin 40mg</a:t>
            </a:r>
            <a:r>
              <a:rPr lang="el-GR" b="1" dirty="0">
                <a:solidFill>
                  <a:schemeClr val="tx2"/>
                </a:solidFill>
                <a:cs typeface="Calibri" pitchFamily="34" charset="0"/>
              </a:rPr>
              <a:t> </a:t>
            </a:r>
          </a:p>
          <a:p>
            <a:r>
              <a:rPr lang="el-GR" b="1" dirty="0">
                <a:solidFill>
                  <a:schemeClr val="tx2"/>
                </a:solidFill>
                <a:cs typeface="Calibri" pitchFamily="34" charset="0"/>
              </a:rPr>
              <a:t>+/- </a:t>
            </a:r>
            <a:r>
              <a:rPr lang="en-US" b="1" dirty="0">
                <a:solidFill>
                  <a:schemeClr val="tx2"/>
                </a:solidFill>
                <a:cs typeface="Calibri" pitchFamily="34" charset="0"/>
              </a:rPr>
              <a:t>ezetimibe</a:t>
            </a:r>
            <a:endParaRPr lang="el-GR" b="1" dirty="0">
              <a:solidFill>
                <a:schemeClr val="tx2"/>
              </a:solidFill>
              <a:cs typeface="Calibri" pitchFamily="34" charset="0"/>
            </a:endParaRPr>
          </a:p>
        </p:txBody>
      </p:sp>
    </p:spTree>
    <p:extLst>
      <p:ext uri="{BB962C8B-B14F-4D97-AF65-F5344CB8AC3E}">
        <p14:creationId xmlns:p14="http://schemas.microsoft.com/office/powerpoint/2010/main" val="1348847333"/>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335380" y="0"/>
            <a:ext cx="11887200" cy="1143000"/>
          </a:xfrm>
        </p:spPr>
        <p:txBody>
          <a:bodyPr/>
          <a:lstStyle/>
          <a:p>
            <a:r>
              <a:rPr lang="fr-CH" sz="2800" b="1" dirty="0">
                <a:solidFill>
                  <a:srgbClr val="002060"/>
                </a:solidFill>
              </a:rPr>
              <a:t>Risk of stroke </a:t>
            </a:r>
            <a:r>
              <a:rPr lang="en-US" sz="2800" b="1" dirty="0">
                <a:solidFill>
                  <a:srgbClr val="002060"/>
                </a:solidFill>
              </a:rPr>
              <a:t>in individuals with diabetes </a:t>
            </a:r>
            <a:br>
              <a:rPr lang="en-US" sz="2800" b="1" dirty="0">
                <a:solidFill>
                  <a:srgbClr val="002060"/>
                </a:solidFill>
              </a:rPr>
            </a:br>
            <a:r>
              <a:rPr lang="fr-CH" sz="2800" b="1" dirty="0" err="1">
                <a:solidFill>
                  <a:srgbClr val="002060"/>
                </a:solidFill>
              </a:rPr>
              <a:t>without</a:t>
            </a:r>
            <a:r>
              <a:rPr lang="fr-CH" sz="2800" b="1" dirty="0">
                <a:solidFill>
                  <a:srgbClr val="002060"/>
                </a:solidFill>
              </a:rPr>
              <a:t> </a:t>
            </a:r>
            <a:r>
              <a:rPr lang="fr-CH" sz="2800" b="1" dirty="0" err="1">
                <a:solidFill>
                  <a:srgbClr val="002060"/>
                </a:solidFill>
              </a:rPr>
              <a:t>Hx</a:t>
            </a:r>
            <a:r>
              <a:rPr lang="fr-CH" sz="2800" b="1" dirty="0">
                <a:solidFill>
                  <a:srgbClr val="002060"/>
                </a:solidFill>
              </a:rPr>
              <a:t> of </a:t>
            </a:r>
            <a:r>
              <a:rPr lang="fr-CH" sz="2800" b="1" dirty="0" err="1">
                <a:solidFill>
                  <a:srgbClr val="002060"/>
                </a:solidFill>
              </a:rPr>
              <a:t>vascular</a:t>
            </a:r>
            <a:r>
              <a:rPr lang="fr-CH" sz="2800" b="1" dirty="0">
                <a:solidFill>
                  <a:srgbClr val="002060"/>
                </a:solidFill>
              </a:rPr>
              <a:t> </a:t>
            </a:r>
            <a:r>
              <a:rPr lang="fr-CH" sz="2800" b="1" dirty="0" err="1">
                <a:solidFill>
                  <a:srgbClr val="002060"/>
                </a:solidFill>
              </a:rPr>
              <a:t>disease</a:t>
            </a:r>
            <a:endParaRPr lang="fr-CH" sz="2800" b="1" dirty="0">
              <a:solidFill>
                <a:srgbClr val="002060"/>
              </a:solidFill>
            </a:endParaRPr>
          </a:p>
        </p:txBody>
      </p:sp>
      <p:sp>
        <p:nvSpPr>
          <p:cNvPr id="4" name="Line 5"/>
          <p:cNvSpPr>
            <a:spLocks noChangeShapeType="1"/>
          </p:cNvSpPr>
          <p:nvPr/>
        </p:nvSpPr>
        <p:spPr bwMode="auto">
          <a:xfrm>
            <a:off x="6076104" y="2508579"/>
            <a:ext cx="1355" cy="2448272"/>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5" name="Line 6"/>
          <p:cNvSpPr>
            <a:spLocks noChangeShapeType="1"/>
          </p:cNvSpPr>
          <p:nvPr/>
        </p:nvSpPr>
        <p:spPr bwMode="auto">
          <a:xfrm rot="16200000">
            <a:off x="6512463" y="2469728"/>
            <a:ext cx="0" cy="45422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6" name="Line 7"/>
          <p:cNvSpPr>
            <a:spLocks noChangeShapeType="1"/>
          </p:cNvSpPr>
          <p:nvPr/>
        </p:nvSpPr>
        <p:spPr bwMode="auto">
          <a:xfrm>
            <a:off x="4259171"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7" name="Line 8"/>
          <p:cNvSpPr>
            <a:spLocks noChangeShapeType="1"/>
          </p:cNvSpPr>
          <p:nvPr/>
        </p:nvSpPr>
        <p:spPr bwMode="auto">
          <a:xfrm>
            <a:off x="515576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8" name="Line 9"/>
          <p:cNvSpPr>
            <a:spLocks noChangeShapeType="1"/>
          </p:cNvSpPr>
          <p:nvPr/>
        </p:nvSpPr>
        <p:spPr bwMode="auto">
          <a:xfrm>
            <a:off x="608921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9" name="Line 10"/>
          <p:cNvSpPr>
            <a:spLocks noChangeShapeType="1"/>
          </p:cNvSpPr>
          <p:nvPr/>
        </p:nvSpPr>
        <p:spPr bwMode="auto">
          <a:xfrm>
            <a:off x="699091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10" name="Line 11"/>
          <p:cNvSpPr>
            <a:spLocks noChangeShapeType="1"/>
          </p:cNvSpPr>
          <p:nvPr/>
        </p:nvSpPr>
        <p:spPr bwMode="auto">
          <a:xfrm>
            <a:off x="7887951"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11" name="Text Box 18"/>
          <p:cNvSpPr txBox="1">
            <a:spLocks noChangeArrowheads="1"/>
          </p:cNvSpPr>
          <p:nvPr/>
        </p:nvSpPr>
        <p:spPr bwMode="auto">
          <a:xfrm>
            <a:off x="7081693" y="2122622"/>
            <a:ext cx="3937295" cy="543675"/>
          </a:xfrm>
          <a:prstGeom prst="rect">
            <a:avLst/>
          </a:prstGeom>
          <a:noFill/>
          <a:ln w="9525">
            <a:noFill/>
            <a:miter lim="800000"/>
            <a:headEnd/>
            <a:tailEnd/>
          </a:ln>
        </p:spPr>
        <p:txBody>
          <a:bodyPr wrap="none">
            <a:prstTxWarp prst="textNoShape">
              <a:avLst/>
            </a:prstTxWarp>
            <a:spAutoFit/>
          </a:bodyPr>
          <a:lstStyle/>
          <a:p>
            <a:pPr algn="ctr" defTabSz="1219140" eaLnBrk="0" fontAlgn="base" hangingPunct="0">
              <a:spcBef>
                <a:spcPct val="0"/>
              </a:spcBef>
              <a:spcAft>
                <a:spcPct val="0"/>
              </a:spcAft>
              <a:defRPr/>
            </a:pPr>
            <a:r>
              <a:rPr lang="en-US" sz="2933" dirty="0">
                <a:solidFill>
                  <a:srgbClr val="000000"/>
                </a:solidFill>
                <a:latin typeface="Arial" charset="0"/>
                <a:cs typeface="Arial"/>
                <a:sym typeface="Arial"/>
              </a:rPr>
              <a:t>Adjusted Hazard Ratio</a:t>
            </a:r>
          </a:p>
        </p:txBody>
      </p:sp>
      <p:sp>
        <p:nvSpPr>
          <p:cNvPr id="12" name="Text Box 12"/>
          <p:cNvSpPr txBox="1">
            <a:spLocks noChangeArrowheads="1"/>
          </p:cNvSpPr>
          <p:nvPr/>
        </p:nvSpPr>
        <p:spPr bwMode="auto">
          <a:xfrm>
            <a:off x="4038848" y="4938956"/>
            <a:ext cx="567784"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0.1 </a:t>
            </a:r>
          </a:p>
        </p:txBody>
      </p:sp>
      <p:sp>
        <p:nvSpPr>
          <p:cNvPr id="13" name="Text Box 13"/>
          <p:cNvSpPr txBox="1">
            <a:spLocks noChangeArrowheads="1"/>
          </p:cNvSpPr>
          <p:nvPr/>
        </p:nvSpPr>
        <p:spPr bwMode="auto">
          <a:xfrm>
            <a:off x="4872319" y="4938956"/>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0.5</a:t>
            </a:r>
          </a:p>
        </p:txBody>
      </p:sp>
      <p:sp>
        <p:nvSpPr>
          <p:cNvPr id="14" name="Text Box 14"/>
          <p:cNvSpPr txBox="1">
            <a:spLocks noChangeArrowheads="1"/>
          </p:cNvSpPr>
          <p:nvPr/>
        </p:nvSpPr>
        <p:spPr bwMode="auto">
          <a:xfrm>
            <a:off x="5793071" y="4938956"/>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a:solidFill>
                  <a:srgbClr val="000000"/>
                </a:solidFill>
                <a:latin typeface="Gill Sans"/>
                <a:cs typeface="Gill Sans"/>
                <a:sym typeface="Arial"/>
              </a:rPr>
              <a:t>1.0</a:t>
            </a:r>
          </a:p>
        </p:txBody>
      </p:sp>
      <p:sp>
        <p:nvSpPr>
          <p:cNvPr id="15" name="Text Box 15"/>
          <p:cNvSpPr txBox="1">
            <a:spLocks noChangeArrowheads="1"/>
          </p:cNvSpPr>
          <p:nvPr/>
        </p:nvSpPr>
        <p:spPr bwMode="auto">
          <a:xfrm>
            <a:off x="6815417" y="4938956"/>
            <a:ext cx="31290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a:solidFill>
                  <a:srgbClr val="000000"/>
                </a:solidFill>
                <a:latin typeface="Gill Sans"/>
                <a:cs typeface="Gill Sans"/>
                <a:sym typeface="Arial"/>
              </a:rPr>
              <a:t>5</a:t>
            </a:r>
          </a:p>
        </p:txBody>
      </p:sp>
      <p:sp>
        <p:nvSpPr>
          <p:cNvPr id="16" name="Text Box 16"/>
          <p:cNvSpPr txBox="1">
            <a:spLocks noChangeArrowheads="1"/>
          </p:cNvSpPr>
          <p:nvPr/>
        </p:nvSpPr>
        <p:spPr bwMode="auto">
          <a:xfrm>
            <a:off x="7657204" y="4938956"/>
            <a:ext cx="44114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10</a:t>
            </a:r>
          </a:p>
        </p:txBody>
      </p:sp>
      <p:sp>
        <p:nvSpPr>
          <p:cNvPr id="17" name="Text Box 17"/>
          <p:cNvSpPr txBox="1">
            <a:spLocks noChangeArrowheads="1"/>
          </p:cNvSpPr>
          <p:nvPr/>
        </p:nvSpPr>
        <p:spPr bwMode="auto">
          <a:xfrm>
            <a:off x="3487178" y="5332606"/>
            <a:ext cx="5886245" cy="461665"/>
          </a:xfrm>
          <a:prstGeom prst="rect">
            <a:avLst/>
          </a:prstGeom>
          <a:noFill/>
          <a:ln w="9525">
            <a:noFill/>
            <a:miter lim="800000"/>
            <a:headEnd/>
            <a:tailEnd/>
          </a:ln>
        </p:spPr>
        <p:txBody>
          <a:bodyPr wrap="square">
            <a:prstTxWarp prst="textNoShape">
              <a:avLst/>
            </a:prstTxWarp>
            <a:spAutoFit/>
          </a:bodyPr>
          <a:lstStyle/>
          <a:p>
            <a:pPr algn="ctr" defTabSz="1219140" eaLnBrk="0" fontAlgn="base" hangingPunct="0">
              <a:spcBef>
                <a:spcPct val="0"/>
              </a:spcBef>
              <a:spcAft>
                <a:spcPct val="0"/>
              </a:spcAft>
              <a:defRPr/>
            </a:pPr>
            <a:r>
              <a:rPr lang="en-US" sz="2400" dirty="0">
                <a:solidFill>
                  <a:srgbClr val="000000"/>
                </a:solidFill>
                <a:latin typeface="Arial" charset="0"/>
                <a:cs typeface="Arial"/>
                <a:sym typeface="Arial"/>
              </a:rPr>
              <a:t>Reduces risk	</a:t>
            </a:r>
            <a:r>
              <a:rPr lang="el-GR" sz="2400" dirty="0">
                <a:solidFill>
                  <a:srgbClr val="000000"/>
                </a:solidFill>
                <a:latin typeface="Arial" charset="0"/>
                <a:cs typeface="Arial"/>
                <a:sym typeface="Arial"/>
              </a:rPr>
              <a:t> </a:t>
            </a:r>
            <a:r>
              <a:rPr lang="en-US" sz="2400" dirty="0">
                <a:solidFill>
                  <a:srgbClr val="000000"/>
                </a:solidFill>
                <a:latin typeface="Arial" charset="0"/>
                <a:cs typeface="Arial"/>
                <a:sym typeface="Arial"/>
              </a:rPr>
              <a:t>	Increases risk</a:t>
            </a:r>
          </a:p>
        </p:txBody>
      </p:sp>
      <p:sp>
        <p:nvSpPr>
          <p:cNvPr id="30" name="Rectangle 29"/>
          <p:cNvSpPr/>
          <p:nvPr/>
        </p:nvSpPr>
        <p:spPr>
          <a:xfrm>
            <a:off x="5811808" y="6429039"/>
            <a:ext cx="6077305" cy="318100"/>
          </a:xfrm>
          <a:prstGeom prst="rect">
            <a:avLst/>
          </a:prstGeom>
        </p:spPr>
        <p:txBody>
          <a:bodyPr wrap="none">
            <a:spAutoFit/>
          </a:bodyPr>
          <a:lstStyle/>
          <a:p>
            <a:pPr algn="ctr" defTabSz="1219140" fontAlgn="base">
              <a:spcBef>
                <a:spcPct val="0"/>
              </a:spcBef>
              <a:spcAft>
                <a:spcPct val="0"/>
              </a:spcAft>
              <a:defRPr/>
            </a:pPr>
            <a:r>
              <a:rPr lang="en-US" sz="1467" kern="0" dirty="0">
                <a:solidFill>
                  <a:srgbClr val="000000"/>
                </a:solidFill>
                <a:latin typeface="Arial" panose="020B0604020202020204" pitchFamily="34" charset="0"/>
                <a:cs typeface="Arial"/>
                <a:sym typeface="Arial"/>
              </a:rPr>
              <a:t>Emerging Risk Factors Collaboration. Lancet 2010;375(9733):2215–22</a:t>
            </a:r>
            <a:endParaRPr lang="fr-CH" sz="1333" dirty="0">
              <a:solidFill>
                <a:srgbClr val="000000"/>
              </a:solidFill>
              <a:latin typeface="Arial" charset="0"/>
              <a:cs typeface="Arial"/>
              <a:sym typeface="Arial"/>
            </a:endParaRPr>
          </a:p>
        </p:txBody>
      </p:sp>
      <p:sp>
        <p:nvSpPr>
          <p:cNvPr id="32" name="Line 11"/>
          <p:cNvSpPr>
            <a:spLocks noChangeShapeType="1"/>
          </p:cNvSpPr>
          <p:nvPr/>
        </p:nvSpPr>
        <p:spPr bwMode="auto">
          <a:xfrm>
            <a:off x="8783563" y="471566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33" name="Text Box 16"/>
          <p:cNvSpPr txBox="1">
            <a:spLocks noChangeArrowheads="1"/>
          </p:cNvSpPr>
          <p:nvPr/>
        </p:nvSpPr>
        <p:spPr bwMode="auto">
          <a:xfrm>
            <a:off x="8552816" y="4913793"/>
            <a:ext cx="44114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50</a:t>
            </a:r>
          </a:p>
        </p:txBody>
      </p:sp>
      <p:grpSp>
        <p:nvGrpSpPr>
          <p:cNvPr id="27" name="Groupe 26"/>
          <p:cNvGrpSpPr/>
          <p:nvPr/>
        </p:nvGrpSpPr>
        <p:grpSpPr>
          <a:xfrm>
            <a:off x="527383" y="3664883"/>
            <a:ext cx="11137237" cy="584775"/>
            <a:chOff x="323528" y="4532347"/>
            <a:chExt cx="8784976" cy="584776"/>
          </a:xfrm>
        </p:grpSpPr>
        <p:sp>
          <p:nvSpPr>
            <p:cNvPr id="28" name="Text Box 19"/>
            <p:cNvSpPr txBox="1">
              <a:spLocks noChangeArrowheads="1"/>
            </p:cNvSpPr>
            <p:nvPr/>
          </p:nvSpPr>
          <p:spPr bwMode="auto">
            <a:xfrm>
              <a:off x="323528" y="4532347"/>
              <a:ext cx="8784976" cy="584776"/>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defRPr/>
              </a:pPr>
              <a:r>
                <a:rPr lang="en-US" sz="2667" dirty="0">
                  <a:solidFill>
                    <a:srgbClr val="FF0000"/>
                  </a:solidFill>
                  <a:latin typeface="Arial" panose="020B0604020202020204" pitchFamily="34" charset="0"/>
                  <a:cs typeface="Arial" panose="020B0604020202020204" pitchFamily="34" charset="0"/>
                  <a:sym typeface="Arial"/>
                </a:rPr>
                <a:t>Hemorrhagic</a:t>
              </a:r>
              <a:r>
                <a:rPr lang="en-US" sz="2667" dirty="0">
                  <a:solidFill>
                    <a:srgbClr val="000000"/>
                  </a:solidFill>
                  <a:latin typeface="Arial" panose="020B0604020202020204" pitchFamily="34" charset="0"/>
                  <a:cs typeface="Arial" panose="020B0604020202020204" pitchFamily="34" charset="0"/>
                  <a:sym typeface="Arial"/>
                </a:rPr>
                <a:t> stroke 		</a:t>
              </a:r>
              <a:r>
                <a:rPr lang="de-CH" sz="2667" dirty="0">
                  <a:solidFill>
                    <a:srgbClr val="000000"/>
                  </a:solidFill>
                  <a:latin typeface="Arial" charset="0"/>
                  <a:cs typeface="Arial"/>
                  <a:sym typeface="Arial"/>
                </a:rPr>
                <a:t>		</a:t>
              </a:r>
              <a:r>
                <a:rPr lang="de-CH" sz="3200" dirty="0">
                  <a:solidFill>
                    <a:srgbClr val="000000"/>
                  </a:solidFill>
                  <a:latin typeface="Arial" charset="0"/>
                  <a:cs typeface="Arial"/>
                  <a:sym typeface="Arial"/>
                </a:rPr>
                <a:t>1.84</a:t>
              </a:r>
              <a:r>
                <a:rPr lang="fr-CH" sz="2667" dirty="0">
                  <a:solidFill>
                    <a:srgbClr val="000000"/>
                  </a:solidFill>
                  <a:latin typeface="Arial" charset="0"/>
                  <a:cs typeface="Arial"/>
                  <a:sym typeface="Arial"/>
                </a:rPr>
                <a:t>   </a:t>
              </a:r>
              <a:r>
                <a:rPr lang="fr-CH" sz="1600" dirty="0">
                  <a:solidFill>
                    <a:srgbClr val="969696"/>
                  </a:solidFill>
                  <a:latin typeface="Arial" charset="0"/>
                  <a:cs typeface="Arial"/>
                  <a:sym typeface="Arial"/>
                </a:rPr>
                <a:t>(</a:t>
              </a:r>
              <a:r>
                <a:rPr lang="en-US" sz="1600" dirty="0">
                  <a:solidFill>
                    <a:srgbClr val="969696"/>
                  </a:solidFill>
                  <a:latin typeface="Arial" charset="0"/>
                  <a:cs typeface="Arial"/>
                  <a:sym typeface="Arial"/>
                </a:rPr>
                <a:t>1.59-2.13</a:t>
              </a:r>
              <a:r>
                <a:rPr lang="de-CH" sz="1600" dirty="0">
                  <a:solidFill>
                    <a:srgbClr val="969696"/>
                  </a:solidFill>
                  <a:latin typeface="Arial" charset="0"/>
                  <a:cs typeface="Arial"/>
                  <a:sym typeface="Arial"/>
                </a:rPr>
                <a:t>)</a:t>
              </a:r>
            </a:p>
          </p:txBody>
        </p:sp>
        <p:sp>
          <p:nvSpPr>
            <p:cNvPr id="29" name="AutoShape 20"/>
            <p:cNvSpPr>
              <a:spLocks noChangeArrowheads="1"/>
            </p:cNvSpPr>
            <p:nvPr/>
          </p:nvSpPr>
          <p:spPr bwMode="auto">
            <a:xfrm flipV="1">
              <a:off x="4758548" y="4740106"/>
              <a:ext cx="551259" cy="374874"/>
            </a:xfrm>
            <a:prstGeom prst="diamond">
              <a:avLst/>
            </a:prstGeom>
            <a:solidFill>
              <a:schemeClr val="accent6"/>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AAE2CA"/>
                </a:solidFill>
                <a:latin typeface="Arial" charset="0"/>
                <a:cs typeface="Arial"/>
                <a:sym typeface="Arial"/>
              </a:endParaRPr>
            </a:p>
          </p:txBody>
        </p:sp>
      </p:grpSp>
      <p:grpSp>
        <p:nvGrpSpPr>
          <p:cNvPr id="18" name="Groupe 17"/>
          <p:cNvGrpSpPr/>
          <p:nvPr/>
        </p:nvGrpSpPr>
        <p:grpSpPr>
          <a:xfrm>
            <a:off x="527383" y="2714435"/>
            <a:ext cx="11137237" cy="614010"/>
            <a:chOff x="323528" y="4532347"/>
            <a:chExt cx="8784976" cy="614012"/>
          </a:xfrm>
        </p:grpSpPr>
        <p:sp>
          <p:nvSpPr>
            <p:cNvPr id="19" name="Text Box 19"/>
            <p:cNvSpPr txBox="1">
              <a:spLocks noChangeArrowheads="1"/>
            </p:cNvSpPr>
            <p:nvPr/>
          </p:nvSpPr>
          <p:spPr bwMode="auto">
            <a:xfrm>
              <a:off x="323528" y="4532347"/>
              <a:ext cx="8784976" cy="584777"/>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defRPr/>
              </a:pPr>
              <a:r>
                <a:rPr lang="en-US" sz="2667" dirty="0">
                  <a:solidFill>
                    <a:srgbClr val="000000"/>
                  </a:solidFill>
                  <a:latin typeface="Arial" panose="020B0604020202020204" pitchFamily="34" charset="0"/>
                  <a:cs typeface="Arial" panose="020B0604020202020204" pitchFamily="34" charset="0"/>
                  <a:sym typeface="Arial"/>
                </a:rPr>
                <a:t>Ischemic </a:t>
              </a:r>
              <a:r>
                <a:rPr lang="en-US" sz="2667" dirty="0">
                  <a:solidFill>
                    <a:srgbClr val="FF0000"/>
                  </a:solidFill>
                  <a:latin typeface="Arial" panose="020B0604020202020204" pitchFamily="34" charset="0"/>
                  <a:cs typeface="Arial" panose="020B0604020202020204" pitchFamily="34" charset="0"/>
                  <a:sym typeface="Arial"/>
                </a:rPr>
                <a:t>stroke		 </a:t>
              </a:r>
              <a:r>
                <a:rPr lang="de-CH" sz="2667" dirty="0">
                  <a:solidFill>
                    <a:srgbClr val="000000"/>
                  </a:solidFill>
                  <a:latin typeface="Arial" charset="0"/>
                  <a:cs typeface="Arial"/>
                  <a:sym typeface="Arial"/>
                </a:rPr>
                <a:t>			</a:t>
              </a:r>
              <a:r>
                <a:rPr lang="fr-CH" sz="3200" dirty="0">
                  <a:solidFill>
                    <a:srgbClr val="000000"/>
                  </a:solidFill>
                  <a:latin typeface="Arial" charset="0"/>
                  <a:cs typeface="Arial"/>
                  <a:sym typeface="Arial"/>
                </a:rPr>
                <a:t>2.27  </a:t>
              </a:r>
              <a:r>
                <a:rPr lang="fr-CH" sz="1600" dirty="0">
                  <a:solidFill>
                    <a:srgbClr val="969696"/>
                  </a:solidFill>
                  <a:latin typeface="Arial" charset="0"/>
                  <a:cs typeface="Arial"/>
                  <a:sym typeface="Arial"/>
                </a:rPr>
                <a:t>(1.95–2.65)</a:t>
              </a:r>
              <a:endParaRPr lang="de-CH" sz="1600" dirty="0">
                <a:solidFill>
                  <a:srgbClr val="969696"/>
                </a:solidFill>
                <a:latin typeface="Arial" charset="0"/>
                <a:cs typeface="Arial"/>
                <a:sym typeface="Arial"/>
              </a:endParaRPr>
            </a:p>
          </p:txBody>
        </p:sp>
        <p:sp>
          <p:nvSpPr>
            <p:cNvPr id="20" name="AutoShape 20"/>
            <p:cNvSpPr>
              <a:spLocks noChangeArrowheads="1"/>
            </p:cNvSpPr>
            <p:nvPr/>
          </p:nvSpPr>
          <p:spPr bwMode="auto">
            <a:xfrm flipV="1">
              <a:off x="4860348" y="4699203"/>
              <a:ext cx="518585" cy="447156"/>
            </a:xfrm>
            <a:prstGeom prst="diamond">
              <a:avLst/>
            </a:prstGeom>
            <a:solidFill>
              <a:srgbClr val="FF0000"/>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grpSp>
      <p:sp>
        <p:nvSpPr>
          <p:cNvPr id="3" name="TextBox 2">
            <a:extLst>
              <a:ext uri="{FF2B5EF4-FFF2-40B4-BE49-F238E27FC236}">
                <a16:creationId xmlns:a16="http://schemas.microsoft.com/office/drawing/2014/main" id="{DD74B8CD-D0CB-4076-9AD4-ACCEDC691F23}"/>
              </a:ext>
            </a:extLst>
          </p:cNvPr>
          <p:cNvSpPr txBox="1"/>
          <p:nvPr/>
        </p:nvSpPr>
        <p:spPr>
          <a:xfrm>
            <a:off x="159063" y="6003355"/>
            <a:ext cx="4588115" cy="708656"/>
          </a:xfrm>
          <a:prstGeom prst="rect">
            <a:avLst/>
          </a:prstGeom>
          <a:noFill/>
        </p:spPr>
        <p:txBody>
          <a:bodyPr wrap="none" rtlCol="0">
            <a:spAutoFit/>
          </a:bodyPr>
          <a:lstStyle/>
          <a:p>
            <a:pPr defTabSz="1219170">
              <a:lnSpc>
                <a:spcPct val="70000"/>
              </a:lnSpc>
              <a:buClr>
                <a:srgbClr val="000000"/>
              </a:buClr>
            </a:pPr>
            <a:r>
              <a:rPr lang="en-US" sz="1867" b="1" kern="0" dirty="0">
                <a:solidFill>
                  <a:srgbClr val="000000"/>
                </a:solidFill>
                <a:latin typeface="Calibri" panose="020F0502020204030204" pitchFamily="34" charset="0"/>
                <a:cs typeface="Calibri" panose="020F0502020204030204" pitchFamily="34" charset="0"/>
                <a:sym typeface="Arial"/>
              </a:rPr>
              <a:t>Data for 698,782 people </a:t>
            </a:r>
          </a:p>
          <a:p>
            <a:pPr defTabSz="1219170">
              <a:lnSpc>
                <a:spcPct val="70000"/>
              </a:lnSpc>
              <a:buClr>
                <a:srgbClr val="000000"/>
              </a:buClr>
            </a:pPr>
            <a:r>
              <a:rPr lang="en-US" sz="1867" b="1" kern="0" dirty="0">
                <a:solidFill>
                  <a:srgbClr val="000000"/>
                </a:solidFill>
                <a:latin typeface="Calibri" panose="020F0502020204030204" pitchFamily="34" charset="0"/>
                <a:cs typeface="Calibri" panose="020F0502020204030204" pitchFamily="34" charset="0"/>
                <a:sym typeface="Arial"/>
              </a:rPr>
              <a:t>(52,765 non-fatal or fatal vascular outcomes</a:t>
            </a:r>
          </a:p>
          <a:p>
            <a:pPr defTabSz="1219170">
              <a:lnSpc>
                <a:spcPct val="70000"/>
              </a:lnSpc>
              <a:buClr>
                <a:srgbClr val="000000"/>
              </a:buClr>
            </a:pPr>
            <a:r>
              <a:rPr lang="en-US" sz="1867" b="1" kern="0" dirty="0">
                <a:solidFill>
                  <a:srgbClr val="000000"/>
                </a:solidFill>
                <a:latin typeface="Calibri" panose="020F0502020204030204" pitchFamily="34" charset="0"/>
                <a:cs typeface="Calibri" panose="020F0502020204030204" pitchFamily="34" charset="0"/>
                <a:sym typeface="Arial"/>
              </a:rPr>
              <a:t>median 10·8 years to first outcome)</a:t>
            </a:r>
            <a:endParaRPr lang="el-GR" sz="1867" b="1" kern="0" dirty="0">
              <a:solidFill>
                <a:srgbClr val="000000"/>
              </a:solidFill>
              <a:latin typeface="Calibri" panose="020F0502020204030204" pitchFamily="34" charset="0"/>
              <a:cs typeface="Calibri" panose="020F0502020204030204" pitchFamily="34" charset="0"/>
              <a:sym typeface="Arial"/>
            </a:endParaRPr>
          </a:p>
        </p:txBody>
      </p:sp>
      <p:cxnSp>
        <p:nvCxnSpPr>
          <p:cNvPr id="21" name="Ευθεία γραμμή σύνδεσης 6">
            <a:extLst>
              <a:ext uri="{FF2B5EF4-FFF2-40B4-BE49-F238E27FC236}">
                <a16:creationId xmlns:a16="http://schemas.microsoft.com/office/drawing/2014/main" id="{1A218EDC-8B69-0120-5401-C5DDCA996646}"/>
              </a:ext>
            </a:extLst>
          </p:cNvPr>
          <p:cNvCxnSpPr/>
          <p:nvPr/>
        </p:nvCxnSpPr>
        <p:spPr>
          <a:xfrm>
            <a:off x="229081" y="99111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6A1DC05-64F1-A5FC-C663-20BBEA373CB3}"/>
              </a:ext>
            </a:extLst>
          </p:cNvPr>
          <p:cNvSpPr txBox="1"/>
          <p:nvPr/>
        </p:nvSpPr>
        <p:spPr>
          <a:xfrm>
            <a:off x="437209" y="1138517"/>
            <a:ext cx="4660250" cy="369332"/>
          </a:xfrm>
          <a:prstGeom prst="rect">
            <a:avLst/>
          </a:prstGeom>
          <a:noFill/>
        </p:spPr>
        <p:txBody>
          <a:bodyPr wrap="none" rtlCol="0">
            <a:spAutoFit/>
          </a:bodyPr>
          <a:lstStyle/>
          <a:p>
            <a:r>
              <a:rPr lang="fr-CH" b="1" dirty="0">
                <a:solidFill>
                  <a:srgbClr val="002060"/>
                </a:solidFill>
              </a:rPr>
              <a:t>Meta-</a:t>
            </a:r>
            <a:r>
              <a:rPr lang="fr-CH" b="1" dirty="0" err="1">
                <a:solidFill>
                  <a:srgbClr val="002060"/>
                </a:solidFill>
              </a:rPr>
              <a:t>analysis</a:t>
            </a:r>
            <a:r>
              <a:rPr lang="fr-CH" b="1" dirty="0">
                <a:solidFill>
                  <a:srgbClr val="002060"/>
                </a:solidFill>
              </a:rPr>
              <a:t> of 102 prospective </a:t>
            </a:r>
            <a:r>
              <a:rPr lang="fr-CH" b="1" dirty="0" err="1">
                <a:solidFill>
                  <a:srgbClr val="002060"/>
                </a:solidFill>
              </a:rPr>
              <a:t>studies</a:t>
            </a:r>
            <a:endParaRPr lang="el-GR" dirty="0"/>
          </a:p>
        </p:txBody>
      </p:sp>
    </p:spTree>
    <p:extLst>
      <p:ext uri="{BB962C8B-B14F-4D97-AF65-F5344CB8AC3E}">
        <p14:creationId xmlns:p14="http://schemas.microsoft.com/office/powerpoint/2010/main" val="310787232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Line 5"/>
          <p:cNvSpPr>
            <a:spLocks noChangeShapeType="1"/>
          </p:cNvSpPr>
          <p:nvPr/>
        </p:nvSpPr>
        <p:spPr bwMode="auto">
          <a:xfrm>
            <a:off x="6076104" y="2508579"/>
            <a:ext cx="1355" cy="2448272"/>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5" name="Line 6"/>
          <p:cNvSpPr>
            <a:spLocks noChangeShapeType="1"/>
          </p:cNvSpPr>
          <p:nvPr/>
        </p:nvSpPr>
        <p:spPr bwMode="auto">
          <a:xfrm rot="16200000">
            <a:off x="6512463" y="2469728"/>
            <a:ext cx="0" cy="45422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6" name="Line 7"/>
          <p:cNvSpPr>
            <a:spLocks noChangeShapeType="1"/>
          </p:cNvSpPr>
          <p:nvPr/>
        </p:nvSpPr>
        <p:spPr bwMode="auto">
          <a:xfrm>
            <a:off x="4259171"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7" name="Line 8"/>
          <p:cNvSpPr>
            <a:spLocks noChangeShapeType="1"/>
          </p:cNvSpPr>
          <p:nvPr/>
        </p:nvSpPr>
        <p:spPr bwMode="auto">
          <a:xfrm>
            <a:off x="515576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8" name="Line 9"/>
          <p:cNvSpPr>
            <a:spLocks noChangeShapeType="1"/>
          </p:cNvSpPr>
          <p:nvPr/>
        </p:nvSpPr>
        <p:spPr bwMode="auto">
          <a:xfrm>
            <a:off x="608921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9" name="Line 10"/>
          <p:cNvSpPr>
            <a:spLocks noChangeShapeType="1"/>
          </p:cNvSpPr>
          <p:nvPr/>
        </p:nvSpPr>
        <p:spPr bwMode="auto">
          <a:xfrm>
            <a:off x="6990913"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10" name="Line 11"/>
          <p:cNvSpPr>
            <a:spLocks noChangeShapeType="1"/>
          </p:cNvSpPr>
          <p:nvPr/>
        </p:nvSpPr>
        <p:spPr bwMode="auto">
          <a:xfrm>
            <a:off x="7887951" y="4740828"/>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11" name="Text Box 18"/>
          <p:cNvSpPr txBox="1">
            <a:spLocks noChangeArrowheads="1"/>
          </p:cNvSpPr>
          <p:nvPr/>
        </p:nvSpPr>
        <p:spPr bwMode="auto">
          <a:xfrm>
            <a:off x="7169147" y="2096402"/>
            <a:ext cx="2372765" cy="543675"/>
          </a:xfrm>
          <a:prstGeom prst="rect">
            <a:avLst/>
          </a:prstGeom>
          <a:noFill/>
          <a:ln w="9525">
            <a:noFill/>
            <a:miter lim="800000"/>
            <a:headEnd/>
            <a:tailEnd/>
          </a:ln>
        </p:spPr>
        <p:txBody>
          <a:bodyPr wrap="none">
            <a:prstTxWarp prst="textNoShape">
              <a:avLst/>
            </a:prstTxWarp>
            <a:spAutoFit/>
          </a:bodyPr>
          <a:lstStyle/>
          <a:p>
            <a:pPr algn="ctr" defTabSz="1219140" eaLnBrk="0" fontAlgn="base" hangingPunct="0">
              <a:spcBef>
                <a:spcPct val="0"/>
              </a:spcBef>
              <a:spcAft>
                <a:spcPct val="0"/>
              </a:spcAft>
              <a:defRPr/>
            </a:pPr>
            <a:r>
              <a:rPr lang="en-US" sz="2933" dirty="0">
                <a:latin typeface="Arial" charset="0"/>
              </a:rPr>
              <a:t>Hazard Ratio</a:t>
            </a:r>
          </a:p>
        </p:txBody>
      </p:sp>
      <p:sp>
        <p:nvSpPr>
          <p:cNvPr id="12" name="Text Box 12"/>
          <p:cNvSpPr txBox="1">
            <a:spLocks noChangeArrowheads="1"/>
          </p:cNvSpPr>
          <p:nvPr/>
        </p:nvSpPr>
        <p:spPr bwMode="auto">
          <a:xfrm>
            <a:off x="4038848" y="4938956"/>
            <a:ext cx="567784"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latin typeface="Gill Sans"/>
                <a:cs typeface="Gill Sans"/>
              </a:rPr>
              <a:t>0.1 </a:t>
            </a:r>
          </a:p>
        </p:txBody>
      </p:sp>
      <p:sp>
        <p:nvSpPr>
          <p:cNvPr id="13" name="Text Box 13"/>
          <p:cNvSpPr txBox="1">
            <a:spLocks noChangeArrowheads="1"/>
          </p:cNvSpPr>
          <p:nvPr/>
        </p:nvSpPr>
        <p:spPr bwMode="auto">
          <a:xfrm>
            <a:off x="4872319" y="4938956"/>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latin typeface="Gill Sans"/>
                <a:cs typeface="Gill Sans"/>
              </a:rPr>
              <a:t>0.5</a:t>
            </a:r>
          </a:p>
        </p:txBody>
      </p:sp>
      <p:sp>
        <p:nvSpPr>
          <p:cNvPr id="14" name="Text Box 14"/>
          <p:cNvSpPr txBox="1">
            <a:spLocks noChangeArrowheads="1"/>
          </p:cNvSpPr>
          <p:nvPr/>
        </p:nvSpPr>
        <p:spPr bwMode="auto">
          <a:xfrm>
            <a:off x="5793071" y="4938956"/>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a:latin typeface="Gill Sans"/>
                <a:cs typeface="Gill Sans"/>
              </a:rPr>
              <a:t>1.0</a:t>
            </a:r>
          </a:p>
        </p:txBody>
      </p:sp>
      <p:sp>
        <p:nvSpPr>
          <p:cNvPr id="15" name="Text Box 15"/>
          <p:cNvSpPr txBox="1">
            <a:spLocks noChangeArrowheads="1"/>
          </p:cNvSpPr>
          <p:nvPr/>
        </p:nvSpPr>
        <p:spPr bwMode="auto">
          <a:xfrm>
            <a:off x="6815417" y="4938956"/>
            <a:ext cx="31290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a:latin typeface="Gill Sans"/>
                <a:cs typeface="Gill Sans"/>
              </a:rPr>
              <a:t>5</a:t>
            </a:r>
          </a:p>
        </p:txBody>
      </p:sp>
      <p:sp>
        <p:nvSpPr>
          <p:cNvPr id="16" name="Text Box 16"/>
          <p:cNvSpPr txBox="1">
            <a:spLocks noChangeArrowheads="1"/>
          </p:cNvSpPr>
          <p:nvPr/>
        </p:nvSpPr>
        <p:spPr bwMode="auto">
          <a:xfrm>
            <a:off x="7657204" y="4938956"/>
            <a:ext cx="44114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latin typeface="Gill Sans"/>
                <a:cs typeface="Gill Sans"/>
              </a:rPr>
              <a:t>10</a:t>
            </a:r>
          </a:p>
        </p:txBody>
      </p:sp>
      <p:sp>
        <p:nvSpPr>
          <p:cNvPr id="17" name="Text Box 17"/>
          <p:cNvSpPr txBox="1">
            <a:spLocks noChangeArrowheads="1"/>
          </p:cNvSpPr>
          <p:nvPr/>
        </p:nvSpPr>
        <p:spPr bwMode="auto">
          <a:xfrm>
            <a:off x="2503949" y="5267059"/>
            <a:ext cx="8324644" cy="461665"/>
          </a:xfrm>
          <a:prstGeom prst="rect">
            <a:avLst/>
          </a:prstGeom>
          <a:noFill/>
          <a:ln w="9525">
            <a:noFill/>
            <a:miter lim="800000"/>
            <a:headEnd/>
            <a:tailEnd/>
          </a:ln>
        </p:spPr>
        <p:txBody>
          <a:bodyPr wrap="square">
            <a:prstTxWarp prst="textNoShape">
              <a:avLst/>
            </a:prstTxWarp>
            <a:spAutoFit/>
          </a:bodyPr>
          <a:lstStyle/>
          <a:p>
            <a:pPr algn="ctr" defTabSz="1219140" eaLnBrk="0" fontAlgn="base" hangingPunct="0">
              <a:spcBef>
                <a:spcPct val="0"/>
              </a:spcBef>
              <a:spcAft>
                <a:spcPct val="0"/>
              </a:spcAft>
              <a:defRPr/>
            </a:pPr>
            <a:r>
              <a:rPr lang="en-US" sz="2400" dirty="0">
                <a:latin typeface="Arial" charset="0"/>
              </a:rPr>
              <a:t>Lower target better		Higher target better</a:t>
            </a:r>
          </a:p>
        </p:txBody>
      </p:sp>
      <p:sp>
        <p:nvSpPr>
          <p:cNvPr id="30" name="Rectangle 29"/>
          <p:cNvSpPr/>
          <p:nvPr/>
        </p:nvSpPr>
        <p:spPr>
          <a:xfrm>
            <a:off x="7614846" y="6311051"/>
            <a:ext cx="4123052" cy="318100"/>
          </a:xfrm>
          <a:prstGeom prst="rect">
            <a:avLst/>
          </a:prstGeom>
        </p:spPr>
        <p:txBody>
          <a:bodyPr wrap="none">
            <a:spAutoFit/>
          </a:bodyPr>
          <a:lstStyle/>
          <a:p>
            <a:pPr algn="ctr" defTabSz="1219140" fontAlgn="base">
              <a:spcBef>
                <a:spcPct val="0"/>
              </a:spcBef>
              <a:spcAft>
                <a:spcPct val="0"/>
              </a:spcAft>
              <a:defRPr/>
            </a:pPr>
            <a:r>
              <a:rPr lang="en-US" sz="1467" dirty="0" err="1">
                <a:latin typeface="Arial" panose="020B0604020202020204" pitchFamily="34" charset="0"/>
              </a:rPr>
              <a:t>Amarenco</a:t>
            </a:r>
            <a:r>
              <a:rPr lang="en-US" sz="1467" dirty="0">
                <a:latin typeface="Arial" panose="020B0604020202020204" pitchFamily="34" charset="0"/>
              </a:rPr>
              <a:t> P et al. </a:t>
            </a:r>
            <a:r>
              <a:rPr lang="en-US" sz="1467" dirty="0"/>
              <a:t>N </a:t>
            </a:r>
            <a:r>
              <a:rPr lang="en-US" sz="1467" dirty="0" err="1"/>
              <a:t>Engl</a:t>
            </a:r>
            <a:r>
              <a:rPr lang="en-US" sz="1467" dirty="0"/>
              <a:t> J Med 2020;382:9-19</a:t>
            </a:r>
            <a:endParaRPr lang="fr-CH" sz="1467" dirty="0">
              <a:latin typeface="Arial" charset="0"/>
            </a:endParaRPr>
          </a:p>
        </p:txBody>
      </p:sp>
      <p:sp>
        <p:nvSpPr>
          <p:cNvPr id="32" name="Line 11"/>
          <p:cNvSpPr>
            <a:spLocks noChangeShapeType="1"/>
          </p:cNvSpPr>
          <p:nvPr/>
        </p:nvSpPr>
        <p:spPr bwMode="auto">
          <a:xfrm>
            <a:off x="8783563" y="471566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sp>
        <p:nvSpPr>
          <p:cNvPr id="33" name="Text Box 16"/>
          <p:cNvSpPr txBox="1">
            <a:spLocks noChangeArrowheads="1"/>
          </p:cNvSpPr>
          <p:nvPr/>
        </p:nvSpPr>
        <p:spPr bwMode="auto">
          <a:xfrm>
            <a:off x="8552816" y="4913793"/>
            <a:ext cx="44114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latin typeface="Gill Sans"/>
                <a:cs typeface="Gill Sans"/>
              </a:rPr>
              <a:t>50</a:t>
            </a:r>
          </a:p>
        </p:txBody>
      </p:sp>
      <p:grpSp>
        <p:nvGrpSpPr>
          <p:cNvPr id="3" name="Groupe 26"/>
          <p:cNvGrpSpPr/>
          <p:nvPr/>
        </p:nvGrpSpPr>
        <p:grpSpPr>
          <a:xfrm>
            <a:off x="566712" y="3664883"/>
            <a:ext cx="11137237" cy="595741"/>
            <a:chOff x="323528" y="4532347"/>
            <a:chExt cx="8784976" cy="595742"/>
          </a:xfrm>
        </p:grpSpPr>
        <p:sp>
          <p:nvSpPr>
            <p:cNvPr id="28" name="Text Box 19"/>
            <p:cNvSpPr txBox="1">
              <a:spLocks noChangeArrowheads="1"/>
            </p:cNvSpPr>
            <p:nvPr/>
          </p:nvSpPr>
          <p:spPr bwMode="auto">
            <a:xfrm>
              <a:off x="323528" y="4532347"/>
              <a:ext cx="8784976" cy="584776"/>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defRPr/>
              </a:pPr>
              <a:r>
                <a:rPr lang="en-US" sz="2667" dirty="0">
                  <a:solidFill>
                    <a:srgbClr val="FF0000"/>
                  </a:solidFill>
                  <a:latin typeface="Arial" panose="020B0604020202020204" pitchFamily="34" charset="0"/>
                  <a:cs typeface="Arial" panose="020B0604020202020204" pitchFamily="34" charset="0"/>
                </a:rPr>
                <a:t>	</a:t>
              </a:r>
              <a:r>
                <a:rPr lang="en-US" sz="2667" b="1" dirty="0">
                  <a:latin typeface="Arial" panose="020B0604020202020204" pitchFamily="34" charset="0"/>
                  <a:cs typeface="Arial" panose="020B0604020202020204" pitchFamily="34" charset="0"/>
                </a:rPr>
                <a:t>No</a:t>
              </a:r>
              <a:r>
                <a:rPr lang="en-US" sz="2667" dirty="0">
                  <a:latin typeface="Arial" panose="020B0604020202020204" pitchFamily="34" charset="0"/>
                  <a:cs typeface="Arial" panose="020B0604020202020204" pitchFamily="34" charset="0"/>
                </a:rPr>
                <a:t>		</a:t>
              </a:r>
              <a:r>
                <a:rPr lang="de-CH" sz="2667" dirty="0">
                  <a:latin typeface="Arial" charset="0"/>
                </a:rPr>
                <a:t>		           </a:t>
              </a:r>
              <a:r>
                <a:rPr lang="de-CH" sz="3200" dirty="0">
                  <a:latin typeface="Arial" charset="0"/>
                </a:rPr>
                <a:t>0.85</a:t>
              </a:r>
              <a:r>
                <a:rPr lang="fr-CH" sz="2667" dirty="0">
                  <a:latin typeface="Arial" charset="0"/>
                </a:rPr>
                <a:t>   </a:t>
              </a:r>
              <a:r>
                <a:rPr lang="fr-CH" sz="1600" dirty="0">
                  <a:solidFill>
                    <a:srgbClr val="969696"/>
                  </a:solidFill>
                  <a:latin typeface="Arial" charset="0"/>
                </a:rPr>
                <a:t>(</a:t>
              </a:r>
              <a:r>
                <a:rPr lang="en-US" sz="1600" dirty="0">
                  <a:solidFill>
                    <a:srgbClr val="969696"/>
                  </a:solidFill>
                  <a:latin typeface="Arial" charset="0"/>
                </a:rPr>
                <a:t>0.64-1.12</a:t>
              </a:r>
              <a:r>
                <a:rPr lang="de-CH" sz="1600" dirty="0">
                  <a:solidFill>
                    <a:srgbClr val="969696"/>
                  </a:solidFill>
                  <a:latin typeface="Arial" charset="0"/>
                </a:rPr>
                <a:t>)</a:t>
              </a:r>
            </a:p>
          </p:txBody>
        </p:sp>
        <p:sp>
          <p:nvSpPr>
            <p:cNvPr id="29" name="AutoShape 20"/>
            <p:cNvSpPr>
              <a:spLocks noChangeArrowheads="1"/>
            </p:cNvSpPr>
            <p:nvPr/>
          </p:nvSpPr>
          <p:spPr bwMode="auto">
            <a:xfrm flipV="1">
              <a:off x="4189801" y="4753215"/>
              <a:ext cx="691665" cy="374874"/>
            </a:xfrm>
            <a:prstGeom prst="diamond">
              <a:avLst/>
            </a:prstGeom>
            <a:solidFill>
              <a:schemeClr val="accent6"/>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AAE2CA"/>
                </a:solidFill>
                <a:latin typeface="Arial" charset="0"/>
              </a:endParaRPr>
            </a:p>
          </p:txBody>
        </p:sp>
      </p:grpSp>
      <p:grpSp>
        <p:nvGrpSpPr>
          <p:cNvPr id="18" name="Groupe 17"/>
          <p:cNvGrpSpPr/>
          <p:nvPr/>
        </p:nvGrpSpPr>
        <p:grpSpPr>
          <a:xfrm>
            <a:off x="406399" y="2871748"/>
            <a:ext cx="10999021" cy="614010"/>
            <a:chOff x="1241497" y="4532347"/>
            <a:chExt cx="8675952" cy="614012"/>
          </a:xfrm>
        </p:grpSpPr>
        <p:sp>
          <p:nvSpPr>
            <p:cNvPr id="19" name="Text Box 19"/>
            <p:cNvSpPr txBox="1">
              <a:spLocks noChangeArrowheads="1"/>
            </p:cNvSpPr>
            <p:nvPr/>
          </p:nvSpPr>
          <p:spPr bwMode="auto">
            <a:xfrm>
              <a:off x="1241497" y="4532347"/>
              <a:ext cx="8675952" cy="584777"/>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defRPr/>
              </a:pPr>
              <a:r>
                <a:rPr lang="en-US" sz="2667" dirty="0">
                  <a:solidFill>
                    <a:srgbClr val="FF0000"/>
                  </a:solidFill>
                  <a:latin typeface="Arial" panose="020B0604020202020204" pitchFamily="34" charset="0"/>
                  <a:cs typeface="Arial" panose="020B0604020202020204" pitchFamily="34" charset="0"/>
                </a:rPr>
                <a:t>	</a:t>
              </a:r>
              <a:r>
                <a:rPr lang="en-US" sz="2667" b="1" dirty="0">
                  <a:solidFill>
                    <a:srgbClr val="FF0000"/>
                  </a:solidFill>
                  <a:latin typeface="Arial" panose="020B0604020202020204" pitchFamily="34" charset="0"/>
                  <a:cs typeface="Arial" panose="020B0604020202020204" pitchFamily="34" charset="0"/>
                </a:rPr>
                <a:t>Yes</a:t>
              </a:r>
              <a:r>
                <a:rPr lang="en-US" sz="2667" dirty="0">
                  <a:solidFill>
                    <a:srgbClr val="FF0000"/>
                  </a:solidFill>
                  <a:latin typeface="Arial" panose="020B0604020202020204" pitchFamily="34" charset="0"/>
                  <a:cs typeface="Arial" panose="020B0604020202020204" pitchFamily="34" charset="0"/>
                </a:rPr>
                <a:t>	 </a:t>
              </a:r>
              <a:r>
                <a:rPr lang="de-CH" sz="2667" dirty="0">
                  <a:latin typeface="Arial" charset="0"/>
                </a:rPr>
                <a:t>				</a:t>
              </a:r>
              <a:r>
                <a:rPr lang="fr-CH" sz="3200" dirty="0">
                  <a:latin typeface="Arial" charset="0"/>
                </a:rPr>
                <a:t>0.60  </a:t>
              </a:r>
              <a:r>
                <a:rPr lang="fr-CH" sz="1600" dirty="0">
                  <a:solidFill>
                    <a:srgbClr val="969696"/>
                  </a:solidFill>
                  <a:latin typeface="Arial" charset="0"/>
                </a:rPr>
                <a:t>(0.37–0.96)</a:t>
              </a:r>
              <a:endParaRPr lang="de-CH" sz="1600" dirty="0">
                <a:solidFill>
                  <a:srgbClr val="969696"/>
                </a:solidFill>
                <a:latin typeface="Arial" charset="0"/>
              </a:endParaRPr>
            </a:p>
          </p:txBody>
        </p:sp>
        <p:sp>
          <p:nvSpPr>
            <p:cNvPr id="20" name="AutoShape 20"/>
            <p:cNvSpPr>
              <a:spLocks noChangeArrowheads="1"/>
            </p:cNvSpPr>
            <p:nvPr/>
          </p:nvSpPr>
          <p:spPr bwMode="auto">
            <a:xfrm flipV="1">
              <a:off x="4860348" y="4699203"/>
              <a:ext cx="703614" cy="447156"/>
            </a:xfrm>
            <a:prstGeom prst="diamond">
              <a:avLst/>
            </a:prstGeom>
            <a:solidFill>
              <a:srgbClr val="FF0000"/>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latin typeface="Arial" charset="0"/>
              </a:endParaRPr>
            </a:p>
          </p:txBody>
        </p:sp>
      </p:grpSp>
      <p:sp>
        <p:nvSpPr>
          <p:cNvPr id="26" name="25 - Ορθογώνιο"/>
          <p:cNvSpPr/>
          <p:nvPr/>
        </p:nvSpPr>
        <p:spPr>
          <a:xfrm>
            <a:off x="655485" y="2214371"/>
            <a:ext cx="4444180" cy="461665"/>
          </a:xfrm>
          <a:prstGeom prst="rect">
            <a:avLst/>
          </a:prstGeom>
          <a:solidFill>
            <a:srgbClr val="FFFF00"/>
          </a:solidFill>
        </p:spPr>
        <p:txBody>
          <a:bodyPr wrap="square">
            <a:spAutoFit/>
          </a:bodyPr>
          <a:lstStyle/>
          <a:p>
            <a:r>
              <a:rPr lang="en-US" sz="2400" b="1" dirty="0">
                <a:latin typeface="Arial" panose="020B0604020202020204" pitchFamily="34" charset="0"/>
                <a:cs typeface="Arial" panose="020B0604020202020204" pitchFamily="34" charset="0"/>
              </a:rPr>
              <a:t>Diabetes mellitus at baseline</a:t>
            </a:r>
            <a:endParaRPr lang="el-GR" sz="2400" b="1" dirty="0"/>
          </a:p>
        </p:txBody>
      </p:sp>
      <p:sp>
        <p:nvSpPr>
          <p:cNvPr id="21" name="1 - Τίτλος">
            <a:extLst>
              <a:ext uri="{FF2B5EF4-FFF2-40B4-BE49-F238E27FC236}">
                <a16:creationId xmlns:a16="http://schemas.microsoft.com/office/drawing/2014/main" id="{77960369-EA07-A442-743A-CF2F323A1854}"/>
              </a:ext>
            </a:extLst>
          </p:cNvPr>
          <p:cNvSpPr txBox="1">
            <a:spLocks/>
          </p:cNvSpPr>
          <p:nvPr/>
        </p:nvSpPr>
        <p:spPr>
          <a:xfrm>
            <a:off x="568324" y="402792"/>
            <a:ext cx="11055351" cy="828082"/>
          </a:xfrm>
          <a:prstGeom prst="rect">
            <a:avLst/>
          </a:prstGeom>
        </p:spPr>
        <p:txBody>
          <a:bodyPr vert="horz" lIns="91440" tIns="45720" rIns="91440" bIns="45720" rtlCol="0" anchor="ctr">
            <a:normAutofit fontScale="97500"/>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defTabSz="914400">
              <a:spcBef>
                <a:spcPts val="0"/>
              </a:spcBef>
            </a:pPr>
            <a:r>
              <a:rPr lang="en" sz="3600" dirty="0">
                <a:solidFill>
                  <a:srgbClr val="1F497D"/>
                </a:solidFill>
                <a:latin typeface="Calibri" panose="020F0502020204030204" pitchFamily="34" charset="0"/>
                <a:ea typeface="+mn-ea"/>
                <a:cs typeface="Calibri" panose="020F0502020204030204" pitchFamily="34" charset="0"/>
              </a:rPr>
              <a:t>Treat Stroke to Target Trial: MACEs</a:t>
            </a:r>
            <a:endParaRPr lang="en-US" sz="3600" dirty="0">
              <a:solidFill>
                <a:srgbClr val="1F497D"/>
              </a:solidFill>
              <a:latin typeface="Calibri" panose="020F0502020204030204" pitchFamily="34" charset="0"/>
              <a:ea typeface="+mn-ea"/>
              <a:cs typeface="Calibri" panose="020F0502020204030204" pitchFamily="34" charset="0"/>
            </a:endParaRPr>
          </a:p>
        </p:txBody>
      </p:sp>
      <p:cxnSp>
        <p:nvCxnSpPr>
          <p:cNvPr id="22" name="Ευθεία γραμμή σύνδεσης 6">
            <a:extLst>
              <a:ext uri="{FF2B5EF4-FFF2-40B4-BE49-F238E27FC236}">
                <a16:creationId xmlns:a16="http://schemas.microsoft.com/office/drawing/2014/main" id="{83699FBF-5F1C-F99A-9B97-8A9110B49D03}"/>
              </a:ext>
            </a:extLst>
          </p:cNvPr>
          <p:cNvCxnSpPr/>
          <p:nvPr/>
        </p:nvCxnSpPr>
        <p:spPr>
          <a:xfrm>
            <a:off x="289736" y="1289726"/>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95B6E6F9-9FEB-04A0-0A2A-BD3A00437FB5}"/>
              </a:ext>
            </a:extLst>
          </p:cNvPr>
          <p:cNvSpPr txBox="1"/>
          <p:nvPr/>
        </p:nvSpPr>
        <p:spPr>
          <a:xfrm>
            <a:off x="281434" y="1362701"/>
            <a:ext cx="5688224" cy="369332"/>
          </a:xfrm>
          <a:prstGeom prst="rect">
            <a:avLst/>
          </a:prstGeom>
          <a:noFill/>
        </p:spPr>
        <p:txBody>
          <a:bodyPr wrap="none" rtlCol="0">
            <a:spAutoFit/>
          </a:bodyPr>
          <a:lstStyle/>
          <a:p>
            <a:r>
              <a:rPr lang="en" b="1" dirty="0">
                <a:solidFill>
                  <a:srgbClr val="FF0000"/>
                </a:solidFill>
                <a:latin typeface="Calibri" panose="020F0502020204030204" pitchFamily="34" charset="0"/>
                <a:cs typeface="Calibri" panose="020F0502020204030204" pitchFamily="34" charset="0"/>
              </a:rPr>
              <a:t>Lower (&lt;70 mg/dl) target vs. Higher target (90-110 mg/dl)</a:t>
            </a:r>
            <a:endParaRPr lang="el-GR" b="1" dirty="0">
              <a:solidFill>
                <a:srgbClr val="FF0000"/>
              </a:solidFill>
              <a:latin typeface="Calibri" panose="020F0502020204030204" pitchFamily="34" charset="0"/>
              <a:cs typeface="Calibri" panose="020F0502020204030204" pitchFamily="34" charset="0"/>
            </a:endParaRPr>
          </a:p>
        </p:txBody>
      </p:sp>
      <p:sp>
        <p:nvSpPr>
          <p:cNvPr id="24" name="Πεντάγωνο 23">
            <a:extLst>
              <a:ext uri="{FF2B5EF4-FFF2-40B4-BE49-F238E27FC236}">
                <a16:creationId xmlns:a16="http://schemas.microsoft.com/office/drawing/2014/main" id="{B0D436DB-AA5E-06F5-41BA-8716E5B2D4D1}"/>
              </a:ext>
            </a:extLst>
          </p:cNvPr>
          <p:cNvSpPr/>
          <p:nvPr/>
        </p:nvSpPr>
        <p:spPr>
          <a:xfrm flipH="1">
            <a:off x="6886486" y="1462545"/>
            <a:ext cx="5293832" cy="1324381"/>
          </a:xfrm>
          <a:prstGeom prst="homePlate">
            <a:avLst/>
          </a:prstGeom>
          <a:solidFill>
            <a:srgbClr val="FFFF00"/>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accent6"/>
                </a:solidFill>
                <a:latin typeface="Calibri" panose="020F0502020204030204" pitchFamily="34" charset="0"/>
                <a:cs typeface="Calibri" panose="020F0502020204030204" pitchFamily="34" charset="0"/>
              </a:rPr>
              <a:t>Diabetes management in stroke </a:t>
            </a:r>
          </a:p>
          <a:p>
            <a:pPr algn="ctr"/>
            <a:r>
              <a:rPr lang="en-US" sz="2800" b="1" dirty="0">
                <a:solidFill>
                  <a:schemeClr val="accent6"/>
                </a:solidFill>
                <a:latin typeface="Calibri" panose="020F0502020204030204" pitchFamily="34" charset="0"/>
                <a:cs typeface="Calibri" panose="020F0502020204030204" pitchFamily="34" charset="0"/>
              </a:rPr>
              <a:t>RCTs?</a:t>
            </a:r>
            <a:endParaRPr lang="el-GR" sz="2800" b="1" dirty="0">
              <a:solidFill>
                <a:schemeClr val="accent6"/>
              </a:solidFill>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524747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right)">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Εικόνα 22">
            <a:extLst>
              <a:ext uri="{FF2B5EF4-FFF2-40B4-BE49-F238E27FC236}">
                <a16:creationId xmlns:a16="http://schemas.microsoft.com/office/drawing/2014/main" id="{94E40256-8B4F-CDF5-2B1E-7AA2921750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9999" y="1106219"/>
            <a:ext cx="9472002" cy="5014578"/>
          </a:xfrm>
          <a:prstGeom prst="rect">
            <a:avLst/>
          </a:prstGeom>
        </p:spPr>
      </p:pic>
      <p:sp>
        <p:nvSpPr>
          <p:cNvPr id="21" name="1 - Τίτλος">
            <a:extLst>
              <a:ext uri="{FF2B5EF4-FFF2-40B4-BE49-F238E27FC236}">
                <a16:creationId xmlns:a16="http://schemas.microsoft.com/office/drawing/2014/main" id="{B3425933-7E7D-C2D4-C9C3-CC9829ED52FF}"/>
              </a:ext>
            </a:extLst>
          </p:cNvPr>
          <p:cNvSpPr txBox="1">
            <a:spLocks/>
          </p:cNvSpPr>
          <p:nvPr/>
        </p:nvSpPr>
        <p:spPr bwMode="auto">
          <a:xfrm>
            <a:off x="552251" y="183296"/>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Target - Tight</a:t>
            </a:r>
            <a:r>
              <a:rPr lang="el-GR" sz="3200" b="1" kern="0" dirty="0">
                <a:solidFill>
                  <a:srgbClr val="1F497D"/>
                </a:solidFill>
                <a:latin typeface="Calibri" panose="020F0502020204030204" pitchFamily="34" charset="0"/>
                <a:ea typeface="+mn-ea"/>
                <a:cs typeface="Calibri" panose="020F0502020204030204" pitchFamily="34" charset="0"/>
              </a:rPr>
              <a:t> </a:t>
            </a:r>
            <a:r>
              <a:rPr lang="en" sz="3200" b="1" kern="0" dirty="0" err="1">
                <a:solidFill>
                  <a:srgbClr val="1F497D"/>
                </a:solidFill>
                <a:latin typeface="Calibri" panose="020F0502020204030204" pitchFamily="34" charset="0"/>
                <a:ea typeface="+mn-ea"/>
                <a:cs typeface="Calibri" panose="020F0502020204030204" pitchFamily="34" charset="0"/>
              </a:rPr>
              <a:t>glycaemic</a:t>
            </a:r>
            <a:r>
              <a:rPr lang="el-GR" sz="3200" b="1" kern="0" dirty="0">
                <a:solidFill>
                  <a:srgbClr val="1F497D"/>
                </a:solidFill>
                <a:latin typeface="Calibri" panose="020F0502020204030204" pitchFamily="34" charset="0"/>
                <a:ea typeface="+mn-ea"/>
                <a:cs typeface="Calibri" panose="020F0502020204030204" pitchFamily="34" charset="0"/>
              </a:rPr>
              <a:t> </a:t>
            </a:r>
            <a:r>
              <a:rPr lang="en" sz="3200" b="1" kern="0" dirty="0">
                <a:solidFill>
                  <a:srgbClr val="1F497D"/>
                </a:solidFill>
                <a:latin typeface="Calibri" panose="020F0502020204030204" pitchFamily="34" charset="0"/>
                <a:ea typeface="+mn-ea"/>
                <a:cs typeface="Calibri" panose="020F0502020204030204" pitchFamily="34" charset="0"/>
              </a:rPr>
              <a:t>control</a:t>
            </a:r>
            <a:r>
              <a:rPr lang="el-GR" sz="3200" b="1" kern="0" dirty="0">
                <a:solidFill>
                  <a:srgbClr val="1F497D"/>
                </a:solidFill>
                <a:latin typeface="Calibri" panose="020F0502020204030204" pitchFamily="34" charset="0"/>
                <a:ea typeface="+mn-ea"/>
                <a:cs typeface="Calibri" panose="020F0502020204030204" pitchFamily="34" charset="0"/>
              </a:rPr>
              <a:t> ?</a:t>
            </a:r>
            <a:endParaRPr lang="en" sz="3200" b="1" kern="0" dirty="0">
              <a:solidFill>
                <a:srgbClr val="1F497D"/>
              </a:solidFill>
              <a:latin typeface="Calibri" panose="020F0502020204030204" pitchFamily="34" charset="0"/>
              <a:ea typeface="+mn-ea"/>
              <a:cs typeface="Calibri" panose="020F0502020204030204" pitchFamily="34" charset="0"/>
            </a:endParaRPr>
          </a:p>
        </p:txBody>
      </p:sp>
      <p:cxnSp>
        <p:nvCxnSpPr>
          <p:cNvPr id="22" name="Ευθεία γραμμή σύνδεσης 6">
            <a:extLst>
              <a:ext uri="{FF2B5EF4-FFF2-40B4-BE49-F238E27FC236}">
                <a16:creationId xmlns:a16="http://schemas.microsoft.com/office/drawing/2014/main" id="{604E9806-5881-0AC9-E545-04B99D058E19}"/>
              </a:ext>
            </a:extLst>
          </p:cNvPr>
          <p:cNvCxnSpPr/>
          <p:nvPr/>
        </p:nvCxnSpPr>
        <p:spPr>
          <a:xfrm>
            <a:off x="293559" y="1106219"/>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25" name="Εικόνα 24">
            <a:extLst>
              <a:ext uri="{FF2B5EF4-FFF2-40B4-BE49-F238E27FC236}">
                <a16:creationId xmlns:a16="http://schemas.microsoft.com/office/drawing/2014/main" id="{0595E3C9-5146-73EB-208C-6FDB55631907}"/>
              </a:ext>
            </a:extLst>
          </p:cNvPr>
          <p:cNvPicPr>
            <a:picLocks noChangeAspect="1"/>
          </p:cNvPicPr>
          <p:nvPr/>
        </p:nvPicPr>
        <p:blipFill rotWithShape="1">
          <a:blip r:embed="rId5">
            <a:extLst>
              <a:ext uri="{28A0092B-C50C-407E-A947-70E740481C1C}">
                <a14:useLocalDpi xmlns:a14="http://schemas.microsoft.com/office/drawing/2010/main" val="0"/>
              </a:ext>
            </a:extLst>
          </a:blip>
          <a:srcRect t="10811"/>
          <a:stretch/>
        </p:blipFill>
        <p:spPr>
          <a:xfrm>
            <a:off x="1359999" y="2777742"/>
            <a:ext cx="9210534" cy="2167180"/>
          </a:xfrm>
          <a:prstGeom prst="rect">
            <a:avLst/>
          </a:prstGeom>
          <a:noFill/>
          <a:ln>
            <a:solidFill>
              <a:schemeClr val="tx1"/>
            </a:solidFill>
          </a:ln>
          <a:effectLst>
            <a:outerShdw blurRad="50800" dist="38100" dir="2700000" algn="tl" rotWithShape="0">
              <a:prstClr val="black">
                <a:alpha val="40000"/>
              </a:prstClr>
            </a:outerShdw>
          </a:effectLst>
        </p:spPr>
      </p:pic>
      <p:sp>
        <p:nvSpPr>
          <p:cNvPr id="26" name="TextBox 25">
            <a:extLst>
              <a:ext uri="{FF2B5EF4-FFF2-40B4-BE49-F238E27FC236}">
                <a16:creationId xmlns:a16="http://schemas.microsoft.com/office/drawing/2014/main" id="{EED871B1-5EF5-FADE-5E6E-62E14A988071}"/>
              </a:ext>
            </a:extLst>
          </p:cNvPr>
          <p:cNvSpPr txBox="1"/>
          <p:nvPr/>
        </p:nvSpPr>
        <p:spPr>
          <a:xfrm>
            <a:off x="8747875" y="6305372"/>
            <a:ext cx="3275256" cy="369332"/>
          </a:xfrm>
          <a:prstGeom prst="rect">
            <a:avLst/>
          </a:prstGeom>
          <a:noFill/>
        </p:spPr>
        <p:txBody>
          <a:bodyPr wrap="none" rtlCol="0">
            <a:spAutoFit/>
          </a:bodyPr>
          <a:lstStyle/>
          <a:p>
            <a:r>
              <a:rPr lang="en-US" dirty="0"/>
              <a:t>Fuentes et al </a:t>
            </a:r>
            <a:r>
              <a:rPr lang="en-US" dirty="0" err="1"/>
              <a:t>Neurologia</a:t>
            </a:r>
            <a:r>
              <a:rPr lang="en-US" dirty="0"/>
              <a:t> 2020</a:t>
            </a:r>
            <a:endParaRPr lang="el-GR" dirty="0"/>
          </a:p>
        </p:txBody>
      </p:sp>
      <p:sp>
        <p:nvSpPr>
          <p:cNvPr id="27" name="Ορθογώνιο 26">
            <a:extLst>
              <a:ext uri="{FF2B5EF4-FFF2-40B4-BE49-F238E27FC236}">
                <a16:creationId xmlns:a16="http://schemas.microsoft.com/office/drawing/2014/main" id="{F495F808-2A35-81D3-D7AA-88A33BF07B25}"/>
              </a:ext>
            </a:extLst>
          </p:cNvPr>
          <p:cNvSpPr/>
          <p:nvPr/>
        </p:nvSpPr>
        <p:spPr>
          <a:xfrm>
            <a:off x="1614972" y="3291839"/>
            <a:ext cx="8738850" cy="1533379"/>
          </a:xfrm>
          <a:prstGeom prst="rect">
            <a:avLst/>
          </a:prstGeom>
          <a:noFill/>
          <a:ln w="349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Tree>
    <p:custDataLst>
      <p:tags r:id="rId1"/>
    </p:custDataLst>
    <p:extLst>
      <p:ext uri="{BB962C8B-B14F-4D97-AF65-F5344CB8AC3E}">
        <p14:creationId xmlns:p14="http://schemas.microsoft.com/office/powerpoint/2010/main" val="4016490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fade">
                                      <p:cBhvr>
                                        <p:cTn id="1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1 - Τίτλος">
            <a:extLst>
              <a:ext uri="{FF2B5EF4-FFF2-40B4-BE49-F238E27FC236}">
                <a16:creationId xmlns:a16="http://schemas.microsoft.com/office/drawing/2014/main" id="{77960369-EA07-A442-743A-CF2F323A1854}"/>
              </a:ext>
            </a:extLst>
          </p:cNvPr>
          <p:cNvSpPr txBox="1">
            <a:spLocks/>
          </p:cNvSpPr>
          <p:nvPr/>
        </p:nvSpPr>
        <p:spPr>
          <a:xfrm>
            <a:off x="568324" y="402792"/>
            <a:ext cx="11055351" cy="828082"/>
          </a:xfrm>
          <a:prstGeom prst="rect">
            <a:avLst/>
          </a:prstGeom>
        </p:spPr>
        <p:txBody>
          <a:bodyPr vert="horz" lIns="91440" tIns="45720" rIns="91440" bIns="45720" rtlCol="0" anchor="ctr">
            <a:normAutofit fontScale="97500"/>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defTabSz="914400">
              <a:spcBef>
                <a:spcPts val="0"/>
              </a:spcBef>
            </a:pPr>
            <a:r>
              <a:rPr lang="en" sz="3600" dirty="0">
                <a:solidFill>
                  <a:srgbClr val="1F497D"/>
                </a:solidFill>
                <a:latin typeface="Calibri" panose="020F0502020204030204" pitchFamily="34" charset="0"/>
                <a:ea typeface="+mn-ea"/>
                <a:cs typeface="Calibri" panose="020F0502020204030204" pitchFamily="34" charset="0"/>
              </a:rPr>
              <a:t>Individualized target</a:t>
            </a:r>
            <a:endParaRPr lang="en-US" sz="3600" dirty="0">
              <a:solidFill>
                <a:srgbClr val="1F497D"/>
              </a:solidFill>
              <a:latin typeface="Calibri" panose="020F0502020204030204" pitchFamily="34" charset="0"/>
              <a:ea typeface="+mn-ea"/>
              <a:cs typeface="Calibri" panose="020F0502020204030204" pitchFamily="34" charset="0"/>
            </a:endParaRPr>
          </a:p>
        </p:txBody>
      </p:sp>
      <p:cxnSp>
        <p:nvCxnSpPr>
          <p:cNvPr id="22" name="Ευθεία γραμμή σύνδεσης 6">
            <a:extLst>
              <a:ext uri="{FF2B5EF4-FFF2-40B4-BE49-F238E27FC236}">
                <a16:creationId xmlns:a16="http://schemas.microsoft.com/office/drawing/2014/main" id="{83699FBF-5F1C-F99A-9B97-8A9110B49D03}"/>
              </a:ext>
            </a:extLst>
          </p:cNvPr>
          <p:cNvCxnSpPr/>
          <p:nvPr/>
        </p:nvCxnSpPr>
        <p:spPr>
          <a:xfrm>
            <a:off x="289736" y="1289726"/>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2" name="Text Placeholder 2">
            <a:extLst>
              <a:ext uri="{FF2B5EF4-FFF2-40B4-BE49-F238E27FC236}">
                <a16:creationId xmlns:a16="http://schemas.microsoft.com/office/drawing/2014/main" id="{95174C3F-96CB-EEC3-97FB-CFCF76FAAD3C}"/>
              </a:ext>
            </a:extLst>
          </p:cNvPr>
          <p:cNvSpPr txBox="1">
            <a:spLocks noChangeArrowheads="1"/>
          </p:cNvSpPr>
          <p:nvPr>
            <p:custDataLst>
              <p:tags r:id="rId2"/>
            </p:custDataLst>
          </p:nvPr>
        </p:nvSpPr>
        <p:spPr bwMode="auto">
          <a:xfrm>
            <a:off x="8825" y="6272440"/>
            <a:ext cx="9144000" cy="215900"/>
          </a:xfrm>
          <a:prstGeom prst="rect">
            <a:avLst/>
          </a:prstGeom>
          <a:noFill/>
          <a:ln w="9525" cap="flat" cmpd="sng" algn="ctr">
            <a:noFill/>
            <a:prstDash val="solid"/>
            <a:round/>
            <a:headEnd type="none" w="med" len="med"/>
            <a:tailEnd type="none" w="med" len="med"/>
          </a:ln>
        </p:spPr>
        <p:txBody>
          <a:bodyPr lIns="254000" tIns="0" rIns="127000" bIns="63500"/>
          <a:lstStyle>
            <a:lvl1pPr>
              <a:defRPr>
                <a:solidFill>
                  <a:schemeClr val="tx1"/>
                </a:solidFill>
                <a:latin typeface="Arial" pitchFamily="34" charset="0"/>
                <a:ea typeface="ＭＳ Ｐゴシック" pitchFamily="34" charset="-128"/>
              </a:defRPr>
            </a:lvl1pPr>
            <a:lvl2pPr marL="742950" indent="-285750">
              <a:defRPr>
                <a:solidFill>
                  <a:schemeClr val="tx1"/>
                </a:solidFill>
                <a:latin typeface="Arial" pitchFamily="34" charset="0"/>
                <a:ea typeface="ＭＳ Ｐゴシック" pitchFamily="34" charset="-128"/>
              </a:defRPr>
            </a:lvl2pPr>
            <a:lvl3pPr marL="1143000" indent="-228600">
              <a:defRPr>
                <a:solidFill>
                  <a:schemeClr val="tx1"/>
                </a:solidFill>
                <a:latin typeface="Arial" pitchFamily="34" charset="0"/>
                <a:ea typeface="ＭＳ Ｐゴシック" pitchFamily="34" charset="-128"/>
              </a:defRPr>
            </a:lvl3pPr>
            <a:lvl4pPr marL="1600200" indent="-228600">
              <a:defRPr>
                <a:solidFill>
                  <a:schemeClr val="tx1"/>
                </a:solidFill>
                <a:latin typeface="Arial" pitchFamily="34" charset="0"/>
                <a:ea typeface="ＭＳ Ｐゴシック" pitchFamily="34" charset="-128"/>
              </a:defRPr>
            </a:lvl4pPr>
            <a:lvl5pPr marL="2057400" indent="-22860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buSzTx/>
              <a:defRPr kumimoji="0" sz="1800" b="0" i="0" u="none" strike="noStrike" kern="1200" cap="none" spc="0" normalizeH="0" baseline="0" noProof="0">
                <a:ln w="9525" cap="flat" cmpd="sng" algn="ctr">
                  <a:noFill/>
                  <a:prstDash val="solid"/>
                  <a:round/>
                  <a:headEnd type="none" w="med" len="med"/>
                  <a:tailEnd type="none" w="med" len="med"/>
                </a:ln>
                <a:solidFill>
                  <a:srgbClr val="000000"/>
                </a:solidFill>
                <a:effectLst/>
                <a:uLnTx/>
                <a:uFillTx/>
                <a:latin typeface="Arial" pitchFamily="34" charset="0"/>
                <a:ea typeface="ＭＳ Ｐゴシック" pitchFamily="34" charset="-128"/>
                <a:cs typeface="Arial"/>
                <a:sym typeface="Wingdings" charset="2"/>
              </a:defRPr>
            </a:pPr>
            <a:r>
              <a:rPr lang="en-US" altLang="en-US" sz="1050" dirty="0">
                <a:ln w="9525" cap="flat" cmpd="sng" algn="ctr">
                  <a:noFill/>
                  <a:prstDash val="solid"/>
                  <a:round/>
                  <a:headEnd type="none" w="med" len="med"/>
                  <a:tailEnd type="none" w="med" len="med"/>
                </a:ln>
                <a:solidFill>
                  <a:srgbClr val="000000"/>
                </a:solidFill>
                <a:latin typeface="Helvetica" pitchFamily="2" charset="0"/>
                <a:sym typeface="Wingdings"/>
              </a:rPr>
              <a:t>Diabetes Care. 2020;44(Supplement_1):S73-S84. doi:10.2337/dc21-S006</a:t>
            </a:r>
          </a:p>
        </p:txBody>
      </p:sp>
      <p:pic>
        <p:nvPicPr>
          <p:cNvPr id="25" name="New picture">
            <a:extLst>
              <a:ext uri="{FF2B5EF4-FFF2-40B4-BE49-F238E27FC236}">
                <a16:creationId xmlns:a16="http://schemas.microsoft.com/office/drawing/2014/main" id="{7CC8403C-9996-A7E5-2978-AB2596C97632}"/>
              </a:ext>
            </a:extLst>
          </p:cNvPr>
          <p:cNvPicPr>
            <a:picLocks noChangeAspect="1" noChangeArrowheads="1"/>
          </p:cNvPicPr>
          <p:nvPr>
            <p:custDataLst>
              <p:tags r:id="rId3"/>
            </p:custDataLst>
          </p:nvPr>
        </p:nvPicPr>
        <p:blipFill>
          <a:blip r:embed="rId6">
            <a:extLst>
              <a:ext uri="{28A0092B-C50C-407E-A947-70E740481C1C}">
                <a14:useLocalDpi xmlns:a14="http://schemas.microsoft.com/office/drawing/2010/main" val="0"/>
              </a:ext>
            </a:extLst>
          </a:blip>
          <a:srcRect/>
          <a:stretch>
            <a:fillRect/>
          </a:stretch>
        </p:blipFill>
        <p:spPr bwMode="auto">
          <a:xfrm>
            <a:off x="272814" y="1417729"/>
            <a:ext cx="5598510" cy="4802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lgn="ctr">
                <a:solidFill>
                  <a:srgbClr val="000000"/>
                </a:solidFill>
                <a:prstDash val="solid"/>
                <a:round/>
                <a:headEnd type="none" w="med" len="med"/>
                <a:tailEnd type="none" w="med" len="med"/>
              </a14:hiddenLine>
            </a:ext>
          </a:extLst>
        </p:spPr>
      </p:pic>
      <p:pic>
        <p:nvPicPr>
          <p:cNvPr id="27" name="Εικόνα 26" descr="Εικόνα που περιέχει κείμενο&#10;&#10;Περιγραφή που δημιουργήθηκε αυτόματα">
            <a:extLst>
              <a:ext uri="{FF2B5EF4-FFF2-40B4-BE49-F238E27FC236}">
                <a16:creationId xmlns:a16="http://schemas.microsoft.com/office/drawing/2014/main" id="{27BE7098-B688-78FE-6672-100604F5B7D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449668" y="1603654"/>
            <a:ext cx="5174007" cy="2110129"/>
          </a:xfrm>
          <a:prstGeom prst="rect">
            <a:avLst/>
          </a:prstGeom>
        </p:spPr>
      </p:pic>
      <p:sp>
        <p:nvSpPr>
          <p:cNvPr id="31" name="TextBox 30">
            <a:extLst>
              <a:ext uri="{FF2B5EF4-FFF2-40B4-BE49-F238E27FC236}">
                <a16:creationId xmlns:a16="http://schemas.microsoft.com/office/drawing/2014/main" id="{3B62DAF9-F38A-CDCD-4AA9-217A3F45C2A1}"/>
              </a:ext>
            </a:extLst>
          </p:cNvPr>
          <p:cNvSpPr txBox="1"/>
          <p:nvPr/>
        </p:nvSpPr>
        <p:spPr>
          <a:xfrm>
            <a:off x="8362530" y="3738428"/>
            <a:ext cx="5196741" cy="276999"/>
          </a:xfrm>
          <a:prstGeom prst="rect">
            <a:avLst/>
          </a:prstGeom>
          <a:noFill/>
        </p:spPr>
        <p:txBody>
          <a:bodyPr wrap="square" rtlCol="0">
            <a:spAutoFit/>
          </a:bodyPr>
          <a:lstStyle/>
          <a:p>
            <a:r>
              <a:rPr lang="en-US" sz="1200" dirty="0"/>
              <a:t>Dawson et al; European Stroke Journal 2022</a:t>
            </a:r>
            <a:endParaRPr lang="el-GR" sz="1200" dirty="0"/>
          </a:p>
        </p:txBody>
      </p:sp>
      <p:pic>
        <p:nvPicPr>
          <p:cNvPr id="35" name="Εικόνα 34">
            <a:extLst>
              <a:ext uri="{FF2B5EF4-FFF2-40B4-BE49-F238E27FC236}">
                <a16:creationId xmlns:a16="http://schemas.microsoft.com/office/drawing/2014/main" id="{7892511A-9922-F017-0CFA-2428079FBD54}"/>
              </a:ext>
            </a:extLst>
          </p:cNvPr>
          <p:cNvPicPr>
            <a:picLocks noChangeAspect="1"/>
          </p:cNvPicPr>
          <p:nvPr/>
        </p:nvPicPr>
        <p:blipFill rotWithShape="1">
          <a:blip r:embed="rId8">
            <a:extLst>
              <a:ext uri="{28A0092B-C50C-407E-A947-70E740481C1C}">
                <a14:useLocalDpi xmlns:a14="http://schemas.microsoft.com/office/drawing/2010/main" val="0"/>
              </a:ext>
            </a:extLst>
          </a:blip>
          <a:srcRect t="24096"/>
          <a:stretch/>
        </p:blipFill>
        <p:spPr>
          <a:xfrm>
            <a:off x="6565822" y="4234058"/>
            <a:ext cx="5174007" cy="2207390"/>
          </a:xfrm>
          <a:prstGeom prst="rect">
            <a:avLst/>
          </a:prstGeom>
        </p:spPr>
      </p:pic>
      <p:sp>
        <p:nvSpPr>
          <p:cNvPr id="36" name="TextBox 35">
            <a:extLst>
              <a:ext uri="{FF2B5EF4-FFF2-40B4-BE49-F238E27FC236}">
                <a16:creationId xmlns:a16="http://schemas.microsoft.com/office/drawing/2014/main" id="{8C13CEEC-4261-D46B-8AEB-0A6AD8958631}"/>
              </a:ext>
            </a:extLst>
          </p:cNvPr>
          <p:cNvSpPr txBox="1"/>
          <p:nvPr/>
        </p:nvSpPr>
        <p:spPr>
          <a:xfrm>
            <a:off x="6565822" y="6535231"/>
            <a:ext cx="5756704" cy="461665"/>
          </a:xfrm>
          <a:prstGeom prst="rect">
            <a:avLst/>
          </a:prstGeom>
          <a:noFill/>
        </p:spPr>
        <p:txBody>
          <a:bodyPr wrap="none" rtlCol="0">
            <a:spAutoFit/>
          </a:bodyPr>
          <a:lstStyle/>
          <a:p>
            <a:r>
              <a:rPr lang="en" sz="1200" dirty="0" err="1"/>
              <a:t>Kleindorfer</a:t>
            </a:r>
            <a:r>
              <a:rPr lang="en" sz="1200" dirty="0"/>
              <a:t> et al; 2021 Guideline for the Secondary Prevention of Ischemic Stroke </a:t>
            </a:r>
          </a:p>
          <a:p>
            <a:endParaRPr lang="el-GR" sz="1200" dirty="0"/>
          </a:p>
        </p:txBody>
      </p:sp>
    </p:spTree>
    <p:custDataLst>
      <p:tags r:id="rId1"/>
    </p:custDataLst>
    <p:extLst>
      <p:ext uri="{BB962C8B-B14F-4D97-AF65-F5344CB8AC3E}">
        <p14:creationId xmlns:p14="http://schemas.microsoft.com/office/powerpoint/2010/main" val="4014830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1 - Τίτλος">
            <a:extLst>
              <a:ext uri="{FF2B5EF4-FFF2-40B4-BE49-F238E27FC236}">
                <a16:creationId xmlns:a16="http://schemas.microsoft.com/office/drawing/2014/main" id="{35B9A34A-EDB4-B64E-F3D8-AD7907BC2197}"/>
              </a:ext>
            </a:extLst>
          </p:cNvPr>
          <p:cNvSpPr txBox="1">
            <a:spLocks/>
          </p:cNvSpPr>
          <p:nvPr/>
        </p:nvSpPr>
        <p:spPr>
          <a:xfrm>
            <a:off x="568324" y="205398"/>
            <a:ext cx="11055351" cy="828082"/>
          </a:xfrm>
          <a:prstGeom prst="rect">
            <a:avLst/>
          </a:prstGeom>
        </p:spPr>
        <p:txBody>
          <a:bodyPr vert="horz" lIns="91440" tIns="45720" rIns="91440" bIns="45720" rtlCol="0" anchor="ctr">
            <a:normAutofit fontScale="97500"/>
          </a:bodyPr>
          <a:lstStyle>
            <a:lvl1pPr algn="l" defTabSz="609585" rtl="0" eaLnBrk="1" latinLnBrk="0" hangingPunct="1">
              <a:spcBef>
                <a:spcPct val="0"/>
              </a:spcBef>
              <a:buNone/>
              <a:defRPr sz="4800" b="1" kern="1200">
                <a:solidFill>
                  <a:srgbClr val="CD071E"/>
                </a:solidFill>
                <a:latin typeface="+mj-lt"/>
                <a:ea typeface="+mj-ea"/>
                <a:cs typeface="+mj-cs"/>
              </a:defRPr>
            </a:lvl1pPr>
          </a:lstStyle>
          <a:p>
            <a:pPr algn="ctr" defTabSz="914400">
              <a:spcBef>
                <a:spcPts val="0"/>
              </a:spcBef>
            </a:pPr>
            <a:r>
              <a:rPr lang="en" sz="3600" dirty="0">
                <a:solidFill>
                  <a:srgbClr val="1F497D"/>
                </a:solidFill>
                <a:latin typeface="Calibri" panose="020F0502020204030204" pitchFamily="34" charset="0"/>
                <a:ea typeface="+mn-ea"/>
                <a:cs typeface="Calibri" panose="020F0502020204030204" pitchFamily="34" charset="0"/>
              </a:rPr>
              <a:t>Pioglitazone after Ischemic Stroke or TIA</a:t>
            </a:r>
          </a:p>
        </p:txBody>
      </p:sp>
      <p:cxnSp>
        <p:nvCxnSpPr>
          <p:cNvPr id="6" name="Ευθεία γραμμή σύνδεσης 6">
            <a:extLst>
              <a:ext uri="{FF2B5EF4-FFF2-40B4-BE49-F238E27FC236}">
                <a16:creationId xmlns:a16="http://schemas.microsoft.com/office/drawing/2014/main" id="{F45F9A0B-1BCF-34AB-6A18-1603C4AEB198}"/>
              </a:ext>
            </a:extLst>
          </p:cNvPr>
          <p:cNvCxnSpPr/>
          <p:nvPr/>
        </p:nvCxnSpPr>
        <p:spPr>
          <a:xfrm>
            <a:off x="229081" y="112602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12" name="Εικόνα 11" descr="Εικόνα που περιέχει πίνακας&#10;&#10;Περιγραφή που δημιουργήθηκε αυτόματα">
            <a:extLst>
              <a:ext uri="{FF2B5EF4-FFF2-40B4-BE49-F238E27FC236}">
                <a16:creationId xmlns:a16="http://schemas.microsoft.com/office/drawing/2014/main" id="{82D90F3C-C4EE-5075-63BC-96604B6AFC90}"/>
              </a:ext>
            </a:extLst>
          </p:cNvPr>
          <p:cNvPicPr>
            <a:picLocks noChangeAspect="1"/>
          </p:cNvPicPr>
          <p:nvPr/>
        </p:nvPicPr>
        <p:blipFill rotWithShape="1">
          <a:blip r:embed="rId4">
            <a:extLst>
              <a:ext uri="{28A0092B-C50C-407E-A947-70E740481C1C}">
                <a14:useLocalDpi xmlns:a14="http://schemas.microsoft.com/office/drawing/2010/main" val="0"/>
              </a:ext>
            </a:extLst>
          </a:blip>
          <a:srcRect t="6107" b="6156"/>
          <a:stretch/>
        </p:blipFill>
        <p:spPr>
          <a:xfrm>
            <a:off x="2254251" y="1503601"/>
            <a:ext cx="7238624" cy="3028335"/>
          </a:xfrm>
          <a:prstGeom prst="rect">
            <a:avLst/>
          </a:prstGeom>
        </p:spPr>
      </p:pic>
      <p:sp>
        <p:nvSpPr>
          <p:cNvPr id="16" name="TextBox 15">
            <a:extLst>
              <a:ext uri="{FF2B5EF4-FFF2-40B4-BE49-F238E27FC236}">
                <a16:creationId xmlns:a16="http://schemas.microsoft.com/office/drawing/2014/main" id="{52B0DF36-69A9-ADBE-EB8C-9F69754C53EA}"/>
              </a:ext>
            </a:extLst>
          </p:cNvPr>
          <p:cNvSpPr txBox="1"/>
          <p:nvPr/>
        </p:nvSpPr>
        <p:spPr>
          <a:xfrm>
            <a:off x="8107049" y="4570789"/>
            <a:ext cx="3507692" cy="1200329"/>
          </a:xfrm>
          <a:prstGeom prst="rect">
            <a:avLst/>
          </a:prstGeom>
          <a:solidFill>
            <a:srgbClr val="FFFF00"/>
          </a:solidFill>
        </p:spPr>
        <p:txBody>
          <a:bodyPr wrap="none" rtlCol="0">
            <a:spAutoFit/>
          </a:bodyPr>
          <a:lstStyle/>
          <a:p>
            <a:pPr marL="342900" indent="-342900">
              <a:buFont typeface="Γραμματοσειρά συστήματος, κανονικά"/>
              <a:buChar char="✗"/>
            </a:pPr>
            <a:r>
              <a:rPr lang="en-US" sz="2400" b="1" dirty="0">
                <a:solidFill>
                  <a:schemeClr val="accent6"/>
                </a:solidFill>
                <a:latin typeface="Calibri" panose="020F0502020204030204" pitchFamily="34" charset="0"/>
                <a:cs typeface="Calibri" panose="020F0502020204030204" pitchFamily="34" charset="0"/>
              </a:rPr>
              <a:t>Higher risk of fractures </a:t>
            </a:r>
          </a:p>
          <a:p>
            <a:pPr marL="342900" indent="-342900">
              <a:buFont typeface="Γραμματοσειρά συστήματος, κανονικά"/>
              <a:buChar char="✗"/>
            </a:pPr>
            <a:r>
              <a:rPr lang="en-US" sz="2400" b="1" dirty="0">
                <a:solidFill>
                  <a:schemeClr val="accent6"/>
                </a:solidFill>
                <a:latin typeface="Calibri" panose="020F0502020204030204" pitchFamily="34" charset="0"/>
                <a:cs typeface="Calibri" panose="020F0502020204030204" pitchFamily="34" charset="0"/>
              </a:rPr>
              <a:t>Weight gain </a:t>
            </a:r>
          </a:p>
          <a:p>
            <a:pPr marL="342900" indent="-342900">
              <a:buFont typeface="Γραμματοσειρά συστήματος, κανονικά"/>
              <a:buChar char="✗"/>
            </a:pPr>
            <a:r>
              <a:rPr lang="en-US" sz="2400" b="1" dirty="0">
                <a:solidFill>
                  <a:schemeClr val="accent6"/>
                </a:solidFill>
                <a:latin typeface="Calibri" panose="020F0502020204030204" pitchFamily="34" charset="0"/>
                <a:cs typeface="Calibri" panose="020F0502020204030204" pitchFamily="34" charset="0"/>
              </a:rPr>
              <a:t>Heart failure</a:t>
            </a:r>
          </a:p>
        </p:txBody>
      </p:sp>
      <p:pic>
        <p:nvPicPr>
          <p:cNvPr id="4" name="Εικόνα 3">
            <a:extLst>
              <a:ext uri="{FF2B5EF4-FFF2-40B4-BE49-F238E27FC236}">
                <a16:creationId xmlns:a16="http://schemas.microsoft.com/office/drawing/2014/main" id="{A87CA885-66AE-3DD8-44F6-971E71631C87}"/>
              </a:ext>
            </a:extLst>
          </p:cNvPr>
          <p:cNvPicPr>
            <a:picLocks noChangeAspect="1"/>
          </p:cNvPicPr>
          <p:nvPr/>
        </p:nvPicPr>
        <p:blipFill rotWithShape="1">
          <a:blip r:embed="rId5">
            <a:extLst>
              <a:ext uri="{28A0092B-C50C-407E-A947-70E740481C1C}">
                <a14:useLocalDpi xmlns:a14="http://schemas.microsoft.com/office/drawing/2010/main" val="0"/>
              </a:ext>
            </a:extLst>
          </a:blip>
          <a:srcRect t="1111"/>
          <a:stretch/>
        </p:blipFill>
        <p:spPr>
          <a:xfrm>
            <a:off x="229081" y="4570788"/>
            <a:ext cx="7267749" cy="1619599"/>
          </a:xfrm>
          <a:prstGeom prst="rect">
            <a:avLst/>
          </a:prstGeom>
        </p:spPr>
      </p:pic>
      <p:sp>
        <p:nvSpPr>
          <p:cNvPr id="7" name="TextBox 6">
            <a:extLst>
              <a:ext uri="{FF2B5EF4-FFF2-40B4-BE49-F238E27FC236}">
                <a16:creationId xmlns:a16="http://schemas.microsoft.com/office/drawing/2014/main" id="{93160F3E-2D7B-BF49-D363-DE9235AC0336}"/>
              </a:ext>
            </a:extLst>
          </p:cNvPr>
          <p:cNvSpPr txBox="1"/>
          <p:nvPr/>
        </p:nvSpPr>
        <p:spPr>
          <a:xfrm>
            <a:off x="132522" y="6467936"/>
            <a:ext cx="8186857" cy="369332"/>
          </a:xfrm>
          <a:prstGeom prst="rect">
            <a:avLst/>
          </a:prstGeom>
          <a:noFill/>
        </p:spPr>
        <p:txBody>
          <a:bodyPr wrap="none" rtlCol="0">
            <a:spAutoFit/>
          </a:bodyPr>
          <a:lstStyle/>
          <a:p>
            <a:r>
              <a:rPr lang="en" dirty="0"/>
              <a:t>2021 Guideline for the Secondary Prevention of Ischemic Stroke, Stroke 2021 </a:t>
            </a:r>
          </a:p>
        </p:txBody>
      </p:sp>
    </p:spTree>
    <p:custDataLst>
      <p:tags r:id="rId1"/>
    </p:custDataLst>
    <p:extLst>
      <p:ext uri="{BB962C8B-B14F-4D97-AF65-F5344CB8AC3E}">
        <p14:creationId xmlns:p14="http://schemas.microsoft.com/office/powerpoint/2010/main" val="2269054261"/>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7"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Line 5"/>
          <p:cNvSpPr>
            <a:spLocks noChangeShapeType="1"/>
          </p:cNvSpPr>
          <p:nvPr/>
        </p:nvSpPr>
        <p:spPr bwMode="auto">
          <a:xfrm>
            <a:off x="6069781" y="1861576"/>
            <a:ext cx="25516" cy="2741321"/>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5" name="Line 6"/>
          <p:cNvSpPr>
            <a:spLocks noChangeShapeType="1"/>
          </p:cNvSpPr>
          <p:nvPr/>
        </p:nvSpPr>
        <p:spPr bwMode="auto">
          <a:xfrm rot="16200000">
            <a:off x="6512463" y="2331797"/>
            <a:ext cx="0" cy="45422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6" name="Line 7"/>
          <p:cNvSpPr>
            <a:spLocks noChangeShapeType="1"/>
          </p:cNvSpPr>
          <p:nvPr/>
        </p:nvSpPr>
        <p:spPr bwMode="auto">
          <a:xfrm>
            <a:off x="4259171" y="460289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7" name="Line 8"/>
          <p:cNvSpPr>
            <a:spLocks noChangeShapeType="1"/>
          </p:cNvSpPr>
          <p:nvPr/>
        </p:nvSpPr>
        <p:spPr bwMode="auto">
          <a:xfrm>
            <a:off x="5155763" y="460289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8" name="Line 9"/>
          <p:cNvSpPr>
            <a:spLocks noChangeShapeType="1"/>
          </p:cNvSpPr>
          <p:nvPr/>
        </p:nvSpPr>
        <p:spPr bwMode="auto">
          <a:xfrm>
            <a:off x="6089213" y="460289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9" name="Line 10"/>
          <p:cNvSpPr>
            <a:spLocks noChangeShapeType="1"/>
          </p:cNvSpPr>
          <p:nvPr/>
        </p:nvSpPr>
        <p:spPr bwMode="auto">
          <a:xfrm>
            <a:off x="6990913" y="460289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10" name="Line 11"/>
          <p:cNvSpPr>
            <a:spLocks noChangeShapeType="1"/>
          </p:cNvSpPr>
          <p:nvPr/>
        </p:nvSpPr>
        <p:spPr bwMode="auto">
          <a:xfrm>
            <a:off x="7887951" y="4602897"/>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11" name="Text Box 18"/>
          <p:cNvSpPr txBox="1">
            <a:spLocks noChangeArrowheads="1"/>
          </p:cNvSpPr>
          <p:nvPr/>
        </p:nvSpPr>
        <p:spPr bwMode="auto">
          <a:xfrm>
            <a:off x="7324639" y="1650685"/>
            <a:ext cx="2061783" cy="543675"/>
          </a:xfrm>
          <a:prstGeom prst="rect">
            <a:avLst/>
          </a:prstGeom>
          <a:noFill/>
          <a:ln w="9525">
            <a:noFill/>
            <a:miter lim="800000"/>
            <a:headEnd/>
            <a:tailEnd/>
          </a:ln>
        </p:spPr>
        <p:txBody>
          <a:bodyPr wrap="none">
            <a:prstTxWarp prst="textNoShape">
              <a:avLst/>
            </a:prstTxWarp>
            <a:spAutoFit/>
          </a:bodyPr>
          <a:lstStyle/>
          <a:p>
            <a:pPr algn="ctr" defTabSz="1219140" eaLnBrk="0" fontAlgn="base" hangingPunct="0">
              <a:spcBef>
                <a:spcPct val="0"/>
              </a:spcBef>
              <a:spcAft>
                <a:spcPct val="0"/>
              </a:spcAft>
              <a:defRPr/>
            </a:pPr>
            <a:r>
              <a:rPr lang="en-US" sz="2933" dirty="0">
                <a:solidFill>
                  <a:srgbClr val="000000"/>
                </a:solidFill>
                <a:latin typeface="Arial" charset="0"/>
                <a:cs typeface="Arial"/>
                <a:sym typeface="Arial"/>
              </a:rPr>
              <a:t>Odds Ratio</a:t>
            </a:r>
          </a:p>
        </p:txBody>
      </p:sp>
      <p:sp>
        <p:nvSpPr>
          <p:cNvPr id="12" name="Text Box 12"/>
          <p:cNvSpPr txBox="1">
            <a:spLocks noChangeArrowheads="1"/>
          </p:cNvSpPr>
          <p:nvPr/>
        </p:nvSpPr>
        <p:spPr bwMode="auto">
          <a:xfrm>
            <a:off x="4038848" y="4801025"/>
            <a:ext cx="567784"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0.1 </a:t>
            </a:r>
          </a:p>
        </p:txBody>
      </p:sp>
      <p:sp>
        <p:nvSpPr>
          <p:cNvPr id="13" name="Text Box 13"/>
          <p:cNvSpPr txBox="1">
            <a:spLocks noChangeArrowheads="1"/>
          </p:cNvSpPr>
          <p:nvPr/>
        </p:nvSpPr>
        <p:spPr bwMode="auto">
          <a:xfrm>
            <a:off x="4872319" y="4801025"/>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0.5</a:t>
            </a:r>
          </a:p>
        </p:txBody>
      </p:sp>
      <p:sp>
        <p:nvSpPr>
          <p:cNvPr id="14" name="Text Box 14"/>
          <p:cNvSpPr txBox="1">
            <a:spLocks noChangeArrowheads="1"/>
          </p:cNvSpPr>
          <p:nvPr/>
        </p:nvSpPr>
        <p:spPr bwMode="auto">
          <a:xfrm>
            <a:off x="5793071" y="4801025"/>
            <a:ext cx="497252"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a:solidFill>
                  <a:srgbClr val="000000"/>
                </a:solidFill>
                <a:latin typeface="Gill Sans"/>
                <a:cs typeface="Gill Sans"/>
                <a:sym typeface="Arial"/>
              </a:rPr>
              <a:t>1.0</a:t>
            </a:r>
          </a:p>
        </p:txBody>
      </p:sp>
      <p:sp>
        <p:nvSpPr>
          <p:cNvPr id="15" name="Text Box 15"/>
          <p:cNvSpPr txBox="1">
            <a:spLocks noChangeArrowheads="1"/>
          </p:cNvSpPr>
          <p:nvPr/>
        </p:nvSpPr>
        <p:spPr bwMode="auto">
          <a:xfrm>
            <a:off x="6815417" y="4801025"/>
            <a:ext cx="31290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2</a:t>
            </a:r>
          </a:p>
        </p:txBody>
      </p:sp>
      <p:sp>
        <p:nvSpPr>
          <p:cNvPr id="16" name="Text Box 16"/>
          <p:cNvSpPr txBox="1">
            <a:spLocks noChangeArrowheads="1"/>
          </p:cNvSpPr>
          <p:nvPr/>
        </p:nvSpPr>
        <p:spPr bwMode="auto">
          <a:xfrm>
            <a:off x="7657204" y="4801025"/>
            <a:ext cx="31290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4</a:t>
            </a:r>
          </a:p>
        </p:txBody>
      </p:sp>
      <p:sp>
        <p:nvSpPr>
          <p:cNvPr id="17" name="Text Box 17"/>
          <p:cNvSpPr txBox="1">
            <a:spLocks noChangeArrowheads="1"/>
          </p:cNvSpPr>
          <p:nvPr/>
        </p:nvSpPr>
        <p:spPr bwMode="auto">
          <a:xfrm>
            <a:off x="2366569" y="5317581"/>
            <a:ext cx="7471988" cy="502766"/>
          </a:xfrm>
          <a:prstGeom prst="rect">
            <a:avLst/>
          </a:prstGeom>
          <a:noFill/>
          <a:ln w="9525">
            <a:noFill/>
            <a:miter lim="800000"/>
            <a:headEnd/>
            <a:tailEnd/>
          </a:ln>
        </p:spPr>
        <p:txBody>
          <a:bodyPr wrap="square">
            <a:prstTxWarp prst="textNoShape">
              <a:avLst/>
            </a:prstTxWarp>
            <a:spAutoFit/>
          </a:bodyPr>
          <a:lstStyle/>
          <a:p>
            <a:pPr algn="ctr" defTabSz="1219140" eaLnBrk="0" fontAlgn="base" hangingPunct="0">
              <a:spcBef>
                <a:spcPct val="0"/>
              </a:spcBef>
              <a:spcAft>
                <a:spcPct val="0"/>
              </a:spcAft>
              <a:defRPr/>
            </a:pPr>
            <a:r>
              <a:rPr lang="en-US" sz="2667" dirty="0">
                <a:solidFill>
                  <a:srgbClr val="000000"/>
                </a:solidFill>
                <a:latin typeface="Arial" charset="0"/>
                <a:cs typeface="Arial"/>
                <a:sym typeface="Arial"/>
              </a:rPr>
              <a:t>Benefit		Harm</a:t>
            </a:r>
          </a:p>
        </p:txBody>
      </p:sp>
      <p:sp>
        <p:nvSpPr>
          <p:cNvPr id="30" name="Rectangle 29"/>
          <p:cNvSpPr/>
          <p:nvPr/>
        </p:nvSpPr>
        <p:spPr>
          <a:xfrm>
            <a:off x="7028407" y="6109295"/>
            <a:ext cx="5163593" cy="769634"/>
          </a:xfrm>
          <a:prstGeom prst="rect">
            <a:avLst/>
          </a:prstGeom>
        </p:spPr>
        <p:txBody>
          <a:bodyPr wrap="none">
            <a:spAutoFit/>
          </a:bodyPr>
          <a:lstStyle/>
          <a:p>
            <a:pPr algn="r" defTabSz="1219140" fontAlgn="base">
              <a:spcBef>
                <a:spcPct val="0"/>
              </a:spcBef>
              <a:spcAft>
                <a:spcPct val="0"/>
              </a:spcAft>
              <a:defRPr/>
            </a:pPr>
            <a:r>
              <a:rPr lang="en-US" sz="1467" kern="0" dirty="0" err="1">
                <a:solidFill>
                  <a:srgbClr val="000000"/>
                </a:solidFill>
                <a:latin typeface="Arial" panose="020B0604020202020204" pitchFamily="34" charset="0"/>
                <a:cs typeface="Arial"/>
                <a:sym typeface="Arial"/>
              </a:rPr>
              <a:t>Barkas</a:t>
            </a:r>
            <a:r>
              <a:rPr lang="en-US" sz="1467" kern="0" dirty="0">
                <a:solidFill>
                  <a:srgbClr val="000000"/>
                </a:solidFill>
                <a:latin typeface="Arial" panose="020B0604020202020204" pitchFamily="34" charset="0"/>
                <a:cs typeface="Arial"/>
                <a:sym typeface="Arial"/>
              </a:rPr>
              <a:t> F et al. Diab </a:t>
            </a:r>
            <a:r>
              <a:rPr lang="en-US" sz="1467" kern="0" dirty="0" err="1">
                <a:solidFill>
                  <a:srgbClr val="000000"/>
                </a:solidFill>
                <a:latin typeface="Arial" panose="020B0604020202020204" pitchFamily="34" charset="0"/>
                <a:cs typeface="Arial"/>
                <a:sym typeface="Arial"/>
              </a:rPr>
              <a:t>Metab</a:t>
            </a:r>
            <a:r>
              <a:rPr lang="en-US" sz="1467" kern="0" dirty="0">
                <a:solidFill>
                  <a:srgbClr val="000000"/>
                </a:solidFill>
                <a:latin typeface="Arial" panose="020B0604020202020204" pitchFamily="34" charset="0"/>
                <a:cs typeface="Arial"/>
                <a:sym typeface="Arial"/>
              </a:rPr>
              <a:t> 2017</a:t>
            </a:r>
            <a:r>
              <a:rPr lang="fr-CH" sz="1467" dirty="0">
                <a:latin typeface="Arial" charset="0"/>
              </a:rPr>
              <a:t> </a:t>
            </a:r>
          </a:p>
          <a:p>
            <a:pPr algn="r" defTabSz="1219140" fontAlgn="base">
              <a:spcBef>
                <a:spcPct val="0"/>
              </a:spcBef>
              <a:spcAft>
                <a:spcPct val="0"/>
              </a:spcAft>
              <a:defRPr/>
            </a:pPr>
            <a:r>
              <a:rPr lang="en-US" sz="1467" kern="0" dirty="0" err="1">
                <a:solidFill>
                  <a:srgbClr val="000000"/>
                </a:solidFill>
                <a:latin typeface="Arial" panose="020B0604020202020204" pitchFamily="34" charset="0"/>
                <a:cs typeface="Arial"/>
                <a:sym typeface="Arial"/>
              </a:rPr>
              <a:t>Barkas</a:t>
            </a:r>
            <a:r>
              <a:rPr lang="en-US" sz="1467" kern="0" dirty="0">
                <a:solidFill>
                  <a:srgbClr val="000000"/>
                </a:solidFill>
                <a:latin typeface="Arial" panose="020B0604020202020204" pitchFamily="34" charset="0"/>
                <a:cs typeface="Arial"/>
                <a:sym typeface="Arial"/>
              </a:rPr>
              <a:t> F et al. Eur J Neurol 2019</a:t>
            </a:r>
          </a:p>
          <a:p>
            <a:pPr algn="r" defTabSz="1219140" fontAlgn="base">
              <a:spcBef>
                <a:spcPct val="0"/>
              </a:spcBef>
              <a:spcAft>
                <a:spcPct val="0"/>
              </a:spcAft>
              <a:defRPr/>
            </a:pPr>
            <a:r>
              <a:rPr lang="en-US" sz="1467" dirty="0" err="1">
                <a:latin typeface="Arial" panose="020B0604020202020204" pitchFamily="34" charset="0"/>
              </a:rPr>
              <a:t>Barkas</a:t>
            </a:r>
            <a:r>
              <a:rPr lang="en-US" sz="1467" dirty="0">
                <a:latin typeface="Arial" panose="020B0604020202020204" pitchFamily="34" charset="0"/>
              </a:rPr>
              <a:t> F et al. J. Stroke and Cerebrovascular disease 2021</a:t>
            </a:r>
            <a:endParaRPr lang="en-US" sz="1467" kern="0" dirty="0">
              <a:solidFill>
                <a:srgbClr val="000000"/>
              </a:solidFill>
              <a:latin typeface="Arial" panose="020B0604020202020204" pitchFamily="34" charset="0"/>
              <a:cs typeface="Arial"/>
              <a:sym typeface="Arial"/>
            </a:endParaRPr>
          </a:p>
        </p:txBody>
      </p:sp>
      <p:sp>
        <p:nvSpPr>
          <p:cNvPr id="32" name="Line 11"/>
          <p:cNvSpPr>
            <a:spLocks noChangeShapeType="1"/>
          </p:cNvSpPr>
          <p:nvPr/>
        </p:nvSpPr>
        <p:spPr bwMode="auto">
          <a:xfrm>
            <a:off x="8783563" y="4577736"/>
            <a:ext cx="0" cy="228600"/>
          </a:xfrm>
          <a:prstGeom prst="line">
            <a:avLst/>
          </a:prstGeom>
          <a:noFill/>
          <a:ln w="19050">
            <a:solidFill>
              <a:schemeClr val="tx1"/>
            </a:solidFill>
            <a:round/>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sp>
        <p:nvSpPr>
          <p:cNvPr id="33" name="Text Box 16"/>
          <p:cNvSpPr txBox="1">
            <a:spLocks noChangeArrowheads="1"/>
          </p:cNvSpPr>
          <p:nvPr/>
        </p:nvSpPr>
        <p:spPr bwMode="auto">
          <a:xfrm>
            <a:off x="8552816" y="4775863"/>
            <a:ext cx="312906" cy="400110"/>
          </a:xfrm>
          <a:prstGeom prst="rect">
            <a:avLst/>
          </a:prstGeom>
          <a:noFill/>
          <a:ln w="9525">
            <a:noFill/>
            <a:miter lim="800000"/>
            <a:headEnd/>
            <a:tailEnd/>
          </a:ln>
          <a:effectLst/>
        </p:spPr>
        <p:txBody>
          <a:bodyPr wrap="none">
            <a:prstTxWarp prst="textNoShape">
              <a:avLst/>
            </a:prstTxWarp>
            <a:spAutoFit/>
          </a:bodyPr>
          <a:lstStyle/>
          <a:p>
            <a:pPr defTabSz="1219140" eaLnBrk="0" fontAlgn="base" hangingPunct="0">
              <a:spcBef>
                <a:spcPct val="0"/>
              </a:spcBef>
              <a:spcAft>
                <a:spcPct val="0"/>
              </a:spcAft>
              <a:defRPr/>
            </a:pPr>
            <a:r>
              <a:rPr lang="de-CH" sz="2000" dirty="0">
                <a:solidFill>
                  <a:srgbClr val="000000"/>
                </a:solidFill>
                <a:latin typeface="Gill Sans"/>
                <a:cs typeface="Gill Sans"/>
                <a:sym typeface="Arial"/>
              </a:rPr>
              <a:t>6</a:t>
            </a:r>
          </a:p>
        </p:txBody>
      </p:sp>
      <p:grpSp>
        <p:nvGrpSpPr>
          <p:cNvPr id="3" name="Groupe 26"/>
          <p:cNvGrpSpPr/>
          <p:nvPr/>
        </p:nvGrpSpPr>
        <p:grpSpPr>
          <a:xfrm>
            <a:off x="533944" y="3025511"/>
            <a:ext cx="11137237" cy="584775"/>
            <a:chOff x="323528" y="4532346"/>
            <a:chExt cx="8784976" cy="638549"/>
          </a:xfrm>
        </p:grpSpPr>
        <p:sp>
          <p:nvSpPr>
            <p:cNvPr id="28" name="Text Box 19"/>
            <p:cNvSpPr txBox="1">
              <a:spLocks noChangeArrowheads="1"/>
            </p:cNvSpPr>
            <p:nvPr/>
          </p:nvSpPr>
          <p:spPr bwMode="auto">
            <a:xfrm>
              <a:off x="323528" y="4532346"/>
              <a:ext cx="8784976" cy="638549"/>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tabLst>
                  <a:tab pos="122764" algn="l"/>
                </a:tabLst>
                <a:defRPr/>
              </a:pPr>
              <a:r>
                <a:rPr lang="en-US" sz="2667" dirty="0">
                  <a:solidFill>
                    <a:srgbClr val="FF0000"/>
                  </a:solidFill>
                  <a:latin typeface="Arial" panose="020B0604020202020204" pitchFamily="34" charset="0"/>
                  <a:cs typeface="Arial" panose="020B0604020202020204" pitchFamily="34" charset="0"/>
                  <a:sym typeface="Arial"/>
                </a:rPr>
                <a:t>	</a:t>
              </a:r>
              <a:r>
                <a:rPr lang="en-US" sz="2667" b="1" dirty="0">
                  <a:solidFill>
                    <a:srgbClr val="000000"/>
                  </a:solidFill>
                  <a:latin typeface="Arial" panose="020B0604020202020204" pitchFamily="34" charset="0"/>
                  <a:cs typeface="Arial" panose="020B0604020202020204" pitchFamily="34" charset="0"/>
                  <a:sym typeface="Arial"/>
                </a:rPr>
                <a:t>GLP-1R agonists</a:t>
              </a:r>
              <a:r>
                <a:rPr lang="en-US" sz="2667" dirty="0">
                  <a:solidFill>
                    <a:srgbClr val="000000"/>
                  </a:solidFill>
                  <a:latin typeface="Arial" panose="020B0604020202020204" pitchFamily="34" charset="0"/>
                  <a:cs typeface="Arial" panose="020B0604020202020204" pitchFamily="34" charset="0"/>
                  <a:sym typeface="Arial"/>
                </a:rPr>
                <a:t>		</a:t>
              </a:r>
              <a:r>
                <a:rPr lang="de-CH" sz="2667" dirty="0">
                  <a:solidFill>
                    <a:srgbClr val="000000"/>
                  </a:solidFill>
                  <a:latin typeface="Arial" charset="0"/>
                  <a:cs typeface="Arial"/>
                  <a:sym typeface="Arial"/>
                </a:rPr>
                <a:t>	</a:t>
              </a:r>
              <a:r>
                <a:rPr lang="de-CH" sz="2667" dirty="0">
                  <a:latin typeface="Arial" charset="0"/>
                </a:rPr>
                <a:t>           </a:t>
              </a:r>
              <a:r>
                <a:rPr lang="de-CH" sz="3200" dirty="0">
                  <a:solidFill>
                    <a:srgbClr val="000000"/>
                  </a:solidFill>
                  <a:latin typeface="Arial" charset="0"/>
                  <a:cs typeface="Arial"/>
                  <a:sym typeface="Arial"/>
                </a:rPr>
                <a:t>0.87</a:t>
              </a:r>
              <a:r>
                <a:rPr lang="fr-CH" sz="2667" dirty="0">
                  <a:solidFill>
                    <a:srgbClr val="000000"/>
                  </a:solidFill>
                  <a:latin typeface="Arial" charset="0"/>
                  <a:cs typeface="Arial"/>
                  <a:sym typeface="Arial"/>
                </a:rPr>
                <a:t>   </a:t>
              </a:r>
              <a:r>
                <a:rPr lang="fr-CH" sz="1600" dirty="0">
                  <a:solidFill>
                    <a:srgbClr val="969696"/>
                  </a:solidFill>
                  <a:latin typeface="Arial" charset="0"/>
                  <a:cs typeface="Arial"/>
                  <a:sym typeface="Arial"/>
                </a:rPr>
                <a:t>(</a:t>
              </a:r>
              <a:r>
                <a:rPr lang="en-US" sz="1600" dirty="0">
                  <a:solidFill>
                    <a:srgbClr val="969696"/>
                  </a:solidFill>
                  <a:latin typeface="Arial" charset="0"/>
                  <a:cs typeface="Arial"/>
                  <a:sym typeface="Arial"/>
                </a:rPr>
                <a:t>0.78-0.98</a:t>
              </a:r>
              <a:r>
                <a:rPr lang="de-CH" sz="1600" dirty="0">
                  <a:solidFill>
                    <a:srgbClr val="969696"/>
                  </a:solidFill>
                  <a:latin typeface="Arial" charset="0"/>
                  <a:cs typeface="Arial"/>
                  <a:sym typeface="Arial"/>
                </a:rPr>
                <a:t>)</a:t>
              </a:r>
            </a:p>
          </p:txBody>
        </p:sp>
        <p:sp>
          <p:nvSpPr>
            <p:cNvPr id="29" name="AutoShape 20"/>
            <p:cNvSpPr>
              <a:spLocks noChangeArrowheads="1"/>
            </p:cNvSpPr>
            <p:nvPr/>
          </p:nvSpPr>
          <p:spPr bwMode="auto">
            <a:xfrm flipV="1">
              <a:off x="4138098" y="4753214"/>
              <a:ext cx="526212" cy="374874"/>
            </a:xfrm>
            <a:prstGeom prst="diamond">
              <a:avLst/>
            </a:prstGeom>
            <a:solidFill>
              <a:schemeClr val="accent6"/>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AAE2CA"/>
                </a:solidFill>
                <a:latin typeface="Arial" charset="0"/>
                <a:cs typeface="Arial"/>
                <a:sym typeface="Arial"/>
              </a:endParaRPr>
            </a:p>
          </p:txBody>
        </p:sp>
      </p:grpSp>
      <p:grpSp>
        <p:nvGrpSpPr>
          <p:cNvPr id="18" name="Groupe 17"/>
          <p:cNvGrpSpPr/>
          <p:nvPr/>
        </p:nvGrpSpPr>
        <p:grpSpPr>
          <a:xfrm>
            <a:off x="293560" y="2295093"/>
            <a:ext cx="10999021" cy="584775"/>
            <a:chOff x="1241497" y="4532344"/>
            <a:chExt cx="8675952" cy="638551"/>
          </a:xfrm>
        </p:grpSpPr>
        <p:sp>
          <p:nvSpPr>
            <p:cNvPr id="19" name="Text Box 19"/>
            <p:cNvSpPr txBox="1">
              <a:spLocks noChangeArrowheads="1"/>
            </p:cNvSpPr>
            <p:nvPr/>
          </p:nvSpPr>
          <p:spPr bwMode="auto">
            <a:xfrm>
              <a:off x="1241497" y="4532344"/>
              <a:ext cx="8675952" cy="638551"/>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tabLst>
                  <a:tab pos="353475" algn="l"/>
                </a:tabLst>
                <a:defRPr/>
              </a:pPr>
              <a:r>
                <a:rPr lang="en-US" sz="2667" dirty="0">
                  <a:solidFill>
                    <a:srgbClr val="FF0000"/>
                  </a:solidFill>
                  <a:latin typeface="Arial" panose="020B0604020202020204" pitchFamily="34" charset="0"/>
                  <a:cs typeface="Arial" panose="020B0604020202020204" pitchFamily="34" charset="0"/>
                  <a:sym typeface="Arial"/>
                </a:rPr>
                <a:t>	</a:t>
              </a:r>
              <a:r>
                <a:rPr lang="en-US" sz="2667" b="1" dirty="0">
                  <a:solidFill>
                    <a:srgbClr val="FF0000"/>
                  </a:solidFill>
                  <a:latin typeface="Arial" panose="020B0604020202020204" pitchFamily="34" charset="0"/>
                  <a:cs typeface="Arial" panose="020B0604020202020204" pitchFamily="34" charset="0"/>
                  <a:sym typeface="Arial"/>
                </a:rPr>
                <a:t>DPP4 i</a:t>
              </a:r>
              <a:r>
                <a:rPr lang="en-US" sz="2667" b="1" dirty="0" err="1">
                  <a:solidFill>
                    <a:srgbClr val="FF0000"/>
                  </a:solidFill>
                  <a:latin typeface="Arial" panose="020B0604020202020204" pitchFamily="34" charset="0"/>
                  <a:cs typeface="Arial" panose="020B0604020202020204" pitchFamily="34" charset="0"/>
                </a:rPr>
                <a:t>nhibitors</a:t>
              </a:r>
              <a:r>
                <a:rPr lang="en-US" sz="2667" dirty="0">
                  <a:solidFill>
                    <a:srgbClr val="FF0000"/>
                  </a:solidFill>
                  <a:latin typeface="Arial" panose="020B0604020202020204" pitchFamily="34" charset="0"/>
                  <a:cs typeface="Arial" panose="020B0604020202020204" pitchFamily="34" charset="0"/>
                  <a:sym typeface="Arial"/>
                </a:rPr>
                <a:t>	 </a:t>
              </a:r>
              <a:r>
                <a:rPr lang="de-CH" sz="2667" dirty="0">
                  <a:solidFill>
                    <a:srgbClr val="000000"/>
                  </a:solidFill>
                  <a:latin typeface="Arial" charset="0"/>
                  <a:cs typeface="Arial"/>
                  <a:sym typeface="Arial"/>
                </a:rPr>
                <a:t>			</a:t>
              </a:r>
              <a:r>
                <a:rPr lang="fr-CH" sz="3200" dirty="0">
                  <a:solidFill>
                    <a:srgbClr val="000000"/>
                  </a:solidFill>
                  <a:latin typeface="Arial" charset="0"/>
                  <a:cs typeface="Arial"/>
                  <a:sym typeface="Arial"/>
                </a:rPr>
                <a:t>0.99  </a:t>
              </a:r>
              <a:r>
                <a:rPr lang="fr-CH" sz="1600" dirty="0">
                  <a:solidFill>
                    <a:srgbClr val="969696"/>
                  </a:solidFill>
                  <a:latin typeface="Arial" charset="0"/>
                  <a:cs typeface="Arial"/>
                  <a:sym typeface="Arial"/>
                </a:rPr>
                <a:t>(0.850–1.166)</a:t>
              </a:r>
              <a:endParaRPr lang="de-CH" sz="1600" dirty="0">
                <a:solidFill>
                  <a:srgbClr val="969696"/>
                </a:solidFill>
                <a:latin typeface="Arial" charset="0"/>
                <a:cs typeface="Arial"/>
                <a:sym typeface="Arial"/>
              </a:endParaRPr>
            </a:p>
          </p:txBody>
        </p:sp>
        <p:sp>
          <p:nvSpPr>
            <p:cNvPr id="20" name="AutoShape 20"/>
            <p:cNvSpPr>
              <a:spLocks noChangeArrowheads="1"/>
            </p:cNvSpPr>
            <p:nvPr/>
          </p:nvSpPr>
          <p:spPr bwMode="auto">
            <a:xfrm flipV="1">
              <a:off x="5378717" y="4685479"/>
              <a:ext cx="838044" cy="447156"/>
            </a:xfrm>
            <a:prstGeom prst="diamond">
              <a:avLst/>
            </a:prstGeom>
            <a:solidFill>
              <a:srgbClr val="FF0000"/>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grpSp>
      <p:grpSp>
        <p:nvGrpSpPr>
          <p:cNvPr id="36" name="Groupe 17"/>
          <p:cNvGrpSpPr/>
          <p:nvPr/>
        </p:nvGrpSpPr>
        <p:grpSpPr>
          <a:xfrm>
            <a:off x="444320" y="3674224"/>
            <a:ext cx="10999021" cy="584775"/>
            <a:chOff x="1241497" y="4532347"/>
            <a:chExt cx="8675952" cy="732268"/>
          </a:xfrm>
        </p:grpSpPr>
        <p:sp>
          <p:nvSpPr>
            <p:cNvPr id="37" name="Text Box 19"/>
            <p:cNvSpPr txBox="1">
              <a:spLocks noChangeArrowheads="1"/>
            </p:cNvSpPr>
            <p:nvPr/>
          </p:nvSpPr>
          <p:spPr bwMode="auto">
            <a:xfrm>
              <a:off x="1241497" y="4532347"/>
              <a:ext cx="8675952" cy="732268"/>
            </a:xfrm>
            <a:prstGeom prst="rect">
              <a:avLst/>
            </a:prstGeom>
            <a:noFill/>
            <a:ln w="9525">
              <a:noFill/>
              <a:miter lim="800000"/>
              <a:headEnd/>
              <a:tailEnd/>
            </a:ln>
          </p:spPr>
          <p:txBody>
            <a:bodyPr wrap="square">
              <a:prstTxWarp prst="textNoShape">
                <a:avLst/>
              </a:prstTxWarp>
              <a:spAutoFit/>
            </a:bodyPr>
            <a:lstStyle/>
            <a:p>
              <a:pPr defTabSz="1219140" eaLnBrk="0" fontAlgn="base" hangingPunct="0">
                <a:spcBef>
                  <a:spcPct val="0"/>
                </a:spcBef>
                <a:spcAft>
                  <a:spcPct val="0"/>
                </a:spcAft>
                <a:tabLst>
                  <a:tab pos="243411" algn="l"/>
                </a:tabLst>
                <a:defRPr/>
              </a:pPr>
              <a:r>
                <a:rPr lang="en-US" sz="2667" dirty="0">
                  <a:solidFill>
                    <a:srgbClr val="FF0000"/>
                  </a:solidFill>
                  <a:latin typeface="Arial" panose="020B0604020202020204" pitchFamily="34" charset="0"/>
                  <a:cs typeface="Arial" panose="020B0604020202020204" pitchFamily="34" charset="0"/>
                  <a:sym typeface="Arial"/>
                </a:rPr>
                <a:t>	</a:t>
              </a:r>
              <a:r>
                <a:rPr lang="en-US" sz="2667" b="1" dirty="0">
                  <a:solidFill>
                    <a:srgbClr val="FF0000"/>
                  </a:solidFill>
                  <a:latin typeface="Arial" panose="020B0604020202020204" pitchFamily="34" charset="0"/>
                  <a:cs typeface="Arial" panose="020B0604020202020204" pitchFamily="34" charset="0"/>
                  <a:sym typeface="Arial"/>
                </a:rPr>
                <a:t>SGLT2 inhibitors</a:t>
              </a:r>
              <a:r>
                <a:rPr lang="en-US" sz="2667" dirty="0">
                  <a:solidFill>
                    <a:srgbClr val="FF0000"/>
                  </a:solidFill>
                  <a:latin typeface="Arial" panose="020B0604020202020204" pitchFamily="34" charset="0"/>
                  <a:cs typeface="Arial" panose="020B0604020202020204" pitchFamily="34" charset="0"/>
                  <a:sym typeface="Arial"/>
                </a:rPr>
                <a:t>	 </a:t>
              </a:r>
              <a:r>
                <a:rPr lang="de-CH" sz="2667" dirty="0">
                  <a:solidFill>
                    <a:srgbClr val="000000"/>
                  </a:solidFill>
                  <a:latin typeface="Arial" charset="0"/>
                  <a:cs typeface="Arial"/>
                  <a:sym typeface="Arial"/>
                </a:rPr>
                <a:t>		</a:t>
              </a:r>
              <a:r>
                <a:rPr lang="el-GR" sz="2667" dirty="0">
                  <a:solidFill>
                    <a:srgbClr val="000000"/>
                  </a:solidFill>
                  <a:latin typeface="Arial" charset="0"/>
                  <a:cs typeface="Arial"/>
                  <a:sym typeface="Arial"/>
                </a:rPr>
                <a:t>            </a:t>
              </a:r>
              <a:r>
                <a:rPr lang="fr-CH" sz="3200" dirty="0">
                  <a:solidFill>
                    <a:srgbClr val="000000"/>
                  </a:solidFill>
                  <a:latin typeface="Arial" charset="0"/>
                  <a:cs typeface="Arial"/>
                  <a:sym typeface="Arial"/>
                </a:rPr>
                <a:t>0.95  </a:t>
              </a:r>
              <a:r>
                <a:rPr lang="fr-CH" sz="1600" dirty="0">
                  <a:solidFill>
                    <a:srgbClr val="969696"/>
                  </a:solidFill>
                  <a:latin typeface="Arial" charset="0"/>
                  <a:cs typeface="Arial"/>
                  <a:sym typeface="Arial"/>
                </a:rPr>
                <a:t>(0.77–1.18)</a:t>
              </a:r>
              <a:endParaRPr lang="de-CH" sz="1600" dirty="0">
                <a:solidFill>
                  <a:srgbClr val="969696"/>
                </a:solidFill>
                <a:latin typeface="Arial" charset="0"/>
                <a:cs typeface="Arial"/>
                <a:sym typeface="Arial"/>
              </a:endParaRPr>
            </a:p>
          </p:txBody>
        </p:sp>
        <p:sp>
          <p:nvSpPr>
            <p:cNvPr id="38" name="AutoShape 20"/>
            <p:cNvSpPr>
              <a:spLocks noChangeArrowheads="1"/>
            </p:cNvSpPr>
            <p:nvPr/>
          </p:nvSpPr>
          <p:spPr bwMode="auto">
            <a:xfrm flipV="1">
              <a:off x="5308918" y="4653323"/>
              <a:ext cx="739803" cy="447157"/>
            </a:xfrm>
            <a:prstGeom prst="diamond">
              <a:avLst/>
            </a:prstGeom>
            <a:solidFill>
              <a:srgbClr val="FF0000"/>
            </a:solidFill>
            <a:ln w="9525">
              <a:solidFill>
                <a:schemeClr val="tx1"/>
              </a:solidFill>
              <a:miter lim="800000"/>
              <a:headEnd/>
              <a:tailEnd/>
            </a:ln>
            <a:effectLst/>
          </p:spPr>
          <p:txBody>
            <a:bodyPr wrap="none" anchor="ctr">
              <a:prstTxWarp prst="textNoShape">
                <a:avLst/>
              </a:prstTxWarp>
            </a:bodyPr>
            <a:lstStyle/>
            <a:p>
              <a:pPr defTabSz="1219140" fontAlgn="base">
                <a:spcBef>
                  <a:spcPct val="0"/>
                </a:spcBef>
                <a:spcAft>
                  <a:spcPct val="0"/>
                </a:spcAft>
                <a:defRPr/>
              </a:pPr>
              <a:endParaRPr lang="de-DE" sz="2400">
                <a:solidFill>
                  <a:srgbClr val="000000"/>
                </a:solidFill>
                <a:latin typeface="Arial" charset="0"/>
                <a:cs typeface="Arial"/>
                <a:sym typeface="Arial"/>
              </a:endParaRPr>
            </a:p>
          </p:txBody>
        </p:sp>
      </p:grpSp>
      <p:sp>
        <p:nvSpPr>
          <p:cNvPr id="21" name="1 - Τίτλος">
            <a:extLst>
              <a:ext uri="{FF2B5EF4-FFF2-40B4-BE49-F238E27FC236}">
                <a16:creationId xmlns:a16="http://schemas.microsoft.com/office/drawing/2014/main" id="{B3425933-7E7D-C2D4-C9C3-CC9829ED52FF}"/>
              </a:ext>
            </a:extLst>
          </p:cNvPr>
          <p:cNvSpPr txBox="1">
            <a:spLocks/>
          </p:cNvSpPr>
          <p:nvPr/>
        </p:nvSpPr>
        <p:spPr bwMode="auto">
          <a:xfrm>
            <a:off x="561537" y="248879"/>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Antidiabetic drugs and ‘protection’ against stroke</a:t>
            </a:r>
            <a:br>
              <a:rPr lang="en" sz="3200" b="1" kern="0" dirty="0">
                <a:solidFill>
                  <a:srgbClr val="1F497D"/>
                </a:solidFill>
                <a:latin typeface="Calibri" panose="020F0502020204030204" pitchFamily="34" charset="0"/>
                <a:ea typeface="+mn-ea"/>
                <a:cs typeface="Calibri" panose="020F0502020204030204" pitchFamily="34" charset="0"/>
              </a:rPr>
            </a:br>
            <a:r>
              <a:rPr lang="en" sz="3200" b="1" kern="0" dirty="0">
                <a:solidFill>
                  <a:srgbClr val="1F497D"/>
                </a:solidFill>
                <a:latin typeface="Calibri" panose="020F0502020204030204" pitchFamily="34" charset="0"/>
                <a:ea typeface="+mn-ea"/>
                <a:cs typeface="Calibri" panose="020F0502020204030204" pitchFamily="34" charset="0"/>
              </a:rPr>
              <a:t>Evidence from RCTs</a:t>
            </a:r>
            <a:endParaRPr lang="en-US" sz="3200" b="1" kern="0" dirty="0">
              <a:solidFill>
                <a:srgbClr val="1F497D"/>
              </a:solidFill>
              <a:latin typeface="Calibri" panose="020F0502020204030204" pitchFamily="34" charset="0"/>
              <a:ea typeface="+mn-ea"/>
              <a:cs typeface="Calibri" panose="020F0502020204030204" pitchFamily="34" charset="0"/>
            </a:endParaRPr>
          </a:p>
        </p:txBody>
      </p:sp>
      <p:cxnSp>
        <p:nvCxnSpPr>
          <p:cNvPr id="22" name="Ευθεία γραμμή σύνδεσης 6">
            <a:extLst>
              <a:ext uri="{FF2B5EF4-FFF2-40B4-BE49-F238E27FC236}">
                <a16:creationId xmlns:a16="http://schemas.microsoft.com/office/drawing/2014/main" id="{604E9806-5881-0AC9-E545-04B99D058E19}"/>
              </a:ext>
            </a:extLst>
          </p:cNvPr>
          <p:cNvCxnSpPr/>
          <p:nvPr/>
        </p:nvCxnSpPr>
        <p:spPr>
          <a:xfrm>
            <a:off x="293560" y="127616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433281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500"/>
                                        <p:tgtEl>
                                          <p:spTgt spid="36"/>
                                        </p:tgtEl>
                                      </p:cBhvr>
                                    </p:animEffect>
                                  </p:childTnLst>
                                </p:cTn>
                              </p:par>
                              <p:par>
                                <p:cTn id="13" presetID="10" presetClass="entr" presetSubtype="0" fill="hold" nodeType="withEffect">
                                  <p:stCondLst>
                                    <p:cond delay="0"/>
                                  </p:stCondLst>
                                  <p:childTnLst>
                                    <p:set>
                                      <p:cBhvr>
                                        <p:cTn id="14" dur="1" fill="hold">
                                          <p:stCondLst>
                                            <p:cond delay="0"/>
                                          </p:stCondLst>
                                        </p:cTn>
                                        <p:tgtEl>
                                          <p:spTgt spid="30">
                                            <p:txEl>
                                              <p:pRg st="0" end="0"/>
                                            </p:txEl>
                                          </p:spTgt>
                                        </p:tgtEl>
                                        <p:attrNameLst>
                                          <p:attrName>style.visibility</p:attrName>
                                        </p:attrNameLst>
                                      </p:cBhvr>
                                      <p:to>
                                        <p:strVal val="visible"/>
                                      </p:to>
                                    </p:set>
                                    <p:animEffect transition="in" filter="fade">
                                      <p:cBhvr>
                                        <p:cTn id="15" dur="500"/>
                                        <p:tgtEl>
                                          <p:spTgt spid="30">
                                            <p:txEl>
                                              <p:pRg st="0" end="0"/>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0">
                                            <p:txEl>
                                              <p:pRg st="2" end="2"/>
                                            </p:txEl>
                                          </p:spTgt>
                                        </p:tgtEl>
                                        <p:attrNameLst>
                                          <p:attrName>style.visibility</p:attrName>
                                        </p:attrNameLst>
                                      </p:cBhvr>
                                      <p:to>
                                        <p:strVal val="visible"/>
                                      </p:to>
                                    </p:set>
                                    <p:animEffect transition="in" filter="fade">
                                      <p:cBhvr>
                                        <p:cTn id="18" dur="500"/>
                                        <p:tgtEl>
                                          <p:spTgt spid="30">
                                            <p:txEl>
                                              <p:pRg st="2" end="2"/>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par>
                                <p:cTn id="24" presetID="10" presetClass="entr" presetSubtype="0" fill="hold" nodeType="withEffect">
                                  <p:stCondLst>
                                    <p:cond delay="0"/>
                                  </p:stCondLst>
                                  <p:childTnLst>
                                    <p:set>
                                      <p:cBhvr>
                                        <p:cTn id="25" dur="1" fill="hold">
                                          <p:stCondLst>
                                            <p:cond delay="0"/>
                                          </p:stCondLst>
                                        </p:cTn>
                                        <p:tgtEl>
                                          <p:spTgt spid="30">
                                            <p:txEl>
                                              <p:pRg st="1" end="1"/>
                                            </p:txEl>
                                          </p:spTgt>
                                        </p:tgtEl>
                                        <p:attrNameLst>
                                          <p:attrName>style.visibility</p:attrName>
                                        </p:attrNameLst>
                                      </p:cBhvr>
                                      <p:to>
                                        <p:strVal val="visible"/>
                                      </p:to>
                                    </p:set>
                                    <p:animEffect transition="in" filter="fade">
                                      <p:cBhvr>
                                        <p:cTn id="26" dur="500"/>
                                        <p:tgtEl>
                                          <p:spTgt spid="3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Εικόνα 5" descr="Εικόνα που περιέχει κείμενο&#10;&#10;Περιγραφή που δημιουργήθηκε αυτόματα">
            <a:extLst>
              <a:ext uri="{FF2B5EF4-FFF2-40B4-BE49-F238E27FC236}">
                <a16:creationId xmlns:a16="http://schemas.microsoft.com/office/drawing/2014/main" id="{3F3C801F-9394-6BB2-F5A8-1DE4F8DD9AD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463608" y="1479764"/>
            <a:ext cx="3560384" cy="5142692"/>
          </a:xfrm>
          <a:prstGeom prst="rect">
            <a:avLst/>
          </a:prstGeom>
          <a:ln>
            <a:solidFill>
              <a:srgbClr val="002060"/>
            </a:solidFill>
          </a:ln>
          <a:scene3d>
            <a:camera prst="perspectiveHeroicExtremeLeftFacing" fov="3000000">
              <a:rot lat="600000" lon="1200000" rev="21594000"/>
            </a:camera>
            <a:lightRig rig="threePt" dir="t"/>
          </a:scene3d>
        </p:spPr>
      </p:pic>
      <p:pic>
        <p:nvPicPr>
          <p:cNvPr id="9" name="Εικόνα 8">
            <a:extLst>
              <a:ext uri="{FF2B5EF4-FFF2-40B4-BE49-F238E27FC236}">
                <a16:creationId xmlns:a16="http://schemas.microsoft.com/office/drawing/2014/main" id="{4F639F50-3614-151E-E5FD-2A5BCED52950}"/>
              </a:ext>
            </a:extLst>
          </p:cNvPr>
          <p:cNvPicPr>
            <a:picLocks noChangeAspect="1"/>
          </p:cNvPicPr>
          <p:nvPr/>
        </p:nvPicPr>
        <p:blipFill rotWithShape="1">
          <a:blip r:embed="rId3">
            <a:extLst>
              <a:ext uri="{28A0092B-C50C-407E-A947-70E740481C1C}">
                <a14:useLocalDpi xmlns:a14="http://schemas.microsoft.com/office/drawing/2010/main" val="0"/>
              </a:ext>
            </a:extLst>
          </a:blip>
          <a:srcRect t="2464"/>
          <a:stretch/>
        </p:blipFill>
        <p:spPr>
          <a:xfrm>
            <a:off x="0" y="2144421"/>
            <a:ext cx="7671661" cy="4650672"/>
          </a:xfrm>
          <a:prstGeom prst="rect">
            <a:avLst/>
          </a:prstGeom>
        </p:spPr>
      </p:pic>
      <p:sp>
        <p:nvSpPr>
          <p:cNvPr id="4" name="1 - Τίτλος">
            <a:extLst>
              <a:ext uri="{FF2B5EF4-FFF2-40B4-BE49-F238E27FC236}">
                <a16:creationId xmlns:a16="http://schemas.microsoft.com/office/drawing/2014/main" id="{AD042871-C78C-4A7A-9BAE-9C56F1E26B76}"/>
              </a:ext>
            </a:extLst>
          </p:cNvPr>
          <p:cNvSpPr txBox="1">
            <a:spLocks/>
          </p:cNvSpPr>
          <p:nvPr/>
        </p:nvSpPr>
        <p:spPr bwMode="auto">
          <a:xfrm>
            <a:off x="561537" y="248879"/>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Antidiabetic drugs and ‘protection’ against stroke</a:t>
            </a:r>
            <a:br>
              <a:rPr lang="en" sz="3200" b="1" kern="0" dirty="0">
                <a:solidFill>
                  <a:srgbClr val="1F497D"/>
                </a:solidFill>
                <a:latin typeface="Calibri" panose="020F0502020204030204" pitchFamily="34" charset="0"/>
                <a:ea typeface="+mn-ea"/>
                <a:cs typeface="Calibri" panose="020F0502020204030204" pitchFamily="34" charset="0"/>
              </a:rPr>
            </a:br>
            <a:r>
              <a:rPr lang="en" sz="3200" b="1" kern="0" dirty="0">
                <a:solidFill>
                  <a:srgbClr val="1F497D"/>
                </a:solidFill>
                <a:latin typeface="Calibri" panose="020F0502020204030204" pitchFamily="34" charset="0"/>
                <a:ea typeface="+mn-ea"/>
                <a:cs typeface="Calibri" panose="020F0502020204030204" pitchFamily="34" charset="0"/>
              </a:rPr>
              <a:t>Evidence from RCTs</a:t>
            </a:r>
            <a:endParaRPr lang="en-US" sz="3200" b="1" kern="0" dirty="0">
              <a:solidFill>
                <a:srgbClr val="1F497D"/>
              </a:solidFill>
              <a:latin typeface="Calibri" panose="020F0502020204030204" pitchFamily="34" charset="0"/>
              <a:ea typeface="+mn-ea"/>
              <a:cs typeface="Calibri" panose="020F0502020204030204" pitchFamily="34" charset="0"/>
            </a:endParaRPr>
          </a:p>
        </p:txBody>
      </p:sp>
      <p:cxnSp>
        <p:nvCxnSpPr>
          <p:cNvPr id="5" name="Ευθεία γραμμή σύνδεσης 6">
            <a:extLst>
              <a:ext uri="{FF2B5EF4-FFF2-40B4-BE49-F238E27FC236}">
                <a16:creationId xmlns:a16="http://schemas.microsoft.com/office/drawing/2014/main" id="{9B65F56C-CB1F-11BC-29EE-C35E14C06E8D}"/>
              </a:ext>
            </a:extLst>
          </p:cNvPr>
          <p:cNvCxnSpPr/>
          <p:nvPr/>
        </p:nvCxnSpPr>
        <p:spPr>
          <a:xfrm>
            <a:off x="293560" y="127616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EEDC7FA4-CF5D-B377-39C7-A107A24113FA}"/>
              </a:ext>
            </a:extLst>
          </p:cNvPr>
          <p:cNvSpPr txBox="1"/>
          <p:nvPr/>
        </p:nvSpPr>
        <p:spPr>
          <a:xfrm>
            <a:off x="729955" y="1386776"/>
            <a:ext cx="4532010" cy="1015663"/>
          </a:xfrm>
          <a:prstGeom prst="rect">
            <a:avLst/>
          </a:prstGeom>
          <a:noFill/>
        </p:spPr>
        <p:txBody>
          <a:bodyPr wrap="none" rtlCol="0">
            <a:spAutoFit/>
          </a:bodyPr>
          <a:lstStyle/>
          <a:p>
            <a:r>
              <a:rPr lang="en" sz="2000" b="1" dirty="0">
                <a:solidFill>
                  <a:srgbClr val="002060"/>
                </a:solidFill>
                <a:effectLst/>
                <a:latin typeface="Calibri" panose="020F0502020204030204" pitchFamily="34" charset="0"/>
                <a:cs typeface="Calibri" panose="020F0502020204030204" pitchFamily="34" charset="0"/>
              </a:rPr>
              <a:t>SUSTAIN 6 and PIONEER 6 included 6480 </a:t>
            </a:r>
          </a:p>
          <a:p>
            <a:r>
              <a:rPr lang="en" sz="2000" b="1" dirty="0">
                <a:solidFill>
                  <a:srgbClr val="002060"/>
                </a:solidFill>
                <a:effectLst/>
                <a:latin typeface="Calibri" panose="020F0502020204030204" pitchFamily="34" charset="0"/>
                <a:cs typeface="Calibri" panose="020F0502020204030204" pitchFamily="34" charset="0"/>
              </a:rPr>
              <a:t>(</a:t>
            </a:r>
            <a:r>
              <a:rPr lang="en" sz="2000" b="1" dirty="0" err="1">
                <a:solidFill>
                  <a:srgbClr val="002060"/>
                </a:solidFill>
                <a:effectLst/>
                <a:latin typeface="Calibri" panose="020F0502020204030204" pitchFamily="34" charset="0"/>
                <a:cs typeface="Calibri" panose="020F0502020204030204" pitchFamily="34" charset="0"/>
              </a:rPr>
              <a:t>semaglutide</a:t>
            </a:r>
            <a:r>
              <a:rPr lang="en" sz="2000" b="1" dirty="0">
                <a:solidFill>
                  <a:srgbClr val="002060"/>
                </a:solidFill>
                <a:effectLst/>
                <a:latin typeface="Calibri" panose="020F0502020204030204" pitchFamily="34" charset="0"/>
                <a:cs typeface="Calibri" panose="020F0502020204030204" pitchFamily="34" charset="0"/>
              </a:rPr>
              <a:t>, n=3239; placebo, n=3241)</a:t>
            </a:r>
          </a:p>
          <a:p>
            <a:endParaRPr lang="en" sz="2000" b="1" dirty="0">
              <a:solidFill>
                <a:srgbClr val="002060"/>
              </a:solidFill>
              <a:latin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0541C88D-E926-7341-858B-70A934F70521}"/>
              </a:ext>
            </a:extLst>
          </p:cNvPr>
          <p:cNvSpPr txBox="1"/>
          <p:nvPr/>
        </p:nvSpPr>
        <p:spPr>
          <a:xfrm>
            <a:off x="1074690" y="2665152"/>
            <a:ext cx="2401619" cy="369332"/>
          </a:xfrm>
          <a:prstGeom prst="rect">
            <a:avLst/>
          </a:prstGeom>
          <a:noFill/>
        </p:spPr>
        <p:txBody>
          <a:bodyPr wrap="none" rtlCol="0">
            <a:spAutoFit/>
          </a:bodyPr>
          <a:lstStyle/>
          <a:p>
            <a:r>
              <a:rPr lang="en" sz="1800" b="1" dirty="0">
                <a:solidFill>
                  <a:srgbClr val="002060"/>
                </a:solidFill>
                <a:effectLst/>
                <a:latin typeface="Calibri" panose="020F0502020204030204" pitchFamily="34" charset="0"/>
                <a:cs typeface="Calibri" panose="020F0502020204030204" pitchFamily="34" charset="0"/>
              </a:rPr>
              <a:t>0.8 Vs. 1.1 strokes /p-y </a:t>
            </a:r>
            <a:endParaRPr lang="en" sz="1800" b="1" dirty="0">
              <a:solidFill>
                <a:srgbClr val="002060"/>
              </a:solidFill>
              <a:latin typeface="Calibri" panose="020F0502020204030204" pitchFamily="34" charset="0"/>
              <a:cs typeface="Calibri" panose="020F0502020204030204" pitchFamily="34" charset="0"/>
            </a:endParaRPr>
          </a:p>
        </p:txBody>
      </p:sp>
      <p:sp>
        <p:nvSpPr>
          <p:cNvPr id="2" name="TextBox 1">
            <a:extLst>
              <a:ext uri="{FF2B5EF4-FFF2-40B4-BE49-F238E27FC236}">
                <a16:creationId xmlns:a16="http://schemas.microsoft.com/office/drawing/2014/main" id="{4F1363D8-D7B8-0F48-0C80-550C9511EA6B}"/>
              </a:ext>
            </a:extLst>
          </p:cNvPr>
          <p:cNvSpPr txBox="1"/>
          <p:nvPr/>
        </p:nvSpPr>
        <p:spPr>
          <a:xfrm>
            <a:off x="9376474" y="6488668"/>
            <a:ext cx="2659702" cy="369332"/>
          </a:xfrm>
          <a:prstGeom prst="rect">
            <a:avLst/>
          </a:prstGeom>
          <a:noFill/>
        </p:spPr>
        <p:txBody>
          <a:bodyPr wrap="none" rtlCol="0">
            <a:spAutoFit/>
          </a:bodyPr>
          <a:lstStyle/>
          <a:p>
            <a:r>
              <a:rPr lang="en-US" dirty="0"/>
              <a:t>Strain et al, Stroke 2022</a:t>
            </a:r>
            <a:endParaRPr lang="el-GR" dirty="0"/>
          </a:p>
        </p:txBody>
      </p:sp>
    </p:spTree>
    <p:extLst>
      <p:ext uri="{BB962C8B-B14F-4D97-AF65-F5344CB8AC3E}">
        <p14:creationId xmlns:p14="http://schemas.microsoft.com/office/powerpoint/2010/main" val="234364613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1 - Τίτλος">
            <a:extLst>
              <a:ext uri="{FF2B5EF4-FFF2-40B4-BE49-F238E27FC236}">
                <a16:creationId xmlns:a16="http://schemas.microsoft.com/office/drawing/2014/main" id="{AD042871-C78C-4A7A-9BAE-9C56F1E26B76}"/>
              </a:ext>
            </a:extLst>
          </p:cNvPr>
          <p:cNvSpPr txBox="1">
            <a:spLocks/>
          </p:cNvSpPr>
          <p:nvPr/>
        </p:nvSpPr>
        <p:spPr bwMode="auto">
          <a:xfrm>
            <a:off x="561537" y="248879"/>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Antidiabetic drugs and ‘protection’ against stroke</a:t>
            </a:r>
            <a:br>
              <a:rPr lang="en" sz="3200" b="1" kern="0" dirty="0">
                <a:solidFill>
                  <a:srgbClr val="1F497D"/>
                </a:solidFill>
                <a:latin typeface="Calibri" panose="020F0502020204030204" pitchFamily="34" charset="0"/>
                <a:ea typeface="+mn-ea"/>
                <a:cs typeface="Calibri" panose="020F0502020204030204" pitchFamily="34" charset="0"/>
              </a:rPr>
            </a:br>
            <a:r>
              <a:rPr lang="en" sz="3200" b="1" kern="0" dirty="0">
                <a:solidFill>
                  <a:srgbClr val="1F497D"/>
                </a:solidFill>
                <a:latin typeface="Calibri" panose="020F0502020204030204" pitchFamily="34" charset="0"/>
                <a:ea typeface="+mn-ea"/>
                <a:cs typeface="Calibri" panose="020F0502020204030204" pitchFamily="34" charset="0"/>
              </a:rPr>
              <a:t>Evidence from RCTs</a:t>
            </a:r>
            <a:endParaRPr lang="en-US" sz="3200" b="1" kern="0" dirty="0">
              <a:solidFill>
                <a:srgbClr val="1F497D"/>
              </a:solidFill>
              <a:latin typeface="Calibri" panose="020F0502020204030204" pitchFamily="34" charset="0"/>
              <a:ea typeface="+mn-ea"/>
              <a:cs typeface="Calibri" panose="020F0502020204030204" pitchFamily="34" charset="0"/>
            </a:endParaRPr>
          </a:p>
        </p:txBody>
      </p:sp>
      <p:cxnSp>
        <p:nvCxnSpPr>
          <p:cNvPr id="5" name="Ευθεία γραμμή σύνδεσης 6">
            <a:extLst>
              <a:ext uri="{FF2B5EF4-FFF2-40B4-BE49-F238E27FC236}">
                <a16:creationId xmlns:a16="http://schemas.microsoft.com/office/drawing/2014/main" id="{9B65F56C-CB1F-11BC-29EE-C35E14C06E8D}"/>
              </a:ext>
            </a:extLst>
          </p:cNvPr>
          <p:cNvCxnSpPr/>
          <p:nvPr/>
        </p:nvCxnSpPr>
        <p:spPr>
          <a:xfrm>
            <a:off x="293560" y="127616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7" name="Εικόνα 6">
            <a:extLst>
              <a:ext uri="{FF2B5EF4-FFF2-40B4-BE49-F238E27FC236}">
                <a16:creationId xmlns:a16="http://schemas.microsoft.com/office/drawing/2014/main" id="{532FF82A-B857-8F3F-DEA0-7AEFEE116B1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8008" y="2402439"/>
            <a:ext cx="8477840" cy="3878633"/>
          </a:xfrm>
          <a:prstGeom prst="rect">
            <a:avLst/>
          </a:prstGeom>
        </p:spPr>
      </p:pic>
      <p:sp>
        <p:nvSpPr>
          <p:cNvPr id="12" name="TextBox 11">
            <a:extLst>
              <a:ext uri="{FF2B5EF4-FFF2-40B4-BE49-F238E27FC236}">
                <a16:creationId xmlns:a16="http://schemas.microsoft.com/office/drawing/2014/main" id="{EEDC7FA4-CF5D-B377-39C7-A107A24113FA}"/>
              </a:ext>
            </a:extLst>
          </p:cNvPr>
          <p:cNvSpPr txBox="1"/>
          <p:nvPr/>
        </p:nvSpPr>
        <p:spPr>
          <a:xfrm>
            <a:off x="729955" y="1386776"/>
            <a:ext cx="4532010" cy="1015663"/>
          </a:xfrm>
          <a:prstGeom prst="rect">
            <a:avLst/>
          </a:prstGeom>
          <a:noFill/>
        </p:spPr>
        <p:txBody>
          <a:bodyPr wrap="none" rtlCol="0">
            <a:spAutoFit/>
          </a:bodyPr>
          <a:lstStyle/>
          <a:p>
            <a:r>
              <a:rPr lang="en" sz="2000" b="1" dirty="0">
                <a:solidFill>
                  <a:srgbClr val="002060"/>
                </a:solidFill>
                <a:effectLst/>
                <a:latin typeface="Calibri" panose="020F0502020204030204" pitchFamily="34" charset="0"/>
                <a:cs typeface="Calibri" panose="020F0502020204030204" pitchFamily="34" charset="0"/>
              </a:rPr>
              <a:t>SUSTAIN 6 and PIONEER 6 included 6480 </a:t>
            </a:r>
          </a:p>
          <a:p>
            <a:r>
              <a:rPr lang="en" sz="2000" b="1" dirty="0">
                <a:solidFill>
                  <a:srgbClr val="002060"/>
                </a:solidFill>
                <a:effectLst/>
                <a:latin typeface="Calibri" panose="020F0502020204030204" pitchFamily="34" charset="0"/>
                <a:cs typeface="Calibri" panose="020F0502020204030204" pitchFamily="34" charset="0"/>
              </a:rPr>
              <a:t>(</a:t>
            </a:r>
            <a:r>
              <a:rPr lang="en" sz="2000" b="1" dirty="0" err="1">
                <a:solidFill>
                  <a:srgbClr val="002060"/>
                </a:solidFill>
                <a:effectLst/>
                <a:latin typeface="Calibri" panose="020F0502020204030204" pitchFamily="34" charset="0"/>
                <a:cs typeface="Calibri" panose="020F0502020204030204" pitchFamily="34" charset="0"/>
              </a:rPr>
              <a:t>semaglutide</a:t>
            </a:r>
            <a:r>
              <a:rPr lang="en" sz="2000" b="1" dirty="0">
                <a:solidFill>
                  <a:srgbClr val="002060"/>
                </a:solidFill>
                <a:effectLst/>
                <a:latin typeface="Calibri" panose="020F0502020204030204" pitchFamily="34" charset="0"/>
                <a:cs typeface="Calibri" panose="020F0502020204030204" pitchFamily="34" charset="0"/>
              </a:rPr>
              <a:t>, n=3239; placebo, n=3241)</a:t>
            </a:r>
          </a:p>
          <a:p>
            <a:endParaRPr lang="en" sz="2000" b="1" dirty="0">
              <a:solidFill>
                <a:srgbClr val="002060"/>
              </a:solidFill>
              <a:latin typeface="Calibri" panose="020F0502020204030204" pitchFamily="34" charset="0"/>
              <a:cs typeface="Calibri" panose="020F0502020204030204" pitchFamily="34" charset="0"/>
            </a:endParaRPr>
          </a:p>
        </p:txBody>
      </p:sp>
      <p:pic>
        <p:nvPicPr>
          <p:cNvPr id="14" name="Εικόνα 13" descr="Εικόνα που περιέχει κείμενο&#10;&#10;Περιγραφή που δημιουργήθηκε αυτόματα">
            <a:extLst>
              <a:ext uri="{FF2B5EF4-FFF2-40B4-BE49-F238E27FC236}">
                <a16:creationId xmlns:a16="http://schemas.microsoft.com/office/drawing/2014/main" id="{4FA1E242-E055-87C7-C7A6-91D519AE6D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63608" y="1479764"/>
            <a:ext cx="3560384" cy="5142692"/>
          </a:xfrm>
          <a:prstGeom prst="rect">
            <a:avLst/>
          </a:prstGeom>
          <a:ln>
            <a:solidFill>
              <a:srgbClr val="002060"/>
            </a:solidFill>
          </a:ln>
          <a:scene3d>
            <a:camera prst="perspectiveHeroicExtremeLeftFacing" fov="3000000">
              <a:rot lat="600000" lon="1200000" rev="21594000"/>
            </a:camera>
            <a:lightRig rig="threePt" dir="t"/>
          </a:scene3d>
        </p:spPr>
      </p:pic>
      <p:sp>
        <p:nvSpPr>
          <p:cNvPr id="15" name="TextBox 14">
            <a:extLst>
              <a:ext uri="{FF2B5EF4-FFF2-40B4-BE49-F238E27FC236}">
                <a16:creationId xmlns:a16="http://schemas.microsoft.com/office/drawing/2014/main" id="{E1F22134-41AE-34C2-F1CB-889A07FBAAA9}"/>
              </a:ext>
            </a:extLst>
          </p:cNvPr>
          <p:cNvSpPr txBox="1"/>
          <p:nvPr/>
        </p:nvSpPr>
        <p:spPr>
          <a:xfrm>
            <a:off x="9376474" y="6488668"/>
            <a:ext cx="2659702" cy="369332"/>
          </a:xfrm>
          <a:prstGeom prst="rect">
            <a:avLst/>
          </a:prstGeom>
          <a:noFill/>
        </p:spPr>
        <p:txBody>
          <a:bodyPr wrap="none" rtlCol="0">
            <a:spAutoFit/>
          </a:bodyPr>
          <a:lstStyle/>
          <a:p>
            <a:r>
              <a:rPr lang="en-US" dirty="0"/>
              <a:t>Strain et al, Stroke 2022</a:t>
            </a:r>
            <a:endParaRPr lang="el-GR" dirty="0"/>
          </a:p>
        </p:txBody>
      </p:sp>
    </p:spTree>
    <p:extLst>
      <p:ext uri="{BB962C8B-B14F-4D97-AF65-F5344CB8AC3E}">
        <p14:creationId xmlns:p14="http://schemas.microsoft.com/office/powerpoint/2010/main" val="264959631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 Τίτλος">
            <a:extLst>
              <a:ext uri="{FF2B5EF4-FFF2-40B4-BE49-F238E27FC236}">
                <a16:creationId xmlns:a16="http://schemas.microsoft.com/office/drawing/2014/main" id="{AD042871-C78C-4A7A-9BAE-9C56F1E26B76}"/>
              </a:ext>
            </a:extLst>
          </p:cNvPr>
          <p:cNvSpPr txBox="1">
            <a:spLocks/>
          </p:cNvSpPr>
          <p:nvPr/>
        </p:nvSpPr>
        <p:spPr bwMode="auto">
          <a:xfrm>
            <a:off x="561537" y="248879"/>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Antidiabetic drugs and ‘protection’ against stroke</a:t>
            </a:r>
            <a:br>
              <a:rPr lang="en" sz="3200" b="1" kern="0" dirty="0">
                <a:solidFill>
                  <a:srgbClr val="1F497D"/>
                </a:solidFill>
                <a:latin typeface="Calibri" panose="020F0502020204030204" pitchFamily="34" charset="0"/>
                <a:ea typeface="+mn-ea"/>
                <a:cs typeface="Calibri" panose="020F0502020204030204" pitchFamily="34" charset="0"/>
              </a:rPr>
            </a:br>
            <a:r>
              <a:rPr lang="en" sz="3200" b="1" kern="0" dirty="0">
                <a:solidFill>
                  <a:srgbClr val="1F497D"/>
                </a:solidFill>
                <a:latin typeface="Calibri" panose="020F0502020204030204" pitchFamily="34" charset="0"/>
                <a:ea typeface="+mn-ea"/>
                <a:cs typeface="Calibri" panose="020F0502020204030204" pitchFamily="34" charset="0"/>
              </a:rPr>
              <a:t>Evidence from RCTs</a:t>
            </a:r>
            <a:endParaRPr lang="en-US" sz="3200" b="1" kern="0" dirty="0">
              <a:solidFill>
                <a:srgbClr val="1F497D"/>
              </a:solidFill>
              <a:latin typeface="Calibri" panose="020F0502020204030204" pitchFamily="34" charset="0"/>
              <a:ea typeface="+mn-ea"/>
              <a:cs typeface="Calibri" panose="020F0502020204030204" pitchFamily="34" charset="0"/>
            </a:endParaRPr>
          </a:p>
        </p:txBody>
      </p:sp>
      <p:cxnSp>
        <p:nvCxnSpPr>
          <p:cNvPr id="5" name="Ευθεία γραμμή σύνδεσης 6">
            <a:extLst>
              <a:ext uri="{FF2B5EF4-FFF2-40B4-BE49-F238E27FC236}">
                <a16:creationId xmlns:a16="http://schemas.microsoft.com/office/drawing/2014/main" id="{9B65F56C-CB1F-11BC-29EE-C35E14C06E8D}"/>
              </a:ext>
            </a:extLst>
          </p:cNvPr>
          <p:cNvCxnSpPr/>
          <p:nvPr/>
        </p:nvCxnSpPr>
        <p:spPr>
          <a:xfrm>
            <a:off x="293560" y="127616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EEDC7FA4-CF5D-B377-39C7-A107A24113FA}"/>
              </a:ext>
            </a:extLst>
          </p:cNvPr>
          <p:cNvSpPr txBox="1"/>
          <p:nvPr/>
        </p:nvSpPr>
        <p:spPr>
          <a:xfrm>
            <a:off x="7728489" y="2689844"/>
            <a:ext cx="4463511" cy="2251065"/>
          </a:xfrm>
          <a:prstGeom prst="rect">
            <a:avLst/>
          </a:prstGeom>
          <a:noFill/>
        </p:spPr>
        <p:txBody>
          <a:bodyPr wrap="square" rtlCol="0">
            <a:spAutoFit/>
          </a:bodyPr>
          <a:lstStyle/>
          <a:p>
            <a:pPr>
              <a:lnSpc>
                <a:spcPct val="150000"/>
              </a:lnSpc>
            </a:pPr>
            <a:r>
              <a:rPr lang="en" sz="2400" b="1" dirty="0">
                <a:solidFill>
                  <a:srgbClr val="002060"/>
                </a:solidFill>
                <a:effectLst/>
                <a:latin typeface="Calibri" panose="020F0502020204030204" pitchFamily="34" charset="0"/>
                <a:cs typeface="Calibri" panose="020F0502020204030204" pitchFamily="34" charset="0"/>
              </a:rPr>
              <a:t>REWIND</a:t>
            </a:r>
          </a:p>
          <a:p>
            <a:pPr marL="342900" indent="-342900">
              <a:lnSpc>
                <a:spcPct val="150000"/>
              </a:lnSpc>
              <a:buFont typeface="Arial" panose="020B0604020202020204" pitchFamily="34" charset="0"/>
              <a:buChar char="•"/>
            </a:pPr>
            <a:r>
              <a:rPr lang="en" sz="2400" b="1" dirty="0">
                <a:solidFill>
                  <a:srgbClr val="002060"/>
                </a:solidFill>
                <a:effectLst/>
                <a:latin typeface="Calibri" panose="020F0502020204030204" pitchFamily="34" charset="0"/>
                <a:cs typeface="Calibri" panose="020F0502020204030204" pitchFamily="34" charset="0"/>
              </a:rPr>
              <a:t>135 strokes in dulaglutide </a:t>
            </a:r>
          </a:p>
          <a:p>
            <a:pPr marL="342900" indent="-342900">
              <a:lnSpc>
                <a:spcPct val="150000"/>
              </a:lnSpc>
              <a:buFont typeface="Arial" panose="020B0604020202020204" pitchFamily="34" charset="0"/>
              <a:buChar char="•"/>
            </a:pPr>
            <a:r>
              <a:rPr lang="en" sz="2400" b="1" dirty="0">
                <a:solidFill>
                  <a:srgbClr val="002060"/>
                </a:solidFill>
                <a:effectLst/>
                <a:latin typeface="Calibri" panose="020F0502020204030204" pitchFamily="34" charset="0"/>
                <a:cs typeface="Calibri" panose="020F0502020204030204" pitchFamily="34" charset="0"/>
              </a:rPr>
              <a:t>175 strokes in placebo </a:t>
            </a:r>
          </a:p>
          <a:p>
            <a:pPr marL="342900" indent="-342900">
              <a:lnSpc>
                <a:spcPct val="150000"/>
              </a:lnSpc>
              <a:buFont typeface="Arial" panose="020B0604020202020204" pitchFamily="34" charset="0"/>
              <a:buChar char="•"/>
            </a:pPr>
            <a:r>
              <a:rPr lang="en" sz="2400" b="1" dirty="0">
                <a:solidFill>
                  <a:srgbClr val="002060"/>
                </a:solidFill>
                <a:effectLst/>
                <a:latin typeface="Calibri" panose="020F0502020204030204" pitchFamily="34" charset="0"/>
                <a:cs typeface="Calibri" panose="020F0502020204030204" pitchFamily="34" charset="0"/>
              </a:rPr>
              <a:t>5.4y</a:t>
            </a:r>
          </a:p>
        </p:txBody>
      </p:sp>
      <p:sp>
        <p:nvSpPr>
          <p:cNvPr id="15" name="TextBox 14">
            <a:extLst>
              <a:ext uri="{FF2B5EF4-FFF2-40B4-BE49-F238E27FC236}">
                <a16:creationId xmlns:a16="http://schemas.microsoft.com/office/drawing/2014/main" id="{E1F22134-41AE-34C2-F1CB-889A07FBAAA9}"/>
              </a:ext>
            </a:extLst>
          </p:cNvPr>
          <p:cNvSpPr txBox="1"/>
          <p:nvPr/>
        </p:nvSpPr>
        <p:spPr>
          <a:xfrm>
            <a:off x="8603864" y="6488668"/>
            <a:ext cx="3262432" cy="369332"/>
          </a:xfrm>
          <a:prstGeom prst="rect">
            <a:avLst/>
          </a:prstGeom>
          <a:noFill/>
        </p:spPr>
        <p:txBody>
          <a:bodyPr wrap="none" rtlCol="0">
            <a:spAutoFit/>
          </a:bodyPr>
          <a:lstStyle/>
          <a:p>
            <a:r>
              <a:rPr lang="en-US" dirty="0"/>
              <a:t>Goldenberg et al, Stroke 2022</a:t>
            </a:r>
            <a:endParaRPr lang="el-GR" dirty="0"/>
          </a:p>
        </p:txBody>
      </p:sp>
      <p:pic>
        <p:nvPicPr>
          <p:cNvPr id="3" name="Εικόνα 2">
            <a:extLst>
              <a:ext uri="{FF2B5EF4-FFF2-40B4-BE49-F238E27FC236}">
                <a16:creationId xmlns:a16="http://schemas.microsoft.com/office/drawing/2014/main" id="{70953465-097B-A694-298E-1DE9D008D7C4}"/>
              </a:ext>
            </a:extLst>
          </p:cNvPr>
          <p:cNvPicPr>
            <a:picLocks noChangeAspect="1"/>
          </p:cNvPicPr>
          <p:nvPr/>
        </p:nvPicPr>
        <p:blipFill rotWithShape="1">
          <a:blip r:embed="rId2">
            <a:extLst>
              <a:ext uri="{28A0092B-C50C-407E-A947-70E740481C1C}">
                <a14:useLocalDpi xmlns:a14="http://schemas.microsoft.com/office/drawing/2010/main" val="0"/>
              </a:ext>
            </a:extLst>
          </a:blip>
          <a:srcRect t="15268"/>
          <a:stretch/>
        </p:blipFill>
        <p:spPr>
          <a:xfrm>
            <a:off x="262564" y="2061616"/>
            <a:ext cx="7548570" cy="4221395"/>
          </a:xfrm>
          <a:prstGeom prst="rect">
            <a:avLst/>
          </a:prstGeom>
        </p:spPr>
      </p:pic>
      <p:sp>
        <p:nvSpPr>
          <p:cNvPr id="6" name="TextBox 5">
            <a:extLst>
              <a:ext uri="{FF2B5EF4-FFF2-40B4-BE49-F238E27FC236}">
                <a16:creationId xmlns:a16="http://schemas.microsoft.com/office/drawing/2014/main" id="{0F6AA233-978C-B62E-A910-0DFF54370699}"/>
              </a:ext>
            </a:extLst>
          </p:cNvPr>
          <p:cNvSpPr txBox="1"/>
          <p:nvPr/>
        </p:nvSpPr>
        <p:spPr>
          <a:xfrm>
            <a:off x="5441772" y="2459011"/>
            <a:ext cx="1276311" cy="461665"/>
          </a:xfrm>
          <a:prstGeom prst="rect">
            <a:avLst/>
          </a:prstGeom>
          <a:noFill/>
        </p:spPr>
        <p:txBody>
          <a:bodyPr wrap="none" rtlCol="0">
            <a:spAutoFit/>
          </a:bodyPr>
          <a:lstStyle/>
          <a:p>
            <a:r>
              <a:rPr lang="en" sz="2400" b="1" dirty="0">
                <a:solidFill>
                  <a:srgbClr val="002060"/>
                </a:solidFill>
                <a:effectLst/>
                <a:latin typeface="Calibri" panose="020F0502020204030204" pitchFamily="34" charset="0"/>
                <a:cs typeface="Calibri" panose="020F0502020204030204" pitchFamily="34" charset="0"/>
              </a:rPr>
              <a:t>NNT 120</a:t>
            </a:r>
          </a:p>
        </p:txBody>
      </p:sp>
    </p:spTree>
    <p:extLst>
      <p:ext uri="{BB962C8B-B14F-4D97-AF65-F5344CB8AC3E}">
        <p14:creationId xmlns:p14="http://schemas.microsoft.com/office/powerpoint/2010/main" val="154062963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1 - Τίτλος">
            <a:extLst>
              <a:ext uri="{FF2B5EF4-FFF2-40B4-BE49-F238E27FC236}">
                <a16:creationId xmlns:a16="http://schemas.microsoft.com/office/drawing/2014/main" id="{AD042871-C78C-4A7A-9BAE-9C56F1E26B76}"/>
              </a:ext>
            </a:extLst>
          </p:cNvPr>
          <p:cNvSpPr txBox="1">
            <a:spLocks/>
          </p:cNvSpPr>
          <p:nvPr/>
        </p:nvSpPr>
        <p:spPr bwMode="auto">
          <a:xfrm>
            <a:off x="561537" y="248879"/>
            <a:ext cx="11055351" cy="828082"/>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noAutofit/>
          </a:bodyPr>
          <a:lstStyle>
            <a:lvl1pPr algn="ctr" rtl="0" eaLnBrk="0" fontAlgn="base" hangingPunct="0">
              <a:spcBef>
                <a:spcPct val="0"/>
              </a:spcBef>
              <a:spcAft>
                <a:spcPct val="0"/>
              </a:spcAft>
              <a:defRPr sz="4800">
                <a:solidFill>
                  <a:schemeClr val="tx2"/>
                </a:solidFill>
                <a:latin typeface="+mj-lt"/>
                <a:ea typeface="+mj-ea"/>
                <a:cs typeface="+mj-cs"/>
              </a:defRPr>
            </a:lvl1pPr>
            <a:lvl2pPr algn="ctr" rtl="0" eaLnBrk="0" fontAlgn="base" hangingPunct="0">
              <a:spcBef>
                <a:spcPct val="0"/>
              </a:spcBef>
              <a:spcAft>
                <a:spcPct val="0"/>
              </a:spcAft>
              <a:defRPr sz="4800">
                <a:solidFill>
                  <a:schemeClr val="tx2"/>
                </a:solidFill>
                <a:latin typeface="Arial" charset="0"/>
              </a:defRPr>
            </a:lvl2pPr>
            <a:lvl3pPr algn="ctr" rtl="0" eaLnBrk="0" fontAlgn="base" hangingPunct="0">
              <a:spcBef>
                <a:spcPct val="0"/>
              </a:spcBef>
              <a:spcAft>
                <a:spcPct val="0"/>
              </a:spcAft>
              <a:defRPr sz="4800">
                <a:solidFill>
                  <a:schemeClr val="tx2"/>
                </a:solidFill>
                <a:latin typeface="Arial" charset="0"/>
              </a:defRPr>
            </a:lvl3pPr>
            <a:lvl4pPr algn="ctr" rtl="0" eaLnBrk="0" fontAlgn="base" hangingPunct="0">
              <a:spcBef>
                <a:spcPct val="0"/>
              </a:spcBef>
              <a:spcAft>
                <a:spcPct val="0"/>
              </a:spcAft>
              <a:defRPr sz="4800">
                <a:solidFill>
                  <a:schemeClr val="tx2"/>
                </a:solidFill>
                <a:latin typeface="Arial" charset="0"/>
              </a:defRPr>
            </a:lvl4pPr>
            <a:lvl5pPr algn="ctr" rtl="0" eaLnBrk="0" fontAlgn="base" hangingPunct="0">
              <a:spcBef>
                <a:spcPct val="0"/>
              </a:spcBef>
              <a:spcAft>
                <a:spcPct val="0"/>
              </a:spcAft>
              <a:defRPr sz="4800">
                <a:solidFill>
                  <a:schemeClr val="tx2"/>
                </a:solidFill>
                <a:latin typeface="Arial" charset="0"/>
              </a:defRPr>
            </a:lvl5pPr>
            <a:lvl6pPr marL="609570" algn="ctr" rtl="0" fontAlgn="base">
              <a:spcBef>
                <a:spcPct val="0"/>
              </a:spcBef>
              <a:spcAft>
                <a:spcPct val="0"/>
              </a:spcAft>
              <a:defRPr sz="4800">
                <a:solidFill>
                  <a:schemeClr val="tx2"/>
                </a:solidFill>
                <a:latin typeface="Arial" charset="0"/>
              </a:defRPr>
            </a:lvl6pPr>
            <a:lvl7pPr marL="1219140" algn="ctr" rtl="0" fontAlgn="base">
              <a:spcBef>
                <a:spcPct val="0"/>
              </a:spcBef>
              <a:spcAft>
                <a:spcPct val="0"/>
              </a:spcAft>
              <a:defRPr sz="4800">
                <a:solidFill>
                  <a:schemeClr val="tx2"/>
                </a:solidFill>
                <a:latin typeface="Arial" charset="0"/>
              </a:defRPr>
            </a:lvl7pPr>
            <a:lvl8pPr marL="1828709" algn="ctr" rtl="0" fontAlgn="base">
              <a:spcBef>
                <a:spcPct val="0"/>
              </a:spcBef>
              <a:spcAft>
                <a:spcPct val="0"/>
              </a:spcAft>
              <a:defRPr sz="4800">
                <a:solidFill>
                  <a:schemeClr val="tx2"/>
                </a:solidFill>
                <a:latin typeface="Arial" charset="0"/>
              </a:defRPr>
            </a:lvl8pPr>
            <a:lvl9pPr marL="2438278" algn="ctr" rtl="0" fontAlgn="base">
              <a:spcBef>
                <a:spcPct val="0"/>
              </a:spcBef>
              <a:spcAft>
                <a:spcPct val="0"/>
              </a:spcAft>
              <a:defRPr sz="4800">
                <a:solidFill>
                  <a:schemeClr val="tx2"/>
                </a:solidFill>
                <a:latin typeface="Arial" charset="0"/>
              </a:defRPr>
            </a:lvl9pPr>
          </a:lstStyle>
          <a:p>
            <a:pPr>
              <a:spcBef>
                <a:spcPts val="0"/>
              </a:spcBef>
            </a:pPr>
            <a:r>
              <a:rPr lang="en" sz="3200" b="1" kern="0" dirty="0">
                <a:solidFill>
                  <a:srgbClr val="1F497D"/>
                </a:solidFill>
                <a:latin typeface="Calibri" panose="020F0502020204030204" pitchFamily="34" charset="0"/>
                <a:ea typeface="+mn-ea"/>
                <a:cs typeface="Calibri" panose="020F0502020204030204" pitchFamily="34" charset="0"/>
              </a:rPr>
              <a:t>What about SGLT2i?</a:t>
            </a:r>
            <a:endParaRPr lang="en-US" sz="3200" b="1" kern="0" dirty="0">
              <a:solidFill>
                <a:srgbClr val="1F497D"/>
              </a:solidFill>
              <a:latin typeface="Calibri" panose="020F0502020204030204" pitchFamily="34" charset="0"/>
              <a:ea typeface="+mn-ea"/>
              <a:cs typeface="Calibri" panose="020F0502020204030204" pitchFamily="34" charset="0"/>
            </a:endParaRPr>
          </a:p>
        </p:txBody>
      </p:sp>
      <p:cxnSp>
        <p:nvCxnSpPr>
          <p:cNvPr id="5" name="Ευθεία γραμμή σύνδεσης 6">
            <a:extLst>
              <a:ext uri="{FF2B5EF4-FFF2-40B4-BE49-F238E27FC236}">
                <a16:creationId xmlns:a16="http://schemas.microsoft.com/office/drawing/2014/main" id="{9B65F56C-CB1F-11BC-29EE-C35E14C06E8D}"/>
              </a:ext>
            </a:extLst>
          </p:cNvPr>
          <p:cNvCxnSpPr/>
          <p:nvPr/>
        </p:nvCxnSpPr>
        <p:spPr>
          <a:xfrm>
            <a:off x="293560" y="1276167"/>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EEDC7FA4-CF5D-B377-39C7-A107A24113FA}"/>
              </a:ext>
            </a:extLst>
          </p:cNvPr>
          <p:cNvSpPr txBox="1"/>
          <p:nvPr/>
        </p:nvSpPr>
        <p:spPr>
          <a:xfrm>
            <a:off x="8301191" y="2120735"/>
            <a:ext cx="3890809" cy="3359061"/>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en" sz="2400" b="1" dirty="0">
                <a:solidFill>
                  <a:srgbClr val="002060"/>
                </a:solidFill>
                <a:effectLst/>
                <a:latin typeface="Calibri" panose="020F0502020204030204" pitchFamily="34" charset="0"/>
                <a:cs typeface="Calibri" panose="020F0502020204030204" pitchFamily="34" charset="0"/>
              </a:rPr>
              <a:t>1:1 propensity score-matched T2D patients</a:t>
            </a:r>
          </a:p>
          <a:p>
            <a:pPr marL="342900" indent="-342900">
              <a:lnSpc>
                <a:spcPct val="150000"/>
              </a:lnSpc>
              <a:buFont typeface="Arial" panose="020B0604020202020204" pitchFamily="34" charset="0"/>
              <a:buChar char="•"/>
            </a:pPr>
            <a:r>
              <a:rPr lang="en" sz="2400" b="1" dirty="0">
                <a:solidFill>
                  <a:srgbClr val="002060"/>
                </a:solidFill>
                <a:latin typeface="Calibri" panose="020F0502020204030204" pitchFamily="34" charset="0"/>
                <a:cs typeface="Calibri" panose="020F0502020204030204" pitchFamily="34" charset="0"/>
              </a:rPr>
              <a:t>156,824 patients with baseline CVD </a:t>
            </a:r>
          </a:p>
          <a:p>
            <a:pPr marL="342900" indent="-342900">
              <a:lnSpc>
                <a:spcPct val="150000"/>
              </a:lnSpc>
              <a:buFont typeface="Arial" panose="020B0604020202020204" pitchFamily="34" charset="0"/>
              <a:buChar char="•"/>
            </a:pPr>
            <a:r>
              <a:rPr lang="en" sz="2400" b="1" dirty="0">
                <a:solidFill>
                  <a:srgbClr val="002060"/>
                </a:solidFill>
                <a:latin typeface="Calibri" panose="020F0502020204030204" pitchFamily="34" charset="0"/>
                <a:cs typeface="Calibri" panose="020F0502020204030204" pitchFamily="34" charset="0"/>
              </a:rPr>
              <a:t>82,625 with SGLT2i </a:t>
            </a:r>
          </a:p>
          <a:p>
            <a:pPr marL="342900" indent="-342900">
              <a:lnSpc>
                <a:spcPct val="150000"/>
              </a:lnSpc>
              <a:buFont typeface="Arial" panose="020B0604020202020204" pitchFamily="34" charset="0"/>
              <a:buChar char="•"/>
            </a:pPr>
            <a:r>
              <a:rPr lang="en" sz="2400" b="1" dirty="0">
                <a:solidFill>
                  <a:srgbClr val="002060"/>
                </a:solidFill>
                <a:latin typeface="Calibri" panose="020F0502020204030204" pitchFamily="34" charset="0"/>
                <a:cs typeface="Calibri" panose="020F0502020204030204" pitchFamily="34" charset="0"/>
              </a:rPr>
              <a:t>74,200 with GLP-1RA </a:t>
            </a:r>
          </a:p>
        </p:txBody>
      </p:sp>
      <p:sp>
        <p:nvSpPr>
          <p:cNvPr id="15" name="TextBox 14">
            <a:extLst>
              <a:ext uri="{FF2B5EF4-FFF2-40B4-BE49-F238E27FC236}">
                <a16:creationId xmlns:a16="http://schemas.microsoft.com/office/drawing/2014/main" id="{E1F22134-41AE-34C2-F1CB-889A07FBAAA9}"/>
              </a:ext>
            </a:extLst>
          </p:cNvPr>
          <p:cNvSpPr txBox="1"/>
          <p:nvPr/>
        </p:nvSpPr>
        <p:spPr>
          <a:xfrm>
            <a:off x="8301191" y="6424455"/>
            <a:ext cx="3890809" cy="369332"/>
          </a:xfrm>
          <a:prstGeom prst="rect">
            <a:avLst/>
          </a:prstGeom>
          <a:noFill/>
        </p:spPr>
        <p:txBody>
          <a:bodyPr wrap="none" rtlCol="0">
            <a:spAutoFit/>
          </a:bodyPr>
          <a:lstStyle/>
          <a:p>
            <a:r>
              <a:rPr lang="en-US" dirty="0" err="1"/>
              <a:t>Patorno</a:t>
            </a:r>
            <a:r>
              <a:rPr lang="en-US" dirty="0"/>
              <a:t> et al, Ann Intern Med. 2021 </a:t>
            </a:r>
          </a:p>
        </p:txBody>
      </p:sp>
      <p:pic>
        <p:nvPicPr>
          <p:cNvPr id="3" name="Εικόνα 2">
            <a:extLst>
              <a:ext uri="{FF2B5EF4-FFF2-40B4-BE49-F238E27FC236}">
                <a16:creationId xmlns:a16="http://schemas.microsoft.com/office/drawing/2014/main" id="{2AFBC33D-0814-295D-053F-50C5865015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61537" y="2231571"/>
            <a:ext cx="7460243" cy="4022929"/>
          </a:xfrm>
          <a:prstGeom prst="rect">
            <a:avLst/>
          </a:prstGeom>
        </p:spPr>
      </p:pic>
      <p:sp>
        <p:nvSpPr>
          <p:cNvPr id="9" name="TextBox 8">
            <a:extLst>
              <a:ext uri="{FF2B5EF4-FFF2-40B4-BE49-F238E27FC236}">
                <a16:creationId xmlns:a16="http://schemas.microsoft.com/office/drawing/2014/main" id="{C2EC16B8-ABFD-A024-CCE2-71CD32C55E5B}"/>
              </a:ext>
            </a:extLst>
          </p:cNvPr>
          <p:cNvSpPr txBox="1"/>
          <p:nvPr/>
        </p:nvSpPr>
        <p:spPr>
          <a:xfrm>
            <a:off x="2882684" y="2510725"/>
            <a:ext cx="2940228" cy="400110"/>
          </a:xfrm>
          <a:prstGeom prst="rect">
            <a:avLst/>
          </a:prstGeom>
          <a:noFill/>
        </p:spPr>
        <p:txBody>
          <a:bodyPr wrap="none" rtlCol="0">
            <a:spAutoFit/>
          </a:bodyPr>
          <a:lstStyle/>
          <a:p>
            <a:r>
              <a:rPr lang="en" sz="2000" b="1" dirty="0">
                <a:solidFill>
                  <a:srgbClr val="002060"/>
                </a:solidFill>
                <a:effectLst/>
                <a:latin typeface="Calibri" panose="020F0502020204030204" pitchFamily="34" charset="0"/>
                <a:cs typeface="Calibri" panose="020F0502020204030204" pitchFamily="34" charset="0"/>
              </a:rPr>
              <a:t>HR, 0.90 [CI, 0.82 to 0.98] </a:t>
            </a:r>
            <a:endParaRPr lang="en" sz="2000" b="1" dirty="0">
              <a:solidFill>
                <a:srgbClr val="002060"/>
              </a:solidFill>
              <a:latin typeface="Calibri" panose="020F0502020204030204" pitchFamily="34" charset="0"/>
              <a:cs typeface="Calibri" panose="020F0502020204030204" pitchFamily="34" charset="0"/>
            </a:endParaRPr>
          </a:p>
        </p:txBody>
      </p:sp>
      <p:sp>
        <p:nvSpPr>
          <p:cNvPr id="10" name="Στρογγυλεμένο ορθογώνιο 9">
            <a:extLst>
              <a:ext uri="{FF2B5EF4-FFF2-40B4-BE49-F238E27FC236}">
                <a16:creationId xmlns:a16="http://schemas.microsoft.com/office/drawing/2014/main" id="{2F5593DA-1196-195E-6793-14729D92C093}"/>
              </a:ext>
            </a:extLst>
          </p:cNvPr>
          <p:cNvSpPr/>
          <p:nvPr/>
        </p:nvSpPr>
        <p:spPr>
          <a:xfrm>
            <a:off x="4715935" y="3451085"/>
            <a:ext cx="3168496" cy="1121300"/>
          </a:xfrm>
          <a:prstGeom prst="round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rgbClr val="FFFF00"/>
                </a:solidFill>
                <a:latin typeface="Calibri" panose="020F0502020204030204" pitchFamily="34" charset="0"/>
                <a:cs typeface="Calibri" panose="020F0502020204030204" pitchFamily="34" charset="0"/>
              </a:rPr>
              <a:t>SGLT2i are still on </a:t>
            </a:r>
            <a:endParaRPr lang="el-GR" sz="2800" b="1" dirty="0">
              <a:solidFill>
                <a:srgbClr val="FFFF00"/>
              </a:solidFill>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A761BCC1-36A5-4559-A644-8B1EBD23E6BE}"/>
              </a:ext>
            </a:extLst>
          </p:cNvPr>
          <p:cNvSpPr txBox="1"/>
          <p:nvPr/>
        </p:nvSpPr>
        <p:spPr>
          <a:xfrm>
            <a:off x="931886" y="1499781"/>
            <a:ext cx="7568097" cy="461665"/>
          </a:xfrm>
          <a:prstGeom prst="rect">
            <a:avLst/>
          </a:prstGeom>
          <a:noFill/>
        </p:spPr>
        <p:txBody>
          <a:bodyPr wrap="none" rtlCol="0">
            <a:spAutoFit/>
          </a:bodyPr>
          <a:lstStyle/>
          <a:p>
            <a:r>
              <a:rPr lang="en" sz="2400" b="1" dirty="0">
                <a:solidFill>
                  <a:srgbClr val="002060"/>
                </a:solidFill>
                <a:latin typeface="Calibri" panose="020F0502020204030204" pitchFamily="34" charset="0"/>
                <a:cs typeface="Calibri" panose="020F0502020204030204" pitchFamily="34" charset="0"/>
              </a:rPr>
              <a:t>SGLT2i vs. GLP-1RA in real world population-based cohort </a:t>
            </a:r>
          </a:p>
        </p:txBody>
      </p:sp>
    </p:spTree>
    <p:custDataLst>
      <p:tags r:id="rId1"/>
    </p:custDataLst>
    <p:extLst>
      <p:ext uri="{BB962C8B-B14F-4D97-AF65-F5344CB8AC3E}">
        <p14:creationId xmlns:p14="http://schemas.microsoft.com/office/powerpoint/2010/main" val="172591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Εικόνα 7" descr="Εικόνα που περιέχει κείμενο&#10;&#10;Περιγραφή που δημιουργήθηκε αυτόματα">
            <a:extLst>
              <a:ext uri="{FF2B5EF4-FFF2-40B4-BE49-F238E27FC236}">
                <a16:creationId xmlns:a16="http://schemas.microsoft.com/office/drawing/2014/main" id="{C2CA6BDF-3CA2-526B-C8ED-B11F33C4EA9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66507" y="51505"/>
            <a:ext cx="10510434" cy="6806495"/>
          </a:xfrm>
          <a:prstGeom prst="rect">
            <a:avLst/>
          </a:prstGeom>
        </p:spPr>
      </p:pic>
      <p:sp>
        <p:nvSpPr>
          <p:cNvPr id="3" name="Ορθογώνιο 2">
            <a:extLst>
              <a:ext uri="{FF2B5EF4-FFF2-40B4-BE49-F238E27FC236}">
                <a16:creationId xmlns:a16="http://schemas.microsoft.com/office/drawing/2014/main" id="{5C238B8D-0CD3-CD7C-2BB9-07C82526F117}"/>
              </a:ext>
            </a:extLst>
          </p:cNvPr>
          <p:cNvSpPr/>
          <p:nvPr/>
        </p:nvSpPr>
        <p:spPr>
          <a:xfrm>
            <a:off x="748822" y="735980"/>
            <a:ext cx="3920160" cy="89209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
        <p:nvSpPr>
          <p:cNvPr id="5" name="Ορθογώνιο 4">
            <a:extLst>
              <a:ext uri="{FF2B5EF4-FFF2-40B4-BE49-F238E27FC236}">
                <a16:creationId xmlns:a16="http://schemas.microsoft.com/office/drawing/2014/main" id="{58DC7937-A591-1515-EFDE-FFAA76DC3376}"/>
              </a:ext>
            </a:extLst>
          </p:cNvPr>
          <p:cNvSpPr/>
          <p:nvPr/>
        </p:nvSpPr>
        <p:spPr>
          <a:xfrm>
            <a:off x="748822" y="1942045"/>
            <a:ext cx="1213793" cy="89209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
        <p:nvSpPr>
          <p:cNvPr id="4" name="Ορθογώνιο 3">
            <a:extLst>
              <a:ext uri="{FF2B5EF4-FFF2-40B4-BE49-F238E27FC236}">
                <a16:creationId xmlns:a16="http://schemas.microsoft.com/office/drawing/2014/main" id="{962BD756-87B8-E788-3685-7E76ECCB1465}"/>
              </a:ext>
            </a:extLst>
          </p:cNvPr>
          <p:cNvSpPr/>
          <p:nvPr/>
        </p:nvSpPr>
        <p:spPr>
          <a:xfrm>
            <a:off x="2050810" y="1628078"/>
            <a:ext cx="2618172" cy="245326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
        <p:nvSpPr>
          <p:cNvPr id="9" name="TextBox 8">
            <a:extLst>
              <a:ext uri="{FF2B5EF4-FFF2-40B4-BE49-F238E27FC236}">
                <a16:creationId xmlns:a16="http://schemas.microsoft.com/office/drawing/2014/main" id="{CC9E50C1-2F01-6C88-2F76-35D0C8712D3D}"/>
              </a:ext>
            </a:extLst>
          </p:cNvPr>
          <p:cNvSpPr txBox="1"/>
          <p:nvPr/>
        </p:nvSpPr>
        <p:spPr>
          <a:xfrm>
            <a:off x="8775680" y="6550223"/>
            <a:ext cx="3416320" cy="307777"/>
          </a:xfrm>
          <a:prstGeom prst="rect">
            <a:avLst/>
          </a:prstGeom>
          <a:noFill/>
        </p:spPr>
        <p:txBody>
          <a:bodyPr wrap="none" rtlCol="0">
            <a:spAutoFit/>
          </a:bodyPr>
          <a:lstStyle/>
          <a:p>
            <a:r>
              <a:rPr lang="en" sz="1400" dirty="0">
                <a:effectLst/>
                <a:latin typeface="Calibri" panose="020F0502020204030204" pitchFamily="34" charset="0"/>
                <a:cs typeface="Calibri" panose="020F0502020204030204" pitchFamily="34" charset="0"/>
              </a:rPr>
              <a:t>Diabetes Care 2022;45(Suppl. 1):S125–S143 </a:t>
            </a:r>
            <a:endParaRPr lang="en" sz="1400" dirty="0">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1184125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P spid="4"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Έλλειψη 4">
            <a:extLst>
              <a:ext uri="{FF2B5EF4-FFF2-40B4-BE49-F238E27FC236}">
                <a16:creationId xmlns:a16="http://schemas.microsoft.com/office/drawing/2014/main" id="{343F49F5-3086-27CA-EA4E-AE1ED2DCB56E}"/>
              </a:ext>
            </a:extLst>
          </p:cNvPr>
          <p:cNvSpPr/>
          <p:nvPr/>
        </p:nvSpPr>
        <p:spPr>
          <a:xfrm>
            <a:off x="5124450" y="2971801"/>
            <a:ext cx="1943100" cy="1771650"/>
          </a:xfrm>
          <a:prstGeom prst="ellipse">
            <a:avLst/>
          </a:prstGeom>
          <a:noFill/>
          <a:ln w="730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Έλλειψη 5">
            <a:extLst>
              <a:ext uri="{FF2B5EF4-FFF2-40B4-BE49-F238E27FC236}">
                <a16:creationId xmlns:a16="http://schemas.microsoft.com/office/drawing/2014/main" id="{A2A30D61-108C-5F89-899B-9C7ED3D890A0}"/>
              </a:ext>
            </a:extLst>
          </p:cNvPr>
          <p:cNvSpPr/>
          <p:nvPr/>
        </p:nvSpPr>
        <p:spPr>
          <a:xfrm>
            <a:off x="8673721" y="1966120"/>
            <a:ext cx="1503760" cy="1352590"/>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3200" b="1" i="0" u="none" strike="noStrike" kern="1200" cap="none" spc="0" normalizeH="0" baseline="0" noProof="0" dirty="0">
                <a:ln>
                  <a:noFill/>
                </a:ln>
                <a:solidFill>
                  <a:prstClr val="white"/>
                </a:solidFill>
                <a:effectLst/>
                <a:uLnTx/>
                <a:uFillTx/>
                <a:latin typeface="Calibri"/>
                <a:ea typeface="+mn-ea"/>
                <a:cs typeface="+mn-cs"/>
              </a:rPr>
              <a:t>ΣΔ</a:t>
            </a:r>
          </a:p>
        </p:txBody>
      </p:sp>
      <p:sp>
        <p:nvSpPr>
          <p:cNvPr id="7" name="Έλλειψη 6">
            <a:extLst>
              <a:ext uri="{FF2B5EF4-FFF2-40B4-BE49-F238E27FC236}">
                <a16:creationId xmlns:a16="http://schemas.microsoft.com/office/drawing/2014/main" id="{F8D81510-5FF1-2923-E8BE-C8F1FFF3FE4C}"/>
              </a:ext>
            </a:extLst>
          </p:cNvPr>
          <p:cNvSpPr/>
          <p:nvPr/>
        </p:nvSpPr>
        <p:spPr>
          <a:xfrm>
            <a:off x="2611038" y="5055440"/>
            <a:ext cx="1503761" cy="1352589"/>
          </a:xfrm>
          <a:prstGeom prst="ellipse">
            <a:avLst/>
          </a:prstGeom>
          <a:solidFill>
            <a:srgbClr val="7030A0"/>
          </a:solidFill>
          <a:ln w="5397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3200" b="1" i="0" u="none" strike="noStrike" kern="1200" cap="none" spc="0" normalizeH="0" baseline="0" noProof="0" dirty="0">
                <a:ln>
                  <a:noFill/>
                </a:ln>
                <a:solidFill>
                  <a:prstClr val="white"/>
                </a:solidFill>
                <a:effectLst/>
                <a:uLnTx/>
                <a:uFillTx/>
                <a:latin typeface="Calibri"/>
                <a:ea typeface="+mn-ea"/>
                <a:cs typeface="+mn-cs"/>
              </a:rPr>
              <a:t>ΑΠ</a:t>
            </a:r>
          </a:p>
        </p:txBody>
      </p:sp>
      <p:sp>
        <p:nvSpPr>
          <p:cNvPr id="8" name="Έλλειψη 7">
            <a:extLst>
              <a:ext uri="{FF2B5EF4-FFF2-40B4-BE49-F238E27FC236}">
                <a16:creationId xmlns:a16="http://schemas.microsoft.com/office/drawing/2014/main" id="{3C31D2BB-F78D-3B0D-0E56-9EE6D549E8E4}"/>
              </a:ext>
            </a:extLst>
          </p:cNvPr>
          <p:cNvSpPr/>
          <p:nvPr/>
        </p:nvSpPr>
        <p:spPr>
          <a:xfrm>
            <a:off x="1439056" y="1508888"/>
            <a:ext cx="2746285" cy="1352589"/>
          </a:xfrm>
          <a:prstGeom prst="ellipse">
            <a:avLst/>
          </a:prstGeom>
          <a:solidFill>
            <a:srgbClr val="7030A0"/>
          </a:solidFill>
          <a:ln w="50800">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1" i="0" u="none" strike="noStrike" kern="1200" cap="none" spc="0" normalizeH="0" baseline="0" noProof="0" dirty="0" err="1">
                <a:ln>
                  <a:noFill/>
                </a:ln>
                <a:solidFill>
                  <a:prstClr val="white"/>
                </a:solidFill>
                <a:effectLst/>
                <a:uLnTx/>
                <a:uFillTx/>
                <a:latin typeface="Calibri"/>
                <a:ea typeface="+mn-ea"/>
                <a:cs typeface="+mn-cs"/>
              </a:rPr>
              <a:t>Αντιθρομβωτικ</a:t>
            </a:r>
            <a:r>
              <a:rPr kumimoji="0" lang="en-US" sz="2000" b="1" i="0" u="none" strike="noStrike" kern="1200" cap="none" spc="0" normalizeH="0" baseline="0" noProof="0" dirty="0" err="1">
                <a:ln>
                  <a:noFill/>
                </a:ln>
                <a:solidFill>
                  <a:prstClr val="white"/>
                </a:solidFill>
                <a:effectLst/>
                <a:uLnTx/>
                <a:uFillTx/>
                <a:latin typeface="Calibri"/>
                <a:ea typeface="+mn-ea"/>
                <a:cs typeface="+mn-cs"/>
              </a:rPr>
              <a:t>ή</a:t>
            </a:r>
            <a:r>
              <a:rPr kumimoji="0" lang="en-US" sz="2000" b="1" i="0" u="none" strike="noStrike" kern="1200" cap="none" spc="0" normalizeH="0" baseline="0" noProof="0" dirty="0">
                <a:ln>
                  <a:noFill/>
                </a:ln>
                <a:solidFill>
                  <a:prstClr val="white"/>
                </a:solidFill>
                <a:effectLst/>
                <a:uLnTx/>
                <a:uFillTx/>
                <a:latin typeface="Calibri"/>
                <a:ea typeface="+mn-ea"/>
                <a:cs typeface="+mn-cs"/>
              </a:rPr>
              <a:t> </a:t>
            </a:r>
            <a:r>
              <a:rPr kumimoji="0" lang="el-GR" sz="2000" b="1" i="0" u="none" strike="noStrike" kern="1200" cap="none" spc="0" normalizeH="0" baseline="0" noProof="0" dirty="0">
                <a:ln>
                  <a:noFill/>
                </a:ln>
                <a:solidFill>
                  <a:prstClr val="white"/>
                </a:solidFill>
                <a:effectLst/>
                <a:uLnTx/>
                <a:uFillTx/>
                <a:latin typeface="Calibri"/>
                <a:ea typeface="+mn-ea"/>
                <a:cs typeface="+mn-cs"/>
              </a:rPr>
              <a:t>αγωγή</a:t>
            </a:r>
          </a:p>
        </p:txBody>
      </p:sp>
      <p:sp>
        <p:nvSpPr>
          <p:cNvPr id="9" name="Έλλειψη 8">
            <a:extLst>
              <a:ext uri="{FF2B5EF4-FFF2-40B4-BE49-F238E27FC236}">
                <a16:creationId xmlns:a16="http://schemas.microsoft.com/office/drawing/2014/main" id="{AE6C571B-6710-DBCA-48BA-82320A5DB410}"/>
              </a:ext>
            </a:extLst>
          </p:cNvPr>
          <p:cNvSpPr/>
          <p:nvPr/>
        </p:nvSpPr>
        <p:spPr>
          <a:xfrm>
            <a:off x="7457480" y="5129219"/>
            <a:ext cx="1503760" cy="1352587"/>
          </a:xfrm>
          <a:prstGeom prst="ellipse">
            <a:avLst/>
          </a:prstGeom>
          <a:solidFill>
            <a:srgbClr val="7030A0"/>
          </a:solidFill>
          <a:ln w="60325">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LDL</a:t>
            </a:r>
            <a:endParaRPr kumimoji="0" lang="el-GR" sz="3200" b="1"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 name="Ευθεία γραμμή σύνδεσης 18">
            <a:extLst>
              <a:ext uri="{FF2B5EF4-FFF2-40B4-BE49-F238E27FC236}">
                <a16:creationId xmlns:a16="http://schemas.microsoft.com/office/drawing/2014/main" id="{BA67CBB0-A487-7216-5C3F-B61E0E244D99}"/>
              </a:ext>
            </a:extLst>
          </p:cNvPr>
          <p:cNvCxnSpPr>
            <a:cxnSpLocks/>
          </p:cNvCxnSpPr>
          <p:nvPr/>
        </p:nvCxnSpPr>
        <p:spPr>
          <a:xfrm flipV="1">
            <a:off x="7067461" y="2936775"/>
            <a:ext cx="1687588" cy="717177"/>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1" name="Ευθεία γραμμή σύνδεσης 20">
            <a:extLst>
              <a:ext uri="{FF2B5EF4-FFF2-40B4-BE49-F238E27FC236}">
                <a16:creationId xmlns:a16="http://schemas.microsoft.com/office/drawing/2014/main" id="{2FCB450E-3DDD-8E85-870B-0BEE9E26F555}"/>
              </a:ext>
            </a:extLst>
          </p:cNvPr>
          <p:cNvCxnSpPr>
            <a:cxnSpLocks/>
            <a:stCxn id="5" idx="5"/>
            <a:endCxn id="9" idx="1"/>
          </p:cNvCxnSpPr>
          <p:nvPr/>
        </p:nvCxnSpPr>
        <p:spPr>
          <a:xfrm>
            <a:off x="6782990" y="4483999"/>
            <a:ext cx="894711" cy="843302"/>
          </a:xfrm>
          <a:prstGeom prst="line">
            <a:avLst/>
          </a:prstGeom>
          <a:ln w="3810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6" name="Ευθεία γραμμή σύνδεσης 25">
            <a:extLst>
              <a:ext uri="{FF2B5EF4-FFF2-40B4-BE49-F238E27FC236}">
                <a16:creationId xmlns:a16="http://schemas.microsoft.com/office/drawing/2014/main" id="{E565E037-957F-50E1-E7DE-5FBEF3DB540A}"/>
              </a:ext>
            </a:extLst>
          </p:cNvPr>
          <p:cNvCxnSpPr>
            <a:cxnSpLocks/>
          </p:cNvCxnSpPr>
          <p:nvPr/>
        </p:nvCxnSpPr>
        <p:spPr>
          <a:xfrm flipV="1">
            <a:off x="3879588" y="4240296"/>
            <a:ext cx="1395332" cy="1028216"/>
          </a:xfrm>
          <a:prstGeom prst="line">
            <a:avLst/>
          </a:prstGeom>
          <a:ln w="47625">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29" name="Ευθεία γραμμή σύνδεσης 28">
            <a:extLst>
              <a:ext uri="{FF2B5EF4-FFF2-40B4-BE49-F238E27FC236}">
                <a16:creationId xmlns:a16="http://schemas.microsoft.com/office/drawing/2014/main" id="{ED36338A-21F8-FB04-6890-FA3AF88BD065}"/>
              </a:ext>
            </a:extLst>
          </p:cNvPr>
          <p:cNvCxnSpPr>
            <a:cxnSpLocks/>
          </p:cNvCxnSpPr>
          <p:nvPr/>
        </p:nvCxnSpPr>
        <p:spPr>
          <a:xfrm>
            <a:off x="4047933" y="2505085"/>
            <a:ext cx="1167723" cy="900242"/>
          </a:xfrm>
          <a:prstGeom prst="line">
            <a:avLst/>
          </a:prstGeom>
          <a:ln w="41275">
            <a:solidFill>
              <a:srgbClr val="7030A0"/>
            </a:solidFill>
          </a:ln>
        </p:spPr>
        <p:style>
          <a:lnRef idx="2">
            <a:schemeClr val="accent1"/>
          </a:lnRef>
          <a:fillRef idx="0">
            <a:schemeClr val="accent1"/>
          </a:fillRef>
          <a:effectRef idx="1">
            <a:schemeClr val="accent1"/>
          </a:effectRef>
          <a:fontRef idx="minor">
            <a:schemeClr val="tx1"/>
          </a:fontRef>
        </p:style>
      </p:cxnSp>
      <p:grpSp>
        <p:nvGrpSpPr>
          <p:cNvPr id="36" name="Group 3">
            <a:extLst>
              <a:ext uri="{FF2B5EF4-FFF2-40B4-BE49-F238E27FC236}">
                <a16:creationId xmlns:a16="http://schemas.microsoft.com/office/drawing/2014/main" id="{1ACDCAC7-A098-9D20-BAE8-C61ACD0A2473}"/>
              </a:ext>
            </a:extLst>
          </p:cNvPr>
          <p:cNvGrpSpPr>
            <a:grpSpLocks/>
          </p:cNvGrpSpPr>
          <p:nvPr/>
        </p:nvGrpSpPr>
        <p:grpSpPr bwMode="auto">
          <a:xfrm>
            <a:off x="5314009" y="3134614"/>
            <a:ext cx="1545182" cy="1349385"/>
            <a:chOff x="1392" y="957"/>
            <a:chExt cx="2985" cy="2582"/>
          </a:xfrm>
        </p:grpSpPr>
        <p:grpSp>
          <p:nvGrpSpPr>
            <p:cNvPr id="37" name="Group 4">
              <a:extLst>
                <a:ext uri="{FF2B5EF4-FFF2-40B4-BE49-F238E27FC236}">
                  <a16:creationId xmlns:a16="http://schemas.microsoft.com/office/drawing/2014/main" id="{AE2619ED-5D74-84CD-256C-993F6D85BEFC}"/>
                </a:ext>
              </a:extLst>
            </p:cNvPr>
            <p:cNvGrpSpPr>
              <a:grpSpLocks/>
            </p:cNvGrpSpPr>
            <p:nvPr/>
          </p:nvGrpSpPr>
          <p:grpSpPr bwMode="auto">
            <a:xfrm>
              <a:off x="1392" y="960"/>
              <a:ext cx="2985" cy="2579"/>
              <a:chOff x="1392" y="960"/>
              <a:chExt cx="2985" cy="2579"/>
            </a:xfrm>
          </p:grpSpPr>
          <p:sp>
            <p:nvSpPr>
              <p:cNvPr id="429" name="Freeform 5">
                <a:extLst>
                  <a:ext uri="{FF2B5EF4-FFF2-40B4-BE49-F238E27FC236}">
                    <a16:creationId xmlns:a16="http://schemas.microsoft.com/office/drawing/2014/main" id="{50201657-FB8B-DC51-FFF7-326AC36290ED}"/>
                  </a:ext>
                </a:extLst>
              </p:cNvPr>
              <p:cNvSpPr>
                <a:spLocks/>
              </p:cNvSpPr>
              <p:nvPr/>
            </p:nvSpPr>
            <p:spPr bwMode="auto">
              <a:xfrm>
                <a:off x="4106" y="1471"/>
                <a:ext cx="271" cy="1666"/>
              </a:xfrm>
              <a:custGeom>
                <a:avLst/>
                <a:gdLst>
                  <a:gd name="T0" fmla="*/ 2213 w 90"/>
                  <a:gd name="T1" fmla="*/ 7449 h 518"/>
                  <a:gd name="T2" fmla="*/ 2213 w 90"/>
                  <a:gd name="T3" fmla="*/ 5027 h 518"/>
                  <a:gd name="T4" fmla="*/ 1478 w 90"/>
                  <a:gd name="T5" fmla="*/ 2927 h 518"/>
                  <a:gd name="T6" fmla="*/ 1262 w 90"/>
                  <a:gd name="T7" fmla="*/ 1862 h 518"/>
                  <a:gd name="T8" fmla="*/ 0 w 90"/>
                  <a:gd name="T9" fmla="*/ 0 h 518"/>
                  <a:gd name="T10" fmla="*/ 653 w 90"/>
                  <a:gd name="T11" fmla="*/ 901 h 518"/>
                  <a:gd name="T12" fmla="*/ 599 w 90"/>
                  <a:gd name="T13" fmla="*/ 2763 h 518"/>
                  <a:gd name="T14" fmla="*/ 1831 w 90"/>
                  <a:gd name="T15" fmla="*/ 4397 h 518"/>
                  <a:gd name="T16" fmla="*/ 1912 w 90"/>
                  <a:gd name="T17" fmla="*/ 7188 h 518"/>
                  <a:gd name="T18" fmla="*/ 1141 w 90"/>
                  <a:gd name="T19" fmla="*/ 8317 h 518"/>
                  <a:gd name="T20" fmla="*/ 1885 w 90"/>
                  <a:gd name="T21" fmla="*/ 10552 h 518"/>
                  <a:gd name="T22" fmla="*/ 1695 w 90"/>
                  <a:gd name="T23" fmla="*/ 12308 h 518"/>
                  <a:gd name="T24" fmla="*/ 762 w 90"/>
                  <a:gd name="T25" fmla="*/ 12939 h 518"/>
                  <a:gd name="T26" fmla="*/ 1560 w 90"/>
                  <a:gd name="T27" fmla="*/ 14470 h 518"/>
                  <a:gd name="T28" fmla="*/ 762 w 90"/>
                  <a:gd name="T29" fmla="*/ 16798 h 518"/>
                  <a:gd name="T30" fmla="*/ 545 w 90"/>
                  <a:gd name="T31" fmla="*/ 17232 h 518"/>
                  <a:gd name="T32" fmla="*/ 1804 w 90"/>
                  <a:gd name="T33" fmla="*/ 14605 h 518"/>
                  <a:gd name="T34" fmla="*/ 1858 w 90"/>
                  <a:gd name="T35" fmla="*/ 12775 h 518"/>
                  <a:gd name="T36" fmla="*/ 2132 w 90"/>
                  <a:gd name="T37" fmla="*/ 10417 h 518"/>
                  <a:gd name="T38" fmla="*/ 1804 w 90"/>
                  <a:gd name="T39" fmla="*/ 8285 h 518"/>
                  <a:gd name="T40" fmla="*/ 2213 w 90"/>
                  <a:gd name="T41" fmla="*/ 7449 h 5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18">
                    <a:moveTo>
                      <a:pt x="81" y="224"/>
                    </a:moveTo>
                    <a:cubicBezTo>
                      <a:pt x="84" y="205"/>
                      <a:pt x="90" y="193"/>
                      <a:pt x="81" y="151"/>
                    </a:cubicBezTo>
                    <a:cubicBezTo>
                      <a:pt x="72" y="109"/>
                      <a:pt x="63" y="98"/>
                      <a:pt x="54" y="88"/>
                    </a:cubicBezTo>
                    <a:cubicBezTo>
                      <a:pt x="45" y="78"/>
                      <a:pt x="52" y="75"/>
                      <a:pt x="46" y="56"/>
                    </a:cubicBezTo>
                    <a:cubicBezTo>
                      <a:pt x="40" y="38"/>
                      <a:pt x="20" y="15"/>
                      <a:pt x="0" y="0"/>
                    </a:cubicBezTo>
                    <a:cubicBezTo>
                      <a:pt x="8" y="9"/>
                      <a:pt x="16" y="19"/>
                      <a:pt x="24" y="27"/>
                    </a:cubicBezTo>
                    <a:cubicBezTo>
                      <a:pt x="39" y="44"/>
                      <a:pt x="27" y="78"/>
                      <a:pt x="22" y="83"/>
                    </a:cubicBezTo>
                    <a:cubicBezTo>
                      <a:pt x="41" y="81"/>
                      <a:pt x="60" y="98"/>
                      <a:pt x="67" y="132"/>
                    </a:cubicBezTo>
                    <a:cubicBezTo>
                      <a:pt x="74" y="166"/>
                      <a:pt x="69" y="201"/>
                      <a:pt x="70" y="216"/>
                    </a:cubicBezTo>
                    <a:cubicBezTo>
                      <a:pt x="71" y="231"/>
                      <a:pt x="51" y="247"/>
                      <a:pt x="42" y="250"/>
                    </a:cubicBezTo>
                    <a:cubicBezTo>
                      <a:pt x="63" y="257"/>
                      <a:pt x="68" y="286"/>
                      <a:pt x="69" y="317"/>
                    </a:cubicBezTo>
                    <a:cubicBezTo>
                      <a:pt x="70" y="348"/>
                      <a:pt x="71" y="356"/>
                      <a:pt x="62" y="370"/>
                    </a:cubicBezTo>
                    <a:cubicBezTo>
                      <a:pt x="53" y="384"/>
                      <a:pt x="34" y="390"/>
                      <a:pt x="28" y="389"/>
                    </a:cubicBezTo>
                    <a:cubicBezTo>
                      <a:pt x="39" y="397"/>
                      <a:pt x="58" y="408"/>
                      <a:pt x="57" y="435"/>
                    </a:cubicBezTo>
                    <a:cubicBezTo>
                      <a:pt x="57" y="465"/>
                      <a:pt x="36" y="490"/>
                      <a:pt x="28" y="505"/>
                    </a:cubicBezTo>
                    <a:cubicBezTo>
                      <a:pt x="25" y="510"/>
                      <a:pt x="22" y="514"/>
                      <a:pt x="20" y="518"/>
                    </a:cubicBezTo>
                    <a:cubicBezTo>
                      <a:pt x="42" y="497"/>
                      <a:pt x="62" y="462"/>
                      <a:pt x="66" y="439"/>
                    </a:cubicBezTo>
                    <a:cubicBezTo>
                      <a:pt x="71" y="414"/>
                      <a:pt x="61" y="397"/>
                      <a:pt x="68" y="384"/>
                    </a:cubicBezTo>
                    <a:cubicBezTo>
                      <a:pt x="75" y="371"/>
                      <a:pt x="80" y="359"/>
                      <a:pt x="78" y="313"/>
                    </a:cubicBezTo>
                    <a:cubicBezTo>
                      <a:pt x="76" y="267"/>
                      <a:pt x="61" y="255"/>
                      <a:pt x="66" y="249"/>
                    </a:cubicBezTo>
                    <a:cubicBezTo>
                      <a:pt x="71" y="243"/>
                      <a:pt x="78" y="243"/>
                      <a:pt x="81" y="224"/>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0" name="Freeform 6">
                <a:extLst>
                  <a:ext uri="{FF2B5EF4-FFF2-40B4-BE49-F238E27FC236}">
                    <a16:creationId xmlns:a16="http://schemas.microsoft.com/office/drawing/2014/main" id="{B0200FB7-2B5F-EE89-6F82-4DC1377CEA11}"/>
                  </a:ext>
                </a:extLst>
              </p:cNvPr>
              <p:cNvSpPr>
                <a:spLocks/>
              </p:cNvSpPr>
              <p:nvPr/>
            </p:nvSpPr>
            <p:spPr bwMode="auto">
              <a:xfrm>
                <a:off x="1392" y="1555"/>
                <a:ext cx="253" cy="1601"/>
              </a:xfrm>
              <a:custGeom>
                <a:avLst/>
                <a:gdLst>
                  <a:gd name="T0" fmla="*/ 1916 w 84"/>
                  <a:gd name="T1" fmla="*/ 16351 h 498"/>
                  <a:gd name="T2" fmla="*/ 1154 w 84"/>
                  <a:gd name="T3" fmla="*/ 14116 h 498"/>
                  <a:gd name="T4" fmla="*/ 2105 w 84"/>
                  <a:gd name="T5" fmla="*/ 10696 h 498"/>
                  <a:gd name="T6" fmla="*/ 1858 w 84"/>
                  <a:gd name="T7" fmla="*/ 10532 h 498"/>
                  <a:gd name="T8" fmla="*/ 298 w 84"/>
                  <a:gd name="T9" fmla="*/ 9375 h 498"/>
                  <a:gd name="T10" fmla="*/ 1316 w 84"/>
                  <a:gd name="T11" fmla="*/ 7008 h 498"/>
                  <a:gd name="T12" fmla="*/ 681 w 84"/>
                  <a:gd name="T13" fmla="*/ 5147 h 498"/>
                  <a:gd name="T14" fmla="*/ 1997 w 84"/>
                  <a:gd name="T15" fmla="*/ 3192 h 498"/>
                  <a:gd name="T16" fmla="*/ 2295 w 84"/>
                  <a:gd name="T17" fmla="*/ 0 h 498"/>
                  <a:gd name="T18" fmla="*/ 2295 w 84"/>
                  <a:gd name="T19" fmla="*/ 0 h 498"/>
                  <a:gd name="T20" fmla="*/ 925 w 84"/>
                  <a:gd name="T21" fmla="*/ 2562 h 498"/>
                  <a:gd name="T22" fmla="*/ 708 w 84"/>
                  <a:gd name="T23" fmla="*/ 3617 h 498"/>
                  <a:gd name="T24" fmla="*/ 163 w 84"/>
                  <a:gd name="T25" fmla="*/ 5684 h 498"/>
                  <a:gd name="T26" fmla="*/ 190 w 84"/>
                  <a:gd name="T27" fmla="*/ 7140 h 498"/>
                  <a:gd name="T28" fmla="*/ 108 w 84"/>
                  <a:gd name="T29" fmla="*/ 9240 h 498"/>
                  <a:gd name="T30" fmla="*/ 762 w 84"/>
                  <a:gd name="T31" fmla="*/ 10667 h 498"/>
                  <a:gd name="T32" fmla="*/ 654 w 84"/>
                  <a:gd name="T33" fmla="*/ 12930 h 498"/>
                  <a:gd name="T34" fmla="*/ 1262 w 84"/>
                  <a:gd name="T35" fmla="*/ 15451 h 498"/>
                  <a:gd name="T36" fmla="*/ 2214 w 84"/>
                  <a:gd name="T37" fmla="*/ 16547 h 498"/>
                  <a:gd name="T38" fmla="*/ 1916 w 84"/>
                  <a:gd name="T39" fmla="*/ 16351 h 4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498">
                    <a:moveTo>
                      <a:pt x="70" y="492"/>
                    </a:moveTo>
                    <a:cubicBezTo>
                      <a:pt x="50" y="476"/>
                      <a:pt x="49" y="447"/>
                      <a:pt x="42" y="425"/>
                    </a:cubicBezTo>
                    <a:cubicBezTo>
                      <a:pt x="27" y="374"/>
                      <a:pt x="20" y="329"/>
                      <a:pt x="77" y="322"/>
                    </a:cubicBezTo>
                    <a:cubicBezTo>
                      <a:pt x="68" y="317"/>
                      <a:pt x="68" y="317"/>
                      <a:pt x="68" y="317"/>
                    </a:cubicBezTo>
                    <a:cubicBezTo>
                      <a:pt x="44" y="314"/>
                      <a:pt x="17" y="302"/>
                      <a:pt x="11" y="282"/>
                    </a:cubicBezTo>
                    <a:cubicBezTo>
                      <a:pt x="1" y="247"/>
                      <a:pt x="7" y="210"/>
                      <a:pt x="48" y="211"/>
                    </a:cubicBezTo>
                    <a:cubicBezTo>
                      <a:pt x="16" y="197"/>
                      <a:pt x="20" y="189"/>
                      <a:pt x="25" y="155"/>
                    </a:cubicBezTo>
                    <a:cubicBezTo>
                      <a:pt x="31" y="121"/>
                      <a:pt x="44" y="110"/>
                      <a:pt x="73" y="96"/>
                    </a:cubicBezTo>
                    <a:cubicBezTo>
                      <a:pt x="30" y="85"/>
                      <a:pt x="54" y="26"/>
                      <a:pt x="84" y="0"/>
                    </a:cubicBezTo>
                    <a:cubicBezTo>
                      <a:pt x="84" y="0"/>
                      <a:pt x="84" y="0"/>
                      <a:pt x="84" y="0"/>
                    </a:cubicBezTo>
                    <a:cubicBezTo>
                      <a:pt x="58" y="18"/>
                      <a:pt x="38" y="55"/>
                      <a:pt x="34" y="77"/>
                    </a:cubicBezTo>
                    <a:cubicBezTo>
                      <a:pt x="30" y="99"/>
                      <a:pt x="26" y="109"/>
                      <a:pt x="26" y="109"/>
                    </a:cubicBezTo>
                    <a:cubicBezTo>
                      <a:pt x="26" y="109"/>
                      <a:pt x="8" y="135"/>
                      <a:pt x="6" y="171"/>
                    </a:cubicBezTo>
                    <a:cubicBezTo>
                      <a:pt x="4" y="207"/>
                      <a:pt x="13" y="199"/>
                      <a:pt x="7" y="215"/>
                    </a:cubicBezTo>
                    <a:cubicBezTo>
                      <a:pt x="1" y="231"/>
                      <a:pt x="0" y="260"/>
                      <a:pt x="4" y="278"/>
                    </a:cubicBezTo>
                    <a:cubicBezTo>
                      <a:pt x="11" y="304"/>
                      <a:pt x="29" y="311"/>
                      <a:pt x="28" y="321"/>
                    </a:cubicBezTo>
                    <a:cubicBezTo>
                      <a:pt x="26" y="332"/>
                      <a:pt x="16" y="333"/>
                      <a:pt x="24" y="389"/>
                    </a:cubicBezTo>
                    <a:cubicBezTo>
                      <a:pt x="31" y="445"/>
                      <a:pt x="40" y="439"/>
                      <a:pt x="46" y="465"/>
                    </a:cubicBezTo>
                    <a:cubicBezTo>
                      <a:pt x="50" y="484"/>
                      <a:pt x="67" y="495"/>
                      <a:pt x="81" y="498"/>
                    </a:cubicBezTo>
                    <a:cubicBezTo>
                      <a:pt x="77" y="497"/>
                      <a:pt x="73" y="494"/>
                      <a:pt x="70" y="492"/>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1" name="Oval 7">
                <a:extLst>
                  <a:ext uri="{FF2B5EF4-FFF2-40B4-BE49-F238E27FC236}">
                    <a16:creationId xmlns:a16="http://schemas.microsoft.com/office/drawing/2014/main" id="{BA1819A9-37CB-4118-AE19-D0EC31C8216A}"/>
                  </a:ext>
                </a:extLst>
              </p:cNvPr>
              <p:cNvSpPr>
                <a:spLocks noChangeArrowheads="1"/>
              </p:cNvSpPr>
              <p:nvPr/>
            </p:nvSpPr>
            <p:spPr bwMode="auto">
              <a:xfrm>
                <a:off x="2815" y="2928"/>
                <a:ext cx="67"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32" name="Oval 8">
                <a:extLst>
                  <a:ext uri="{FF2B5EF4-FFF2-40B4-BE49-F238E27FC236}">
                    <a16:creationId xmlns:a16="http://schemas.microsoft.com/office/drawing/2014/main" id="{E8F818DD-27A4-C8C9-A21D-79CF3BD8A693}"/>
                  </a:ext>
                </a:extLst>
              </p:cNvPr>
              <p:cNvSpPr>
                <a:spLocks noChangeArrowheads="1"/>
              </p:cNvSpPr>
              <p:nvPr/>
            </p:nvSpPr>
            <p:spPr bwMode="auto">
              <a:xfrm>
                <a:off x="2918" y="2928"/>
                <a:ext cx="66" cy="55"/>
              </a:xfrm>
              <a:prstGeom prst="ellipse">
                <a:avLst/>
              </a:prstGeom>
              <a:solidFill>
                <a:srgbClr val="BFBACA"/>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33" name="Freeform 9">
                <a:extLst>
                  <a:ext uri="{FF2B5EF4-FFF2-40B4-BE49-F238E27FC236}">
                    <a16:creationId xmlns:a16="http://schemas.microsoft.com/office/drawing/2014/main" id="{4D71C661-3918-1F2F-334A-2EDD148CBE7C}"/>
                  </a:ext>
                </a:extLst>
              </p:cNvPr>
              <p:cNvSpPr>
                <a:spLocks/>
              </p:cNvSpPr>
              <p:nvPr/>
            </p:nvSpPr>
            <p:spPr bwMode="auto">
              <a:xfrm>
                <a:off x="2809" y="2886"/>
                <a:ext cx="181" cy="68"/>
              </a:xfrm>
              <a:custGeom>
                <a:avLst/>
                <a:gdLst>
                  <a:gd name="T0" fmla="*/ 830 w 60"/>
                  <a:gd name="T1" fmla="*/ 0 h 21"/>
                  <a:gd name="T2" fmla="*/ 830 w 60"/>
                  <a:gd name="T3" fmla="*/ 0 h 21"/>
                  <a:gd name="T4" fmla="*/ 0 w 60"/>
                  <a:gd name="T5" fmla="*/ 440 h 21"/>
                  <a:gd name="T6" fmla="*/ 0 w 60"/>
                  <a:gd name="T7" fmla="*/ 712 h 21"/>
                  <a:gd name="T8" fmla="*/ 54 w 60"/>
                  <a:gd name="T9" fmla="*/ 712 h 21"/>
                  <a:gd name="T10" fmla="*/ 356 w 60"/>
                  <a:gd name="T11" fmla="*/ 440 h 21"/>
                  <a:gd name="T12" fmla="*/ 655 w 60"/>
                  <a:gd name="T13" fmla="*/ 712 h 21"/>
                  <a:gd name="T14" fmla="*/ 992 w 60"/>
                  <a:gd name="T15" fmla="*/ 712 h 21"/>
                  <a:gd name="T16" fmla="*/ 1291 w 60"/>
                  <a:gd name="T17" fmla="*/ 440 h 21"/>
                  <a:gd name="T18" fmla="*/ 1566 w 60"/>
                  <a:gd name="T19" fmla="*/ 609 h 21"/>
                  <a:gd name="T20" fmla="*/ 1647 w 60"/>
                  <a:gd name="T21" fmla="*/ 544 h 21"/>
                  <a:gd name="T22" fmla="*/ 1620 w 60"/>
                  <a:gd name="T23" fmla="*/ 408 h 21"/>
                  <a:gd name="T24" fmla="*/ 830 w 60"/>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0" h="21">
                    <a:moveTo>
                      <a:pt x="30" y="0"/>
                    </a:moveTo>
                    <a:cubicBezTo>
                      <a:pt x="30" y="0"/>
                      <a:pt x="30" y="0"/>
                      <a:pt x="30" y="0"/>
                    </a:cubicBezTo>
                    <a:cubicBezTo>
                      <a:pt x="19" y="0"/>
                      <a:pt x="15" y="11"/>
                      <a:pt x="0" y="13"/>
                    </a:cubicBezTo>
                    <a:cubicBezTo>
                      <a:pt x="0" y="21"/>
                      <a:pt x="0" y="21"/>
                      <a:pt x="0" y="21"/>
                    </a:cubicBezTo>
                    <a:cubicBezTo>
                      <a:pt x="2" y="21"/>
                      <a:pt x="2" y="21"/>
                      <a:pt x="2" y="21"/>
                    </a:cubicBezTo>
                    <a:cubicBezTo>
                      <a:pt x="2" y="17"/>
                      <a:pt x="7" y="13"/>
                      <a:pt x="13" y="13"/>
                    </a:cubicBezTo>
                    <a:cubicBezTo>
                      <a:pt x="19" y="13"/>
                      <a:pt x="24" y="17"/>
                      <a:pt x="24" y="21"/>
                    </a:cubicBezTo>
                    <a:cubicBezTo>
                      <a:pt x="24" y="15"/>
                      <a:pt x="36" y="15"/>
                      <a:pt x="36" y="21"/>
                    </a:cubicBezTo>
                    <a:cubicBezTo>
                      <a:pt x="36" y="17"/>
                      <a:pt x="41" y="13"/>
                      <a:pt x="47" y="13"/>
                    </a:cubicBezTo>
                    <a:cubicBezTo>
                      <a:pt x="52" y="13"/>
                      <a:pt x="56" y="15"/>
                      <a:pt x="57" y="18"/>
                    </a:cubicBezTo>
                    <a:cubicBezTo>
                      <a:pt x="60" y="16"/>
                      <a:pt x="60" y="16"/>
                      <a:pt x="60" y="16"/>
                    </a:cubicBezTo>
                    <a:cubicBezTo>
                      <a:pt x="59" y="12"/>
                      <a:pt x="59" y="12"/>
                      <a:pt x="59" y="12"/>
                    </a:cubicBezTo>
                    <a:cubicBezTo>
                      <a:pt x="46" y="10"/>
                      <a:pt x="41" y="0"/>
                      <a:pt x="30" y="0"/>
                    </a:cubicBezTo>
                    <a:close/>
                  </a:path>
                </a:pathLst>
              </a:custGeom>
              <a:solidFill>
                <a:srgbClr val="EDEC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4" name="Freeform 10">
                <a:extLst>
                  <a:ext uri="{FF2B5EF4-FFF2-40B4-BE49-F238E27FC236}">
                    <a16:creationId xmlns:a16="http://schemas.microsoft.com/office/drawing/2014/main" id="{AF486B8F-71A1-EAB7-FA86-E8F0C695D617}"/>
                  </a:ext>
                </a:extLst>
              </p:cNvPr>
              <p:cNvSpPr>
                <a:spLocks/>
              </p:cNvSpPr>
              <p:nvPr/>
            </p:nvSpPr>
            <p:spPr bwMode="auto">
              <a:xfrm>
                <a:off x="3883" y="3134"/>
                <a:ext cx="96" cy="161"/>
              </a:xfrm>
              <a:custGeom>
                <a:avLst/>
                <a:gdLst>
                  <a:gd name="T0" fmla="*/ 27 w 32"/>
                  <a:gd name="T1" fmla="*/ 167 h 50"/>
                  <a:gd name="T2" fmla="*/ 135 w 32"/>
                  <a:gd name="T3" fmla="*/ 602 h 50"/>
                  <a:gd name="T4" fmla="*/ 270 w 32"/>
                  <a:gd name="T5" fmla="*/ 1069 h 50"/>
                  <a:gd name="T6" fmla="*/ 405 w 32"/>
                  <a:gd name="T7" fmla="*/ 1472 h 50"/>
                  <a:gd name="T8" fmla="*/ 513 w 32"/>
                  <a:gd name="T9" fmla="*/ 1668 h 50"/>
                  <a:gd name="T10" fmla="*/ 864 w 32"/>
                  <a:gd name="T11" fmla="*/ 1098 h 50"/>
                  <a:gd name="T12" fmla="*/ 621 w 32"/>
                  <a:gd name="T13" fmla="*/ 869 h 50"/>
                  <a:gd name="T14" fmla="*/ 351 w 32"/>
                  <a:gd name="T15" fmla="*/ 705 h 50"/>
                  <a:gd name="T16" fmla="*/ 135 w 32"/>
                  <a:gd name="T17" fmla="*/ 364 h 50"/>
                  <a:gd name="T18" fmla="*/ 27 w 3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50">
                    <a:moveTo>
                      <a:pt x="1" y="5"/>
                    </a:moveTo>
                    <a:cubicBezTo>
                      <a:pt x="2" y="10"/>
                      <a:pt x="4" y="14"/>
                      <a:pt x="5" y="18"/>
                    </a:cubicBezTo>
                    <a:cubicBezTo>
                      <a:pt x="7" y="23"/>
                      <a:pt x="8" y="28"/>
                      <a:pt x="10" y="32"/>
                    </a:cubicBezTo>
                    <a:cubicBezTo>
                      <a:pt x="11" y="36"/>
                      <a:pt x="13" y="40"/>
                      <a:pt x="15" y="44"/>
                    </a:cubicBezTo>
                    <a:cubicBezTo>
                      <a:pt x="17" y="46"/>
                      <a:pt x="18" y="48"/>
                      <a:pt x="19" y="50"/>
                    </a:cubicBezTo>
                    <a:cubicBezTo>
                      <a:pt x="20" y="44"/>
                      <a:pt x="25" y="34"/>
                      <a:pt x="32" y="33"/>
                    </a:cubicBezTo>
                    <a:cubicBezTo>
                      <a:pt x="29" y="31"/>
                      <a:pt x="26" y="29"/>
                      <a:pt x="23" y="26"/>
                    </a:cubicBezTo>
                    <a:cubicBezTo>
                      <a:pt x="20" y="24"/>
                      <a:pt x="17" y="23"/>
                      <a:pt x="13" y="21"/>
                    </a:cubicBezTo>
                    <a:cubicBezTo>
                      <a:pt x="10" y="18"/>
                      <a:pt x="7" y="15"/>
                      <a:pt x="5" y="11"/>
                    </a:cubicBezTo>
                    <a:cubicBezTo>
                      <a:pt x="3" y="9"/>
                      <a:pt x="0" y="3"/>
                      <a:pt x="1"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5" name="Freeform 11">
                <a:extLst>
                  <a:ext uri="{FF2B5EF4-FFF2-40B4-BE49-F238E27FC236}">
                    <a16:creationId xmlns:a16="http://schemas.microsoft.com/office/drawing/2014/main" id="{6C936CD4-A308-813C-A5D1-057888B48EFD}"/>
                  </a:ext>
                </a:extLst>
              </p:cNvPr>
              <p:cNvSpPr>
                <a:spLocks noEditPoints="1"/>
              </p:cNvSpPr>
              <p:nvPr/>
            </p:nvSpPr>
            <p:spPr bwMode="auto">
              <a:xfrm>
                <a:off x="3880" y="3131"/>
                <a:ext cx="105" cy="170"/>
              </a:xfrm>
              <a:custGeom>
                <a:avLst/>
                <a:gdLst>
                  <a:gd name="T0" fmla="*/ 27 w 35"/>
                  <a:gd name="T1" fmla="*/ 32 h 53"/>
                  <a:gd name="T2" fmla="*/ 0 w 35"/>
                  <a:gd name="T3" fmla="*/ 103 h 53"/>
                  <a:gd name="T4" fmla="*/ 27 w 35"/>
                  <a:gd name="T5" fmla="*/ 164 h 53"/>
                  <a:gd name="T6" fmla="*/ 0 w 35"/>
                  <a:gd name="T7" fmla="*/ 196 h 53"/>
                  <a:gd name="T8" fmla="*/ 0 w 35"/>
                  <a:gd name="T9" fmla="*/ 228 h 53"/>
                  <a:gd name="T10" fmla="*/ 81 w 35"/>
                  <a:gd name="T11" fmla="*/ 494 h 53"/>
                  <a:gd name="T12" fmla="*/ 243 w 35"/>
                  <a:gd name="T13" fmla="*/ 1123 h 53"/>
                  <a:gd name="T14" fmla="*/ 270 w 35"/>
                  <a:gd name="T15" fmla="*/ 1152 h 53"/>
                  <a:gd name="T16" fmla="*/ 405 w 35"/>
                  <a:gd name="T17" fmla="*/ 1524 h 53"/>
                  <a:gd name="T18" fmla="*/ 432 w 35"/>
                  <a:gd name="T19" fmla="*/ 1585 h 53"/>
                  <a:gd name="T20" fmla="*/ 513 w 35"/>
                  <a:gd name="T21" fmla="*/ 1719 h 53"/>
                  <a:gd name="T22" fmla="*/ 540 w 35"/>
                  <a:gd name="T23" fmla="*/ 1748 h 53"/>
                  <a:gd name="T24" fmla="*/ 594 w 35"/>
                  <a:gd name="T25" fmla="*/ 1687 h 53"/>
                  <a:gd name="T26" fmla="*/ 891 w 35"/>
                  <a:gd name="T27" fmla="*/ 1184 h 53"/>
                  <a:gd name="T28" fmla="*/ 945 w 35"/>
                  <a:gd name="T29" fmla="*/ 1152 h 53"/>
                  <a:gd name="T30" fmla="*/ 918 w 35"/>
                  <a:gd name="T31" fmla="*/ 1091 h 53"/>
                  <a:gd name="T32" fmla="*/ 783 w 35"/>
                  <a:gd name="T33" fmla="*/ 956 h 53"/>
                  <a:gd name="T34" fmla="*/ 675 w 35"/>
                  <a:gd name="T35" fmla="*/ 853 h 53"/>
                  <a:gd name="T36" fmla="*/ 513 w 35"/>
                  <a:gd name="T37" fmla="*/ 760 h 53"/>
                  <a:gd name="T38" fmla="*/ 405 w 35"/>
                  <a:gd name="T39" fmla="*/ 658 h 53"/>
                  <a:gd name="T40" fmla="*/ 189 w 35"/>
                  <a:gd name="T41" fmla="*/ 359 h 53"/>
                  <a:gd name="T42" fmla="*/ 81 w 35"/>
                  <a:gd name="T43" fmla="*/ 61 h 53"/>
                  <a:gd name="T44" fmla="*/ 81 w 35"/>
                  <a:gd name="T45" fmla="*/ 0 h 53"/>
                  <a:gd name="T46" fmla="*/ 27 w 35"/>
                  <a:gd name="T47" fmla="*/ 32 h 53"/>
                  <a:gd name="T48" fmla="*/ 513 w 35"/>
                  <a:gd name="T49" fmla="*/ 1524 h 53"/>
                  <a:gd name="T50" fmla="*/ 459 w 35"/>
                  <a:gd name="T51" fmla="*/ 1450 h 53"/>
                  <a:gd name="T52" fmla="*/ 351 w 35"/>
                  <a:gd name="T53" fmla="*/ 1123 h 53"/>
                  <a:gd name="T54" fmla="*/ 324 w 35"/>
                  <a:gd name="T55" fmla="*/ 1091 h 53"/>
                  <a:gd name="T56" fmla="*/ 162 w 35"/>
                  <a:gd name="T57" fmla="*/ 494 h 53"/>
                  <a:gd name="T58" fmla="*/ 351 w 35"/>
                  <a:gd name="T59" fmla="*/ 760 h 53"/>
                  <a:gd name="T60" fmla="*/ 486 w 35"/>
                  <a:gd name="T61" fmla="*/ 824 h 53"/>
                  <a:gd name="T62" fmla="*/ 621 w 35"/>
                  <a:gd name="T63" fmla="*/ 956 h 53"/>
                  <a:gd name="T64" fmla="*/ 729 w 35"/>
                  <a:gd name="T65" fmla="*/ 1058 h 53"/>
                  <a:gd name="T66" fmla="*/ 810 w 35"/>
                  <a:gd name="T67" fmla="*/ 1123 h 53"/>
                  <a:gd name="T68" fmla="*/ 540 w 35"/>
                  <a:gd name="T69" fmla="*/ 1552 h 53"/>
                  <a:gd name="T70" fmla="*/ 513 w 35"/>
                  <a:gd name="T71" fmla="*/ 1524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 h="53">
                    <a:moveTo>
                      <a:pt x="1" y="1"/>
                    </a:moveTo>
                    <a:cubicBezTo>
                      <a:pt x="0" y="1"/>
                      <a:pt x="0" y="2"/>
                      <a:pt x="0" y="3"/>
                    </a:cubicBezTo>
                    <a:cubicBezTo>
                      <a:pt x="0" y="3"/>
                      <a:pt x="1" y="4"/>
                      <a:pt x="1" y="5"/>
                    </a:cubicBezTo>
                    <a:cubicBezTo>
                      <a:pt x="1" y="5"/>
                      <a:pt x="0" y="6"/>
                      <a:pt x="0" y="6"/>
                    </a:cubicBezTo>
                    <a:cubicBezTo>
                      <a:pt x="0" y="6"/>
                      <a:pt x="0" y="7"/>
                      <a:pt x="0" y="7"/>
                    </a:cubicBezTo>
                    <a:cubicBezTo>
                      <a:pt x="3" y="15"/>
                      <a:pt x="3" y="15"/>
                      <a:pt x="3" y="15"/>
                    </a:cubicBezTo>
                    <a:cubicBezTo>
                      <a:pt x="9" y="34"/>
                      <a:pt x="9" y="34"/>
                      <a:pt x="9" y="34"/>
                    </a:cubicBezTo>
                    <a:cubicBezTo>
                      <a:pt x="10" y="35"/>
                      <a:pt x="10" y="35"/>
                      <a:pt x="10" y="35"/>
                    </a:cubicBezTo>
                    <a:cubicBezTo>
                      <a:pt x="11" y="39"/>
                      <a:pt x="13" y="42"/>
                      <a:pt x="15" y="46"/>
                    </a:cubicBezTo>
                    <a:cubicBezTo>
                      <a:pt x="15" y="46"/>
                      <a:pt x="16" y="48"/>
                      <a:pt x="16" y="48"/>
                    </a:cubicBezTo>
                    <a:cubicBezTo>
                      <a:pt x="17" y="49"/>
                      <a:pt x="18" y="50"/>
                      <a:pt x="19" y="52"/>
                    </a:cubicBezTo>
                    <a:cubicBezTo>
                      <a:pt x="19" y="52"/>
                      <a:pt x="19" y="53"/>
                      <a:pt x="20" y="53"/>
                    </a:cubicBezTo>
                    <a:cubicBezTo>
                      <a:pt x="21" y="53"/>
                      <a:pt x="21" y="52"/>
                      <a:pt x="22" y="51"/>
                    </a:cubicBezTo>
                    <a:cubicBezTo>
                      <a:pt x="22" y="45"/>
                      <a:pt x="27" y="37"/>
                      <a:pt x="33" y="36"/>
                    </a:cubicBezTo>
                    <a:cubicBezTo>
                      <a:pt x="34" y="36"/>
                      <a:pt x="34" y="35"/>
                      <a:pt x="35" y="35"/>
                    </a:cubicBezTo>
                    <a:cubicBezTo>
                      <a:pt x="35" y="34"/>
                      <a:pt x="35" y="33"/>
                      <a:pt x="34" y="33"/>
                    </a:cubicBezTo>
                    <a:cubicBezTo>
                      <a:pt x="29" y="29"/>
                      <a:pt x="29" y="29"/>
                      <a:pt x="29" y="29"/>
                    </a:cubicBezTo>
                    <a:cubicBezTo>
                      <a:pt x="25" y="26"/>
                      <a:pt x="25" y="26"/>
                      <a:pt x="25" y="26"/>
                    </a:cubicBezTo>
                    <a:cubicBezTo>
                      <a:pt x="25" y="26"/>
                      <a:pt x="19" y="23"/>
                      <a:pt x="19" y="23"/>
                    </a:cubicBezTo>
                    <a:cubicBezTo>
                      <a:pt x="15" y="20"/>
                      <a:pt x="15" y="20"/>
                      <a:pt x="15" y="20"/>
                    </a:cubicBezTo>
                    <a:cubicBezTo>
                      <a:pt x="11" y="18"/>
                      <a:pt x="9" y="14"/>
                      <a:pt x="7" y="11"/>
                    </a:cubicBezTo>
                    <a:cubicBezTo>
                      <a:pt x="3" y="5"/>
                      <a:pt x="3" y="3"/>
                      <a:pt x="3" y="2"/>
                    </a:cubicBezTo>
                    <a:cubicBezTo>
                      <a:pt x="4" y="1"/>
                      <a:pt x="3" y="0"/>
                      <a:pt x="3" y="0"/>
                    </a:cubicBezTo>
                    <a:cubicBezTo>
                      <a:pt x="2" y="0"/>
                      <a:pt x="1" y="0"/>
                      <a:pt x="1" y="1"/>
                    </a:cubicBezTo>
                    <a:close/>
                    <a:moveTo>
                      <a:pt x="19" y="46"/>
                    </a:moveTo>
                    <a:cubicBezTo>
                      <a:pt x="17" y="44"/>
                      <a:pt x="17" y="44"/>
                      <a:pt x="17" y="44"/>
                    </a:cubicBezTo>
                    <a:cubicBezTo>
                      <a:pt x="15" y="41"/>
                      <a:pt x="14" y="38"/>
                      <a:pt x="13" y="34"/>
                    </a:cubicBezTo>
                    <a:cubicBezTo>
                      <a:pt x="12" y="33"/>
                      <a:pt x="12" y="33"/>
                      <a:pt x="12" y="33"/>
                    </a:cubicBezTo>
                    <a:cubicBezTo>
                      <a:pt x="12" y="33"/>
                      <a:pt x="7" y="17"/>
                      <a:pt x="6" y="15"/>
                    </a:cubicBezTo>
                    <a:cubicBezTo>
                      <a:pt x="8" y="18"/>
                      <a:pt x="10" y="21"/>
                      <a:pt x="13" y="23"/>
                    </a:cubicBezTo>
                    <a:cubicBezTo>
                      <a:pt x="18" y="25"/>
                      <a:pt x="18" y="25"/>
                      <a:pt x="18" y="25"/>
                    </a:cubicBezTo>
                    <a:cubicBezTo>
                      <a:pt x="23" y="29"/>
                      <a:pt x="23" y="29"/>
                      <a:pt x="23" y="29"/>
                    </a:cubicBezTo>
                    <a:cubicBezTo>
                      <a:pt x="23" y="29"/>
                      <a:pt x="27" y="32"/>
                      <a:pt x="27" y="32"/>
                    </a:cubicBezTo>
                    <a:cubicBezTo>
                      <a:pt x="27" y="32"/>
                      <a:pt x="29" y="33"/>
                      <a:pt x="30" y="34"/>
                    </a:cubicBezTo>
                    <a:cubicBezTo>
                      <a:pt x="25" y="36"/>
                      <a:pt x="21" y="42"/>
                      <a:pt x="20" y="47"/>
                    </a:cubicBezTo>
                    <a:cubicBezTo>
                      <a:pt x="19" y="47"/>
                      <a:pt x="19" y="46"/>
                      <a:pt x="1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6" name="Freeform 12">
                <a:extLst>
                  <a:ext uri="{FF2B5EF4-FFF2-40B4-BE49-F238E27FC236}">
                    <a16:creationId xmlns:a16="http://schemas.microsoft.com/office/drawing/2014/main" id="{3F4E5765-D313-9E74-3D13-820465217320}"/>
                  </a:ext>
                </a:extLst>
              </p:cNvPr>
              <p:cNvSpPr>
                <a:spLocks/>
              </p:cNvSpPr>
              <p:nvPr/>
            </p:nvSpPr>
            <p:spPr bwMode="auto">
              <a:xfrm>
                <a:off x="1941" y="1224"/>
                <a:ext cx="129" cy="234"/>
              </a:xfrm>
              <a:custGeom>
                <a:avLst/>
                <a:gdLst>
                  <a:gd name="T0" fmla="*/ 0 w 43"/>
                  <a:gd name="T1" fmla="*/ 760 h 73"/>
                  <a:gd name="T2" fmla="*/ 837 w 43"/>
                  <a:gd name="T3" fmla="*/ 0 h 73"/>
                  <a:gd name="T4" fmla="*/ 1080 w 43"/>
                  <a:gd name="T5" fmla="*/ 1314 h 73"/>
                  <a:gd name="T6" fmla="*/ 351 w 43"/>
                  <a:gd name="T7" fmla="*/ 2241 h 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 h="73">
                    <a:moveTo>
                      <a:pt x="0" y="23"/>
                    </a:moveTo>
                    <a:cubicBezTo>
                      <a:pt x="16" y="25"/>
                      <a:pt x="23" y="10"/>
                      <a:pt x="31" y="0"/>
                    </a:cubicBezTo>
                    <a:cubicBezTo>
                      <a:pt x="31" y="14"/>
                      <a:pt x="39" y="27"/>
                      <a:pt x="40" y="40"/>
                    </a:cubicBezTo>
                    <a:cubicBezTo>
                      <a:pt x="43" y="61"/>
                      <a:pt x="34" y="73"/>
                      <a:pt x="13" y="68"/>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7" name="Freeform 13">
                <a:extLst>
                  <a:ext uri="{FF2B5EF4-FFF2-40B4-BE49-F238E27FC236}">
                    <a16:creationId xmlns:a16="http://schemas.microsoft.com/office/drawing/2014/main" id="{A59E6908-EB49-4108-8D86-E872E0FA7098}"/>
                  </a:ext>
                </a:extLst>
              </p:cNvPr>
              <p:cNvSpPr>
                <a:spLocks/>
              </p:cNvSpPr>
              <p:nvPr/>
            </p:nvSpPr>
            <p:spPr bwMode="auto">
              <a:xfrm>
                <a:off x="1395" y="973"/>
                <a:ext cx="2934" cy="2566"/>
              </a:xfrm>
              <a:custGeom>
                <a:avLst/>
                <a:gdLst>
                  <a:gd name="T0" fmla="*/ 271 w 973"/>
                  <a:gd name="T1" fmla="*/ 15396 h 798"/>
                  <a:gd name="T2" fmla="*/ 654 w 973"/>
                  <a:gd name="T3" fmla="*/ 11168 h 798"/>
                  <a:gd name="T4" fmla="*/ 2883 w 973"/>
                  <a:gd name="T5" fmla="*/ 5656 h 798"/>
                  <a:gd name="T6" fmla="*/ 5756 w 973"/>
                  <a:gd name="T7" fmla="*/ 3691 h 798"/>
                  <a:gd name="T8" fmla="*/ 7101 w 973"/>
                  <a:gd name="T9" fmla="*/ 1666 h 798"/>
                  <a:gd name="T10" fmla="*/ 9875 w 973"/>
                  <a:gd name="T11" fmla="*/ 662 h 798"/>
                  <a:gd name="T12" fmla="*/ 13021 w 973"/>
                  <a:gd name="T13" fmla="*/ 1457 h 798"/>
                  <a:gd name="T14" fmla="*/ 13657 w 973"/>
                  <a:gd name="T15" fmla="*/ 3920 h 798"/>
                  <a:gd name="T16" fmla="*/ 12722 w 973"/>
                  <a:gd name="T17" fmla="*/ 6679 h 798"/>
                  <a:gd name="T18" fmla="*/ 11513 w 973"/>
                  <a:gd name="T19" fmla="*/ 6753 h 798"/>
                  <a:gd name="T20" fmla="*/ 13440 w 973"/>
                  <a:gd name="T21" fmla="*/ 6720 h 798"/>
                  <a:gd name="T22" fmla="*/ 12858 w 973"/>
                  <a:gd name="T23" fmla="*/ 8676 h 798"/>
                  <a:gd name="T24" fmla="*/ 13684 w 973"/>
                  <a:gd name="T25" fmla="*/ 9245 h 798"/>
                  <a:gd name="T26" fmla="*/ 15249 w 973"/>
                  <a:gd name="T27" fmla="*/ 8811 h 798"/>
                  <a:gd name="T28" fmla="*/ 14504 w 973"/>
                  <a:gd name="T29" fmla="*/ 8643 h 798"/>
                  <a:gd name="T30" fmla="*/ 13931 w 973"/>
                  <a:gd name="T31" fmla="*/ 6720 h 798"/>
                  <a:gd name="T32" fmla="*/ 14857 w 973"/>
                  <a:gd name="T33" fmla="*/ 6081 h 798"/>
                  <a:gd name="T34" fmla="*/ 13738 w 973"/>
                  <a:gd name="T35" fmla="*/ 5222 h 798"/>
                  <a:gd name="T36" fmla="*/ 13904 w 973"/>
                  <a:gd name="T37" fmla="*/ 2222 h 798"/>
                  <a:gd name="T38" fmla="*/ 14884 w 973"/>
                  <a:gd name="T39" fmla="*/ 299 h 798"/>
                  <a:gd name="T40" fmla="*/ 18813 w 973"/>
                  <a:gd name="T41" fmla="*/ 2129 h 798"/>
                  <a:gd name="T42" fmla="*/ 22013 w 973"/>
                  <a:gd name="T43" fmla="*/ 2865 h 798"/>
                  <a:gd name="T44" fmla="*/ 24024 w 973"/>
                  <a:gd name="T45" fmla="*/ 4383 h 798"/>
                  <a:gd name="T46" fmla="*/ 25251 w 973"/>
                  <a:gd name="T47" fmla="*/ 7910 h 798"/>
                  <a:gd name="T48" fmla="*/ 26569 w 973"/>
                  <a:gd name="T49" fmla="*/ 12335 h 798"/>
                  <a:gd name="T50" fmla="*/ 26542 w 973"/>
                  <a:gd name="T51" fmla="*/ 15695 h 798"/>
                  <a:gd name="T52" fmla="*/ 25414 w 973"/>
                  <a:gd name="T53" fmla="*/ 18084 h 798"/>
                  <a:gd name="T54" fmla="*/ 25414 w 973"/>
                  <a:gd name="T55" fmla="*/ 21940 h 798"/>
                  <a:gd name="T56" fmla="*/ 22676 w 973"/>
                  <a:gd name="T57" fmla="*/ 22313 h 798"/>
                  <a:gd name="T58" fmla="*/ 21741 w 973"/>
                  <a:gd name="T59" fmla="*/ 25663 h 798"/>
                  <a:gd name="T60" fmla="*/ 19440 w 973"/>
                  <a:gd name="T61" fmla="*/ 25467 h 798"/>
                  <a:gd name="T62" fmla="*/ 16775 w 973"/>
                  <a:gd name="T63" fmla="*/ 24837 h 798"/>
                  <a:gd name="T64" fmla="*/ 16232 w 973"/>
                  <a:gd name="T65" fmla="*/ 23637 h 798"/>
                  <a:gd name="T66" fmla="*/ 15740 w 973"/>
                  <a:gd name="T67" fmla="*/ 21641 h 798"/>
                  <a:gd name="T68" fmla="*/ 15412 w 973"/>
                  <a:gd name="T69" fmla="*/ 20017 h 798"/>
                  <a:gd name="T70" fmla="*/ 14613 w 973"/>
                  <a:gd name="T71" fmla="*/ 20213 h 798"/>
                  <a:gd name="T72" fmla="*/ 13684 w 973"/>
                  <a:gd name="T73" fmla="*/ 19779 h 798"/>
                  <a:gd name="T74" fmla="*/ 12010 w 973"/>
                  <a:gd name="T75" fmla="*/ 19853 h 798"/>
                  <a:gd name="T76" fmla="*/ 11766 w 973"/>
                  <a:gd name="T77" fmla="*/ 21081 h 798"/>
                  <a:gd name="T78" fmla="*/ 11130 w 973"/>
                  <a:gd name="T79" fmla="*/ 23409 h 798"/>
                  <a:gd name="T80" fmla="*/ 10147 w 973"/>
                  <a:gd name="T81" fmla="*/ 25705 h 798"/>
                  <a:gd name="T82" fmla="*/ 6501 w 973"/>
                  <a:gd name="T83" fmla="*/ 25663 h 798"/>
                  <a:gd name="T84" fmla="*/ 3046 w 973"/>
                  <a:gd name="T85" fmla="*/ 23666 h 798"/>
                  <a:gd name="T86" fmla="*/ 1891 w 973"/>
                  <a:gd name="T87" fmla="*/ 22374 h 798"/>
                  <a:gd name="T88" fmla="*/ 2301 w 973"/>
                  <a:gd name="T89" fmla="*/ 16689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3" h="798">
                    <a:moveTo>
                      <a:pt x="70" y="498"/>
                    </a:moveTo>
                    <a:cubicBezTo>
                      <a:pt x="45" y="496"/>
                      <a:pt x="16" y="483"/>
                      <a:pt x="10" y="463"/>
                    </a:cubicBezTo>
                    <a:cubicBezTo>
                      <a:pt x="0" y="428"/>
                      <a:pt x="6" y="391"/>
                      <a:pt x="47" y="392"/>
                    </a:cubicBezTo>
                    <a:cubicBezTo>
                      <a:pt x="15" y="378"/>
                      <a:pt x="19" y="370"/>
                      <a:pt x="24" y="336"/>
                    </a:cubicBezTo>
                    <a:cubicBezTo>
                      <a:pt x="30" y="302"/>
                      <a:pt x="43" y="291"/>
                      <a:pt x="72" y="277"/>
                    </a:cubicBezTo>
                    <a:cubicBezTo>
                      <a:pt x="19" y="264"/>
                      <a:pt x="68" y="176"/>
                      <a:pt x="105" y="170"/>
                    </a:cubicBezTo>
                    <a:cubicBezTo>
                      <a:pt x="83" y="127"/>
                      <a:pt x="181" y="66"/>
                      <a:pt x="208" y="119"/>
                    </a:cubicBezTo>
                    <a:cubicBezTo>
                      <a:pt x="210" y="111"/>
                      <a:pt x="210" y="111"/>
                      <a:pt x="210" y="111"/>
                    </a:cubicBezTo>
                    <a:cubicBezTo>
                      <a:pt x="210" y="95"/>
                      <a:pt x="207" y="75"/>
                      <a:pt x="216" y="65"/>
                    </a:cubicBezTo>
                    <a:cubicBezTo>
                      <a:pt x="224" y="56"/>
                      <a:pt x="248" y="54"/>
                      <a:pt x="259" y="50"/>
                    </a:cubicBezTo>
                    <a:cubicBezTo>
                      <a:pt x="301" y="36"/>
                      <a:pt x="317" y="30"/>
                      <a:pt x="341" y="73"/>
                    </a:cubicBezTo>
                    <a:cubicBezTo>
                      <a:pt x="344" y="47"/>
                      <a:pt x="332" y="31"/>
                      <a:pt x="360" y="20"/>
                    </a:cubicBezTo>
                    <a:cubicBezTo>
                      <a:pt x="381" y="12"/>
                      <a:pt x="403" y="14"/>
                      <a:pt x="425" y="9"/>
                    </a:cubicBezTo>
                    <a:cubicBezTo>
                      <a:pt x="463" y="0"/>
                      <a:pt x="487" y="26"/>
                      <a:pt x="475" y="44"/>
                    </a:cubicBezTo>
                    <a:cubicBezTo>
                      <a:pt x="491" y="37"/>
                      <a:pt x="490" y="58"/>
                      <a:pt x="495" y="67"/>
                    </a:cubicBezTo>
                    <a:cubicBezTo>
                      <a:pt x="501" y="87"/>
                      <a:pt x="498" y="94"/>
                      <a:pt x="498" y="118"/>
                    </a:cubicBezTo>
                    <a:cubicBezTo>
                      <a:pt x="498" y="141"/>
                      <a:pt x="490" y="158"/>
                      <a:pt x="495" y="169"/>
                    </a:cubicBezTo>
                    <a:cubicBezTo>
                      <a:pt x="499" y="181"/>
                      <a:pt x="473" y="201"/>
                      <a:pt x="464" y="201"/>
                    </a:cubicBezTo>
                    <a:cubicBezTo>
                      <a:pt x="456" y="202"/>
                      <a:pt x="436" y="205"/>
                      <a:pt x="424" y="197"/>
                    </a:cubicBezTo>
                    <a:cubicBezTo>
                      <a:pt x="417" y="193"/>
                      <a:pt x="410" y="195"/>
                      <a:pt x="420" y="203"/>
                    </a:cubicBezTo>
                    <a:cubicBezTo>
                      <a:pt x="426" y="207"/>
                      <a:pt x="457" y="205"/>
                      <a:pt x="470" y="202"/>
                    </a:cubicBezTo>
                    <a:cubicBezTo>
                      <a:pt x="480" y="199"/>
                      <a:pt x="486" y="198"/>
                      <a:pt x="490" y="202"/>
                    </a:cubicBezTo>
                    <a:cubicBezTo>
                      <a:pt x="498" y="213"/>
                      <a:pt x="505" y="245"/>
                      <a:pt x="496" y="254"/>
                    </a:cubicBezTo>
                    <a:cubicBezTo>
                      <a:pt x="487" y="262"/>
                      <a:pt x="482" y="259"/>
                      <a:pt x="469" y="261"/>
                    </a:cubicBezTo>
                    <a:cubicBezTo>
                      <a:pt x="451" y="258"/>
                      <a:pt x="438" y="256"/>
                      <a:pt x="438" y="261"/>
                    </a:cubicBezTo>
                    <a:cubicBezTo>
                      <a:pt x="438" y="266"/>
                      <a:pt x="454" y="278"/>
                      <a:pt x="499" y="278"/>
                    </a:cubicBezTo>
                    <a:cubicBezTo>
                      <a:pt x="512" y="278"/>
                      <a:pt x="542" y="278"/>
                      <a:pt x="558" y="270"/>
                    </a:cubicBezTo>
                    <a:cubicBezTo>
                      <a:pt x="564" y="268"/>
                      <a:pt x="562" y="263"/>
                      <a:pt x="556" y="265"/>
                    </a:cubicBezTo>
                    <a:cubicBezTo>
                      <a:pt x="550" y="267"/>
                      <a:pt x="541" y="262"/>
                      <a:pt x="528" y="260"/>
                    </a:cubicBezTo>
                    <a:cubicBezTo>
                      <a:pt x="529" y="260"/>
                      <a:pt x="529" y="260"/>
                      <a:pt x="529" y="260"/>
                    </a:cubicBezTo>
                    <a:cubicBezTo>
                      <a:pt x="516" y="256"/>
                      <a:pt x="512" y="259"/>
                      <a:pt x="511" y="247"/>
                    </a:cubicBezTo>
                    <a:cubicBezTo>
                      <a:pt x="510" y="235"/>
                      <a:pt x="503" y="217"/>
                      <a:pt x="508" y="202"/>
                    </a:cubicBezTo>
                    <a:cubicBezTo>
                      <a:pt x="511" y="191"/>
                      <a:pt x="521" y="189"/>
                      <a:pt x="527" y="189"/>
                    </a:cubicBezTo>
                    <a:cubicBezTo>
                      <a:pt x="539" y="190"/>
                      <a:pt x="550" y="188"/>
                      <a:pt x="542" y="183"/>
                    </a:cubicBezTo>
                    <a:cubicBezTo>
                      <a:pt x="535" y="178"/>
                      <a:pt x="509" y="183"/>
                      <a:pt x="507" y="176"/>
                    </a:cubicBezTo>
                    <a:cubicBezTo>
                      <a:pt x="504" y="169"/>
                      <a:pt x="499" y="165"/>
                      <a:pt x="501" y="157"/>
                    </a:cubicBezTo>
                    <a:cubicBezTo>
                      <a:pt x="502" y="148"/>
                      <a:pt x="503" y="139"/>
                      <a:pt x="503" y="123"/>
                    </a:cubicBezTo>
                    <a:cubicBezTo>
                      <a:pt x="503" y="100"/>
                      <a:pt x="501" y="87"/>
                      <a:pt x="507" y="67"/>
                    </a:cubicBezTo>
                    <a:cubicBezTo>
                      <a:pt x="511" y="58"/>
                      <a:pt x="508" y="21"/>
                      <a:pt x="540" y="10"/>
                    </a:cubicBezTo>
                    <a:cubicBezTo>
                      <a:pt x="543" y="9"/>
                      <a:pt x="543" y="9"/>
                      <a:pt x="543" y="9"/>
                    </a:cubicBezTo>
                    <a:cubicBezTo>
                      <a:pt x="561" y="6"/>
                      <a:pt x="626" y="13"/>
                      <a:pt x="649" y="22"/>
                    </a:cubicBezTo>
                    <a:cubicBezTo>
                      <a:pt x="672" y="31"/>
                      <a:pt x="687" y="43"/>
                      <a:pt x="686" y="64"/>
                    </a:cubicBezTo>
                    <a:cubicBezTo>
                      <a:pt x="696" y="47"/>
                      <a:pt x="720" y="46"/>
                      <a:pt x="741" y="56"/>
                    </a:cubicBezTo>
                    <a:cubicBezTo>
                      <a:pt x="762" y="66"/>
                      <a:pt x="783" y="74"/>
                      <a:pt x="803" y="86"/>
                    </a:cubicBezTo>
                    <a:cubicBezTo>
                      <a:pt x="823" y="98"/>
                      <a:pt x="831" y="124"/>
                      <a:pt x="827" y="137"/>
                    </a:cubicBezTo>
                    <a:cubicBezTo>
                      <a:pt x="842" y="114"/>
                      <a:pt x="863" y="124"/>
                      <a:pt x="876" y="132"/>
                    </a:cubicBezTo>
                    <a:cubicBezTo>
                      <a:pt x="889" y="140"/>
                      <a:pt x="908" y="165"/>
                      <a:pt x="923" y="182"/>
                    </a:cubicBezTo>
                    <a:cubicBezTo>
                      <a:pt x="938" y="199"/>
                      <a:pt x="926" y="233"/>
                      <a:pt x="921" y="238"/>
                    </a:cubicBezTo>
                    <a:cubicBezTo>
                      <a:pt x="940" y="236"/>
                      <a:pt x="959" y="253"/>
                      <a:pt x="966" y="287"/>
                    </a:cubicBezTo>
                    <a:cubicBezTo>
                      <a:pt x="973" y="321"/>
                      <a:pt x="968" y="356"/>
                      <a:pt x="969" y="371"/>
                    </a:cubicBezTo>
                    <a:cubicBezTo>
                      <a:pt x="970" y="386"/>
                      <a:pt x="950" y="402"/>
                      <a:pt x="941" y="405"/>
                    </a:cubicBezTo>
                    <a:cubicBezTo>
                      <a:pt x="962" y="412"/>
                      <a:pt x="967" y="441"/>
                      <a:pt x="968" y="472"/>
                    </a:cubicBezTo>
                    <a:cubicBezTo>
                      <a:pt x="969" y="503"/>
                      <a:pt x="970" y="511"/>
                      <a:pt x="961" y="525"/>
                    </a:cubicBezTo>
                    <a:cubicBezTo>
                      <a:pt x="952" y="539"/>
                      <a:pt x="933" y="545"/>
                      <a:pt x="927" y="544"/>
                    </a:cubicBezTo>
                    <a:cubicBezTo>
                      <a:pt x="938" y="552"/>
                      <a:pt x="957" y="563"/>
                      <a:pt x="956" y="590"/>
                    </a:cubicBezTo>
                    <a:cubicBezTo>
                      <a:pt x="956" y="620"/>
                      <a:pt x="935" y="645"/>
                      <a:pt x="927" y="660"/>
                    </a:cubicBezTo>
                    <a:cubicBezTo>
                      <a:pt x="911" y="688"/>
                      <a:pt x="898" y="697"/>
                      <a:pt x="887" y="706"/>
                    </a:cubicBezTo>
                    <a:cubicBezTo>
                      <a:pt x="876" y="715"/>
                      <a:pt x="830" y="699"/>
                      <a:pt x="827" y="671"/>
                    </a:cubicBezTo>
                    <a:cubicBezTo>
                      <a:pt x="826" y="687"/>
                      <a:pt x="836" y="708"/>
                      <a:pt x="846" y="725"/>
                    </a:cubicBezTo>
                    <a:cubicBezTo>
                      <a:pt x="856" y="742"/>
                      <a:pt x="834" y="758"/>
                      <a:pt x="793" y="772"/>
                    </a:cubicBezTo>
                    <a:cubicBezTo>
                      <a:pt x="752" y="786"/>
                      <a:pt x="733" y="794"/>
                      <a:pt x="717" y="792"/>
                    </a:cubicBezTo>
                    <a:cubicBezTo>
                      <a:pt x="701" y="790"/>
                      <a:pt x="709" y="766"/>
                      <a:pt x="709" y="766"/>
                    </a:cubicBezTo>
                    <a:cubicBezTo>
                      <a:pt x="705" y="784"/>
                      <a:pt x="690" y="792"/>
                      <a:pt x="667" y="788"/>
                    </a:cubicBezTo>
                    <a:cubicBezTo>
                      <a:pt x="644" y="784"/>
                      <a:pt x="615" y="759"/>
                      <a:pt x="612" y="747"/>
                    </a:cubicBezTo>
                    <a:cubicBezTo>
                      <a:pt x="609" y="735"/>
                      <a:pt x="626" y="717"/>
                      <a:pt x="632" y="713"/>
                    </a:cubicBezTo>
                    <a:cubicBezTo>
                      <a:pt x="617" y="718"/>
                      <a:pt x="605" y="739"/>
                      <a:pt x="592" y="711"/>
                    </a:cubicBezTo>
                    <a:cubicBezTo>
                      <a:pt x="587" y="701"/>
                      <a:pt x="575" y="687"/>
                      <a:pt x="568" y="670"/>
                    </a:cubicBezTo>
                    <a:cubicBezTo>
                      <a:pt x="566" y="665"/>
                      <a:pt x="574" y="657"/>
                      <a:pt x="574" y="651"/>
                    </a:cubicBezTo>
                    <a:cubicBezTo>
                      <a:pt x="572" y="644"/>
                      <a:pt x="562" y="639"/>
                      <a:pt x="562" y="631"/>
                    </a:cubicBezTo>
                    <a:cubicBezTo>
                      <a:pt x="557" y="610"/>
                      <a:pt x="562" y="602"/>
                      <a:pt x="562" y="602"/>
                    </a:cubicBezTo>
                    <a:cubicBezTo>
                      <a:pt x="555" y="608"/>
                      <a:pt x="567" y="590"/>
                      <a:pt x="561" y="590"/>
                    </a:cubicBezTo>
                    <a:cubicBezTo>
                      <a:pt x="560" y="600"/>
                      <a:pt x="549" y="609"/>
                      <a:pt x="533" y="608"/>
                    </a:cubicBezTo>
                    <a:cubicBezTo>
                      <a:pt x="516" y="608"/>
                      <a:pt x="511" y="595"/>
                      <a:pt x="499" y="595"/>
                    </a:cubicBezTo>
                    <a:cubicBezTo>
                      <a:pt x="499" y="595"/>
                      <a:pt x="499" y="595"/>
                      <a:pt x="499" y="595"/>
                    </a:cubicBezTo>
                    <a:cubicBezTo>
                      <a:pt x="487" y="595"/>
                      <a:pt x="483" y="608"/>
                      <a:pt x="466" y="608"/>
                    </a:cubicBezTo>
                    <a:cubicBezTo>
                      <a:pt x="450" y="609"/>
                      <a:pt x="440" y="607"/>
                      <a:pt x="438" y="597"/>
                    </a:cubicBezTo>
                    <a:cubicBezTo>
                      <a:pt x="432" y="597"/>
                      <a:pt x="419" y="599"/>
                      <a:pt x="424" y="601"/>
                    </a:cubicBezTo>
                    <a:cubicBezTo>
                      <a:pt x="432" y="605"/>
                      <a:pt x="447" y="622"/>
                      <a:pt x="429" y="634"/>
                    </a:cubicBezTo>
                    <a:cubicBezTo>
                      <a:pt x="410" y="646"/>
                      <a:pt x="409" y="633"/>
                      <a:pt x="421" y="650"/>
                    </a:cubicBezTo>
                    <a:cubicBezTo>
                      <a:pt x="434" y="666"/>
                      <a:pt x="417" y="687"/>
                      <a:pt x="406" y="704"/>
                    </a:cubicBezTo>
                    <a:cubicBezTo>
                      <a:pt x="396" y="721"/>
                      <a:pt x="394" y="740"/>
                      <a:pt x="370" y="729"/>
                    </a:cubicBezTo>
                    <a:cubicBezTo>
                      <a:pt x="398" y="758"/>
                      <a:pt x="370" y="773"/>
                      <a:pt x="370" y="773"/>
                    </a:cubicBezTo>
                    <a:cubicBezTo>
                      <a:pt x="370" y="773"/>
                      <a:pt x="337" y="796"/>
                      <a:pt x="312" y="794"/>
                    </a:cubicBezTo>
                    <a:cubicBezTo>
                      <a:pt x="287" y="792"/>
                      <a:pt x="245" y="798"/>
                      <a:pt x="237" y="772"/>
                    </a:cubicBezTo>
                    <a:cubicBezTo>
                      <a:pt x="229" y="791"/>
                      <a:pt x="169" y="775"/>
                      <a:pt x="140" y="756"/>
                    </a:cubicBezTo>
                    <a:cubicBezTo>
                      <a:pt x="124" y="742"/>
                      <a:pt x="103" y="740"/>
                      <a:pt x="111" y="712"/>
                    </a:cubicBezTo>
                    <a:cubicBezTo>
                      <a:pt x="117" y="690"/>
                      <a:pt x="149" y="686"/>
                      <a:pt x="154" y="665"/>
                    </a:cubicBezTo>
                    <a:cubicBezTo>
                      <a:pt x="133" y="684"/>
                      <a:pt x="93" y="692"/>
                      <a:pt x="69" y="673"/>
                    </a:cubicBezTo>
                    <a:cubicBezTo>
                      <a:pt x="49" y="657"/>
                      <a:pt x="48" y="628"/>
                      <a:pt x="41" y="606"/>
                    </a:cubicBezTo>
                    <a:cubicBezTo>
                      <a:pt x="26" y="552"/>
                      <a:pt x="18" y="506"/>
                      <a:pt x="84" y="502"/>
                    </a:cubicBezTo>
                    <a:lnTo>
                      <a:pt x="70" y="498"/>
                    </a:ln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8" name="Freeform 14">
                <a:extLst>
                  <a:ext uri="{FF2B5EF4-FFF2-40B4-BE49-F238E27FC236}">
                    <a16:creationId xmlns:a16="http://schemas.microsoft.com/office/drawing/2014/main" id="{362FB6D6-78E7-407B-BCE2-EBDF8373BF7F}"/>
                  </a:ext>
                </a:extLst>
              </p:cNvPr>
              <p:cNvSpPr>
                <a:spLocks/>
              </p:cNvSpPr>
              <p:nvPr/>
            </p:nvSpPr>
            <p:spPr bwMode="auto">
              <a:xfrm>
                <a:off x="3216" y="2787"/>
                <a:ext cx="974" cy="640"/>
              </a:xfrm>
              <a:custGeom>
                <a:avLst/>
                <a:gdLst>
                  <a:gd name="T0" fmla="*/ 217 w 323"/>
                  <a:gd name="T1" fmla="*/ 2132 h 199"/>
                  <a:gd name="T2" fmla="*/ 136 w 323"/>
                  <a:gd name="T3" fmla="*/ 3361 h 199"/>
                  <a:gd name="T4" fmla="*/ 492 w 323"/>
                  <a:gd name="T5" fmla="*/ 4023 h 199"/>
                  <a:gd name="T6" fmla="*/ 709 w 323"/>
                  <a:gd name="T7" fmla="*/ 3393 h 199"/>
                  <a:gd name="T8" fmla="*/ 1209 w 323"/>
                  <a:gd name="T9" fmla="*/ 3226 h 199"/>
                  <a:gd name="T10" fmla="*/ 1999 w 323"/>
                  <a:gd name="T11" fmla="*/ 3827 h 199"/>
                  <a:gd name="T12" fmla="*/ 1728 w 323"/>
                  <a:gd name="T13" fmla="*/ 5152 h 199"/>
                  <a:gd name="T14" fmla="*/ 1755 w 323"/>
                  <a:gd name="T15" fmla="*/ 5792 h 199"/>
                  <a:gd name="T16" fmla="*/ 1565 w 323"/>
                  <a:gd name="T17" fmla="*/ 6156 h 199"/>
                  <a:gd name="T18" fmla="*/ 1972 w 323"/>
                  <a:gd name="T19" fmla="*/ 6217 h 199"/>
                  <a:gd name="T20" fmla="*/ 2192 w 323"/>
                  <a:gd name="T21" fmla="*/ 6287 h 199"/>
                  <a:gd name="T22" fmla="*/ 2666 w 323"/>
                  <a:gd name="T23" fmla="*/ 6021 h 199"/>
                  <a:gd name="T24" fmla="*/ 3181 w 323"/>
                  <a:gd name="T25" fmla="*/ 5918 h 199"/>
                  <a:gd name="T26" fmla="*/ 3700 w 323"/>
                  <a:gd name="T27" fmla="*/ 6287 h 199"/>
                  <a:gd name="T28" fmla="*/ 4991 w 323"/>
                  <a:gd name="T29" fmla="*/ 6185 h 199"/>
                  <a:gd name="T30" fmla="*/ 5564 w 323"/>
                  <a:gd name="T31" fmla="*/ 5120 h 199"/>
                  <a:gd name="T32" fmla="*/ 5428 w 323"/>
                  <a:gd name="T33" fmla="*/ 4355 h 199"/>
                  <a:gd name="T34" fmla="*/ 5401 w 323"/>
                  <a:gd name="T35" fmla="*/ 3589 h 199"/>
                  <a:gd name="T36" fmla="*/ 5102 w 323"/>
                  <a:gd name="T37" fmla="*/ 2898 h 199"/>
                  <a:gd name="T38" fmla="*/ 5211 w 323"/>
                  <a:gd name="T39" fmla="*/ 2132 h 199"/>
                  <a:gd name="T40" fmla="*/ 6257 w 323"/>
                  <a:gd name="T41" fmla="*/ 1801 h 199"/>
                  <a:gd name="T42" fmla="*/ 6939 w 323"/>
                  <a:gd name="T43" fmla="*/ 2264 h 199"/>
                  <a:gd name="T44" fmla="*/ 7047 w 323"/>
                  <a:gd name="T45" fmla="*/ 3165 h 199"/>
                  <a:gd name="T46" fmla="*/ 7291 w 323"/>
                  <a:gd name="T47" fmla="*/ 3660 h 199"/>
                  <a:gd name="T48" fmla="*/ 7702 w 323"/>
                  <a:gd name="T49" fmla="*/ 3496 h 199"/>
                  <a:gd name="T50" fmla="*/ 8558 w 323"/>
                  <a:gd name="T51" fmla="*/ 2161 h 199"/>
                  <a:gd name="T52" fmla="*/ 8612 w 323"/>
                  <a:gd name="T53" fmla="*/ 663 h 199"/>
                  <a:gd name="T54" fmla="*/ 7376 w 323"/>
                  <a:gd name="T55" fmla="*/ 135 h 199"/>
                  <a:gd name="T56" fmla="*/ 6164 w 323"/>
                  <a:gd name="T57" fmla="*/ 270 h 199"/>
                  <a:gd name="T58" fmla="*/ 4774 w 323"/>
                  <a:gd name="T59" fmla="*/ 363 h 199"/>
                  <a:gd name="T60" fmla="*/ 2910 w 323"/>
                  <a:gd name="T61" fmla="*/ 798 h 199"/>
                  <a:gd name="T62" fmla="*/ 1782 w 323"/>
                  <a:gd name="T63" fmla="*/ 1666 h 199"/>
                  <a:gd name="T64" fmla="*/ 217 w 323"/>
                  <a:gd name="T65" fmla="*/ 2132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3" h="199">
                    <a:moveTo>
                      <a:pt x="8" y="64"/>
                    </a:moveTo>
                    <a:cubicBezTo>
                      <a:pt x="0" y="69"/>
                      <a:pt x="7" y="93"/>
                      <a:pt x="5" y="101"/>
                    </a:cubicBezTo>
                    <a:cubicBezTo>
                      <a:pt x="3" y="109"/>
                      <a:pt x="10" y="136"/>
                      <a:pt x="18" y="121"/>
                    </a:cubicBezTo>
                    <a:cubicBezTo>
                      <a:pt x="22" y="115"/>
                      <a:pt x="21" y="107"/>
                      <a:pt x="26" y="102"/>
                    </a:cubicBezTo>
                    <a:cubicBezTo>
                      <a:pt x="30" y="97"/>
                      <a:pt x="38" y="97"/>
                      <a:pt x="44" y="97"/>
                    </a:cubicBezTo>
                    <a:cubicBezTo>
                      <a:pt x="58" y="97"/>
                      <a:pt x="70" y="99"/>
                      <a:pt x="73" y="115"/>
                    </a:cubicBezTo>
                    <a:cubicBezTo>
                      <a:pt x="76" y="132"/>
                      <a:pt x="61" y="139"/>
                      <a:pt x="63" y="155"/>
                    </a:cubicBezTo>
                    <a:cubicBezTo>
                      <a:pt x="64" y="161"/>
                      <a:pt x="68" y="168"/>
                      <a:pt x="64" y="174"/>
                    </a:cubicBezTo>
                    <a:cubicBezTo>
                      <a:pt x="61" y="178"/>
                      <a:pt x="51" y="179"/>
                      <a:pt x="57" y="185"/>
                    </a:cubicBezTo>
                    <a:cubicBezTo>
                      <a:pt x="59" y="186"/>
                      <a:pt x="69" y="186"/>
                      <a:pt x="72" y="187"/>
                    </a:cubicBezTo>
                    <a:cubicBezTo>
                      <a:pt x="75" y="188"/>
                      <a:pt x="77" y="189"/>
                      <a:pt x="80" y="189"/>
                    </a:cubicBezTo>
                    <a:cubicBezTo>
                      <a:pt x="86" y="188"/>
                      <a:pt x="91" y="184"/>
                      <a:pt x="97" y="181"/>
                    </a:cubicBezTo>
                    <a:cubicBezTo>
                      <a:pt x="103" y="177"/>
                      <a:pt x="109" y="177"/>
                      <a:pt x="116" y="178"/>
                    </a:cubicBezTo>
                    <a:cubicBezTo>
                      <a:pt x="126" y="179"/>
                      <a:pt x="128" y="183"/>
                      <a:pt x="135" y="189"/>
                    </a:cubicBezTo>
                    <a:cubicBezTo>
                      <a:pt x="146" y="199"/>
                      <a:pt x="169" y="191"/>
                      <a:pt x="182" y="186"/>
                    </a:cubicBezTo>
                    <a:cubicBezTo>
                      <a:pt x="192" y="177"/>
                      <a:pt x="204" y="168"/>
                      <a:pt x="203" y="154"/>
                    </a:cubicBezTo>
                    <a:cubicBezTo>
                      <a:pt x="202" y="146"/>
                      <a:pt x="200" y="139"/>
                      <a:pt x="198" y="131"/>
                    </a:cubicBezTo>
                    <a:cubicBezTo>
                      <a:pt x="197" y="124"/>
                      <a:pt x="198" y="115"/>
                      <a:pt x="197" y="108"/>
                    </a:cubicBezTo>
                    <a:cubicBezTo>
                      <a:pt x="196" y="99"/>
                      <a:pt x="188" y="95"/>
                      <a:pt x="186" y="87"/>
                    </a:cubicBezTo>
                    <a:cubicBezTo>
                      <a:pt x="185" y="81"/>
                      <a:pt x="187" y="70"/>
                      <a:pt x="190" y="64"/>
                    </a:cubicBezTo>
                    <a:cubicBezTo>
                      <a:pt x="198" y="50"/>
                      <a:pt x="214" y="48"/>
                      <a:pt x="228" y="54"/>
                    </a:cubicBezTo>
                    <a:cubicBezTo>
                      <a:pt x="236" y="58"/>
                      <a:pt x="246" y="63"/>
                      <a:pt x="253" y="68"/>
                    </a:cubicBezTo>
                    <a:cubicBezTo>
                      <a:pt x="262" y="75"/>
                      <a:pt x="260" y="85"/>
                      <a:pt x="257" y="95"/>
                    </a:cubicBezTo>
                    <a:cubicBezTo>
                      <a:pt x="254" y="104"/>
                      <a:pt x="255" y="108"/>
                      <a:pt x="266" y="110"/>
                    </a:cubicBezTo>
                    <a:cubicBezTo>
                      <a:pt x="272" y="111"/>
                      <a:pt x="276" y="109"/>
                      <a:pt x="281" y="105"/>
                    </a:cubicBezTo>
                    <a:cubicBezTo>
                      <a:pt x="293" y="95"/>
                      <a:pt x="306" y="79"/>
                      <a:pt x="312" y="65"/>
                    </a:cubicBezTo>
                    <a:cubicBezTo>
                      <a:pt x="318" y="53"/>
                      <a:pt x="323" y="31"/>
                      <a:pt x="314" y="20"/>
                    </a:cubicBezTo>
                    <a:cubicBezTo>
                      <a:pt x="305" y="6"/>
                      <a:pt x="283" y="0"/>
                      <a:pt x="269" y="4"/>
                    </a:cubicBezTo>
                    <a:cubicBezTo>
                      <a:pt x="255" y="8"/>
                      <a:pt x="245" y="6"/>
                      <a:pt x="225" y="8"/>
                    </a:cubicBezTo>
                    <a:cubicBezTo>
                      <a:pt x="205" y="10"/>
                      <a:pt x="196" y="3"/>
                      <a:pt x="174" y="11"/>
                    </a:cubicBezTo>
                    <a:cubicBezTo>
                      <a:pt x="152" y="19"/>
                      <a:pt x="133" y="18"/>
                      <a:pt x="106" y="24"/>
                    </a:cubicBezTo>
                    <a:cubicBezTo>
                      <a:pt x="99" y="26"/>
                      <a:pt x="93" y="32"/>
                      <a:pt x="65" y="50"/>
                    </a:cubicBezTo>
                    <a:cubicBezTo>
                      <a:pt x="37" y="68"/>
                      <a:pt x="21" y="60"/>
                      <a:pt x="8" y="64"/>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39" name="Freeform 15">
                <a:extLst>
                  <a:ext uri="{FF2B5EF4-FFF2-40B4-BE49-F238E27FC236}">
                    <a16:creationId xmlns:a16="http://schemas.microsoft.com/office/drawing/2014/main" id="{33D87E11-B57C-77D2-38DB-2A88FB89E167}"/>
                  </a:ext>
                </a:extLst>
              </p:cNvPr>
              <p:cNvSpPr>
                <a:spLocks/>
              </p:cNvSpPr>
              <p:nvPr/>
            </p:nvSpPr>
            <p:spPr bwMode="auto">
              <a:xfrm>
                <a:off x="1648" y="1108"/>
                <a:ext cx="2600" cy="1698"/>
              </a:xfrm>
              <a:custGeom>
                <a:avLst/>
                <a:gdLst>
                  <a:gd name="T0" fmla="*/ 10807 w 862"/>
                  <a:gd name="T1" fmla="*/ 6380 h 528"/>
                  <a:gd name="T2" fmla="*/ 8126 w 862"/>
                  <a:gd name="T3" fmla="*/ 5026 h 528"/>
                  <a:gd name="T4" fmla="*/ 9908 w 862"/>
                  <a:gd name="T5" fmla="*/ 4518 h 528"/>
                  <a:gd name="T6" fmla="*/ 9742 w 862"/>
                  <a:gd name="T7" fmla="*/ 2988 h 528"/>
                  <a:gd name="T8" fmla="*/ 9688 w 862"/>
                  <a:gd name="T9" fmla="*/ 1666 h 528"/>
                  <a:gd name="T10" fmla="*/ 9797 w 862"/>
                  <a:gd name="T11" fmla="*/ 363 h 528"/>
                  <a:gd name="T12" fmla="*/ 8343 w 862"/>
                  <a:gd name="T13" fmla="*/ 1933 h 528"/>
                  <a:gd name="T14" fmla="*/ 7161 w 862"/>
                  <a:gd name="T15" fmla="*/ 3332 h 528"/>
                  <a:gd name="T16" fmla="*/ 5704 w 862"/>
                  <a:gd name="T17" fmla="*/ 1759 h 528"/>
                  <a:gd name="T18" fmla="*/ 4995 w 862"/>
                  <a:gd name="T19" fmla="*/ 3795 h 528"/>
                  <a:gd name="T20" fmla="*/ 5541 w 862"/>
                  <a:gd name="T21" fmla="*/ 5223 h 528"/>
                  <a:gd name="T22" fmla="*/ 3785 w 862"/>
                  <a:gd name="T23" fmla="*/ 6216 h 528"/>
                  <a:gd name="T24" fmla="*/ 2084 w 862"/>
                  <a:gd name="T25" fmla="*/ 4055 h 528"/>
                  <a:gd name="T26" fmla="*/ 1403 w 862"/>
                  <a:gd name="T27" fmla="*/ 5059 h 528"/>
                  <a:gd name="T28" fmla="*/ 2139 w 862"/>
                  <a:gd name="T29" fmla="*/ 7052 h 528"/>
                  <a:gd name="T30" fmla="*/ 2301 w 862"/>
                  <a:gd name="T31" fmla="*/ 9246 h 528"/>
                  <a:gd name="T32" fmla="*/ 356 w 862"/>
                  <a:gd name="T33" fmla="*/ 10580 h 528"/>
                  <a:gd name="T34" fmla="*/ 573 w 862"/>
                  <a:gd name="T35" fmla="*/ 12410 h 528"/>
                  <a:gd name="T36" fmla="*/ 410 w 862"/>
                  <a:gd name="T37" fmla="*/ 14169 h 528"/>
                  <a:gd name="T38" fmla="*/ 2464 w 862"/>
                  <a:gd name="T39" fmla="*/ 14501 h 528"/>
                  <a:gd name="T40" fmla="*/ 2938 w 862"/>
                  <a:gd name="T41" fmla="*/ 11468 h 528"/>
                  <a:gd name="T42" fmla="*/ 4138 w 862"/>
                  <a:gd name="T43" fmla="*/ 8014 h 528"/>
                  <a:gd name="T44" fmla="*/ 4693 w 862"/>
                  <a:gd name="T45" fmla="*/ 10281 h 528"/>
                  <a:gd name="T46" fmla="*/ 4666 w 862"/>
                  <a:gd name="T47" fmla="*/ 14903 h 528"/>
                  <a:gd name="T48" fmla="*/ 7661 w 862"/>
                  <a:gd name="T49" fmla="*/ 16163 h 528"/>
                  <a:gd name="T50" fmla="*/ 11064 w 862"/>
                  <a:gd name="T51" fmla="*/ 16433 h 528"/>
                  <a:gd name="T52" fmla="*/ 12535 w 862"/>
                  <a:gd name="T53" fmla="*/ 17562 h 528"/>
                  <a:gd name="T54" fmla="*/ 14520 w 862"/>
                  <a:gd name="T55" fmla="*/ 16163 h 528"/>
                  <a:gd name="T56" fmla="*/ 16659 w 862"/>
                  <a:gd name="T57" fmla="*/ 15835 h 528"/>
                  <a:gd name="T58" fmla="*/ 18468 w 862"/>
                  <a:gd name="T59" fmla="*/ 14108 h 528"/>
                  <a:gd name="T60" fmla="*/ 17868 w 862"/>
                  <a:gd name="T61" fmla="*/ 12233 h 528"/>
                  <a:gd name="T62" fmla="*/ 16930 w 862"/>
                  <a:gd name="T63" fmla="*/ 9381 h 528"/>
                  <a:gd name="T64" fmla="*/ 18686 w 862"/>
                  <a:gd name="T65" fmla="*/ 7911 h 528"/>
                  <a:gd name="T66" fmla="*/ 19732 w 862"/>
                  <a:gd name="T67" fmla="*/ 11439 h 528"/>
                  <a:gd name="T68" fmla="*/ 20441 w 862"/>
                  <a:gd name="T69" fmla="*/ 14230 h 528"/>
                  <a:gd name="T70" fmla="*/ 23080 w 862"/>
                  <a:gd name="T71" fmla="*/ 15761 h 528"/>
                  <a:gd name="T72" fmla="*/ 23572 w 862"/>
                  <a:gd name="T73" fmla="*/ 14169 h 528"/>
                  <a:gd name="T74" fmla="*/ 22999 w 862"/>
                  <a:gd name="T75" fmla="*/ 12741 h 528"/>
                  <a:gd name="T76" fmla="*/ 22999 w 862"/>
                  <a:gd name="T77" fmla="*/ 11272 h 528"/>
                  <a:gd name="T78" fmla="*/ 23626 w 862"/>
                  <a:gd name="T79" fmla="*/ 10249 h 528"/>
                  <a:gd name="T80" fmla="*/ 23053 w 862"/>
                  <a:gd name="T81" fmla="*/ 8583 h 528"/>
                  <a:gd name="T82" fmla="*/ 21898 w 862"/>
                  <a:gd name="T83" fmla="*/ 10342 h 528"/>
                  <a:gd name="T84" fmla="*/ 19952 w 862"/>
                  <a:gd name="T85" fmla="*/ 9908 h 528"/>
                  <a:gd name="T86" fmla="*/ 19515 w 862"/>
                  <a:gd name="T87" fmla="*/ 7654 h 528"/>
                  <a:gd name="T88" fmla="*/ 22145 w 862"/>
                  <a:gd name="T89" fmla="*/ 4756 h 528"/>
                  <a:gd name="T90" fmla="*/ 20878 w 862"/>
                  <a:gd name="T91" fmla="*/ 4457 h 528"/>
                  <a:gd name="T92" fmla="*/ 18852 w 862"/>
                  <a:gd name="T93" fmla="*/ 4592 h 528"/>
                  <a:gd name="T94" fmla="*/ 19397 w 862"/>
                  <a:gd name="T95" fmla="*/ 2656 h 528"/>
                  <a:gd name="T96" fmla="*/ 17950 w 862"/>
                  <a:gd name="T97" fmla="*/ 1634 h 528"/>
                  <a:gd name="T98" fmla="*/ 17585 w 862"/>
                  <a:gd name="T99" fmla="*/ 3164 h 528"/>
                  <a:gd name="T100" fmla="*/ 16794 w 862"/>
                  <a:gd name="T101" fmla="*/ 5522 h 528"/>
                  <a:gd name="T102" fmla="*/ 15229 w 862"/>
                  <a:gd name="T103" fmla="*/ 4097 h 528"/>
                  <a:gd name="T104" fmla="*/ 14439 w 862"/>
                  <a:gd name="T105" fmla="*/ 3454 h 528"/>
                  <a:gd name="T106" fmla="*/ 15503 w 862"/>
                  <a:gd name="T107" fmla="*/ 1428 h 528"/>
                  <a:gd name="T108" fmla="*/ 13474 w 862"/>
                  <a:gd name="T109" fmla="*/ 238 h 528"/>
                  <a:gd name="T110" fmla="*/ 12128 w 862"/>
                  <a:gd name="T111" fmla="*/ 2656 h 528"/>
                  <a:gd name="T112" fmla="*/ 13229 w 862"/>
                  <a:gd name="T113" fmla="*/ 3859 h 528"/>
                  <a:gd name="T114" fmla="*/ 12590 w 862"/>
                  <a:gd name="T115" fmla="*/ 6020 h 528"/>
                  <a:gd name="T116" fmla="*/ 12291 w 862"/>
                  <a:gd name="T117" fmla="*/ 6847 h 5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2" h="528">
                    <a:moveTo>
                      <a:pt x="360" y="218"/>
                    </a:moveTo>
                    <a:cubicBezTo>
                      <a:pt x="379" y="218"/>
                      <a:pt x="400" y="202"/>
                      <a:pt x="394" y="192"/>
                    </a:cubicBezTo>
                    <a:cubicBezTo>
                      <a:pt x="389" y="186"/>
                      <a:pt x="354" y="192"/>
                      <a:pt x="326" y="188"/>
                    </a:cubicBezTo>
                    <a:cubicBezTo>
                      <a:pt x="310" y="185"/>
                      <a:pt x="295" y="158"/>
                      <a:pt x="296" y="151"/>
                    </a:cubicBezTo>
                    <a:cubicBezTo>
                      <a:pt x="299" y="133"/>
                      <a:pt x="305" y="110"/>
                      <a:pt x="312" y="108"/>
                    </a:cubicBezTo>
                    <a:cubicBezTo>
                      <a:pt x="336" y="98"/>
                      <a:pt x="344" y="134"/>
                      <a:pt x="361" y="136"/>
                    </a:cubicBezTo>
                    <a:cubicBezTo>
                      <a:pt x="375" y="138"/>
                      <a:pt x="379" y="115"/>
                      <a:pt x="375" y="104"/>
                    </a:cubicBezTo>
                    <a:cubicBezTo>
                      <a:pt x="366" y="83"/>
                      <a:pt x="367" y="100"/>
                      <a:pt x="355" y="90"/>
                    </a:cubicBezTo>
                    <a:cubicBezTo>
                      <a:pt x="352" y="88"/>
                      <a:pt x="349" y="82"/>
                      <a:pt x="347" y="75"/>
                    </a:cubicBezTo>
                    <a:cubicBezTo>
                      <a:pt x="345" y="69"/>
                      <a:pt x="347" y="53"/>
                      <a:pt x="353" y="50"/>
                    </a:cubicBezTo>
                    <a:cubicBezTo>
                      <a:pt x="359" y="47"/>
                      <a:pt x="365" y="43"/>
                      <a:pt x="367" y="39"/>
                    </a:cubicBezTo>
                    <a:cubicBezTo>
                      <a:pt x="371" y="29"/>
                      <a:pt x="357" y="17"/>
                      <a:pt x="357" y="11"/>
                    </a:cubicBezTo>
                    <a:cubicBezTo>
                      <a:pt x="356" y="1"/>
                      <a:pt x="323" y="0"/>
                      <a:pt x="315" y="4"/>
                    </a:cubicBezTo>
                    <a:cubicBezTo>
                      <a:pt x="303" y="10"/>
                      <a:pt x="302" y="48"/>
                      <a:pt x="304" y="58"/>
                    </a:cubicBezTo>
                    <a:cubicBezTo>
                      <a:pt x="306" y="71"/>
                      <a:pt x="304" y="74"/>
                      <a:pt x="293" y="84"/>
                    </a:cubicBezTo>
                    <a:cubicBezTo>
                      <a:pt x="285" y="91"/>
                      <a:pt x="271" y="99"/>
                      <a:pt x="261" y="100"/>
                    </a:cubicBezTo>
                    <a:cubicBezTo>
                      <a:pt x="236" y="104"/>
                      <a:pt x="234" y="101"/>
                      <a:pt x="225" y="77"/>
                    </a:cubicBezTo>
                    <a:cubicBezTo>
                      <a:pt x="221" y="67"/>
                      <a:pt x="219" y="57"/>
                      <a:pt x="208" y="53"/>
                    </a:cubicBezTo>
                    <a:cubicBezTo>
                      <a:pt x="192" y="46"/>
                      <a:pt x="173" y="65"/>
                      <a:pt x="174" y="79"/>
                    </a:cubicBezTo>
                    <a:cubicBezTo>
                      <a:pt x="174" y="88"/>
                      <a:pt x="176" y="107"/>
                      <a:pt x="182" y="114"/>
                    </a:cubicBezTo>
                    <a:cubicBezTo>
                      <a:pt x="185" y="118"/>
                      <a:pt x="193" y="117"/>
                      <a:pt x="196" y="121"/>
                    </a:cubicBezTo>
                    <a:cubicBezTo>
                      <a:pt x="202" y="129"/>
                      <a:pt x="206" y="147"/>
                      <a:pt x="202" y="157"/>
                    </a:cubicBezTo>
                    <a:cubicBezTo>
                      <a:pt x="202" y="157"/>
                      <a:pt x="202" y="157"/>
                      <a:pt x="202" y="157"/>
                    </a:cubicBezTo>
                    <a:cubicBezTo>
                      <a:pt x="186" y="184"/>
                      <a:pt x="173" y="203"/>
                      <a:pt x="138" y="187"/>
                    </a:cubicBezTo>
                    <a:cubicBezTo>
                      <a:pt x="123" y="181"/>
                      <a:pt x="98" y="169"/>
                      <a:pt x="93" y="153"/>
                    </a:cubicBezTo>
                    <a:cubicBezTo>
                      <a:pt x="90" y="146"/>
                      <a:pt x="94" y="115"/>
                      <a:pt x="76" y="122"/>
                    </a:cubicBezTo>
                    <a:cubicBezTo>
                      <a:pt x="70" y="125"/>
                      <a:pt x="69" y="134"/>
                      <a:pt x="66" y="139"/>
                    </a:cubicBezTo>
                    <a:cubicBezTo>
                      <a:pt x="61" y="144"/>
                      <a:pt x="55" y="147"/>
                      <a:pt x="51" y="152"/>
                    </a:cubicBezTo>
                    <a:cubicBezTo>
                      <a:pt x="45" y="158"/>
                      <a:pt x="14" y="187"/>
                      <a:pt x="18" y="195"/>
                    </a:cubicBezTo>
                    <a:cubicBezTo>
                      <a:pt x="23" y="210"/>
                      <a:pt x="66" y="209"/>
                      <a:pt x="78" y="212"/>
                    </a:cubicBezTo>
                    <a:cubicBezTo>
                      <a:pt x="94" y="217"/>
                      <a:pt x="105" y="226"/>
                      <a:pt x="105" y="240"/>
                    </a:cubicBezTo>
                    <a:cubicBezTo>
                      <a:pt x="104" y="256"/>
                      <a:pt x="94" y="266"/>
                      <a:pt x="84" y="278"/>
                    </a:cubicBezTo>
                    <a:cubicBezTo>
                      <a:pt x="74" y="290"/>
                      <a:pt x="72" y="301"/>
                      <a:pt x="70" y="316"/>
                    </a:cubicBezTo>
                    <a:cubicBezTo>
                      <a:pt x="66" y="341"/>
                      <a:pt x="29" y="318"/>
                      <a:pt x="13" y="318"/>
                    </a:cubicBezTo>
                    <a:cubicBezTo>
                      <a:pt x="0" y="319"/>
                      <a:pt x="15" y="333"/>
                      <a:pt x="17" y="344"/>
                    </a:cubicBezTo>
                    <a:cubicBezTo>
                      <a:pt x="19" y="353"/>
                      <a:pt x="18" y="364"/>
                      <a:pt x="21" y="373"/>
                    </a:cubicBezTo>
                    <a:cubicBezTo>
                      <a:pt x="23" y="381"/>
                      <a:pt x="28" y="390"/>
                      <a:pt x="31" y="398"/>
                    </a:cubicBezTo>
                    <a:cubicBezTo>
                      <a:pt x="27" y="413"/>
                      <a:pt x="7" y="417"/>
                      <a:pt x="15" y="426"/>
                    </a:cubicBezTo>
                    <a:cubicBezTo>
                      <a:pt x="23" y="436"/>
                      <a:pt x="42" y="433"/>
                      <a:pt x="59" y="445"/>
                    </a:cubicBezTo>
                    <a:cubicBezTo>
                      <a:pt x="77" y="457"/>
                      <a:pt x="83" y="453"/>
                      <a:pt x="90" y="436"/>
                    </a:cubicBezTo>
                    <a:cubicBezTo>
                      <a:pt x="97" y="418"/>
                      <a:pt x="95" y="398"/>
                      <a:pt x="90" y="381"/>
                    </a:cubicBezTo>
                    <a:cubicBezTo>
                      <a:pt x="85" y="364"/>
                      <a:pt x="94" y="362"/>
                      <a:pt x="107" y="345"/>
                    </a:cubicBezTo>
                    <a:cubicBezTo>
                      <a:pt x="121" y="328"/>
                      <a:pt x="107" y="329"/>
                      <a:pt x="115" y="300"/>
                    </a:cubicBezTo>
                    <a:cubicBezTo>
                      <a:pt x="123" y="270"/>
                      <a:pt x="139" y="249"/>
                      <a:pt x="151" y="241"/>
                    </a:cubicBezTo>
                    <a:cubicBezTo>
                      <a:pt x="163" y="233"/>
                      <a:pt x="173" y="238"/>
                      <a:pt x="171" y="254"/>
                    </a:cubicBezTo>
                    <a:cubicBezTo>
                      <a:pt x="170" y="270"/>
                      <a:pt x="166" y="280"/>
                      <a:pt x="171" y="309"/>
                    </a:cubicBezTo>
                    <a:cubicBezTo>
                      <a:pt x="177" y="338"/>
                      <a:pt x="185" y="352"/>
                      <a:pt x="175" y="385"/>
                    </a:cubicBezTo>
                    <a:cubicBezTo>
                      <a:pt x="166" y="418"/>
                      <a:pt x="154" y="432"/>
                      <a:pt x="170" y="448"/>
                    </a:cubicBezTo>
                    <a:cubicBezTo>
                      <a:pt x="186" y="464"/>
                      <a:pt x="193" y="460"/>
                      <a:pt x="225" y="465"/>
                    </a:cubicBezTo>
                    <a:cubicBezTo>
                      <a:pt x="257" y="470"/>
                      <a:pt x="257" y="472"/>
                      <a:pt x="279" y="486"/>
                    </a:cubicBezTo>
                    <a:cubicBezTo>
                      <a:pt x="302" y="501"/>
                      <a:pt x="326" y="492"/>
                      <a:pt x="345" y="496"/>
                    </a:cubicBezTo>
                    <a:cubicBezTo>
                      <a:pt x="363" y="500"/>
                      <a:pt x="383" y="509"/>
                      <a:pt x="403" y="494"/>
                    </a:cubicBezTo>
                    <a:cubicBezTo>
                      <a:pt x="427" y="492"/>
                      <a:pt x="427" y="492"/>
                      <a:pt x="427" y="492"/>
                    </a:cubicBezTo>
                    <a:cubicBezTo>
                      <a:pt x="429" y="504"/>
                      <a:pt x="447" y="528"/>
                      <a:pt x="457" y="528"/>
                    </a:cubicBezTo>
                    <a:cubicBezTo>
                      <a:pt x="467" y="528"/>
                      <a:pt x="465" y="518"/>
                      <a:pt x="475" y="510"/>
                    </a:cubicBezTo>
                    <a:cubicBezTo>
                      <a:pt x="485" y="502"/>
                      <a:pt x="521" y="502"/>
                      <a:pt x="529" y="486"/>
                    </a:cubicBezTo>
                    <a:cubicBezTo>
                      <a:pt x="537" y="470"/>
                      <a:pt x="555" y="478"/>
                      <a:pt x="567" y="484"/>
                    </a:cubicBezTo>
                    <a:cubicBezTo>
                      <a:pt x="579" y="490"/>
                      <a:pt x="593" y="484"/>
                      <a:pt x="607" y="476"/>
                    </a:cubicBezTo>
                    <a:cubicBezTo>
                      <a:pt x="621" y="468"/>
                      <a:pt x="631" y="476"/>
                      <a:pt x="649" y="464"/>
                    </a:cubicBezTo>
                    <a:cubicBezTo>
                      <a:pt x="667" y="452"/>
                      <a:pt x="675" y="438"/>
                      <a:pt x="673" y="424"/>
                    </a:cubicBezTo>
                    <a:cubicBezTo>
                      <a:pt x="671" y="410"/>
                      <a:pt x="641" y="414"/>
                      <a:pt x="635" y="394"/>
                    </a:cubicBezTo>
                    <a:cubicBezTo>
                      <a:pt x="629" y="374"/>
                      <a:pt x="643" y="382"/>
                      <a:pt x="651" y="368"/>
                    </a:cubicBezTo>
                    <a:cubicBezTo>
                      <a:pt x="659" y="354"/>
                      <a:pt x="645" y="338"/>
                      <a:pt x="641" y="322"/>
                    </a:cubicBezTo>
                    <a:cubicBezTo>
                      <a:pt x="637" y="306"/>
                      <a:pt x="625" y="306"/>
                      <a:pt x="617" y="282"/>
                    </a:cubicBezTo>
                    <a:cubicBezTo>
                      <a:pt x="609" y="258"/>
                      <a:pt x="621" y="252"/>
                      <a:pt x="645" y="250"/>
                    </a:cubicBezTo>
                    <a:cubicBezTo>
                      <a:pt x="669" y="248"/>
                      <a:pt x="661" y="246"/>
                      <a:pt x="681" y="238"/>
                    </a:cubicBezTo>
                    <a:cubicBezTo>
                      <a:pt x="701" y="230"/>
                      <a:pt x="707" y="258"/>
                      <a:pt x="703" y="282"/>
                    </a:cubicBezTo>
                    <a:cubicBezTo>
                      <a:pt x="699" y="306"/>
                      <a:pt x="715" y="328"/>
                      <a:pt x="719" y="344"/>
                    </a:cubicBezTo>
                    <a:cubicBezTo>
                      <a:pt x="723" y="360"/>
                      <a:pt x="741" y="348"/>
                      <a:pt x="747" y="370"/>
                    </a:cubicBezTo>
                    <a:cubicBezTo>
                      <a:pt x="753" y="392"/>
                      <a:pt x="745" y="396"/>
                      <a:pt x="745" y="428"/>
                    </a:cubicBezTo>
                    <a:cubicBezTo>
                      <a:pt x="745" y="460"/>
                      <a:pt x="755" y="462"/>
                      <a:pt x="775" y="460"/>
                    </a:cubicBezTo>
                    <a:cubicBezTo>
                      <a:pt x="795" y="458"/>
                      <a:pt x="823" y="474"/>
                      <a:pt x="841" y="474"/>
                    </a:cubicBezTo>
                    <a:cubicBezTo>
                      <a:pt x="859" y="474"/>
                      <a:pt x="861" y="470"/>
                      <a:pt x="861" y="455"/>
                    </a:cubicBezTo>
                    <a:cubicBezTo>
                      <a:pt x="861" y="445"/>
                      <a:pt x="861" y="435"/>
                      <a:pt x="859" y="426"/>
                    </a:cubicBezTo>
                    <a:cubicBezTo>
                      <a:pt x="858" y="417"/>
                      <a:pt x="858" y="409"/>
                      <a:pt x="854" y="401"/>
                    </a:cubicBezTo>
                    <a:cubicBezTo>
                      <a:pt x="849" y="394"/>
                      <a:pt x="844" y="388"/>
                      <a:pt x="838" y="383"/>
                    </a:cubicBezTo>
                    <a:cubicBezTo>
                      <a:pt x="832" y="378"/>
                      <a:pt x="823" y="371"/>
                      <a:pt x="824" y="362"/>
                    </a:cubicBezTo>
                    <a:cubicBezTo>
                      <a:pt x="824" y="354"/>
                      <a:pt x="832" y="344"/>
                      <a:pt x="838" y="339"/>
                    </a:cubicBezTo>
                    <a:cubicBezTo>
                      <a:pt x="844" y="334"/>
                      <a:pt x="852" y="334"/>
                      <a:pt x="856" y="327"/>
                    </a:cubicBezTo>
                    <a:cubicBezTo>
                      <a:pt x="859" y="322"/>
                      <a:pt x="861" y="314"/>
                      <a:pt x="861" y="308"/>
                    </a:cubicBezTo>
                    <a:cubicBezTo>
                      <a:pt x="862" y="294"/>
                      <a:pt x="861" y="278"/>
                      <a:pt x="855" y="265"/>
                    </a:cubicBezTo>
                    <a:cubicBezTo>
                      <a:pt x="851" y="257"/>
                      <a:pt x="848" y="254"/>
                      <a:pt x="840" y="258"/>
                    </a:cubicBezTo>
                    <a:cubicBezTo>
                      <a:pt x="835" y="261"/>
                      <a:pt x="824" y="273"/>
                      <a:pt x="822" y="278"/>
                    </a:cubicBezTo>
                    <a:cubicBezTo>
                      <a:pt x="815" y="286"/>
                      <a:pt x="804" y="301"/>
                      <a:pt x="798" y="311"/>
                    </a:cubicBezTo>
                    <a:cubicBezTo>
                      <a:pt x="794" y="318"/>
                      <a:pt x="758" y="334"/>
                      <a:pt x="746" y="328"/>
                    </a:cubicBezTo>
                    <a:cubicBezTo>
                      <a:pt x="733" y="322"/>
                      <a:pt x="725" y="312"/>
                      <a:pt x="727" y="298"/>
                    </a:cubicBezTo>
                    <a:cubicBezTo>
                      <a:pt x="728" y="284"/>
                      <a:pt x="728" y="278"/>
                      <a:pt x="716" y="269"/>
                    </a:cubicBezTo>
                    <a:cubicBezTo>
                      <a:pt x="711" y="265"/>
                      <a:pt x="703" y="244"/>
                      <a:pt x="711" y="230"/>
                    </a:cubicBezTo>
                    <a:cubicBezTo>
                      <a:pt x="719" y="217"/>
                      <a:pt x="742" y="211"/>
                      <a:pt x="746" y="215"/>
                    </a:cubicBezTo>
                    <a:cubicBezTo>
                      <a:pt x="755" y="221"/>
                      <a:pt x="821" y="162"/>
                      <a:pt x="807" y="143"/>
                    </a:cubicBezTo>
                    <a:cubicBezTo>
                      <a:pt x="801" y="135"/>
                      <a:pt x="788" y="121"/>
                      <a:pt x="778" y="119"/>
                    </a:cubicBezTo>
                    <a:cubicBezTo>
                      <a:pt x="770" y="117"/>
                      <a:pt x="765" y="127"/>
                      <a:pt x="761" y="134"/>
                    </a:cubicBezTo>
                    <a:cubicBezTo>
                      <a:pt x="752" y="150"/>
                      <a:pt x="748" y="180"/>
                      <a:pt x="724" y="180"/>
                    </a:cubicBezTo>
                    <a:cubicBezTo>
                      <a:pt x="702" y="180"/>
                      <a:pt x="680" y="160"/>
                      <a:pt x="687" y="138"/>
                    </a:cubicBezTo>
                    <a:cubicBezTo>
                      <a:pt x="690" y="127"/>
                      <a:pt x="702" y="121"/>
                      <a:pt x="707" y="110"/>
                    </a:cubicBezTo>
                    <a:cubicBezTo>
                      <a:pt x="711" y="101"/>
                      <a:pt x="712" y="89"/>
                      <a:pt x="707" y="80"/>
                    </a:cubicBezTo>
                    <a:cubicBezTo>
                      <a:pt x="702" y="71"/>
                      <a:pt x="693" y="66"/>
                      <a:pt x="684" y="62"/>
                    </a:cubicBezTo>
                    <a:cubicBezTo>
                      <a:pt x="675" y="58"/>
                      <a:pt x="664" y="49"/>
                      <a:pt x="654" y="49"/>
                    </a:cubicBezTo>
                    <a:cubicBezTo>
                      <a:pt x="645" y="49"/>
                      <a:pt x="637" y="59"/>
                      <a:pt x="636" y="68"/>
                    </a:cubicBezTo>
                    <a:cubicBezTo>
                      <a:pt x="635" y="77"/>
                      <a:pt x="640" y="86"/>
                      <a:pt x="641" y="95"/>
                    </a:cubicBezTo>
                    <a:cubicBezTo>
                      <a:pt x="643" y="108"/>
                      <a:pt x="642" y="120"/>
                      <a:pt x="637" y="132"/>
                    </a:cubicBezTo>
                    <a:cubicBezTo>
                      <a:pt x="633" y="144"/>
                      <a:pt x="625" y="160"/>
                      <a:pt x="612" y="166"/>
                    </a:cubicBezTo>
                    <a:cubicBezTo>
                      <a:pt x="596" y="173"/>
                      <a:pt x="578" y="168"/>
                      <a:pt x="565" y="158"/>
                    </a:cubicBezTo>
                    <a:cubicBezTo>
                      <a:pt x="551" y="147"/>
                      <a:pt x="555" y="139"/>
                      <a:pt x="555" y="123"/>
                    </a:cubicBezTo>
                    <a:cubicBezTo>
                      <a:pt x="556" y="115"/>
                      <a:pt x="552" y="106"/>
                      <a:pt x="544" y="104"/>
                    </a:cubicBezTo>
                    <a:cubicBezTo>
                      <a:pt x="538" y="103"/>
                      <a:pt x="532" y="107"/>
                      <a:pt x="526" y="104"/>
                    </a:cubicBezTo>
                    <a:cubicBezTo>
                      <a:pt x="512" y="98"/>
                      <a:pt x="528" y="60"/>
                      <a:pt x="536" y="50"/>
                    </a:cubicBezTo>
                    <a:cubicBezTo>
                      <a:pt x="542" y="43"/>
                      <a:pt x="559" y="49"/>
                      <a:pt x="565" y="43"/>
                    </a:cubicBezTo>
                    <a:cubicBezTo>
                      <a:pt x="572" y="36"/>
                      <a:pt x="567" y="23"/>
                      <a:pt x="560" y="19"/>
                    </a:cubicBezTo>
                    <a:cubicBezTo>
                      <a:pt x="548" y="9"/>
                      <a:pt x="507" y="8"/>
                      <a:pt x="491" y="7"/>
                    </a:cubicBezTo>
                    <a:cubicBezTo>
                      <a:pt x="473" y="6"/>
                      <a:pt x="461" y="20"/>
                      <a:pt x="454" y="36"/>
                    </a:cubicBezTo>
                    <a:cubicBezTo>
                      <a:pt x="448" y="48"/>
                      <a:pt x="443" y="66"/>
                      <a:pt x="442" y="80"/>
                    </a:cubicBezTo>
                    <a:cubicBezTo>
                      <a:pt x="441" y="91"/>
                      <a:pt x="451" y="95"/>
                      <a:pt x="458" y="100"/>
                    </a:cubicBezTo>
                    <a:cubicBezTo>
                      <a:pt x="467" y="107"/>
                      <a:pt x="476" y="107"/>
                      <a:pt x="482" y="116"/>
                    </a:cubicBezTo>
                    <a:cubicBezTo>
                      <a:pt x="490" y="127"/>
                      <a:pt x="486" y="145"/>
                      <a:pt x="483" y="158"/>
                    </a:cubicBezTo>
                    <a:cubicBezTo>
                      <a:pt x="479" y="173"/>
                      <a:pt x="473" y="178"/>
                      <a:pt x="459" y="181"/>
                    </a:cubicBezTo>
                    <a:cubicBezTo>
                      <a:pt x="452" y="182"/>
                      <a:pt x="449" y="181"/>
                      <a:pt x="448" y="189"/>
                    </a:cubicBezTo>
                    <a:cubicBezTo>
                      <a:pt x="447" y="195"/>
                      <a:pt x="447" y="201"/>
                      <a:pt x="448" y="206"/>
                    </a:cubicBezTo>
                    <a:cubicBezTo>
                      <a:pt x="451" y="221"/>
                      <a:pt x="463" y="217"/>
                      <a:pt x="474" y="222"/>
                    </a:cubicBezTo>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0" name="Freeform 16">
                <a:extLst>
                  <a:ext uri="{FF2B5EF4-FFF2-40B4-BE49-F238E27FC236}">
                    <a16:creationId xmlns:a16="http://schemas.microsoft.com/office/drawing/2014/main" id="{E6D4D4B4-0491-8BC2-5FA4-DE9ADB8ADA95}"/>
                  </a:ext>
                </a:extLst>
              </p:cNvPr>
              <p:cNvSpPr>
                <a:spLocks noEditPoints="1"/>
              </p:cNvSpPr>
              <p:nvPr/>
            </p:nvSpPr>
            <p:spPr bwMode="auto">
              <a:xfrm>
                <a:off x="2478" y="2291"/>
                <a:ext cx="787" cy="344"/>
              </a:xfrm>
              <a:custGeom>
                <a:avLst/>
                <a:gdLst>
                  <a:gd name="T0" fmla="*/ 6993 w 261"/>
                  <a:gd name="T1" fmla="*/ 2955 h 107"/>
                  <a:gd name="T2" fmla="*/ 7074 w 261"/>
                  <a:gd name="T3" fmla="*/ 2926 h 107"/>
                  <a:gd name="T4" fmla="*/ 6993 w 261"/>
                  <a:gd name="T5" fmla="*/ 2955 h 107"/>
                  <a:gd name="T6" fmla="*/ 6830 w 261"/>
                  <a:gd name="T7" fmla="*/ 2852 h 107"/>
                  <a:gd name="T8" fmla="*/ 7047 w 261"/>
                  <a:gd name="T9" fmla="*/ 2729 h 107"/>
                  <a:gd name="T10" fmla="*/ 6993 w 261"/>
                  <a:gd name="T11" fmla="*/ 2431 h 107"/>
                  <a:gd name="T12" fmla="*/ 6772 w 261"/>
                  <a:gd name="T13" fmla="*/ 2389 h 107"/>
                  <a:gd name="T14" fmla="*/ 6884 w 261"/>
                  <a:gd name="T15" fmla="*/ 2222 h 107"/>
                  <a:gd name="T16" fmla="*/ 6528 w 261"/>
                  <a:gd name="T17" fmla="*/ 2263 h 107"/>
                  <a:gd name="T18" fmla="*/ 5373 w 261"/>
                  <a:gd name="T19" fmla="*/ 1498 h 107"/>
                  <a:gd name="T20" fmla="*/ 4408 w 261"/>
                  <a:gd name="T21" fmla="*/ 495 h 107"/>
                  <a:gd name="T22" fmla="*/ 3920 w 261"/>
                  <a:gd name="T23" fmla="*/ 0 h 107"/>
                  <a:gd name="T24" fmla="*/ 3401 w 261"/>
                  <a:gd name="T25" fmla="*/ 238 h 107"/>
                  <a:gd name="T26" fmla="*/ 3018 w 261"/>
                  <a:gd name="T27" fmla="*/ 993 h 107"/>
                  <a:gd name="T28" fmla="*/ 2138 w 261"/>
                  <a:gd name="T29" fmla="*/ 1829 h 107"/>
                  <a:gd name="T30" fmla="*/ 1565 w 261"/>
                  <a:gd name="T31" fmla="*/ 2025 h 107"/>
                  <a:gd name="T32" fmla="*/ 410 w 261"/>
                  <a:gd name="T33" fmla="*/ 2025 h 107"/>
                  <a:gd name="T34" fmla="*/ 410 w 261"/>
                  <a:gd name="T35" fmla="*/ 2058 h 107"/>
                  <a:gd name="T36" fmla="*/ 329 w 261"/>
                  <a:gd name="T37" fmla="*/ 1993 h 107"/>
                  <a:gd name="T38" fmla="*/ 329 w 261"/>
                  <a:gd name="T39" fmla="*/ 2128 h 107"/>
                  <a:gd name="T40" fmla="*/ 136 w 261"/>
                  <a:gd name="T41" fmla="*/ 2160 h 107"/>
                  <a:gd name="T42" fmla="*/ 329 w 261"/>
                  <a:gd name="T43" fmla="*/ 2431 h 107"/>
                  <a:gd name="T44" fmla="*/ 109 w 261"/>
                  <a:gd name="T45" fmla="*/ 2562 h 107"/>
                  <a:gd name="T46" fmla="*/ 271 w 261"/>
                  <a:gd name="T47" fmla="*/ 2791 h 107"/>
                  <a:gd name="T48" fmla="*/ 0 w 261"/>
                  <a:gd name="T49" fmla="*/ 2852 h 107"/>
                  <a:gd name="T50" fmla="*/ 356 w 261"/>
                  <a:gd name="T51" fmla="*/ 2987 h 107"/>
                  <a:gd name="T52" fmla="*/ 356 w 261"/>
                  <a:gd name="T53" fmla="*/ 2987 h 107"/>
                  <a:gd name="T54" fmla="*/ 383 w 261"/>
                  <a:gd name="T55" fmla="*/ 3028 h 107"/>
                  <a:gd name="T56" fmla="*/ 410 w 261"/>
                  <a:gd name="T57" fmla="*/ 3028 h 107"/>
                  <a:gd name="T58" fmla="*/ 410 w 261"/>
                  <a:gd name="T59" fmla="*/ 3028 h 107"/>
                  <a:gd name="T60" fmla="*/ 3920 w 261"/>
                  <a:gd name="T61" fmla="*/ 1923 h 107"/>
                  <a:gd name="T62" fmla="*/ 6691 w 261"/>
                  <a:gd name="T63" fmla="*/ 3090 h 107"/>
                  <a:gd name="T64" fmla="*/ 6691 w 261"/>
                  <a:gd name="T65" fmla="*/ 3090 h 107"/>
                  <a:gd name="T66" fmla="*/ 7155 w 261"/>
                  <a:gd name="T67" fmla="*/ 2955 h 107"/>
                  <a:gd name="T68" fmla="*/ 6830 w 261"/>
                  <a:gd name="T69" fmla="*/ 2852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1" h="107">
                    <a:moveTo>
                      <a:pt x="255" y="89"/>
                    </a:moveTo>
                    <a:cubicBezTo>
                      <a:pt x="256" y="89"/>
                      <a:pt x="257" y="89"/>
                      <a:pt x="258" y="88"/>
                    </a:cubicBezTo>
                    <a:cubicBezTo>
                      <a:pt x="257" y="89"/>
                      <a:pt x="256" y="89"/>
                      <a:pt x="255" y="89"/>
                    </a:cubicBezTo>
                    <a:close/>
                    <a:moveTo>
                      <a:pt x="249" y="86"/>
                    </a:moveTo>
                    <a:cubicBezTo>
                      <a:pt x="251" y="85"/>
                      <a:pt x="255" y="84"/>
                      <a:pt x="257" y="82"/>
                    </a:cubicBezTo>
                    <a:cubicBezTo>
                      <a:pt x="247" y="79"/>
                      <a:pt x="249" y="78"/>
                      <a:pt x="255" y="73"/>
                    </a:cubicBezTo>
                    <a:cubicBezTo>
                      <a:pt x="253" y="73"/>
                      <a:pt x="250" y="72"/>
                      <a:pt x="247" y="72"/>
                    </a:cubicBezTo>
                    <a:cubicBezTo>
                      <a:pt x="248" y="70"/>
                      <a:pt x="250" y="68"/>
                      <a:pt x="251" y="67"/>
                    </a:cubicBezTo>
                    <a:cubicBezTo>
                      <a:pt x="247" y="69"/>
                      <a:pt x="242" y="69"/>
                      <a:pt x="238" y="68"/>
                    </a:cubicBezTo>
                    <a:cubicBezTo>
                      <a:pt x="196" y="45"/>
                      <a:pt x="196" y="45"/>
                      <a:pt x="196" y="45"/>
                    </a:cubicBezTo>
                    <a:cubicBezTo>
                      <a:pt x="161" y="15"/>
                      <a:pt x="161" y="15"/>
                      <a:pt x="161" y="15"/>
                    </a:cubicBezTo>
                    <a:cubicBezTo>
                      <a:pt x="143" y="0"/>
                      <a:pt x="143" y="0"/>
                      <a:pt x="143" y="0"/>
                    </a:cubicBezTo>
                    <a:cubicBezTo>
                      <a:pt x="124" y="7"/>
                      <a:pt x="124" y="7"/>
                      <a:pt x="124" y="7"/>
                    </a:cubicBezTo>
                    <a:cubicBezTo>
                      <a:pt x="110" y="30"/>
                      <a:pt x="110" y="30"/>
                      <a:pt x="110" y="30"/>
                    </a:cubicBezTo>
                    <a:cubicBezTo>
                      <a:pt x="78" y="55"/>
                      <a:pt x="78" y="55"/>
                      <a:pt x="78" y="55"/>
                    </a:cubicBezTo>
                    <a:cubicBezTo>
                      <a:pt x="57" y="61"/>
                      <a:pt x="57" y="61"/>
                      <a:pt x="57" y="61"/>
                    </a:cubicBezTo>
                    <a:cubicBezTo>
                      <a:pt x="15" y="61"/>
                      <a:pt x="15" y="61"/>
                      <a:pt x="15" y="61"/>
                    </a:cubicBezTo>
                    <a:cubicBezTo>
                      <a:pt x="15" y="62"/>
                      <a:pt x="15" y="62"/>
                      <a:pt x="15" y="62"/>
                    </a:cubicBezTo>
                    <a:cubicBezTo>
                      <a:pt x="14" y="61"/>
                      <a:pt x="13" y="61"/>
                      <a:pt x="12" y="60"/>
                    </a:cubicBezTo>
                    <a:cubicBezTo>
                      <a:pt x="12" y="61"/>
                      <a:pt x="12" y="63"/>
                      <a:pt x="12" y="64"/>
                    </a:cubicBezTo>
                    <a:cubicBezTo>
                      <a:pt x="10" y="65"/>
                      <a:pt x="8" y="65"/>
                      <a:pt x="5" y="65"/>
                    </a:cubicBezTo>
                    <a:cubicBezTo>
                      <a:pt x="6" y="68"/>
                      <a:pt x="8" y="72"/>
                      <a:pt x="12" y="73"/>
                    </a:cubicBezTo>
                    <a:cubicBezTo>
                      <a:pt x="10" y="76"/>
                      <a:pt x="7" y="77"/>
                      <a:pt x="4" y="77"/>
                    </a:cubicBezTo>
                    <a:cubicBezTo>
                      <a:pt x="5" y="80"/>
                      <a:pt x="8" y="82"/>
                      <a:pt x="10" y="84"/>
                    </a:cubicBezTo>
                    <a:cubicBezTo>
                      <a:pt x="7" y="85"/>
                      <a:pt x="4" y="86"/>
                      <a:pt x="0" y="86"/>
                    </a:cubicBezTo>
                    <a:cubicBezTo>
                      <a:pt x="4" y="88"/>
                      <a:pt x="9" y="89"/>
                      <a:pt x="13" y="90"/>
                    </a:cubicBezTo>
                    <a:cubicBezTo>
                      <a:pt x="13" y="90"/>
                      <a:pt x="13" y="90"/>
                      <a:pt x="13" y="90"/>
                    </a:cubicBezTo>
                    <a:cubicBezTo>
                      <a:pt x="13" y="90"/>
                      <a:pt x="14" y="91"/>
                      <a:pt x="14" y="91"/>
                    </a:cubicBezTo>
                    <a:cubicBezTo>
                      <a:pt x="14" y="91"/>
                      <a:pt x="15" y="91"/>
                      <a:pt x="15" y="91"/>
                    </a:cubicBezTo>
                    <a:cubicBezTo>
                      <a:pt x="15" y="91"/>
                      <a:pt x="15" y="91"/>
                      <a:pt x="15" y="91"/>
                    </a:cubicBezTo>
                    <a:cubicBezTo>
                      <a:pt x="64" y="107"/>
                      <a:pt x="99" y="58"/>
                      <a:pt x="143" y="58"/>
                    </a:cubicBezTo>
                    <a:cubicBezTo>
                      <a:pt x="187" y="58"/>
                      <a:pt x="182" y="94"/>
                      <a:pt x="244" y="93"/>
                    </a:cubicBezTo>
                    <a:cubicBezTo>
                      <a:pt x="244" y="93"/>
                      <a:pt x="244" y="93"/>
                      <a:pt x="244" y="93"/>
                    </a:cubicBezTo>
                    <a:cubicBezTo>
                      <a:pt x="248" y="93"/>
                      <a:pt x="257" y="91"/>
                      <a:pt x="261" y="89"/>
                    </a:cubicBezTo>
                    <a:cubicBezTo>
                      <a:pt x="258" y="90"/>
                      <a:pt x="250" y="90"/>
                      <a:pt x="249" y="8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1" name="Freeform 17">
                <a:extLst>
                  <a:ext uri="{FF2B5EF4-FFF2-40B4-BE49-F238E27FC236}">
                    <a16:creationId xmlns:a16="http://schemas.microsoft.com/office/drawing/2014/main" id="{43A66EA8-BC20-8EA2-0F26-B75159D9C7BF}"/>
                  </a:ext>
                </a:extLst>
              </p:cNvPr>
              <p:cNvSpPr>
                <a:spLocks/>
              </p:cNvSpPr>
              <p:nvPr/>
            </p:nvSpPr>
            <p:spPr bwMode="auto">
              <a:xfrm>
                <a:off x="2366" y="1957"/>
                <a:ext cx="1073" cy="556"/>
              </a:xfrm>
              <a:custGeom>
                <a:avLst/>
                <a:gdLst>
                  <a:gd name="T0" fmla="*/ 7505 w 356"/>
                  <a:gd name="T1" fmla="*/ 0 h 173"/>
                  <a:gd name="T2" fmla="*/ 7366 w 356"/>
                  <a:gd name="T3" fmla="*/ 103 h 173"/>
                  <a:gd name="T4" fmla="*/ 6022 w 356"/>
                  <a:gd name="T5" fmla="*/ 1591 h 173"/>
                  <a:gd name="T6" fmla="*/ 5778 w 356"/>
                  <a:gd name="T7" fmla="*/ 4544 h 173"/>
                  <a:gd name="T8" fmla="*/ 5534 w 356"/>
                  <a:gd name="T9" fmla="*/ 4647 h 173"/>
                  <a:gd name="T10" fmla="*/ 4880 w 356"/>
                  <a:gd name="T11" fmla="*/ 3150 h 173"/>
                  <a:gd name="T12" fmla="*/ 4880 w 356"/>
                  <a:gd name="T13" fmla="*/ 3150 h 173"/>
                  <a:gd name="T14" fmla="*/ 4880 w 356"/>
                  <a:gd name="T15" fmla="*/ 3150 h 173"/>
                  <a:gd name="T16" fmla="*/ 4187 w 356"/>
                  <a:gd name="T17" fmla="*/ 4647 h 173"/>
                  <a:gd name="T18" fmla="*/ 3969 w 356"/>
                  <a:gd name="T19" fmla="*/ 4544 h 173"/>
                  <a:gd name="T20" fmla="*/ 3725 w 356"/>
                  <a:gd name="T21" fmla="*/ 1591 h 173"/>
                  <a:gd name="T22" fmla="*/ 2381 w 356"/>
                  <a:gd name="T23" fmla="*/ 103 h 173"/>
                  <a:gd name="T24" fmla="*/ 2215 w 356"/>
                  <a:gd name="T25" fmla="*/ 0 h 173"/>
                  <a:gd name="T26" fmla="*/ 271 w 356"/>
                  <a:gd name="T27" fmla="*/ 3657 h 173"/>
                  <a:gd name="T28" fmla="*/ 2354 w 356"/>
                  <a:gd name="T29" fmla="*/ 5743 h 173"/>
                  <a:gd name="T30" fmla="*/ 3834 w 356"/>
                  <a:gd name="T31" fmla="*/ 5113 h 173"/>
                  <a:gd name="T32" fmla="*/ 4880 w 356"/>
                  <a:gd name="T33" fmla="*/ 2385 h 173"/>
                  <a:gd name="T34" fmla="*/ 4880 w 356"/>
                  <a:gd name="T35" fmla="*/ 2385 h 173"/>
                  <a:gd name="T36" fmla="*/ 4880 w 356"/>
                  <a:gd name="T37" fmla="*/ 2385 h 173"/>
                  <a:gd name="T38" fmla="*/ 5914 w 356"/>
                  <a:gd name="T39" fmla="*/ 5113 h 173"/>
                  <a:gd name="T40" fmla="*/ 7532 w 356"/>
                  <a:gd name="T41" fmla="*/ 5743 h 173"/>
                  <a:gd name="T42" fmla="*/ 9476 w 356"/>
                  <a:gd name="T43" fmla="*/ 3657 h 173"/>
                  <a:gd name="T44" fmla="*/ 7505 w 356"/>
                  <a:gd name="T45" fmla="*/ 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56" h="173">
                    <a:moveTo>
                      <a:pt x="274" y="0"/>
                    </a:moveTo>
                    <a:cubicBezTo>
                      <a:pt x="272" y="1"/>
                      <a:pt x="270" y="2"/>
                      <a:pt x="269" y="3"/>
                    </a:cubicBezTo>
                    <a:cubicBezTo>
                      <a:pt x="247" y="12"/>
                      <a:pt x="229" y="32"/>
                      <a:pt x="220" y="48"/>
                    </a:cubicBezTo>
                    <a:cubicBezTo>
                      <a:pt x="211" y="63"/>
                      <a:pt x="195" y="99"/>
                      <a:pt x="211" y="137"/>
                    </a:cubicBezTo>
                    <a:cubicBezTo>
                      <a:pt x="221" y="157"/>
                      <a:pt x="211" y="156"/>
                      <a:pt x="202" y="140"/>
                    </a:cubicBezTo>
                    <a:cubicBezTo>
                      <a:pt x="193" y="125"/>
                      <a:pt x="190" y="95"/>
                      <a:pt x="178" y="95"/>
                    </a:cubicBezTo>
                    <a:cubicBezTo>
                      <a:pt x="178" y="95"/>
                      <a:pt x="178" y="95"/>
                      <a:pt x="178" y="95"/>
                    </a:cubicBezTo>
                    <a:cubicBezTo>
                      <a:pt x="178" y="95"/>
                      <a:pt x="178" y="95"/>
                      <a:pt x="178" y="95"/>
                    </a:cubicBezTo>
                    <a:cubicBezTo>
                      <a:pt x="166" y="95"/>
                      <a:pt x="162" y="125"/>
                      <a:pt x="153" y="140"/>
                    </a:cubicBezTo>
                    <a:cubicBezTo>
                      <a:pt x="145" y="156"/>
                      <a:pt x="135" y="157"/>
                      <a:pt x="145" y="137"/>
                    </a:cubicBezTo>
                    <a:cubicBezTo>
                      <a:pt x="161" y="99"/>
                      <a:pt x="145" y="63"/>
                      <a:pt x="136" y="48"/>
                    </a:cubicBezTo>
                    <a:cubicBezTo>
                      <a:pt x="127" y="32"/>
                      <a:pt x="109" y="12"/>
                      <a:pt x="87" y="3"/>
                    </a:cubicBezTo>
                    <a:cubicBezTo>
                      <a:pt x="85" y="2"/>
                      <a:pt x="83" y="1"/>
                      <a:pt x="81" y="0"/>
                    </a:cubicBezTo>
                    <a:cubicBezTo>
                      <a:pt x="50" y="2"/>
                      <a:pt x="0" y="35"/>
                      <a:pt x="10" y="110"/>
                    </a:cubicBezTo>
                    <a:cubicBezTo>
                      <a:pt x="13" y="137"/>
                      <a:pt x="41" y="171"/>
                      <a:pt x="86" y="173"/>
                    </a:cubicBezTo>
                    <a:cubicBezTo>
                      <a:pt x="103" y="172"/>
                      <a:pt x="122" y="165"/>
                      <a:pt x="140" y="154"/>
                    </a:cubicBezTo>
                    <a:cubicBezTo>
                      <a:pt x="153" y="146"/>
                      <a:pt x="166" y="84"/>
                      <a:pt x="178" y="72"/>
                    </a:cubicBezTo>
                    <a:cubicBezTo>
                      <a:pt x="178" y="72"/>
                      <a:pt x="178" y="72"/>
                      <a:pt x="178" y="72"/>
                    </a:cubicBezTo>
                    <a:cubicBezTo>
                      <a:pt x="178" y="72"/>
                      <a:pt x="178" y="72"/>
                      <a:pt x="178" y="72"/>
                    </a:cubicBezTo>
                    <a:cubicBezTo>
                      <a:pt x="190" y="84"/>
                      <a:pt x="203" y="146"/>
                      <a:pt x="216" y="154"/>
                    </a:cubicBezTo>
                    <a:cubicBezTo>
                      <a:pt x="236" y="166"/>
                      <a:pt x="257" y="173"/>
                      <a:pt x="275" y="173"/>
                    </a:cubicBezTo>
                    <a:cubicBezTo>
                      <a:pt x="313" y="171"/>
                      <a:pt x="342" y="137"/>
                      <a:pt x="346" y="110"/>
                    </a:cubicBezTo>
                    <a:cubicBezTo>
                      <a:pt x="356" y="35"/>
                      <a:pt x="306" y="2"/>
                      <a:pt x="274" y="0"/>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2" name="Freeform 18">
                <a:extLst>
                  <a:ext uri="{FF2B5EF4-FFF2-40B4-BE49-F238E27FC236}">
                    <a16:creationId xmlns:a16="http://schemas.microsoft.com/office/drawing/2014/main" id="{44F0D8CE-5AD7-73A4-6CFF-E8C97647A1AB}"/>
                  </a:ext>
                </a:extLst>
              </p:cNvPr>
              <p:cNvSpPr>
                <a:spLocks/>
              </p:cNvSpPr>
              <p:nvPr/>
            </p:nvSpPr>
            <p:spPr bwMode="auto">
              <a:xfrm>
                <a:off x="2399" y="1687"/>
                <a:ext cx="989" cy="321"/>
              </a:xfrm>
              <a:custGeom>
                <a:avLst/>
                <a:gdLst>
                  <a:gd name="T0" fmla="*/ 8991 w 328"/>
                  <a:gd name="T1" fmla="*/ 1258 h 100"/>
                  <a:gd name="T2" fmla="*/ 8937 w 328"/>
                  <a:gd name="T3" fmla="*/ 732 h 100"/>
                  <a:gd name="T4" fmla="*/ 8391 w 328"/>
                  <a:gd name="T5" fmla="*/ 825 h 100"/>
                  <a:gd name="T6" fmla="*/ 8337 w 328"/>
                  <a:gd name="T7" fmla="*/ 299 h 100"/>
                  <a:gd name="T8" fmla="*/ 6338 w 328"/>
                  <a:gd name="T9" fmla="*/ 1525 h 100"/>
                  <a:gd name="T10" fmla="*/ 2491 w 328"/>
                  <a:gd name="T11" fmla="*/ 1361 h 100"/>
                  <a:gd name="T12" fmla="*/ 1372 w 328"/>
                  <a:gd name="T13" fmla="*/ 164 h 100"/>
                  <a:gd name="T14" fmla="*/ 965 w 328"/>
                  <a:gd name="T15" fmla="*/ 0 h 100"/>
                  <a:gd name="T16" fmla="*/ 573 w 328"/>
                  <a:gd name="T17" fmla="*/ 299 h 100"/>
                  <a:gd name="T18" fmla="*/ 383 w 328"/>
                  <a:gd name="T19" fmla="*/ 825 h 100"/>
                  <a:gd name="T20" fmla="*/ 356 w 328"/>
                  <a:gd name="T21" fmla="*/ 1390 h 100"/>
                  <a:gd name="T22" fmla="*/ 0 w 328"/>
                  <a:gd name="T23" fmla="*/ 2019 h 100"/>
                  <a:gd name="T24" fmla="*/ 1155 w 328"/>
                  <a:gd name="T25" fmla="*/ 2112 h 100"/>
                  <a:gd name="T26" fmla="*/ 1155 w 328"/>
                  <a:gd name="T27" fmla="*/ 2112 h 100"/>
                  <a:gd name="T28" fmla="*/ 1728 w 328"/>
                  <a:gd name="T29" fmla="*/ 2276 h 100"/>
                  <a:gd name="T30" fmla="*/ 4381 w 328"/>
                  <a:gd name="T31" fmla="*/ 3143 h 100"/>
                  <a:gd name="T32" fmla="*/ 6691 w 328"/>
                  <a:gd name="T33" fmla="*/ 2513 h 100"/>
                  <a:gd name="T34" fmla="*/ 8801 w 328"/>
                  <a:gd name="T35" fmla="*/ 2247 h 100"/>
                  <a:gd name="T36" fmla="*/ 8883 w 328"/>
                  <a:gd name="T37" fmla="*/ 1782 h 100"/>
                  <a:gd name="T38" fmla="*/ 8991 w 328"/>
                  <a:gd name="T39" fmla="*/ 1258 h 1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8" h="100">
                    <a:moveTo>
                      <a:pt x="328" y="38"/>
                    </a:moveTo>
                    <a:cubicBezTo>
                      <a:pt x="314" y="38"/>
                      <a:pt x="319" y="25"/>
                      <a:pt x="326" y="22"/>
                    </a:cubicBezTo>
                    <a:cubicBezTo>
                      <a:pt x="322" y="23"/>
                      <a:pt x="310" y="27"/>
                      <a:pt x="306" y="25"/>
                    </a:cubicBezTo>
                    <a:cubicBezTo>
                      <a:pt x="303" y="23"/>
                      <a:pt x="304" y="9"/>
                      <a:pt x="304" y="9"/>
                    </a:cubicBezTo>
                    <a:cubicBezTo>
                      <a:pt x="304" y="9"/>
                      <a:pt x="301" y="28"/>
                      <a:pt x="231" y="46"/>
                    </a:cubicBezTo>
                    <a:cubicBezTo>
                      <a:pt x="161" y="63"/>
                      <a:pt x="118" y="55"/>
                      <a:pt x="91" y="41"/>
                    </a:cubicBezTo>
                    <a:cubicBezTo>
                      <a:pt x="79" y="34"/>
                      <a:pt x="49" y="12"/>
                      <a:pt x="50" y="5"/>
                    </a:cubicBezTo>
                    <a:cubicBezTo>
                      <a:pt x="50" y="14"/>
                      <a:pt x="35" y="9"/>
                      <a:pt x="35" y="0"/>
                    </a:cubicBezTo>
                    <a:cubicBezTo>
                      <a:pt x="36" y="8"/>
                      <a:pt x="28" y="21"/>
                      <a:pt x="21" y="9"/>
                    </a:cubicBezTo>
                    <a:cubicBezTo>
                      <a:pt x="24" y="16"/>
                      <a:pt x="24" y="28"/>
                      <a:pt x="14" y="25"/>
                    </a:cubicBezTo>
                    <a:cubicBezTo>
                      <a:pt x="22" y="30"/>
                      <a:pt x="25" y="41"/>
                      <a:pt x="13" y="42"/>
                    </a:cubicBezTo>
                    <a:cubicBezTo>
                      <a:pt x="20" y="47"/>
                      <a:pt x="10" y="59"/>
                      <a:pt x="0" y="61"/>
                    </a:cubicBezTo>
                    <a:cubicBezTo>
                      <a:pt x="10" y="57"/>
                      <a:pt x="31" y="61"/>
                      <a:pt x="42" y="64"/>
                    </a:cubicBezTo>
                    <a:cubicBezTo>
                      <a:pt x="42" y="64"/>
                      <a:pt x="42" y="64"/>
                      <a:pt x="42" y="64"/>
                    </a:cubicBezTo>
                    <a:cubicBezTo>
                      <a:pt x="49" y="66"/>
                      <a:pt x="56" y="68"/>
                      <a:pt x="63" y="69"/>
                    </a:cubicBezTo>
                    <a:cubicBezTo>
                      <a:pt x="78" y="72"/>
                      <a:pt x="106" y="90"/>
                      <a:pt x="160" y="95"/>
                    </a:cubicBezTo>
                    <a:cubicBezTo>
                      <a:pt x="214" y="100"/>
                      <a:pt x="200" y="86"/>
                      <a:pt x="244" y="76"/>
                    </a:cubicBezTo>
                    <a:cubicBezTo>
                      <a:pt x="266" y="70"/>
                      <a:pt x="292" y="56"/>
                      <a:pt x="321" y="68"/>
                    </a:cubicBezTo>
                    <a:cubicBezTo>
                      <a:pt x="309" y="64"/>
                      <a:pt x="314" y="54"/>
                      <a:pt x="324" y="54"/>
                    </a:cubicBezTo>
                    <a:cubicBezTo>
                      <a:pt x="314" y="48"/>
                      <a:pt x="316" y="41"/>
                      <a:pt x="328"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3" name="Freeform 19">
                <a:extLst>
                  <a:ext uri="{FF2B5EF4-FFF2-40B4-BE49-F238E27FC236}">
                    <a16:creationId xmlns:a16="http://schemas.microsoft.com/office/drawing/2014/main" id="{E0930747-ED71-F03A-3FB2-7144597A1F76}"/>
                  </a:ext>
                </a:extLst>
              </p:cNvPr>
              <p:cNvSpPr>
                <a:spLocks/>
              </p:cNvSpPr>
              <p:nvPr/>
            </p:nvSpPr>
            <p:spPr bwMode="auto">
              <a:xfrm>
                <a:off x="2083" y="960"/>
                <a:ext cx="1368" cy="907"/>
              </a:xfrm>
              <a:custGeom>
                <a:avLst/>
                <a:gdLst>
                  <a:gd name="T0" fmla="*/ 844 w 454"/>
                  <a:gd name="T1" fmla="*/ 1801 h 282"/>
                  <a:gd name="T2" fmla="*/ 3086 w 454"/>
                  <a:gd name="T3" fmla="*/ 2567 h 282"/>
                  <a:gd name="T4" fmla="*/ 3613 w 454"/>
                  <a:gd name="T5" fmla="*/ 798 h 282"/>
                  <a:gd name="T6" fmla="*/ 5394 w 454"/>
                  <a:gd name="T7" fmla="*/ 434 h 282"/>
                  <a:gd name="T8" fmla="*/ 6756 w 454"/>
                  <a:gd name="T9" fmla="*/ 1592 h 282"/>
                  <a:gd name="T10" fmla="*/ 7310 w 454"/>
                  <a:gd name="T11" fmla="*/ 2358 h 282"/>
                  <a:gd name="T12" fmla="*/ 7391 w 454"/>
                  <a:gd name="T13" fmla="*/ 4056 h 282"/>
                  <a:gd name="T14" fmla="*/ 7000 w 454"/>
                  <a:gd name="T15" fmla="*/ 6053 h 282"/>
                  <a:gd name="T16" fmla="*/ 6373 w 454"/>
                  <a:gd name="T17" fmla="*/ 6590 h 282"/>
                  <a:gd name="T18" fmla="*/ 5367 w 454"/>
                  <a:gd name="T19" fmla="*/ 6683 h 282"/>
                  <a:gd name="T20" fmla="*/ 5258 w 454"/>
                  <a:gd name="T21" fmla="*/ 6889 h 282"/>
                  <a:gd name="T22" fmla="*/ 6620 w 454"/>
                  <a:gd name="T23" fmla="*/ 6857 h 282"/>
                  <a:gd name="T24" fmla="*/ 7162 w 454"/>
                  <a:gd name="T25" fmla="*/ 6857 h 282"/>
                  <a:gd name="T26" fmla="*/ 7337 w 454"/>
                  <a:gd name="T27" fmla="*/ 8588 h 282"/>
                  <a:gd name="T28" fmla="*/ 6593 w 454"/>
                  <a:gd name="T29" fmla="*/ 8813 h 282"/>
                  <a:gd name="T30" fmla="*/ 5746 w 454"/>
                  <a:gd name="T31" fmla="*/ 8813 h 282"/>
                  <a:gd name="T32" fmla="*/ 7419 w 454"/>
                  <a:gd name="T33" fmla="*/ 9382 h 282"/>
                  <a:gd name="T34" fmla="*/ 9025 w 454"/>
                  <a:gd name="T35" fmla="*/ 9115 h 282"/>
                  <a:gd name="T36" fmla="*/ 8970 w 454"/>
                  <a:gd name="T37" fmla="*/ 8948 h 282"/>
                  <a:gd name="T38" fmla="*/ 8235 w 454"/>
                  <a:gd name="T39" fmla="*/ 8784 h 282"/>
                  <a:gd name="T40" fmla="*/ 8235 w 454"/>
                  <a:gd name="T41" fmla="*/ 8784 h 282"/>
                  <a:gd name="T42" fmla="*/ 8208 w 454"/>
                  <a:gd name="T43" fmla="*/ 8784 h 282"/>
                  <a:gd name="T44" fmla="*/ 8235 w 454"/>
                  <a:gd name="T45" fmla="*/ 8784 h 282"/>
                  <a:gd name="T46" fmla="*/ 7744 w 454"/>
                  <a:gd name="T47" fmla="*/ 8350 h 282"/>
                  <a:gd name="T48" fmla="*/ 7663 w 454"/>
                  <a:gd name="T49" fmla="*/ 6857 h 282"/>
                  <a:gd name="T50" fmla="*/ 8181 w 454"/>
                  <a:gd name="T51" fmla="*/ 6423 h 282"/>
                  <a:gd name="T52" fmla="*/ 8591 w 454"/>
                  <a:gd name="T53" fmla="*/ 6217 h 282"/>
                  <a:gd name="T54" fmla="*/ 7635 w 454"/>
                  <a:gd name="T55" fmla="*/ 5989 h 282"/>
                  <a:gd name="T56" fmla="*/ 7473 w 454"/>
                  <a:gd name="T57" fmla="*/ 5358 h 282"/>
                  <a:gd name="T58" fmla="*/ 7527 w 454"/>
                  <a:gd name="T59" fmla="*/ 4220 h 282"/>
                  <a:gd name="T60" fmla="*/ 7635 w 454"/>
                  <a:gd name="T61" fmla="*/ 2358 h 282"/>
                  <a:gd name="T62" fmla="*/ 8533 w 454"/>
                  <a:gd name="T63" fmla="*/ 466 h 282"/>
                  <a:gd name="T64" fmla="*/ 8618 w 454"/>
                  <a:gd name="T65" fmla="*/ 434 h 282"/>
                  <a:gd name="T66" fmla="*/ 11523 w 454"/>
                  <a:gd name="T67" fmla="*/ 868 h 282"/>
                  <a:gd name="T68" fmla="*/ 12393 w 454"/>
                  <a:gd name="T69" fmla="*/ 1634 h 282"/>
                  <a:gd name="T70" fmla="*/ 12420 w 454"/>
                  <a:gd name="T71" fmla="*/ 1592 h 282"/>
                  <a:gd name="T72" fmla="*/ 10995 w 454"/>
                  <a:gd name="T73" fmla="*/ 466 h 282"/>
                  <a:gd name="T74" fmla="*/ 8425 w 454"/>
                  <a:gd name="T75" fmla="*/ 196 h 282"/>
                  <a:gd name="T76" fmla="*/ 7446 w 454"/>
                  <a:gd name="T77" fmla="*/ 994 h 282"/>
                  <a:gd name="T78" fmla="*/ 6729 w 454"/>
                  <a:gd name="T79" fmla="*/ 196 h 282"/>
                  <a:gd name="T80" fmla="*/ 4866 w 454"/>
                  <a:gd name="T81" fmla="*/ 196 h 282"/>
                  <a:gd name="T82" fmla="*/ 2787 w 454"/>
                  <a:gd name="T83" fmla="*/ 930 h 282"/>
                  <a:gd name="T84" fmla="*/ 1971 w 454"/>
                  <a:gd name="T85" fmla="*/ 1065 h 282"/>
                  <a:gd name="T86" fmla="*/ 0 w 454"/>
                  <a:gd name="T87" fmla="*/ 2058 h 282"/>
                  <a:gd name="T88" fmla="*/ 844 w 454"/>
                  <a:gd name="T89" fmla="*/ 1801 h 2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54" h="282">
                    <a:moveTo>
                      <a:pt x="31" y="54"/>
                    </a:moveTo>
                    <a:cubicBezTo>
                      <a:pt x="73" y="40"/>
                      <a:pt x="89" y="34"/>
                      <a:pt x="113" y="77"/>
                    </a:cubicBezTo>
                    <a:cubicBezTo>
                      <a:pt x="116" y="51"/>
                      <a:pt x="104" y="35"/>
                      <a:pt x="132" y="24"/>
                    </a:cubicBezTo>
                    <a:cubicBezTo>
                      <a:pt x="153" y="16"/>
                      <a:pt x="175" y="18"/>
                      <a:pt x="197" y="13"/>
                    </a:cubicBezTo>
                    <a:cubicBezTo>
                      <a:pt x="235" y="4"/>
                      <a:pt x="259" y="30"/>
                      <a:pt x="247" y="48"/>
                    </a:cubicBezTo>
                    <a:cubicBezTo>
                      <a:pt x="263" y="41"/>
                      <a:pt x="262" y="62"/>
                      <a:pt x="267" y="71"/>
                    </a:cubicBezTo>
                    <a:cubicBezTo>
                      <a:pt x="273" y="91"/>
                      <a:pt x="270" y="98"/>
                      <a:pt x="270" y="122"/>
                    </a:cubicBezTo>
                    <a:cubicBezTo>
                      <a:pt x="270" y="145"/>
                      <a:pt x="265" y="179"/>
                      <a:pt x="256" y="182"/>
                    </a:cubicBezTo>
                    <a:cubicBezTo>
                      <a:pt x="248" y="184"/>
                      <a:pt x="243" y="198"/>
                      <a:pt x="233" y="198"/>
                    </a:cubicBezTo>
                    <a:cubicBezTo>
                      <a:pt x="225" y="199"/>
                      <a:pt x="208" y="209"/>
                      <a:pt x="196" y="201"/>
                    </a:cubicBezTo>
                    <a:cubicBezTo>
                      <a:pt x="189" y="197"/>
                      <a:pt x="182" y="199"/>
                      <a:pt x="192" y="207"/>
                    </a:cubicBezTo>
                    <a:cubicBezTo>
                      <a:pt x="198" y="211"/>
                      <a:pt x="229" y="209"/>
                      <a:pt x="242" y="206"/>
                    </a:cubicBezTo>
                    <a:cubicBezTo>
                      <a:pt x="252" y="203"/>
                      <a:pt x="258" y="202"/>
                      <a:pt x="262" y="206"/>
                    </a:cubicBezTo>
                    <a:cubicBezTo>
                      <a:pt x="270" y="217"/>
                      <a:pt x="277" y="249"/>
                      <a:pt x="268" y="258"/>
                    </a:cubicBezTo>
                    <a:cubicBezTo>
                      <a:pt x="259" y="266"/>
                      <a:pt x="254" y="263"/>
                      <a:pt x="241" y="265"/>
                    </a:cubicBezTo>
                    <a:cubicBezTo>
                      <a:pt x="223" y="262"/>
                      <a:pt x="210" y="260"/>
                      <a:pt x="210" y="265"/>
                    </a:cubicBezTo>
                    <a:cubicBezTo>
                      <a:pt x="210" y="270"/>
                      <a:pt x="226" y="282"/>
                      <a:pt x="271" y="282"/>
                    </a:cubicBezTo>
                    <a:cubicBezTo>
                      <a:pt x="284" y="282"/>
                      <a:pt x="314" y="282"/>
                      <a:pt x="330" y="274"/>
                    </a:cubicBezTo>
                    <a:cubicBezTo>
                      <a:pt x="336" y="272"/>
                      <a:pt x="334" y="267"/>
                      <a:pt x="328" y="269"/>
                    </a:cubicBezTo>
                    <a:cubicBezTo>
                      <a:pt x="322" y="271"/>
                      <a:pt x="313" y="266"/>
                      <a:pt x="301" y="264"/>
                    </a:cubicBezTo>
                    <a:cubicBezTo>
                      <a:pt x="301" y="264"/>
                      <a:pt x="301" y="264"/>
                      <a:pt x="301" y="264"/>
                    </a:cubicBezTo>
                    <a:cubicBezTo>
                      <a:pt x="300" y="264"/>
                      <a:pt x="300" y="264"/>
                      <a:pt x="300" y="264"/>
                    </a:cubicBezTo>
                    <a:cubicBezTo>
                      <a:pt x="300" y="264"/>
                      <a:pt x="301" y="264"/>
                      <a:pt x="301" y="264"/>
                    </a:cubicBezTo>
                    <a:cubicBezTo>
                      <a:pt x="288" y="260"/>
                      <a:pt x="284" y="263"/>
                      <a:pt x="283" y="251"/>
                    </a:cubicBezTo>
                    <a:cubicBezTo>
                      <a:pt x="282" y="239"/>
                      <a:pt x="275" y="221"/>
                      <a:pt x="280" y="206"/>
                    </a:cubicBezTo>
                    <a:cubicBezTo>
                      <a:pt x="283" y="195"/>
                      <a:pt x="293" y="193"/>
                      <a:pt x="299" y="193"/>
                    </a:cubicBezTo>
                    <a:cubicBezTo>
                      <a:pt x="311" y="194"/>
                      <a:pt x="322" y="192"/>
                      <a:pt x="314" y="187"/>
                    </a:cubicBezTo>
                    <a:cubicBezTo>
                      <a:pt x="307" y="182"/>
                      <a:pt x="281" y="187"/>
                      <a:pt x="279" y="180"/>
                    </a:cubicBezTo>
                    <a:cubicBezTo>
                      <a:pt x="276" y="173"/>
                      <a:pt x="271" y="169"/>
                      <a:pt x="273" y="161"/>
                    </a:cubicBezTo>
                    <a:cubicBezTo>
                      <a:pt x="274" y="152"/>
                      <a:pt x="275" y="143"/>
                      <a:pt x="275" y="127"/>
                    </a:cubicBezTo>
                    <a:cubicBezTo>
                      <a:pt x="275" y="104"/>
                      <a:pt x="273" y="91"/>
                      <a:pt x="279" y="71"/>
                    </a:cubicBezTo>
                    <a:cubicBezTo>
                      <a:pt x="283" y="62"/>
                      <a:pt x="280" y="25"/>
                      <a:pt x="312" y="14"/>
                    </a:cubicBezTo>
                    <a:cubicBezTo>
                      <a:pt x="315" y="13"/>
                      <a:pt x="315" y="13"/>
                      <a:pt x="315" y="13"/>
                    </a:cubicBezTo>
                    <a:cubicBezTo>
                      <a:pt x="333" y="10"/>
                      <a:pt x="398" y="17"/>
                      <a:pt x="421" y="26"/>
                    </a:cubicBezTo>
                    <a:cubicBezTo>
                      <a:pt x="435" y="32"/>
                      <a:pt x="446" y="39"/>
                      <a:pt x="453" y="49"/>
                    </a:cubicBezTo>
                    <a:cubicBezTo>
                      <a:pt x="454" y="48"/>
                      <a:pt x="454" y="48"/>
                      <a:pt x="454" y="48"/>
                    </a:cubicBezTo>
                    <a:cubicBezTo>
                      <a:pt x="454" y="48"/>
                      <a:pt x="434" y="20"/>
                      <a:pt x="402" y="14"/>
                    </a:cubicBezTo>
                    <a:cubicBezTo>
                      <a:pt x="370" y="8"/>
                      <a:pt x="326" y="4"/>
                      <a:pt x="308" y="6"/>
                    </a:cubicBezTo>
                    <a:cubicBezTo>
                      <a:pt x="290" y="8"/>
                      <a:pt x="278" y="8"/>
                      <a:pt x="272" y="30"/>
                    </a:cubicBezTo>
                    <a:cubicBezTo>
                      <a:pt x="270" y="22"/>
                      <a:pt x="260" y="12"/>
                      <a:pt x="246" y="6"/>
                    </a:cubicBezTo>
                    <a:cubicBezTo>
                      <a:pt x="232" y="0"/>
                      <a:pt x="202" y="0"/>
                      <a:pt x="178" y="6"/>
                    </a:cubicBezTo>
                    <a:cubicBezTo>
                      <a:pt x="154" y="12"/>
                      <a:pt x="110" y="10"/>
                      <a:pt x="102" y="28"/>
                    </a:cubicBezTo>
                    <a:cubicBezTo>
                      <a:pt x="102" y="28"/>
                      <a:pt x="90" y="24"/>
                      <a:pt x="72" y="32"/>
                    </a:cubicBezTo>
                    <a:cubicBezTo>
                      <a:pt x="57" y="39"/>
                      <a:pt x="22" y="51"/>
                      <a:pt x="0" y="62"/>
                    </a:cubicBezTo>
                    <a:cubicBezTo>
                      <a:pt x="11" y="58"/>
                      <a:pt x="24" y="57"/>
                      <a:pt x="31" y="54"/>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4" name="Freeform 20">
                <a:extLst>
                  <a:ext uri="{FF2B5EF4-FFF2-40B4-BE49-F238E27FC236}">
                    <a16:creationId xmlns:a16="http://schemas.microsoft.com/office/drawing/2014/main" id="{F20B5626-A957-12D4-A6C7-4544C530D797}"/>
                  </a:ext>
                </a:extLst>
              </p:cNvPr>
              <p:cNvSpPr>
                <a:spLocks/>
              </p:cNvSpPr>
              <p:nvPr/>
            </p:nvSpPr>
            <p:spPr bwMode="auto">
              <a:xfrm>
                <a:off x="2927" y="1770"/>
                <a:ext cx="60" cy="90"/>
              </a:xfrm>
              <a:custGeom>
                <a:avLst/>
                <a:gdLst>
                  <a:gd name="T0" fmla="*/ 81 w 20"/>
                  <a:gd name="T1" fmla="*/ 0 h 28"/>
                  <a:gd name="T2" fmla="*/ 54 w 20"/>
                  <a:gd name="T3" fmla="*/ 61 h 28"/>
                  <a:gd name="T4" fmla="*/ 0 w 20"/>
                  <a:gd name="T5" fmla="*/ 598 h 28"/>
                  <a:gd name="T6" fmla="*/ 0 w 20"/>
                  <a:gd name="T7" fmla="*/ 598 h 28"/>
                  <a:gd name="T8" fmla="*/ 27 w 20"/>
                  <a:gd name="T9" fmla="*/ 630 h 28"/>
                  <a:gd name="T10" fmla="*/ 27 w 20"/>
                  <a:gd name="T11" fmla="*/ 630 h 28"/>
                  <a:gd name="T12" fmla="*/ 243 w 20"/>
                  <a:gd name="T13" fmla="*/ 929 h 28"/>
                  <a:gd name="T14" fmla="*/ 486 w 20"/>
                  <a:gd name="T15" fmla="*/ 630 h 28"/>
                  <a:gd name="T16" fmla="*/ 540 w 20"/>
                  <a:gd name="T17" fmla="*/ 402 h 28"/>
                  <a:gd name="T18" fmla="*/ 486 w 20"/>
                  <a:gd name="T19" fmla="*/ 331 h 28"/>
                  <a:gd name="T20" fmla="*/ 378 w 20"/>
                  <a:gd name="T21" fmla="*/ 299 h 28"/>
                  <a:gd name="T22" fmla="*/ 135 w 20"/>
                  <a:gd name="T23" fmla="*/ 61 h 28"/>
                  <a:gd name="T24" fmla="*/ 81 w 20"/>
                  <a:gd name="T25" fmla="*/ 0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 h="28">
                    <a:moveTo>
                      <a:pt x="3" y="0"/>
                    </a:moveTo>
                    <a:cubicBezTo>
                      <a:pt x="3" y="0"/>
                      <a:pt x="2" y="1"/>
                      <a:pt x="2" y="2"/>
                    </a:cubicBezTo>
                    <a:cubicBezTo>
                      <a:pt x="0" y="18"/>
                      <a:pt x="0" y="18"/>
                      <a:pt x="0" y="18"/>
                    </a:cubicBezTo>
                    <a:cubicBezTo>
                      <a:pt x="0" y="18"/>
                      <a:pt x="0" y="18"/>
                      <a:pt x="0" y="18"/>
                    </a:cubicBezTo>
                    <a:cubicBezTo>
                      <a:pt x="0" y="18"/>
                      <a:pt x="0" y="19"/>
                      <a:pt x="1" y="19"/>
                    </a:cubicBezTo>
                    <a:cubicBezTo>
                      <a:pt x="1" y="19"/>
                      <a:pt x="1" y="19"/>
                      <a:pt x="1" y="19"/>
                    </a:cubicBezTo>
                    <a:cubicBezTo>
                      <a:pt x="1" y="24"/>
                      <a:pt x="5" y="28"/>
                      <a:pt x="9" y="28"/>
                    </a:cubicBezTo>
                    <a:cubicBezTo>
                      <a:pt x="14" y="28"/>
                      <a:pt x="18" y="24"/>
                      <a:pt x="18" y="19"/>
                    </a:cubicBezTo>
                    <a:cubicBezTo>
                      <a:pt x="20" y="12"/>
                      <a:pt x="20" y="12"/>
                      <a:pt x="20" y="12"/>
                    </a:cubicBezTo>
                    <a:cubicBezTo>
                      <a:pt x="20" y="11"/>
                      <a:pt x="19" y="10"/>
                      <a:pt x="18" y="10"/>
                    </a:cubicBezTo>
                    <a:cubicBezTo>
                      <a:pt x="14" y="9"/>
                      <a:pt x="14" y="9"/>
                      <a:pt x="14" y="9"/>
                    </a:cubicBezTo>
                    <a:cubicBezTo>
                      <a:pt x="8" y="8"/>
                      <a:pt x="6" y="7"/>
                      <a:pt x="5" y="2"/>
                    </a:cubicBezTo>
                    <a:cubicBezTo>
                      <a:pt x="5" y="1"/>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5" name="Oval 21">
                <a:extLst>
                  <a:ext uri="{FF2B5EF4-FFF2-40B4-BE49-F238E27FC236}">
                    <a16:creationId xmlns:a16="http://schemas.microsoft.com/office/drawing/2014/main" id="{FC04AA80-573E-B8B6-5D58-02DB75BD2DD0}"/>
                  </a:ext>
                </a:extLst>
              </p:cNvPr>
              <p:cNvSpPr>
                <a:spLocks noChangeArrowheads="1"/>
              </p:cNvSpPr>
              <p:nvPr/>
            </p:nvSpPr>
            <p:spPr bwMode="auto">
              <a:xfrm>
                <a:off x="2933" y="1809"/>
                <a:ext cx="45"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6" name="Oval 22">
                <a:extLst>
                  <a:ext uri="{FF2B5EF4-FFF2-40B4-BE49-F238E27FC236}">
                    <a16:creationId xmlns:a16="http://schemas.microsoft.com/office/drawing/2014/main" id="{C72DABDB-B9A7-DC94-DEC9-D3AA51FE5CE7}"/>
                  </a:ext>
                </a:extLst>
              </p:cNvPr>
              <p:cNvSpPr>
                <a:spLocks noChangeArrowheads="1"/>
              </p:cNvSpPr>
              <p:nvPr/>
            </p:nvSpPr>
            <p:spPr bwMode="auto">
              <a:xfrm>
                <a:off x="2951" y="1825"/>
                <a:ext cx="9" cy="1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7" name="Oval 23">
                <a:extLst>
                  <a:ext uri="{FF2B5EF4-FFF2-40B4-BE49-F238E27FC236}">
                    <a16:creationId xmlns:a16="http://schemas.microsoft.com/office/drawing/2014/main" id="{A16A32E5-441D-A529-C1BA-D943DD223FE3}"/>
                  </a:ext>
                </a:extLst>
              </p:cNvPr>
              <p:cNvSpPr>
                <a:spLocks noChangeArrowheads="1"/>
              </p:cNvSpPr>
              <p:nvPr/>
            </p:nvSpPr>
            <p:spPr bwMode="auto">
              <a:xfrm>
                <a:off x="2945" y="1819"/>
                <a:ext cx="21" cy="25"/>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8" name="Freeform 24">
                <a:extLst>
                  <a:ext uri="{FF2B5EF4-FFF2-40B4-BE49-F238E27FC236}">
                    <a16:creationId xmlns:a16="http://schemas.microsoft.com/office/drawing/2014/main" id="{A8C32581-E9B5-60F1-CAAB-805B1375A363}"/>
                  </a:ext>
                </a:extLst>
              </p:cNvPr>
              <p:cNvSpPr>
                <a:spLocks/>
              </p:cNvSpPr>
              <p:nvPr/>
            </p:nvSpPr>
            <p:spPr bwMode="auto">
              <a:xfrm>
                <a:off x="2933" y="1777"/>
                <a:ext cx="48" cy="55"/>
              </a:xfrm>
              <a:custGeom>
                <a:avLst/>
                <a:gdLst>
                  <a:gd name="T0" fmla="*/ 189 w 16"/>
                  <a:gd name="T1" fmla="*/ 336 h 17"/>
                  <a:gd name="T2" fmla="*/ 405 w 16"/>
                  <a:gd name="T3" fmla="*/ 576 h 17"/>
                  <a:gd name="T4" fmla="*/ 432 w 16"/>
                  <a:gd name="T5" fmla="*/ 304 h 17"/>
                  <a:gd name="T6" fmla="*/ 27 w 16"/>
                  <a:gd name="T7" fmla="*/ 0 h 17"/>
                  <a:gd name="T8" fmla="*/ 27 w 16"/>
                  <a:gd name="T9" fmla="*/ 0 h 17"/>
                  <a:gd name="T10" fmla="*/ 0 w 16"/>
                  <a:gd name="T11" fmla="*/ 544 h 17"/>
                  <a:gd name="T12" fmla="*/ 0 w 16"/>
                  <a:gd name="T13" fmla="*/ 544 h 17"/>
                  <a:gd name="T14" fmla="*/ 189 w 16"/>
                  <a:gd name="T15" fmla="*/ 336 h 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6" h="17">
                    <a:moveTo>
                      <a:pt x="7" y="10"/>
                    </a:moveTo>
                    <a:cubicBezTo>
                      <a:pt x="11" y="10"/>
                      <a:pt x="15" y="13"/>
                      <a:pt x="15" y="17"/>
                    </a:cubicBezTo>
                    <a:cubicBezTo>
                      <a:pt x="16" y="9"/>
                      <a:pt x="16" y="9"/>
                      <a:pt x="16" y="9"/>
                    </a:cubicBezTo>
                    <a:cubicBezTo>
                      <a:pt x="7" y="7"/>
                      <a:pt x="3" y="8"/>
                      <a:pt x="1" y="0"/>
                    </a:cubicBezTo>
                    <a:cubicBezTo>
                      <a:pt x="1" y="0"/>
                      <a:pt x="1" y="0"/>
                      <a:pt x="1" y="0"/>
                    </a:cubicBezTo>
                    <a:cubicBezTo>
                      <a:pt x="0" y="16"/>
                      <a:pt x="0" y="16"/>
                      <a:pt x="0" y="16"/>
                    </a:cubicBezTo>
                    <a:cubicBezTo>
                      <a:pt x="0" y="16"/>
                      <a:pt x="0" y="16"/>
                      <a:pt x="0" y="16"/>
                    </a:cubicBezTo>
                    <a:cubicBezTo>
                      <a:pt x="1" y="13"/>
                      <a:pt x="4" y="10"/>
                      <a:pt x="7" y="1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49" name="Freeform 25">
                <a:extLst>
                  <a:ext uri="{FF2B5EF4-FFF2-40B4-BE49-F238E27FC236}">
                    <a16:creationId xmlns:a16="http://schemas.microsoft.com/office/drawing/2014/main" id="{EF8EF9E5-2E2E-B6F9-5F88-FCC3DB21FFDF}"/>
                  </a:ext>
                </a:extLst>
              </p:cNvPr>
              <p:cNvSpPr>
                <a:spLocks/>
              </p:cNvSpPr>
              <p:nvPr/>
            </p:nvSpPr>
            <p:spPr bwMode="auto">
              <a:xfrm>
                <a:off x="2836" y="1783"/>
                <a:ext cx="58" cy="81"/>
              </a:xfrm>
              <a:custGeom>
                <a:avLst/>
                <a:gdLst>
                  <a:gd name="T0" fmla="*/ 485 w 19"/>
                  <a:gd name="T1" fmla="*/ 32 h 25"/>
                  <a:gd name="T2" fmla="*/ 55 w 19"/>
                  <a:gd name="T3" fmla="*/ 243 h 25"/>
                  <a:gd name="T4" fmla="*/ 0 w 19"/>
                  <a:gd name="T5" fmla="*/ 272 h 25"/>
                  <a:gd name="T6" fmla="*/ 0 w 19"/>
                  <a:gd name="T7" fmla="*/ 473 h 25"/>
                  <a:gd name="T8" fmla="*/ 27 w 19"/>
                  <a:gd name="T9" fmla="*/ 515 h 25"/>
                  <a:gd name="T10" fmla="*/ 0 w 19"/>
                  <a:gd name="T11" fmla="*/ 544 h 25"/>
                  <a:gd name="T12" fmla="*/ 250 w 19"/>
                  <a:gd name="T13" fmla="*/ 849 h 25"/>
                  <a:gd name="T14" fmla="*/ 513 w 19"/>
                  <a:gd name="T15" fmla="*/ 544 h 25"/>
                  <a:gd name="T16" fmla="*/ 513 w 19"/>
                  <a:gd name="T17" fmla="*/ 577 h 25"/>
                  <a:gd name="T18" fmla="*/ 540 w 19"/>
                  <a:gd name="T19" fmla="*/ 62 h 25"/>
                  <a:gd name="T20" fmla="*/ 513 w 19"/>
                  <a:gd name="T21" fmla="*/ 32 h 25"/>
                  <a:gd name="T22" fmla="*/ 485 w 19"/>
                  <a:gd name="T23" fmla="*/ 32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25">
                    <a:moveTo>
                      <a:pt x="17" y="1"/>
                    </a:moveTo>
                    <a:cubicBezTo>
                      <a:pt x="11" y="6"/>
                      <a:pt x="7" y="6"/>
                      <a:pt x="2" y="7"/>
                    </a:cubicBezTo>
                    <a:cubicBezTo>
                      <a:pt x="1" y="7"/>
                      <a:pt x="0" y="7"/>
                      <a:pt x="0" y="8"/>
                    </a:cubicBezTo>
                    <a:cubicBezTo>
                      <a:pt x="0" y="14"/>
                      <a:pt x="0" y="14"/>
                      <a:pt x="0" y="14"/>
                    </a:cubicBezTo>
                    <a:cubicBezTo>
                      <a:pt x="0" y="15"/>
                      <a:pt x="1" y="15"/>
                      <a:pt x="1" y="15"/>
                    </a:cubicBezTo>
                    <a:cubicBezTo>
                      <a:pt x="1" y="16"/>
                      <a:pt x="0" y="16"/>
                      <a:pt x="0" y="16"/>
                    </a:cubicBezTo>
                    <a:cubicBezTo>
                      <a:pt x="0" y="21"/>
                      <a:pt x="4" y="25"/>
                      <a:pt x="9" y="25"/>
                    </a:cubicBezTo>
                    <a:cubicBezTo>
                      <a:pt x="14" y="25"/>
                      <a:pt x="18" y="21"/>
                      <a:pt x="18" y="16"/>
                    </a:cubicBezTo>
                    <a:cubicBezTo>
                      <a:pt x="18" y="17"/>
                      <a:pt x="18" y="17"/>
                      <a:pt x="18" y="17"/>
                    </a:cubicBezTo>
                    <a:cubicBezTo>
                      <a:pt x="19" y="12"/>
                      <a:pt x="19" y="2"/>
                      <a:pt x="19" y="2"/>
                    </a:cubicBezTo>
                    <a:cubicBezTo>
                      <a:pt x="19" y="1"/>
                      <a:pt x="19" y="1"/>
                      <a:pt x="18" y="1"/>
                    </a:cubicBezTo>
                    <a:cubicBezTo>
                      <a:pt x="18" y="0"/>
                      <a:pt x="17" y="1"/>
                      <a:pt x="17"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50" name="Oval 26">
                <a:extLst>
                  <a:ext uri="{FF2B5EF4-FFF2-40B4-BE49-F238E27FC236}">
                    <a16:creationId xmlns:a16="http://schemas.microsoft.com/office/drawing/2014/main" id="{A7197D44-5192-C192-FBF1-D87318F2CAA1}"/>
                  </a:ext>
                </a:extLst>
              </p:cNvPr>
              <p:cNvSpPr>
                <a:spLocks noChangeArrowheads="1"/>
              </p:cNvSpPr>
              <p:nvPr/>
            </p:nvSpPr>
            <p:spPr bwMode="auto">
              <a:xfrm>
                <a:off x="2842" y="181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1" name="Oval 27">
                <a:extLst>
                  <a:ext uri="{FF2B5EF4-FFF2-40B4-BE49-F238E27FC236}">
                    <a16:creationId xmlns:a16="http://schemas.microsoft.com/office/drawing/2014/main" id="{5BB0D6C5-4A92-B497-CE7B-D83742485947}"/>
                  </a:ext>
                </a:extLst>
              </p:cNvPr>
              <p:cNvSpPr>
                <a:spLocks noChangeArrowheads="1"/>
              </p:cNvSpPr>
              <p:nvPr/>
            </p:nvSpPr>
            <p:spPr bwMode="auto">
              <a:xfrm>
                <a:off x="2857" y="1832"/>
                <a:ext cx="13"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2" name="Oval 28">
                <a:extLst>
                  <a:ext uri="{FF2B5EF4-FFF2-40B4-BE49-F238E27FC236}">
                    <a16:creationId xmlns:a16="http://schemas.microsoft.com/office/drawing/2014/main" id="{039A1F58-4E16-D80D-9497-19BDBC8279AD}"/>
                  </a:ext>
                </a:extLst>
              </p:cNvPr>
              <p:cNvSpPr>
                <a:spLocks noChangeArrowheads="1"/>
              </p:cNvSpPr>
              <p:nvPr/>
            </p:nvSpPr>
            <p:spPr bwMode="auto">
              <a:xfrm>
                <a:off x="2851" y="1825"/>
                <a:ext cx="25" cy="23"/>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3" name="Freeform 29">
                <a:extLst>
                  <a:ext uri="{FF2B5EF4-FFF2-40B4-BE49-F238E27FC236}">
                    <a16:creationId xmlns:a16="http://schemas.microsoft.com/office/drawing/2014/main" id="{AA5F09E6-A4C4-C816-56BD-0C6EF1F072C4}"/>
                  </a:ext>
                </a:extLst>
              </p:cNvPr>
              <p:cNvSpPr>
                <a:spLocks/>
              </p:cNvSpPr>
              <p:nvPr/>
            </p:nvSpPr>
            <p:spPr bwMode="auto">
              <a:xfrm>
                <a:off x="2842" y="1790"/>
                <a:ext cx="49" cy="45"/>
              </a:xfrm>
              <a:custGeom>
                <a:avLst/>
                <a:gdLst>
                  <a:gd name="T0" fmla="*/ 459 w 16"/>
                  <a:gd name="T1" fmla="*/ 0 h 14"/>
                  <a:gd name="T2" fmla="*/ 0 w 16"/>
                  <a:gd name="T3" fmla="*/ 196 h 14"/>
                  <a:gd name="T4" fmla="*/ 0 w 16"/>
                  <a:gd name="T5" fmla="*/ 402 h 14"/>
                  <a:gd name="T6" fmla="*/ 0 w 16"/>
                  <a:gd name="T7" fmla="*/ 434 h 14"/>
                  <a:gd name="T8" fmla="*/ 196 w 16"/>
                  <a:gd name="T9" fmla="*/ 238 h 14"/>
                  <a:gd name="T10" fmla="*/ 404 w 16"/>
                  <a:gd name="T11" fmla="*/ 466 h 14"/>
                  <a:gd name="T12" fmla="*/ 459 w 16"/>
                  <a:gd name="T13" fmla="*/ 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14">
                    <a:moveTo>
                      <a:pt x="16" y="0"/>
                    </a:moveTo>
                    <a:cubicBezTo>
                      <a:pt x="10" y="5"/>
                      <a:pt x="6" y="6"/>
                      <a:pt x="0" y="6"/>
                    </a:cubicBezTo>
                    <a:cubicBezTo>
                      <a:pt x="0" y="12"/>
                      <a:pt x="0" y="12"/>
                      <a:pt x="0" y="12"/>
                    </a:cubicBezTo>
                    <a:cubicBezTo>
                      <a:pt x="0" y="13"/>
                      <a:pt x="0" y="13"/>
                      <a:pt x="0" y="13"/>
                    </a:cubicBezTo>
                    <a:cubicBezTo>
                      <a:pt x="1" y="10"/>
                      <a:pt x="4" y="7"/>
                      <a:pt x="7" y="7"/>
                    </a:cubicBezTo>
                    <a:cubicBezTo>
                      <a:pt x="11" y="7"/>
                      <a:pt x="14" y="10"/>
                      <a:pt x="14" y="14"/>
                    </a:cubicBezTo>
                    <a:cubicBezTo>
                      <a:pt x="16" y="9"/>
                      <a:pt x="16" y="0"/>
                      <a:pt x="16" y="0"/>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54" name="Freeform 30">
                <a:extLst>
                  <a:ext uri="{FF2B5EF4-FFF2-40B4-BE49-F238E27FC236}">
                    <a16:creationId xmlns:a16="http://schemas.microsoft.com/office/drawing/2014/main" id="{0A093AEC-D338-CFB6-DB85-4EF7E3952CCE}"/>
                  </a:ext>
                </a:extLst>
              </p:cNvPr>
              <p:cNvSpPr>
                <a:spLocks/>
              </p:cNvSpPr>
              <p:nvPr/>
            </p:nvSpPr>
            <p:spPr bwMode="auto">
              <a:xfrm>
                <a:off x="2894" y="1529"/>
                <a:ext cx="69" cy="74"/>
              </a:xfrm>
              <a:custGeom>
                <a:avLst/>
                <a:gdLst>
                  <a:gd name="T0" fmla="*/ 216 w 23"/>
                  <a:gd name="T1" fmla="*/ 32 h 23"/>
                  <a:gd name="T2" fmla="*/ 81 w 23"/>
                  <a:gd name="T3" fmla="*/ 299 h 23"/>
                  <a:gd name="T4" fmla="*/ 0 w 23"/>
                  <a:gd name="T5" fmla="*/ 467 h 23"/>
                  <a:gd name="T6" fmla="*/ 243 w 23"/>
                  <a:gd name="T7" fmla="*/ 766 h 23"/>
                  <a:gd name="T8" fmla="*/ 459 w 23"/>
                  <a:gd name="T9" fmla="*/ 528 h 23"/>
                  <a:gd name="T10" fmla="*/ 459 w 23"/>
                  <a:gd name="T11" fmla="*/ 528 h 23"/>
                  <a:gd name="T12" fmla="*/ 594 w 23"/>
                  <a:gd name="T13" fmla="*/ 270 h 23"/>
                  <a:gd name="T14" fmla="*/ 621 w 23"/>
                  <a:gd name="T15" fmla="*/ 238 h 23"/>
                  <a:gd name="T16" fmla="*/ 594 w 23"/>
                  <a:gd name="T17" fmla="*/ 196 h 23"/>
                  <a:gd name="T18" fmla="*/ 567 w 23"/>
                  <a:gd name="T19" fmla="*/ 196 h 23"/>
                  <a:gd name="T20" fmla="*/ 297 w 23"/>
                  <a:gd name="T21" fmla="*/ 103 h 23"/>
                  <a:gd name="T22" fmla="*/ 270 w 23"/>
                  <a:gd name="T23" fmla="*/ 32 h 23"/>
                  <a:gd name="T24" fmla="*/ 243 w 23"/>
                  <a:gd name="T25" fmla="*/ 0 h 23"/>
                  <a:gd name="T26" fmla="*/ 216 w 23"/>
                  <a:gd name="T27" fmla="*/ 3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23">
                    <a:moveTo>
                      <a:pt x="8" y="1"/>
                    </a:moveTo>
                    <a:cubicBezTo>
                      <a:pt x="3" y="9"/>
                      <a:pt x="3" y="9"/>
                      <a:pt x="3" y="9"/>
                    </a:cubicBezTo>
                    <a:cubicBezTo>
                      <a:pt x="1" y="10"/>
                      <a:pt x="0" y="12"/>
                      <a:pt x="0" y="14"/>
                    </a:cubicBezTo>
                    <a:cubicBezTo>
                      <a:pt x="0" y="19"/>
                      <a:pt x="4" y="23"/>
                      <a:pt x="9" y="23"/>
                    </a:cubicBezTo>
                    <a:cubicBezTo>
                      <a:pt x="13" y="23"/>
                      <a:pt x="16" y="20"/>
                      <a:pt x="17" y="16"/>
                    </a:cubicBezTo>
                    <a:cubicBezTo>
                      <a:pt x="17" y="16"/>
                      <a:pt x="17" y="16"/>
                      <a:pt x="17" y="16"/>
                    </a:cubicBezTo>
                    <a:cubicBezTo>
                      <a:pt x="22" y="8"/>
                      <a:pt x="22" y="8"/>
                      <a:pt x="22" y="8"/>
                    </a:cubicBezTo>
                    <a:cubicBezTo>
                      <a:pt x="23" y="8"/>
                      <a:pt x="23" y="7"/>
                      <a:pt x="23" y="7"/>
                    </a:cubicBezTo>
                    <a:cubicBezTo>
                      <a:pt x="23" y="7"/>
                      <a:pt x="23" y="7"/>
                      <a:pt x="22" y="6"/>
                    </a:cubicBezTo>
                    <a:cubicBezTo>
                      <a:pt x="22" y="6"/>
                      <a:pt x="22" y="6"/>
                      <a:pt x="21" y="6"/>
                    </a:cubicBezTo>
                    <a:cubicBezTo>
                      <a:pt x="19" y="6"/>
                      <a:pt x="12" y="5"/>
                      <a:pt x="11" y="3"/>
                    </a:cubicBezTo>
                    <a:cubicBezTo>
                      <a:pt x="11" y="3"/>
                      <a:pt x="10" y="1"/>
                      <a:pt x="10" y="1"/>
                    </a:cubicBezTo>
                    <a:cubicBezTo>
                      <a:pt x="10" y="1"/>
                      <a:pt x="10" y="0"/>
                      <a:pt x="9" y="0"/>
                    </a:cubicBezTo>
                    <a:cubicBezTo>
                      <a:pt x="8" y="0"/>
                      <a:pt x="8" y="0"/>
                      <a:pt x="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55" name="Oval 31">
                <a:extLst>
                  <a:ext uri="{FF2B5EF4-FFF2-40B4-BE49-F238E27FC236}">
                    <a16:creationId xmlns:a16="http://schemas.microsoft.com/office/drawing/2014/main" id="{BC532DB0-864A-1507-EA43-70ACB7B5BF4D}"/>
                  </a:ext>
                </a:extLst>
              </p:cNvPr>
              <p:cNvSpPr>
                <a:spLocks noChangeArrowheads="1"/>
              </p:cNvSpPr>
              <p:nvPr/>
            </p:nvSpPr>
            <p:spPr bwMode="auto">
              <a:xfrm>
                <a:off x="2900" y="1552"/>
                <a:ext cx="42"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6" name="Oval 32">
                <a:extLst>
                  <a:ext uri="{FF2B5EF4-FFF2-40B4-BE49-F238E27FC236}">
                    <a16:creationId xmlns:a16="http://schemas.microsoft.com/office/drawing/2014/main" id="{D47B7567-39D0-7D48-CE43-76174F4C02BD}"/>
                  </a:ext>
                </a:extLst>
              </p:cNvPr>
              <p:cNvSpPr>
                <a:spLocks noChangeArrowheads="1"/>
              </p:cNvSpPr>
              <p:nvPr/>
            </p:nvSpPr>
            <p:spPr bwMode="auto">
              <a:xfrm>
                <a:off x="2915" y="1571"/>
                <a:ext cx="12"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7" name="Oval 33">
                <a:extLst>
                  <a:ext uri="{FF2B5EF4-FFF2-40B4-BE49-F238E27FC236}">
                    <a16:creationId xmlns:a16="http://schemas.microsoft.com/office/drawing/2014/main" id="{5D0B17A5-DE5B-197A-4291-F2A8CC60BF06}"/>
                  </a:ext>
                </a:extLst>
              </p:cNvPr>
              <p:cNvSpPr>
                <a:spLocks noChangeArrowheads="1"/>
              </p:cNvSpPr>
              <p:nvPr/>
            </p:nvSpPr>
            <p:spPr bwMode="auto">
              <a:xfrm>
                <a:off x="2909" y="1565"/>
                <a:ext cx="24"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8" name="Freeform 34">
                <a:extLst>
                  <a:ext uri="{FF2B5EF4-FFF2-40B4-BE49-F238E27FC236}">
                    <a16:creationId xmlns:a16="http://schemas.microsoft.com/office/drawing/2014/main" id="{5FFD8242-E183-81FF-FCB8-219BBDD361E7}"/>
                  </a:ext>
                </a:extLst>
              </p:cNvPr>
              <p:cNvSpPr>
                <a:spLocks/>
              </p:cNvSpPr>
              <p:nvPr/>
            </p:nvSpPr>
            <p:spPr bwMode="auto">
              <a:xfrm>
                <a:off x="2906" y="1532"/>
                <a:ext cx="51" cy="45"/>
              </a:xfrm>
              <a:custGeom>
                <a:avLst/>
                <a:gdLst>
                  <a:gd name="T0" fmla="*/ 324 w 17"/>
                  <a:gd name="T1" fmla="*/ 434 h 14"/>
                  <a:gd name="T2" fmla="*/ 324 w 17"/>
                  <a:gd name="T3" fmla="*/ 466 h 14"/>
                  <a:gd name="T4" fmla="*/ 459 w 17"/>
                  <a:gd name="T5" fmla="*/ 196 h 14"/>
                  <a:gd name="T6" fmla="*/ 162 w 17"/>
                  <a:gd name="T7" fmla="*/ 61 h 14"/>
                  <a:gd name="T8" fmla="*/ 135 w 17"/>
                  <a:gd name="T9" fmla="*/ 0 h 14"/>
                  <a:gd name="T10" fmla="*/ 0 w 17"/>
                  <a:gd name="T11" fmla="*/ 270 h 14"/>
                  <a:gd name="T12" fmla="*/ 135 w 17"/>
                  <a:gd name="T13" fmla="*/ 196 h 14"/>
                  <a:gd name="T14" fmla="*/ 324 w 17"/>
                  <a:gd name="T15" fmla="*/ 434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4">
                    <a:moveTo>
                      <a:pt x="12" y="13"/>
                    </a:moveTo>
                    <a:cubicBezTo>
                      <a:pt x="12" y="14"/>
                      <a:pt x="12" y="14"/>
                      <a:pt x="12" y="14"/>
                    </a:cubicBezTo>
                    <a:cubicBezTo>
                      <a:pt x="17" y="6"/>
                      <a:pt x="17" y="6"/>
                      <a:pt x="17" y="6"/>
                    </a:cubicBezTo>
                    <a:cubicBezTo>
                      <a:pt x="11" y="6"/>
                      <a:pt x="6" y="5"/>
                      <a:pt x="6" y="2"/>
                    </a:cubicBezTo>
                    <a:cubicBezTo>
                      <a:pt x="5" y="1"/>
                      <a:pt x="5" y="1"/>
                      <a:pt x="5" y="0"/>
                    </a:cubicBezTo>
                    <a:cubicBezTo>
                      <a:pt x="0" y="8"/>
                      <a:pt x="0" y="8"/>
                      <a:pt x="0" y="8"/>
                    </a:cubicBezTo>
                    <a:cubicBezTo>
                      <a:pt x="1" y="7"/>
                      <a:pt x="3" y="6"/>
                      <a:pt x="5" y="6"/>
                    </a:cubicBezTo>
                    <a:cubicBezTo>
                      <a:pt x="9" y="6"/>
                      <a:pt x="12" y="9"/>
                      <a:pt x="12" y="13"/>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59" name="Freeform 35">
                <a:extLst>
                  <a:ext uri="{FF2B5EF4-FFF2-40B4-BE49-F238E27FC236}">
                    <a16:creationId xmlns:a16="http://schemas.microsoft.com/office/drawing/2014/main" id="{443E4087-2B9E-BF3F-49EB-7561311F1A12}"/>
                  </a:ext>
                </a:extLst>
              </p:cNvPr>
              <p:cNvSpPr>
                <a:spLocks/>
              </p:cNvSpPr>
              <p:nvPr/>
            </p:nvSpPr>
            <p:spPr bwMode="auto">
              <a:xfrm>
                <a:off x="2830" y="1520"/>
                <a:ext cx="61" cy="83"/>
              </a:xfrm>
              <a:custGeom>
                <a:avLst/>
                <a:gdLst>
                  <a:gd name="T0" fmla="*/ 400 w 20"/>
                  <a:gd name="T1" fmla="*/ 0 h 26"/>
                  <a:gd name="T2" fmla="*/ 345 w 20"/>
                  <a:gd name="T3" fmla="*/ 32 h 26"/>
                  <a:gd name="T4" fmla="*/ 223 w 20"/>
                  <a:gd name="T5" fmla="*/ 223 h 26"/>
                  <a:gd name="T6" fmla="*/ 0 w 20"/>
                  <a:gd name="T7" fmla="*/ 386 h 26"/>
                  <a:gd name="T8" fmla="*/ 0 w 20"/>
                  <a:gd name="T9" fmla="*/ 428 h 26"/>
                  <a:gd name="T10" fmla="*/ 82 w 20"/>
                  <a:gd name="T11" fmla="*/ 623 h 26"/>
                  <a:gd name="T12" fmla="*/ 82 w 20"/>
                  <a:gd name="T13" fmla="*/ 623 h 26"/>
                  <a:gd name="T14" fmla="*/ 317 w 20"/>
                  <a:gd name="T15" fmla="*/ 846 h 26"/>
                  <a:gd name="T16" fmla="*/ 567 w 20"/>
                  <a:gd name="T17" fmla="*/ 549 h 26"/>
                  <a:gd name="T18" fmla="*/ 540 w 20"/>
                  <a:gd name="T19" fmla="*/ 488 h 26"/>
                  <a:gd name="T20" fmla="*/ 454 w 20"/>
                  <a:gd name="T21" fmla="*/ 61 h 26"/>
                  <a:gd name="T22" fmla="*/ 454 w 20"/>
                  <a:gd name="T23" fmla="*/ 32 h 26"/>
                  <a:gd name="T24" fmla="*/ 427 w 20"/>
                  <a:gd name="T25" fmla="*/ 32 h 26"/>
                  <a:gd name="T26" fmla="*/ 400 w 20"/>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6">
                    <a:moveTo>
                      <a:pt x="14" y="0"/>
                    </a:moveTo>
                    <a:cubicBezTo>
                      <a:pt x="13" y="0"/>
                      <a:pt x="13" y="0"/>
                      <a:pt x="12" y="1"/>
                    </a:cubicBezTo>
                    <a:cubicBezTo>
                      <a:pt x="11" y="5"/>
                      <a:pt x="9" y="6"/>
                      <a:pt x="8" y="7"/>
                    </a:cubicBezTo>
                    <a:cubicBezTo>
                      <a:pt x="5" y="7"/>
                      <a:pt x="2" y="10"/>
                      <a:pt x="0" y="12"/>
                    </a:cubicBezTo>
                    <a:cubicBezTo>
                      <a:pt x="0" y="12"/>
                      <a:pt x="0" y="13"/>
                      <a:pt x="0" y="13"/>
                    </a:cubicBezTo>
                    <a:cubicBezTo>
                      <a:pt x="3" y="19"/>
                      <a:pt x="3" y="19"/>
                      <a:pt x="3" y="19"/>
                    </a:cubicBezTo>
                    <a:cubicBezTo>
                      <a:pt x="3" y="19"/>
                      <a:pt x="3" y="19"/>
                      <a:pt x="3" y="19"/>
                    </a:cubicBezTo>
                    <a:cubicBezTo>
                      <a:pt x="3" y="23"/>
                      <a:pt x="7" y="26"/>
                      <a:pt x="11" y="26"/>
                    </a:cubicBezTo>
                    <a:cubicBezTo>
                      <a:pt x="16" y="26"/>
                      <a:pt x="20" y="22"/>
                      <a:pt x="20" y="17"/>
                    </a:cubicBezTo>
                    <a:cubicBezTo>
                      <a:pt x="19" y="15"/>
                      <a:pt x="19" y="15"/>
                      <a:pt x="19" y="15"/>
                    </a:cubicBezTo>
                    <a:cubicBezTo>
                      <a:pt x="20" y="15"/>
                      <a:pt x="16" y="6"/>
                      <a:pt x="16" y="2"/>
                    </a:cubicBezTo>
                    <a:cubicBezTo>
                      <a:pt x="16" y="2"/>
                      <a:pt x="16" y="2"/>
                      <a:pt x="16" y="1"/>
                    </a:cubicBezTo>
                    <a:cubicBezTo>
                      <a:pt x="15" y="1"/>
                      <a:pt x="15" y="1"/>
                      <a:pt x="15" y="1"/>
                    </a:cubicBezTo>
                    <a:cubicBezTo>
                      <a:pt x="15" y="0"/>
                      <a:pt x="14" y="0"/>
                      <a:pt x="1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0" name="Oval 36">
                <a:extLst>
                  <a:ext uri="{FF2B5EF4-FFF2-40B4-BE49-F238E27FC236}">
                    <a16:creationId xmlns:a16="http://schemas.microsoft.com/office/drawing/2014/main" id="{F28EF64B-35A8-6CEE-7A53-A7978960D170}"/>
                  </a:ext>
                </a:extLst>
              </p:cNvPr>
              <p:cNvSpPr>
                <a:spLocks noChangeArrowheads="1"/>
              </p:cNvSpPr>
              <p:nvPr/>
            </p:nvSpPr>
            <p:spPr bwMode="auto">
              <a:xfrm>
                <a:off x="2842" y="1552"/>
                <a:ext cx="43" cy="4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61" name="Oval 37">
                <a:extLst>
                  <a:ext uri="{FF2B5EF4-FFF2-40B4-BE49-F238E27FC236}">
                    <a16:creationId xmlns:a16="http://schemas.microsoft.com/office/drawing/2014/main" id="{22AA87A0-14C1-9265-B75A-B2CA054EAF48}"/>
                  </a:ext>
                </a:extLst>
              </p:cNvPr>
              <p:cNvSpPr>
                <a:spLocks noChangeArrowheads="1"/>
              </p:cNvSpPr>
              <p:nvPr/>
            </p:nvSpPr>
            <p:spPr bwMode="auto">
              <a:xfrm>
                <a:off x="2857" y="1571"/>
                <a:ext cx="13" cy="10"/>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62" name="Oval 38">
                <a:extLst>
                  <a:ext uri="{FF2B5EF4-FFF2-40B4-BE49-F238E27FC236}">
                    <a16:creationId xmlns:a16="http://schemas.microsoft.com/office/drawing/2014/main" id="{DBB1CDAF-A4C0-50EA-20ED-CF733FB0AB55}"/>
                  </a:ext>
                </a:extLst>
              </p:cNvPr>
              <p:cNvSpPr>
                <a:spLocks noChangeArrowheads="1"/>
              </p:cNvSpPr>
              <p:nvPr/>
            </p:nvSpPr>
            <p:spPr bwMode="auto">
              <a:xfrm>
                <a:off x="2851" y="1565"/>
                <a:ext cx="25" cy="22"/>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63" name="Freeform 39">
                <a:extLst>
                  <a:ext uri="{FF2B5EF4-FFF2-40B4-BE49-F238E27FC236}">
                    <a16:creationId xmlns:a16="http://schemas.microsoft.com/office/drawing/2014/main" id="{2472572D-CCC7-FCA7-98B7-50A122932E28}"/>
                  </a:ext>
                </a:extLst>
              </p:cNvPr>
              <p:cNvSpPr>
                <a:spLocks/>
              </p:cNvSpPr>
              <p:nvPr/>
            </p:nvSpPr>
            <p:spPr bwMode="auto">
              <a:xfrm>
                <a:off x="2833" y="1523"/>
                <a:ext cx="52" cy="58"/>
              </a:xfrm>
              <a:custGeom>
                <a:avLst/>
                <a:gdLst>
                  <a:gd name="T0" fmla="*/ 196 w 17"/>
                  <a:gd name="T1" fmla="*/ 238 h 18"/>
                  <a:gd name="T2" fmla="*/ 0 w 17"/>
                  <a:gd name="T3" fmla="*/ 406 h 18"/>
                  <a:gd name="T4" fmla="*/ 86 w 17"/>
                  <a:gd name="T5" fmla="*/ 603 h 18"/>
                  <a:gd name="T6" fmla="*/ 86 w 17"/>
                  <a:gd name="T7" fmla="*/ 603 h 18"/>
                  <a:gd name="T8" fmla="*/ 86 w 17"/>
                  <a:gd name="T9" fmla="*/ 541 h 18"/>
                  <a:gd name="T10" fmla="*/ 291 w 17"/>
                  <a:gd name="T11" fmla="*/ 300 h 18"/>
                  <a:gd name="T12" fmla="*/ 486 w 17"/>
                  <a:gd name="T13" fmla="*/ 499 h 18"/>
                  <a:gd name="T14" fmla="*/ 486 w 17"/>
                  <a:gd name="T15" fmla="*/ 499 h 18"/>
                  <a:gd name="T16" fmla="*/ 373 w 17"/>
                  <a:gd name="T17" fmla="*/ 32 h 18"/>
                  <a:gd name="T18" fmla="*/ 373 w 17"/>
                  <a:gd name="T19" fmla="*/ 0 h 18"/>
                  <a:gd name="T20" fmla="*/ 196 w 17"/>
                  <a:gd name="T21" fmla="*/ 23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18">
                    <a:moveTo>
                      <a:pt x="7" y="7"/>
                    </a:moveTo>
                    <a:cubicBezTo>
                      <a:pt x="5" y="8"/>
                      <a:pt x="3" y="10"/>
                      <a:pt x="0" y="12"/>
                    </a:cubicBezTo>
                    <a:cubicBezTo>
                      <a:pt x="3" y="18"/>
                      <a:pt x="3" y="18"/>
                      <a:pt x="3" y="18"/>
                    </a:cubicBezTo>
                    <a:cubicBezTo>
                      <a:pt x="3" y="18"/>
                      <a:pt x="3" y="18"/>
                      <a:pt x="3" y="18"/>
                    </a:cubicBezTo>
                    <a:cubicBezTo>
                      <a:pt x="3" y="17"/>
                      <a:pt x="3" y="17"/>
                      <a:pt x="3" y="16"/>
                    </a:cubicBezTo>
                    <a:cubicBezTo>
                      <a:pt x="3" y="12"/>
                      <a:pt x="6" y="9"/>
                      <a:pt x="10" y="9"/>
                    </a:cubicBezTo>
                    <a:cubicBezTo>
                      <a:pt x="13" y="9"/>
                      <a:pt x="16" y="12"/>
                      <a:pt x="17" y="15"/>
                    </a:cubicBezTo>
                    <a:cubicBezTo>
                      <a:pt x="17" y="15"/>
                      <a:pt x="17" y="15"/>
                      <a:pt x="17" y="15"/>
                    </a:cubicBezTo>
                    <a:cubicBezTo>
                      <a:pt x="17" y="15"/>
                      <a:pt x="14" y="5"/>
                      <a:pt x="13" y="1"/>
                    </a:cubicBezTo>
                    <a:cubicBezTo>
                      <a:pt x="13" y="0"/>
                      <a:pt x="13" y="0"/>
                      <a:pt x="13" y="0"/>
                    </a:cubicBezTo>
                    <a:cubicBezTo>
                      <a:pt x="11" y="4"/>
                      <a:pt x="9" y="6"/>
                      <a:pt x="7" y="7"/>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4" name="Freeform 40">
                <a:extLst>
                  <a:ext uri="{FF2B5EF4-FFF2-40B4-BE49-F238E27FC236}">
                    <a16:creationId xmlns:a16="http://schemas.microsoft.com/office/drawing/2014/main" id="{1C97FB34-671A-DD55-08C7-86F86BD5F400}"/>
                  </a:ext>
                </a:extLst>
              </p:cNvPr>
              <p:cNvSpPr>
                <a:spLocks/>
              </p:cNvSpPr>
              <p:nvPr/>
            </p:nvSpPr>
            <p:spPr bwMode="auto">
              <a:xfrm>
                <a:off x="1672" y="3111"/>
                <a:ext cx="187" cy="129"/>
              </a:xfrm>
              <a:custGeom>
                <a:avLst/>
                <a:gdLst>
                  <a:gd name="T0" fmla="*/ 1701 w 62"/>
                  <a:gd name="T1" fmla="*/ 0 h 40"/>
                  <a:gd name="T2" fmla="*/ 0 w 62"/>
                  <a:gd name="T3" fmla="*/ 603 h 40"/>
                  <a:gd name="T4" fmla="*/ 600 w 62"/>
                  <a:gd name="T5" fmla="*/ 1342 h 40"/>
                  <a:gd name="T6" fmla="*/ 600 w 62"/>
                  <a:gd name="T7" fmla="*/ 1342 h 40"/>
                  <a:gd name="T8" fmla="*/ 1701 w 6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40">
                    <a:moveTo>
                      <a:pt x="62" y="0"/>
                    </a:moveTo>
                    <a:cubicBezTo>
                      <a:pt x="47" y="14"/>
                      <a:pt x="22" y="22"/>
                      <a:pt x="0" y="18"/>
                    </a:cubicBezTo>
                    <a:cubicBezTo>
                      <a:pt x="10" y="21"/>
                      <a:pt x="24" y="31"/>
                      <a:pt x="22" y="40"/>
                    </a:cubicBezTo>
                    <a:cubicBezTo>
                      <a:pt x="22" y="40"/>
                      <a:pt x="22" y="40"/>
                      <a:pt x="22" y="40"/>
                    </a:cubicBezTo>
                    <a:cubicBezTo>
                      <a:pt x="32" y="24"/>
                      <a:pt x="58" y="19"/>
                      <a:pt x="62"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5" name="Freeform 41">
                <a:extLst>
                  <a:ext uri="{FF2B5EF4-FFF2-40B4-BE49-F238E27FC236}">
                    <a16:creationId xmlns:a16="http://schemas.microsoft.com/office/drawing/2014/main" id="{87A38B85-6554-2052-F15C-14E69BD9F2F8}"/>
                  </a:ext>
                </a:extLst>
              </p:cNvPr>
              <p:cNvSpPr>
                <a:spLocks noEditPoints="1"/>
              </p:cNvSpPr>
              <p:nvPr/>
            </p:nvSpPr>
            <p:spPr bwMode="auto">
              <a:xfrm>
                <a:off x="1666" y="3105"/>
                <a:ext cx="199" cy="141"/>
              </a:xfrm>
              <a:custGeom>
                <a:avLst/>
                <a:gdLst>
                  <a:gd name="T0" fmla="*/ 1728 w 66"/>
                  <a:gd name="T1" fmla="*/ 0 h 44"/>
                  <a:gd name="T2" fmla="*/ 54 w 66"/>
                  <a:gd name="T3" fmla="*/ 625 h 44"/>
                  <a:gd name="T4" fmla="*/ 27 w 66"/>
                  <a:gd name="T5" fmla="*/ 657 h 44"/>
                  <a:gd name="T6" fmla="*/ 54 w 66"/>
                  <a:gd name="T7" fmla="*/ 689 h 44"/>
                  <a:gd name="T8" fmla="*/ 600 w 66"/>
                  <a:gd name="T9" fmla="*/ 1388 h 44"/>
                  <a:gd name="T10" fmla="*/ 627 w 66"/>
                  <a:gd name="T11" fmla="*/ 1448 h 44"/>
                  <a:gd name="T12" fmla="*/ 681 w 66"/>
                  <a:gd name="T13" fmla="*/ 1416 h 44"/>
                  <a:gd name="T14" fmla="*/ 1209 w 66"/>
                  <a:gd name="T15" fmla="*/ 852 h 44"/>
                  <a:gd name="T16" fmla="*/ 1809 w 66"/>
                  <a:gd name="T17" fmla="*/ 61 h 44"/>
                  <a:gd name="T18" fmla="*/ 1782 w 66"/>
                  <a:gd name="T19" fmla="*/ 0 h 44"/>
                  <a:gd name="T20" fmla="*/ 1728 w 66"/>
                  <a:gd name="T21" fmla="*/ 0 h 44"/>
                  <a:gd name="T22" fmla="*/ 54 w 66"/>
                  <a:gd name="T23" fmla="*/ 689 h 44"/>
                  <a:gd name="T24" fmla="*/ 54 w 66"/>
                  <a:gd name="T25" fmla="*/ 731 h 44"/>
                  <a:gd name="T26" fmla="*/ 54 w 66"/>
                  <a:gd name="T27" fmla="*/ 689 h 44"/>
                  <a:gd name="T28" fmla="*/ 1673 w 66"/>
                  <a:gd name="T29" fmla="*/ 195 h 44"/>
                  <a:gd name="T30" fmla="*/ 1155 w 66"/>
                  <a:gd name="T31" fmla="*/ 792 h 44"/>
                  <a:gd name="T32" fmla="*/ 681 w 66"/>
                  <a:gd name="T33" fmla="*/ 1253 h 44"/>
                  <a:gd name="T34" fmla="*/ 302 w 66"/>
                  <a:gd name="T35" fmla="*/ 731 h 44"/>
                  <a:gd name="T36" fmla="*/ 1673 w 66"/>
                  <a:gd name="T37" fmla="*/ 195 h 44"/>
                  <a:gd name="T38" fmla="*/ 681 w 66"/>
                  <a:gd name="T39" fmla="*/ 1388 h 44"/>
                  <a:gd name="T40" fmla="*/ 681 w 66"/>
                  <a:gd name="T41" fmla="*/ 1388 h 44"/>
                  <a:gd name="T42" fmla="*/ 681 w 66"/>
                  <a:gd name="T43" fmla="*/ 1388 h 44"/>
                  <a:gd name="T44" fmla="*/ 681 w 66"/>
                  <a:gd name="T45" fmla="*/ 1388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6" h="44">
                    <a:moveTo>
                      <a:pt x="63" y="0"/>
                    </a:moveTo>
                    <a:cubicBezTo>
                      <a:pt x="48" y="15"/>
                      <a:pt x="23" y="22"/>
                      <a:pt x="2" y="19"/>
                    </a:cubicBezTo>
                    <a:cubicBezTo>
                      <a:pt x="1" y="18"/>
                      <a:pt x="1" y="19"/>
                      <a:pt x="1" y="20"/>
                    </a:cubicBezTo>
                    <a:cubicBezTo>
                      <a:pt x="0" y="20"/>
                      <a:pt x="1" y="21"/>
                      <a:pt x="2" y="21"/>
                    </a:cubicBezTo>
                    <a:cubicBezTo>
                      <a:pt x="11" y="24"/>
                      <a:pt x="24" y="34"/>
                      <a:pt x="22" y="42"/>
                    </a:cubicBezTo>
                    <a:cubicBezTo>
                      <a:pt x="22" y="42"/>
                      <a:pt x="23" y="43"/>
                      <a:pt x="23" y="44"/>
                    </a:cubicBezTo>
                    <a:cubicBezTo>
                      <a:pt x="24" y="44"/>
                      <a:pt x="25" y="44"/>
                      <a:pt x="25" y="43"/>
                    </a:cubicBezTo>
                    <a:cubicBezTo>
                      <a:pt x="30" y="36"/>
                      <a:pt x="37" y="31"/>
                      <a:pt x="44" y="26"/>
                    </a:cubicBezTo>
                    <a:cubicBezTo>
                      <a:pt x="53" y="20"/>
                      <a:pt x="63" y="13"/>
                      <a:pt x="66" y="2"/>
                    </a:cubicBezTo>
                    <a:cubicBezTo>
                      <a:pt x="66" y="1"/>
                      <a:pt x="66" y="1"/>
                      <a:pt x="65" y="0"/>
                    </a:cubicBezTo>
                    <a:cubicBezTo>
                      <a:pt x="65" y="0"/>
                      <a:pt x="64" y="0"/>
                      <a:pt x="63" y="0"/>
                    </a:cubicBezTo>
                    <a:close/>
                    <a:moveTo>
                      <a:pt x="2" y="21"/>
                    </a:moveTo>
                    <a:cubicBezTo>
                      <a:pt x="2" y="22"/>
                      <a:pt x="2" y="21"/>
                      <a:pt x="2" y="22"/>
                    </a:cubicBezTo>
                    <a:cubicBezTo>
                      <a:pt x="2" y="22"/>
                      <a:pt x="2" y="22"/>
                      <a:pt x="2" y="21"/>
                    </a:cubicBezTo>
                    <a:close/>
                    <a:moveTo>
                      <a:pt x="61" y="6"/>
                    </a:moveTo>
                    <a:cubicBezTo>
                      <a:pt x="57" y="13"/>
                      <a:pt x="50" y="18"/>
                      <a:pt x="42" y="24"/>
                    </a:cubicBezTo>
                    <a:cubicBezTo>
                      <a:pt x="36" y="28"/>
                      <a:pt x="30" y="32"/>
                      <a:pt x="25" y="38"/>
                    </a:cubicBezTo>
                    <a:cubicBezTo>
                      <a:pt x="24" y="32"/>
                      <a:pt x="18" y="26"/>
                      <a:pt x="11" y="22"/>
                    </a:cubicBezTo>
                    <a:cubicBezTo>
                      <a:pt x="28" y="23"/>
                      <a:pt x="47" y="17"/>
                      <a:pt x="61" y="6"/>
                    </a:cubicBezTo>
                    <a:close/>
                    <a:moveTo>
                      <a:pt x="25" y="42"/>
                    </a:moveTo>
                    <a:cubicBezTo>
                      <a:pt x="25" y="42"/>
                      <a:pt x="25" y="42"/>
                      <a:pt x="25" y="42"/>
                    </a:cubicBezTo>
                    <a:cubicBezTo>
                      <a:pt x="25" y="42"/>
                      <a:pt x="25" y="42"/>
                      <a:pt x="25" y="42"/>
                    </a:cubicBezTo>
                    <a:cubicBezTo>
                      <a:pt x="25" y="42"/>
                      <a:pt x="25" y="42"/>
                      <a:pt x="25"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6" name="Freeform 42">
                <a:extLst>
                  <a:ext uri="{FF2B5EF4-FFF2-40B4-BE49-F238E27FC236}">
                    <a16:creationId xmlns:a16="http://schemas.microsoft.com/office/drawing/2014/main" id="{E8993755-F43E-C672-6FF9-A8E7685183F3}"/>
                  </a:ext>
                </a:extLst>
              </p:cNvPr>
              <p:cNvSpPr>
                <a:spLocks/>
              </p:cNvSpPr>
              <p:nvPr/>
            </p:nvSpPr>
            <p:spPr bwMode="auto">
              <a:xfrm>
                <a:off x="2049" y="1134"/>
                <a:ext cx="208" cy="170"/>
              </a:xfrm>
              <a:custGeom>
                <a:avLst/>
                <a:gdLst>
                  <a:gd name="T0" fmla="*/ 1890 w 69"/>
                  <a:gd name="T1" fmla="*/ 0 h 53"/>
                  <a:gd name="T2" fmla="*/ 600 w 69"/>
                  <a:gd name="T3" fmla="*/ 433 h 53"/>
                  <a:gd name="T4" fmla="*/ 27 w 69"/>
                  <a:gd name="T5" fmla="*/ 1748 h 53"/>
                  <a:gd name="T6" fmla="*/ 654 w 69"/>
                  <a:gd name="T7" fmla="*/ 629 h 53"/>
                  <a:gd name="T8" fmla="*/ 1890 w 69"/>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3">
                    <a:moveTo>
                      <a:pt x="69" y="0"/>
                    </a:moveTo>
                    <a:cubicBezTo>
                      <a:pt x="61" y="5"/>
                      <a:pt x="36" y="11"/>
                      <a:pt x="22" y="13"/>
                    </a:cubicBezTo>
                    <a:cubicBezTo>
                      <a:pt x="8" y="15"/>
                      <a:pt x="0" y="25"/>
                      <a:pt x="1" y="53"/>
                    </a:cubicBezTo>
                    <a:cubicBezTo>
                      <a:pt x="2" y="39"/>
                      <a:pt x="11" y="22"/>
                      <a:pt x="24" y="19"/>
                    </a:cubicBezTo>
                    <a:cubicBezTo>
                      <a:pt x="37" y="16"/>
                      <a:pt x="60" y="8"/>
                      <a:pt x="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7" name="Freeform 43">
                <a:extLst>
                  <a:ext uri="{FF2B5EF4-FFF2-40B4-BE49-F238E27FC236}">
                    <a16:creationId xmlns:a16="http://schemas.microsoft.com/office/drawing/2014/main" id="{742C259E-5A8E-B95B-9D97-B2E202723181}"/>
                  </a:ext>
                </a:extLst>
              </p:cNvPr>
              <p:cNvSpPr>
                <a:spLocks/>
              </p:cNvSpPr>
              <p:nvPr/>
            </p:nvSpPr>
            <p:spPr bwMode="auto">
              <a:xfrm>
                <a:off x="1570" y="1574"/>
                <a:ext cx="102" cy="209"/>
              </a:xfrm>
              <a:custGeom>
                <a:avLst/>
                <a:gdLst>
                  <a:gd name="T0" fmla="*/ 918 w 34"/>
                  <a:gd name="T1" fmla="*/ 0 h 65"/>
                  <a:gd name="T2" fmla="*/ 54 w 34"/>
                  <a:gd name="T3" fmla="*/ 2161 h 65"/>
                  <a:gd name="T4" fmla="*/ 918 w 34"/>
                  <a:gd name="T5" fmla="*/ 0 h 65"/>
                  <a:gd name="T6" fmla="*/ 0 60000 65536"/>
                  <a:gd name="T7" fmla="*/ 0 60000 65536"/>
                  <a:gd name="T8" fmla="*/ 0 60000 65536"/>
                </a:gdLst>
                <a:ahLst/>
                <a:cxnLst>
                  <a:cxn ang="T6">
                    <a:pos x="T0" y="T1"/>
                  </a:cxn>
                  <a:cxn ang="T7">
                    <a:pos x="T2" y="T3"/>
                  </a:cxn>
                  <a:cxn ang="T8">
                    <a:pos x="T4" y="T5"/>
                  </a:cxn>
                </a:cxnLst>
                <a:rect l="0" t="0" r="r" b="b"/>
                <a:pathLst>
                  <a:path w="34" h="65">
                    <a:moveTo>
                      <a:pt x="34" y="0"/>
                    </a:moveTo>
                    <a:cubicBezTo>
                      <a:pt x="13" y="13"/>
                      <a:pt x="0" y="52"/>
                      <a:pt x="2" y="65"/>
                    </a:cubicBezTo>
                    <a:cubicBezTo>
                      <a:pt x="7" y="52"/>
                      <a:pt x="22" y="12"/>
                      <a:pt x="3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8" name="Freeform 44">
                <a:extLst>
                  <a:ext uri="{FF2B5EF4-FFF2-40B4-BE49-F238E27FC236}">
                    <a16:creationId xmlns:a16="http://schemas.microsoft.com/office/drawing/2014/main" id="{47214309-5005-DF31-4F07-3A8B7724CAF6}"/>
                  </a:ext>
                </a:extLst>
              </p:cNvPr>
              <p:cNvSpPr>
                <a:spLocks/>
              </p:cNvSpPr>
              <p:nvPr/>
            </p:nvSpPr>
            <p:spPr bwMode="auto">
              <a:xfrm>
                <a:off x="1489" y="1925"/>
                <a:ext cx="75" cy="206"/>
              </a:xfrm>
              <a:custGeom>
                <a:avLst/>
                <a:gdLst>
                  <a:gd name="T0" fmla="*/ 675 w 25"/>
                  <a:gd name="T1" fmla="*/ 0 h 64"/>
                  <a:gd name="T2" fmla="*/ 0 w 25"/>
                  <a:gd name="T3" fmla="*/ 2134 h 64"/>
                  <a:gd name="T4" fmla="*/ 0 60000 65536"/>
                  <a:gd name="T5" fmla="*/ 0 60000 65536"/>
                </a:gdLst>
                <a:ahLst/>
                <a:cxnLst>
                  <a:cxn ang="T4">
                    <a:pos x="T0" y="T1"/>
                  </a:cxn>
                  <a:cxn ang="T5">
                    <a:pos x="T2" y="T3"/>
                  </a:cxn>
                </a:cxnLst>
                <a:rect l="0" t="0" r="r" b="b"/>
                <a:pathLst>
                  <a:path w="25" h="64">
                    <a:moveTo>
                      <a:pt x="25" y="0"/>
                    </a:moveTo>
                    <a:cubicBezTo>
                      <a:pt x="11" y="14"/>
                      <a:pt x="2" y="33"/>
                      <a:pt x="0" y="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69" name="Freeform 45">
                <a:extLst>
                  <a:ext uri="{FF2B5EF4-FFF2-40B4-BE49-F238E27FC236}">
                    <a16:creationId xmlns:a16="http://schemas.microsoft.com/office/drawing/2014/main" id="{88161691-7AB3-716D-72A1-00707549CCDF}"/>
                  </a:ext>
                </a:extLst>
              </p:cNvPr>
              <p:cNvSpPr>
                <a:spLocks/>
              </p:cNvSpPr>
              <p:nvPr/>
            </p:nvSpPr>
            <p:spPr bwMode="auto">
              <a:xfrm>
                <a:off x="2942" y="1008"/>
                <a:ext cx="235" cy="216"/>
              </a:xfrm>
              <a:custGeom>
                <a:avLst/>
                <a:gdLst>
                  <a:gd name="T0" fmla="*/ 2133 w 78"/>
                  <a:gd name="T1" fmla="*/ 239 h 67"/>
                  <a:gd name="T2" fmla="*/ 410 w 78"/>
                  <a:gd name="T3" fmla="*/ 571 h 67"/>
                  <a:gd name="T4" fmla="*/ 0 w 78"/>
                  <a:gd name="T5" fmla="*/ 2244 h 67"/>
                  <a:gd name="T6" fmla="*/ 762 w 78"/>
                  <a:gd name="T7" fmla="*/ 500 h 67"/>
                  <a:gd name="T8" fmla="*/ 2133 w 78"/>
                  <a:gd name="T9" fmla="*/ 239 h 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67">
                    <a:moveTo>
                      <a:pt x="78" y="7"/>
                    </a:moveTo>
                    <a:cubicBezTo>
                      <a:pt x="57" y="4"/>
                      <a:pt x="24" y="0"/>
                      <a:pt x="15" y="17"/>
                    </a:cubicBezTo>
                    <a:cubicBezTo>
                      <a:pt x="6" y="34"/>
                      <a:pt x="6" y="56"/>
                      <a:pt x="0" y="67"/>
                    </a:cubicBezTo>
                    <a:cubicBezTo>
                      <a:pt x="16" y="44"/>
                      <a:pt x="12" y="21"/>
                      <a:pt x="28" y="15"/>
                    </a:cubicBezTo>
                    <a:cubicBezTo>
                      <a:pt x="44" y="9"/>
                      <a:pt x="66" y="5"/>
                      <a:pt x="78"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0" name="Freeform 46">
                <a:extLst>
                  <a:ext uri="{FF2B5EF4-FFF2-40B4-BE49-F238E27FC236}">
                    <a16:creationId xmlns:a16="http://schemas.microsoft.com/office/drawing/2014/main" id="{C34B2984-77F3-B665-024D-8C02EA80918C}"/>
                  </a:ext>
                </a:extLst>
              </p:cNvPr>
              <p:cNvSpPr>
                <a:spLocks/>
              </p:cNvSpPr>
              <p:nvPr/>
            </p:nvSpPr>
            <p:spPr bwMode="auto">
              <a:xfrm>
                <a:off x="3479" y="1156"/>
                <a:ext cx="93" cy="325"/>
              </a:xfrm>
              <a:custGeom>
                <a:avLst/>
                <a:gdLst>
                  <a:gd name="T0" fmla="*/ 837 w 31"/>
                  <a:gd name="T1" fmla="*/ 61 h 101"/>
                  <a:gd name="T2" fmla="*/ 54 w 31"/>
                  <a:gd name="T3" fmla="*/ 1129 h 101"/>
                  <a:gd name="T4" fmla="*/ 108 w 31"/>
                  <a:gd name="T5" fmla="*/ 3366 h 101"/>
                  <a:gd name="T6" fmla="*/ 189 w 31"/>
                  <a:gd name="T7" fmla="*/ 962 h 101"/>
                  <a:gd name="T8" fmla="*/ 837 w 31"/>
                  <a:gd name="T9" fmla="*/ 61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101">
                    <a:moveTo>
                      <a:pt x="31" y="2"/>
                    </a:moveTo>
                    <a:cubicBezTo>
                      <a:pt x="13" y="0"/>
                      <a:pt x="4" y="12"/>
                      <a:pt x="2" y="34"/>
                    </a:cubicBezTo>
                    <a:cubicBezTo>
                      <a:pt x="0" y="56"/>
                      <a:pt x="8" y="90"/>
                      <a:pt x="4" y="101"/>
                    </a:cubicBezTo>
                    <a:cubicBezTo>
                      <a:pt x="8" y="83"/>
                      <a:pt x="4" y="40"/>
                      <a:pt x="7" y="29"/>
                    </a:cubicBezTo>
                    <a:cubicBezTo>
                      <a:pt x="10" y="18"/>
                      <a:pt x="22" y="4"/>
                      <a:pt x="3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1" name="Freeform 47">
                <a:extLst>
                  <a:ext uri="{FF2B5EF4-FFF2-40B4-BE49-F238E27FC236}">
                    <a16:creationId xmlns:a16="http://schemas.microsoft.com/office/drawing/2014/main" id="{F8226DAD-F6B9-A21D-43C1-38ACBCE11A21}"/>
                  </a:ext>
                </a:extLst>
              </p:cNvPr>
              <p:cNvSpPr>
                <a:spLocks/>
              </p:cNvSpPr>
              <p:nvPr/>
            </p:nvSpPr>
            <p:spPr bwMode="auto">
              <a:xfrm>
                <a:off x="2426" y="3246"/>
                <a:ext cx="61" cy="68"/>
              </a:xfrm>
              <a:custGeom>
                <a:avLst/>
                <a:gdLst>
                  <a:gd name="T0" fmla="*/ 372 w 20"/>
                  <a:gd name="T1" fmla="*/ 0 h 21"/>
                  <a:gd name="T2" fmla="*/ 290 w 20"/>
                  <a:gd name="T3" fmla="*/ 408 h 21"/>
                  <a:gd name="T4" fmla="*/ 0 w 20"/>
                  <a:gd name="T5" fmla="*/ 680 h 21"/>
                  <a:gd name="T6" fmla="*/ 567 w 20"/>
                  <a:gd name="T7" fmla="*/ 680 h 21"/>
                  <a:gd name="T8" fmla="*/ 454 w 2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21">
                    <a:moveTo>
                      <a:pt x="13" y="0"/>
                    </a:moveTo>
                    <a:cubicBezTo>
                      <a:pt x="14" y="4"/>
                      <a:pt x="12" y="9"/>
                      <a:pt x="10" y="12"/>
                    </a:cubicBezTo>
                    <a:cubicBezTo>
                      <a:pt x="7" y="15"/>
                      <a:pt x="3" y="16"/>
                      <a:pt x="0" y="20"/>
                    </a:cubicBezTo>
                    <a:cubicBezTo>
                      <a:pt x="6" y="21"/>
                      <a:pt x="15" y="15"/>
                      <a:pt x="20" y="20"/>
                    </a:cubicBezTo>
                    <a:cubicBezTo>
                      <a:pt x="16" y="14"/>
                      <a:pt x="14" y="6"/>
                      <a:pt x="16"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2" name="Freeform 48">
                <a:extLst>
                  <a:ext uri="{FF2B5EF4-FFF2-40B4-BE49-F238E27FC236}">
                    <a16:creationId xmlns:a16="http://schemas.microsoft.com/office/drawing/2014/main" id="{E09434DD-F706-D357-97C9-28C5B53D56CF}"/>
                  </a:ext>
                </a:extLst>
              </p:cNvPr>
              <p:cNvSpPr>
                <a:spLocks/>
              </p:cNvSpPr>
              <p:nvPr/>
            </p:nvSpPr>
            <p:spPr bwMode="auto">
              <a:xfrm>
                <a:off x="2119" y="3311"/>
                <a:ext cx="66" cy="51"/>
              </a:xfrm>
              <a:custGeom>
                <a:avLst/>
                <a:gdLst>
                  <a:gd name="T0" fmla="*/ 0 w 22"/>
                  <a:gd name="T1" fmla="*/ 131 h 16"/>
                  <a:gd name="T2" fmla="*/ 162 w 22"/>
                  <a:gd name="T3" fmla="*/ 520 h 16"/>
                  <a:gd name="T4" fmla="*/ 594 w 22"/>
                  <a:gd name="T5" fmla="*/ 102 h 16"/>
                  <a:gd name="T6" fmla="*/ 189 w 22"/>
                  <a:gd name="T7" fmla="*/ 102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16">
                    <a:moveTo>
                      <a:pt x="0" y="4"/>
                    </a:moveTo>
                    <a:cubicBezTo>
                      <a:pt x="4" y="7"/>
                      <a:pt x="4" y="11"/>
                      <a:pt x="6" y="16"/>
                    </a:cubicBezTo>
                    <a:cubicBezTo>
                      <a:pt x="6" y="6"/>
                      <a:pt x="19" y="9"/>
                      <a:pt x="22" y="3"/>
                    </a:cubicBezTo>
                    <a:cubicBezTo>
                      <a:pt x="18" y="0"/>
                      <a:pt x="11" y="4"/>
                      <a:pt x="7"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3" name="Freeform 49">
                <a:extLst>
                  <a:ext uri="{FF2B5EF4-FFF2-40B4-BE49-F238E27FC236}">
                    <a16:creationId xmlns:a16="http://schemas.microsoft.com/office/drawing/2014/main" id="{EAEBDD6C-453B-3DE8-FF26-E8C509204AB3}"/>
                  </a:ext>
                </a:extLst>
              </p:cNvPr>
              <p:cNvSpPr>
                <a:spLocks/>
              </p:cNvSpPr>
              <p:nvPr/>
            </p:nvSpPr>
            <p:spPr bwMode="auto">
              <a:xfrm>
                <a:off x="3865" y="3044"/>
                <a:ext cx="36" cy="48"/>
              </a:xfrm>
              <a:custGeom>
                <a:avLst/>
                <a:gdLst>
                  <a:gd name="T0" fmla="*/ 54 w 12"/>
                  <a:gd name="T1" fmla="*/ 32 h 15"/>
                  <a:gd name="T2" fmla="*/ 162 w 12"/>
                  <a:gd name="T3" fmla="*/ 493 h 15"/>
                  <a:gd name="T4" fmla="*/ 324 w 12"/>
                  <a:gd name="T5" fmla="*/ 195 h 15"/>
                  <a:gd name="T6" fmla="*/ 0 w 12"/>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5">
                    <a:moveTo>
                      <a:pt x="2" y="1"/>
                    </a:moveTo>
                    <a:cubicBezTo>
                      <a:pt x="6" y="5"/>
                      <a:pt x="6" y="11"/>
                      <a:pt x="6" y="15"/>
                    </a:cubicBezTo>
                    <a:cubicBezTo>
                      <a:pt x="7" y="10"/>
                      <a:pt x="8" y="8"/>
                      <a:pt x="12" y="6"/>
                    </a:cubicBezTo>
                    <a:cubicBezTo>
                      <a:pt x="8" y="3"/>
                      <a:pt x="5" y="0"/>
                      <a:pt x="0" y="0"/>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4" name="Freeform 50">
                <a:extLst>
                  <a:ext uri="{FF2B5EF4-FFF2-40B4-BE49-F238E27FC236}">
                    <a16:creationId xmlns:a16="http://schemas.microsoft.com/office/drawing/2014/main" id="{7533EB12-EFE3-50D8-BB83-796B3BE2512C}"/>
                  </a:ext>
                </a:extLst>
              </p:cNvPr>
              <p:cNvSpPr>
                <a:spLocks/>
              </p:cNvSpPr>
              <p:nvPr/>
            </p:nvSpPr>
            <p:spPr bwMode="auto">
              <a:xfrm>
                <a:off x="3421" y="1468"/>
                <a:ext cx="30" cy="68"/>
              </a:xfrm>
              <a:custGeom>
                <a:avLst/>
                <a:gdLst>
                  <a:gd name="T0" fmla="*/ 216 w 10"/>
                  <a:gd name="T1" fmla="*/ 0 h 21"/>
                  <a:gd name="T2" fmla="*/ 81 w 10"/>
                  <a:gd name="T3" fmla="*/ 712 h 21"/>
                  <a:gd name="T4" fmla="*/ 270 w 10"/>
                  <a:gd name="T5" fmla="*/ 104 h 21"/>
                  <a:gd name="T6" fmla="*/ 0 60000 65536"/>
                  <a:gd name="T7" fmla="*/ 0 60000 65536"/>
                  <a:gd name="T8" fmla="*/ 0 60000 65536"/>
                </a:gdLst>
                <a:ahLst/>
                <a:cxnLst>
                  <a:cxn ang="T6">
                    <a:pos x="T0" y="T1"/>
                  </a:cxn>
                  <a:cxn ang="T7">
                    <a:pos x="T2" y="T3"/>
                  </a:cxn>
                  <a:cxn ang="T8">
                    <a:pos x="T4" y="T5"/>
                  </a:cxn>
                </a:cxnLst>
                <a:rect l="0" t="0" r="r" b="b"/>
                <a:pathLst>
                  <a:path w="10" h="21">
                    <a:moveTo>
                      <a:pt x="8" y="0"/>
                    </a:moveTo>
                    <a:cubicBezTo>
                      <a:pt x="3" y="5"/>
                      <a:pt x="0" y="15"/>
                      <a:pt x="3" y="21"/>
                    </a:cubicBezTo>
                    <a:cubicBezTo>
                      <a:pt x="10" y="17"/>
                      <a:pt x="5" y="7"/>
                      <a:pt x="10" y="3"/>
                    </a:cubicBezTo>
                  </a:path>
                </a:pathLst>
              </a:custGeom>
              <a:solidFill>
                <a:srgbClr val="ACA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5" name="Freeform 51">
                <a:extLst>
                  <a:ext uri="{FF2B5EF4-FFF2-40B4-BE49-F238E27FC236}">
                    <a16:creationId xmlns:a16="http://schemas.microsoft.com/office/drawing/2014/main" id="{2BC70760-A312-21AC-AE3D-2A798CB1AB1E}"/>
                  </a:ext>
                </a:extLst>
              </p:cNvPr>
              <p:cNvSpPr>
                <a:spLocks/>
              </p:cNvSpPr>
              <p:nvPr/>
            </p:nvSpPr>
            <p:spPr bwMode="auto">
              <a:xfrm>
                <a:off x="3063" y="2272"/>
                <a:ext cx="45" cy="126"/>
              </a:xfrm>
              <a:custGeom>
                <a:avLst/>
                <a:gdLst>
                  <a:gd name="T0" fmla="*/ 189 w 15"/>
                  <a:gd name="T1" fmla="*/ 0 h 39"/>
                  <a:gd name="T2" fmla="*/ 0 w 15"/>
                  <a:gd name="T3" fmla="*/ 1315 h 39"/>
                  <a:gd name="T4" fmla="*/ 189 w 15"/>
                  <a:gd name="T5" fmla="*/ 0 h 39"/>
                  <a:gd name="T6" fmla="*/ 0 60000 65536"/>
                  <a:gd name="T7" fmla="*/ 0 60000 65536"/>
                  <a:gd name="T8" fmla="*/ 0 60000 65536"/>
                </a:gdLst>
                <a:ahLst/>
                <a:cxnLst>
                  <a:cxn ang="T6">
                    <a:pos x="T0" y="T1"/>
                  </a:cxn>
                  <a:cxn ang="T7">
                    <a:pos x="T2" y="T3"/>
                  </a:cxn>
                  <a:cxn ang="T8">
                    <a:pos x="T4" y="T5"/>
                  </a:cxn>
                </a:cxnLst>
                <a:rect l="0" t="0" r="r" b="b"/>
                <a:pathLst>
                  <a:path w="15" h="39">
                    <a:moveTo>
                      <a:pt x="7" y="0"/>
                    </a:moveTo>
                    <a:cubicBezTo>
                      <a:pt x="9" y="11"/>
                      <a:pt x="13" y="19"/>
                      <a:pt x="0" y="39"/>
                    </a:cubicBezTo>
                    <a:cubicBezTo>
                      <a:pt x="12" y="25"/>
                      <a:pt x="15" y="17"/>
                      <a:pt x="7" y="0"/>
                    </a:cubicBezTo>
                    <a:close/>
                  </a:path>
                </a:pathLst>
              </a:custGeom>
              <a:solidFill>
                <a:srgbClr val="F8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6" name="Freeform 52">
                <a:extLst>
                  <a:ext uri="{FF2B5EF4-FFF2-40B4-BE49-F238E27FC236}">
                    <a16:creationId xmlns:a16="http://schemas.microsoft.com/office/drawing/2014/main" id="{9A3EAC7B-46C6-B5DD-9CD7-A28F139808FC}"/>
                  </a:ext>
                </a:extLst>
              </p:cNvPr>
              <p:cNvSpPr>
                <a:spLocks/>
              </p:cNvSpPr>
              <p:nvPr/>
            </p:nvSpPr>
            <p:spPr bwMode="auto">
              <a:xfrm>
                <a:off x="1573" y="2706"/>
                <a:ext cx="1007" cy="708"/>
              </a:xfrm>
              <a:custGeom>
                <a:avLst/>
                <a:gdLst>
                  <a:gd name="T0" fmla="*/ 298 w 334"/>
                  <a:gd name="T1" fmla="*/ 299 h 220"/>
                  <a:gd name="T2" fmla="*/ 546 w 334"/>
                  <a:gd name="T3" fmla="*/ 2433 h 220"/>
                  <a:gd name="T4" fmla="*/ 992 w 334"/>
                  <a:gd name="T5" fmla="*/ 3469 h 220"/>
                  <a:gd name="T6" fmla="*/ 1972 w 334"/>
                  <a:gd name="T7" fmla="*/ 3469 h 220"/>
                  <a:gd name="T8" fmla="*/ 2882 w 334"/>
                  <a:gd name="T9" fmla="*/ 3698 h 220"/>
                  <a:gd name="T10" fmla="*/ 3262 w 334"/>
                  <a:gd name="T11" fmla="*/ 4100 h 220"/>
                  <a:gd name="T12" fmla="*/ 2738 w 334"/>
                  <a:gd name="T13" fmla="*/ 4972 h 220"/>
                  <a:gd name="T14" fmla="*/ 2355 w 334"/>
                  <a:gd name="T15" fmla="*/ 5696 h 220"/>
                  <a:gd name="T16" fmla="*/ 3181 w 334"/>
                  <a:gd name="T17" fmla="*/ 6671 h 220"/>
                  <a:gd name="T18" fmla="*/ 4055 w 334"/>
                  <a:gd name="T19" fmla="*/ 6897 h 220"/>
                  <a:gd name="T20" fmla="*/ 3808 w 334"/>
                  <a:gd name="T21" fmla="*/ 5967 h 220"/>
                  <a:gd name="T22" fmla="*/ 4218 w 334"/>
                  <a:gd name="T23" fmla="*/ 4631 h 220"/>
                  <a:gd name="T24" fmla="*/ 5125 w 334"/>
                  <a:gd name="T25" fmla="*/ 5094 h 220"/>
                  <a:gd name="T26" fmla="*/ 6217 w 334"/>
                  <a:gd name="T27" fmla="*/ 5603 h 220"/>
                  <a:gd name="T28" fmla="*/ 6353 w 334"/>
                  <a:gd name="T29" fmla="*/ 6700 h 220"/>
                  <a:gd name="T30" fmla="*/ 7127 w 334"/>
                  <a:gd name="T31" fmla="*/ 7199 h 220"/>
                  <a:gd name="T32" fmla="*/ 7073 w 334"/>
                  <a:gd name="T33" fmla="*/ 6234 h 220"/>
                  <a:gd name="T34" fmla="*/ 7399 w 334"/>
                  <a:gd name="T35" fmla="*/ 5304 h 220"/>
                  <a:gd name="T36" fmla="*/ 7863 w 334"/>
                  <a:gd name="T37" fmla="*/ 4235 h 220"/>
                  <a:gd name="T38" fmla="*/ 8499 w 334"/>
                  <a:gd name="T39" fmla="*/ 4837 h 220"/>
                  <a:gd name="T40" fmla="*/ 9099 w 334"/>
                  <a:gd name="T41" fmla="*/ 4132 h 220"/>
                  <a:gd name="T42" fmla="*/ 8499 w 334"/>
                  <a:gd name="T43" fmla="*/ 3563 h 220"/>
                  <a:gd name="T44" fmla="*/ 7453 w 334"/>
                  <a:gd name="T45" fmla="*/ 3096 h 220"/>
                  <a:gd name="T46" fmla="*/ 6772 w 334"/>
                  <a:gd name="T47" fmla="*/ 1834 h 220"/>
                  <a:gd name="T48" fmla="*/ 5017 w 334"/>
                  <a:gd name="T49" fmla="*/ 1303 h 220"/>
                  <a:gd name="T50" fmla="*/ 2599 w 334"/>
                  <a:gd name="T51" fmla="*/ 570 h 220"/>
                  <a:gd name="T52" fmla="*/ 298 w 334"/>
                  <a:gd name="T53" fmla="*/ 299 h 2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4" h="220">
                    <a:moveTo>
                      <a:pt x="11" y="9"/>
                    </a:moveTo>
                    <a:cubicBezTo>
                      <a:pt x="0" y="28"/>
                      <a:pt x="18" y="53"/>
                      <a:pt x="20" y="73"/>
                    </a:cubicBezTo>
                    <a:cubicBezTo>
                      <a:pt x="23" y="93"/>
                      <a:pt x="26" y="97"/>
                      <a:pt x="36" y="104"/>
                    </a:cubicBezTo>
                    <a:cubicBezTo>
                      <a:pt x="47" y="111"/>
                      <a:pt x="55" y="111"/>
                      <a:pt x="72" y="104"/>
                    </a:cubicBezTo>
                    <a:cubicBezTo>
                      <a:pt x="90" y="97"/>
                      <a:pt x="92" y="110"/>
                      <a:pt x="105" y="111"/>
                    </a:cubicBezTo>
                    <a:cubicBezTo>
                      <a:pt x="118" y="111"/>
                      <a:pt x="122" y="112"/>
                      <a:pt x="119" y="123"/>
                    </a:cubicBezTo>
                    <a:cubicBezTo>
                      <a:pt x="116" y="133"/>
                      <a:pt x="104" y="143"/>
                      <a:pt x="100" y="149"/>
                    </a:cubicBezTo>
                    <a:cubicBezTo>
                      <a:pt x="96" y="156"/>
                      <a:pt x="80" y="155"/>
                      <a:pt x="86" y="171"/>
                    </a:cubicBezTo>
                    <a:cubicBezTo>
                      <a:pt x="91" y="187"/>
                      <a:pt x="98" y="193"/>
                      <a:pt x="116" y="200"/>
                    </a:cubicBezTo>
                    <a:cubicBezTo>
                      <a:pt x="135" y="207"/>
                      <a:pt x="148" y="215"/>
                      <a:pt x="148" y="207"/>
                    </a:cubicBezTo>
                    <a:cubicBezTo>
                      <a:pt x="148" y="199"/>
                      <a:pt x="142" y="203"/>
                      <a:pt x="139" y="179"/>
                    </a:cubicBezTo>
                    <a:cubicBezTo>
                      <a:pt x="136" y="155"/>
                      <a:pt x="138" y="139"/>
                      <a:pt x="154" y="139"/>
                    </a:cubicBezTo>
                    <a:cubicBezTo>
                      <a:pt x="170" y="139"/>
                      <a:pt x="162" y="137"/>
                      <a:pt x="187" y="153"/>
                    </a:cubicBezTo>
                    <a:cubicBezTo>
                      <a:pt x="212" y="169"/>
                      <a:pt x="214" y="164"/>
                      <a:pt x="227" y="168"/>
                    </a:cubicBezTo>
                    <a:cubicBezTo>
                      <a:pt x="240" y="172"/>
                      <a:pt x="235" y="183"/>
                      <a:pt x="232" y="201"/>
                    </a:cubicBezTo>
                    <a:cubicBezTo>
                      <a:pt x="230" y="220"/>
                      <a:pt x="252" y="217"/>
                      <a:pt x="260" y="216"/>
                    </a:cubicBezTo>
                    <a:cubicBezTo>
                      <a:pt x="268" y="215"/>
                      <a:pt x="258" y="203"/>
                      <a:pt x="258" y="187"/>
                    </a:cubicBezTo>
                    <a:cubicBezTo>
                      <a:pt x="258" y="171"/>
                      <a:pt x="264" y="177"/>
                      <a:pt x="270" y="159"/>
                    </a:cubicBezTo>
                    <a:cubicBezTo>
                      <a:pt x="275" y="140"/>
                      <a:pt x="270" y="127"/>
                      <a:pt x="287" y="127"/>
                    </a:cubicBezTo>
                    <a:cubicBezTo>
                      <a:pt x="304" y="127"/>
                      <a:pt x="298" y="145"/>
                      <a:pt x="310" y="145"/>
                    </a:cubicBezTo>
                    <a:cubicBezTo>
                      <a:pt x="322" y="145"/>
                      <a:pt x="334" y="131"/>
                      <a:pt x="332" y="124"/>
                    </a:cubicBezTo>
                    <a:cubicBezTo>
                      <a:pt x="331" y="117"/>
                      <a:pt x="327" y="113"/>
                      <a:pt x="310" y="107"/>
                    </a:cubicBezTo>
                    <a:cubicBezTo>
                      <a:pt x="292" y="100"/>
                      <a:pt x="284" y="108"/>
                      <a:pt x="272" y="93"/>
                    </a:cubicBezTo>
                    <a:cubicBezTo>
                      <a:pt x="260" y="79"/>
                      <a:pt x="259" y="61"/>
                      <a:pt x="247" y="55"/>
                    </a:cubicBezTo>
                    <a:cubicBezTo>
                      <a:pt x="235" y="48"/>
                      <a:pt x="214" y="44"/>
                      <a:pt x="183" y="39"/>
                    </a:cubicBezTo>
                    <a:cubicBezTo>
                      <a:pt x="152" y="33"/>
                      <a:pt x="122" y="35"/>
                      <a:pt x="95" y="17"/>
                    </a:cubicBezTo>
                    <a:cubicBezTo>
                      <a:pt x="68" y="0"/>
                      <a:pt x="14" y="0"/>
                      <a:pt x="11" y="9"/>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7" name="Freeform 53">
                <a:extLst>
                  <a:ext uri="{FF2B5EF4-FFF2-40B4-BE49-F238E27FC236}">
                    <a16:creationId xmlns:a16="http://schemas.microsoft.com/office/drawing/2014/main" id="{6435EB35-AAC5-BE2A-3D31-AE7E50B9AFE8}"/>
                  </a:ext>
                </a:extLst>
              </p:cNvPr>
              <p:cNvSpPr>
                <a:spLocks/>
              </p:cNvSpPr>
              <p:nvPr/>
            </p:nvSpPr>
            <p:spPr bwMode="auto">
              <a:xfrm>
                <a:off x="2532" y="1880"/>
                <a:ext cx="739" cy="582"/>
              </a:xfrm>
              <a:custGeom>
                <a:avLst/>
                <a:gdLst>
                  <a:gd name="T0" fmla="*/ 3375 w 245"/>
                  <a:gd name="T1" fmla="*/ 4489 h 181"/>
                  <a:gd name="T2" fmla="*/ 4030 w 245"/>
                  <a:gd name="T3" fmla="*/ 5450 h 181"/>
                  <a:gd name="T4" fmla="*/ 4286 w 245"/>
                  <a:gd name="T5" fmla="*/ 5357 h 181"/>
                  <a:gd name="T6" fmla="*/ 4531 w 245"/>
                  <a:gd name="T7" fmla="*/ 2399 h 181"/>
                  <a:gd name="T8" fmla="*/ 5870 w 245"/>
                  <a:gd name="T9" fmla="*/ 900 h 181"/>
                  <a:gd name="T10" fmla="*/ 6506 w 245"/>
                  <a:gd name="T11" fmla="*/ 238 h 181"/>
                  <a:gd name="T12" fmla="*/ 4721 w 245"/>
                  <a:gd name="T13" fmla="*/ 900 h 181"/>
                  <a:gd name="T14" fmla="*/ 3375 w 245"/>
                  <a:gd name="T15" fmla="*/ 1125 h 181"/>
                  <a:gd name="T16" fmla="*/ 3375 w 245"/>
                  <a:gd name="T17" fmla="*/ 1125 h 181"/>
                  <a:gd name="T18" fmla="*/ 2030 w 245"/>
                  <a:gd name="T19" fmla="*/ 900 h 181"/>
                  <a:gd name="T20" fmla="*/ 244 w 245"/>
                  <a:gd name="T21" fmla="*/ 238 h 181"/>
                  <a:gd name="T22" fmla="*/ 884 w 245"/>
                  <a:gd name="T23" fmla="*/ 900 h 181"/>
                  <a:gd name="T24" fmla="*/ 2220 w 245"/>
                  <a:gd name="T25" fmla="*/ 2399 h 181"/>
                  <a:gd name="T26" fmla="*/ 2464 w 245"/>
                  <a:gd name="T27" fmla="*/ 5357 h 181"/>
                  <a:gd name="T28" fmla="*/ 2694 w 245"/>
                  <a:gd name="T29" fmla="*/ 5450 h 181"/>
                  <a:gd name="T30" fmla="*/ 3375 w 245"/>
                  <a:gd name="T31" fmla="*/ 4489 h 1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5" h="181">
                    <a:moveTo>
                      <a:pt x="123" y="135"/>
                    </a:moveTo>
                    <a:cubicBezTo>
                      <a:pt x="135" y="135"/>
                      <a:pt x="138" y="149"/>
                      <a:pt x="147" y="164"/>
                    </a:cubicBezTo>
                    <a:cubicBezTo>
                      <a:pt x="156" y="180"/>
                      <a:pt x="166" y="181"/>
                      <a:pt x="156" y="161"/>
                    </a:cubicBezTo>
                    <a:cubicBezTo>
                      <a:pt x="140" y="123"/>
                      <a:pt x="156" y="87"/>
                      <a:pt x="165" y="72"/>
                    </a:cubicBezTo>
                    <a:cubicBezTo>
                      <a:pt x="174" y="56"/>
                      <a:pt x="192" y="36"/>
                      <a:pt x="214" y="27"/>
                    </a:cubicBezTo>
                    <a:cubicBezTo>
                      <a:pt x="226" y="20"/>
                      <a:pt x="245" y="15"/>
                      <a:pt x="237" y="7"/>
                    </a:cubicBezTo>
                    <a:cubicBezTo>
                      <a:pt x="230" y="0"/>
                      <a:pt x="192" y="22"/>
                      <a:pt x="172" y="27"/>
                    </a:cubicBezTo>
                    <a:cubicBezTo>
                      <a:pt x="152" y="31"/>
                      <a:pt x="137" y="34"/>
                      <a:pt x="123" y="34"/>
                    </a:cubicBezTo>
                    <a:cubicBezTo>
                      <a:pt x="123" y="34"/>
                      <a:pt x="123" y="34"/>
                      <a:pt x="123" y="34"/>
                    </a:cubicBezTo>
                    <a:cubicBezTo>
                      <a:pt x="109" y="34"/>
                      <a:pt x="94" y="31"/>
                      <a:pt x="74" y="27"/>
                    </a:cubicBezTo>
                    <a:cubicBezTo>
                      <a:pt x="54" y="22"/>
                      <a:pt x="16" y="0"/>
                      <a:pt x="9" y="7"/>
                    </a:cubicBezTo>
                    <a:cubicBezTo>
                      <a:pt x="0" y="15"/>
                      <a:pt x="20" y="20"/>
                      <a:pt x="32" y="27"/>
                    </a:cubicBezTo>
                    <a:cubicBezTo>
                      <a:pt x="54" y="36"/>
                      <a:pt x="72" y="56"/>
                      <a:pt x="81" y="72"/>
                    </a:cubicBezTo>
                    <a:cubicBezTo>
                      <a:pt x="90" y="87"/>
                      <a:pt x="106" y="123"/>
                      <a:pt x="90" y="161"/>
                    </a:cubicBezTo>
                    <a:cubicBezTo>
                      <a:pt x="80" y="181"/>
                      <a:pt x="90" y="180"/>
                      <a:pt x="98" y="164"/>
                    </a:cubicBezTo>
                    <a:cubicBezTo>
                      <a:pt x="107" y="149"/>
                      <a:pt x="111" y="135"/>
                      <a:pt x="123" y="135"/>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8" name="Freeform 54">
                <a:extLst>
                  <a:ext uri="{FF2B5EF4-FFF2-40B4-BE49-F238E27FC236}">
                    <a16:creationId xmlns:a16="http://schemas.microsoft.com/office/drawing/2014/main" id="{7F55BAD3-D595-D76A-2D56-7DE107454866}"/>
                  </a:ext>
                </a:extLst>
              </p:cNvPr>
              <p:cNvSpPr>
                <a:spLocks/>
              </p:cNvSpPr>
              <p:nvPr/>
            </p:nvSpPr>
            <p:spPr bwMode="auto">
              <a:xfrm>
                <a:off x="2538" y="1880"/>
                <a:ext cx="733" cy="296"/>
              </a:xfrm>
              <a:custGeom>
                <a:avLst/>
                <a:gdLst>
                  <a:gd name="T0" fmla="*/ 4666 w 243"/>
                  <a:gd name="T1" fmla="*/ 901 h 92"/>
                  <a:gd name="T2" fmla="*/ 3321 w 243"/>
                  <a:gd name="T3" fmla="*/ 1129 h 92"/>
                  <a:gd name="T4" fmla="*/ 3321 w 243"/>
                  <a:gd name="T5" fmla="*/ 1129 h 92"/>
                  <a:gd name="T6" fmla="*/ 1976 w 243"/>
                  <a:gd name="T7" fmla="*/ 901 h 92"/>
                  <a:gd name="T8" fmla="*/ 190 w 243"/>
                  <a:gd name="T9" fmla="*/ 238 h 92"/>
                  <a:gd name="T10" fmla="*/ 655 w 243"/>
                  <a:gd name="T11" fmla="*/ 798 h 92"/>
                  <a:gd name="T12" fmla="*/ 655 w 243"/>
                  <a:gd name="T13" fmla="*/ 766 h 92"/>
                  <a:gd name="T14" fmla="*/ 1457 w 243"/>
                  <a:gd name="T15" fmla="*/ 1036 h 92"/>
                  <a:gd name="T16" fmla="*/ 2410 w 243"/>
                  <a:gd name="T17" fmla="*/ 1293 h 92"/>
                  <a:gd name="T18" fmla="*/ 3131 w 243"/>
                  <a:gd name="T19" fmla="*/ 1998 h 92"/>
                  <a:gd name="T20" fmla="*/ 3240 w 243"/>
                  <a:gd name="T21" fmla="*/ 2493 h 92"/>
                  <a:gd name="T22" fmla="*/ 3213 w 243"/>
                  <a:gd name="T23" fmla="*/ 3063 h 92"/>
                  <a:gd name="T24" fmla="*/ 3348 w 243"/>
                  <a:gd name="T25" fmla="*/ 2629 h 92"/>
                  <a:gd name="T26" fmla="*/ 3538 w 243"/>
                  <a:gd name="T27" fmla="*/ 2133 h 92"/>
                  <a:gd name="T28" fmla="*/ 3921 w 243"/>
                  <a:gd name="T29" fmla="*/ 1503 h 92"/>
                  <a:gd name="T30" fmla="*/ 4612 w 243"/>
                  <a:gd name="T31" fmla="*/ 1129 h 92"/>
                  <a:gd name="T32" fmla="*/ 4751 w 243"/>
                  <a:gd name="T33" fmla="*/ 1634 h 92"/>
                  <a:gd name="T34" fmla="*/ 4395 w 243"/>
                  <a:gd name="T35" fmla="*/ 2600 h 92"/>
                  <a:gd name="T36" fmla="*/ 4476 w 243"/>
                  <a:gd name="T37" fmla="*/ 2400 h 92"/>
                  <a:gd name="T38" fmla="*/ 5816 w 243"/>
                  <a:gd name="T39" fmla="*/ 901 h 92"/>
                  <a:gd name="T40" fmla="*/ 6452 w 243"/>
                  <a:gd name="T41" fmla="*/ 238 h 92"/>
                  <a:gd name="T42" fmla="*/ 4666 w 243"/>
                  <a:gd name="T43" fmla="*/ 901 h 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3" h="92">
                    <a:moveTo>
                      <a:pt x="170" y="27"/>
                    </a:moveTo>
                    <a:cubicBezTo>
                      <a:pt x="150" y="31"/>
                      <a:pt x="135" y="34"/>
                      <a:pt x="121" y="34"/>
                    </a:cubicBezTo>
                    <a:cubicBezTo>
                      <a:pt x="121" y="34"/>
                      <a:pt x="121" y="34"/>
                      <a:pt x="121" y="34"/>
                    </a:cubicBezTo>
                    <a:cubicBezTo>
                      <a:pt x="107" y="34"/>
                      <a:pt x="92" y="31"/>
                      <a:pt x="72" y="27"/>
                    </a:cubicBezTo>
                    <a:cubicBezTo>
                      <a:pt x="52" y="22"/>
                      <a:pt x="14" y="0"/>
                      <a:pt x="7" y="7"/>
                    </a:cubicBezTo>
                    <a:cubicBezTo>
                      <a:pt x="0" y="14"/>
                      <a:pt x="13" y="18"/>
                      <a:pt x="24" y="24"/>
                    </a:cubicBezTo>
                    <a:cubicBezTo>
                      <a:pt x="24" y="23"/>
                      <a:pt x="24" y="23"/>
                      <a:pt x="24" y="23"/>
                    </a:cubicBezTo>
                    <a:cubicBezTo>
                      <a:pt x="24" y="14"/>
                      <a:pt x="49" y="29"/>
                      <a:pt x="53" y="31"/>
                    </a:cubicBezTo>
                    <a:cubicBezTo>
                      <a:pt x="64" y="38"/>
                      <a:pt x="76" y="37"/>
                      <a:pt x="88" y="39"/>
                    </a:cubicBezTo>
                    <a:cubicBezTo>
                      <a:pt x="100" y="41"/>
                      <a:pt x="109" y="49"/>
                      <a:pt x="114" y="60"/>
                    </a:cubicBezTo>
                    <a:cubicBezTo>
                      <a:pt x="116" y="65"/>
                      <a:pt x="117" y="70"/>
                      <a:pt x="118" y="75"/>
                    </a:cubicBezTo>
                    <a:cubicBezTo>
                      <a:pt x="118" y="81"/>
                      <a:pt x="116" y="87"/>
                      <a:pt x="117" y="92"/>
                    </a:cubicBezTo>
                    <a:cubicBezTo>
                      <a:pt x="120" y="89"/>
                      <a:pt x="120" y="83"/>
                      <a:pt x="122" y="79"/>
                    </a:cubicBezTo>
                    <a:cubicBezTo>
                      <a:pt x="124" y="74"/>
                      <a:pt x="127" y="69"/>
                      <a:pt x="129" y="64"/>
                    </a:cubicBezTo>
                    <a:cubicBezTo>
                      <a:pt x="133" y="57"/>
                      <a:pt x="136" y="51"/>
                      <a:pt x="143" y="45"/>
                    </a:cubicBezTo>
                    <a:cubicBezTo>
                      <a:pt x="149" y="39"/>
                      <a:pt x="160" y="36"/>
                      <a:pt x="168" y="34"/>
                    </a:cubicBezTo>
                    <a:cubicBezTo>
                      <a:pt x="179" y="32"/>
                      <a:pt x="177" y="42"/>
                      <a:pt x="173" y="49"/>
                    </a:cubicBezTo>
                    <a:cubicBezTo>
                      <a:pt x="167" y="57"/>
                      <a:pt x="163" y="65"/>
                      <a:pt x="160" y="78"/>
                    </a:cubicBezTo>
                    <a:cubicBezTo>
                      <a:pt x="161" y="75"/>
                      <a:pt x="162" y="73"/>
                      <a:pt x="163" y="72"/>
                    </a:cubicBezTo>
                    <a:cubicBezTo>
                      <a:pt x="172" y="56"/>
                      <a:pt x="190" y="36"/>
                      <a:pt x="212" y="27"/>
                    </a:cubicBezTo>
                    <a:cubicBezTo>
                      <a:pt x="224" y="20"/>
                      <a:pt x="243" y="15"/>
                      <a:pt x="235" y="7"/>
                    </a:cubicBezTo>
                    <a:cubicBezTo>
                      <a:pt x="228" y="0"/>
                      <a:pt x="190" y="22"/>
                      <a:pt x="170" y="27"/>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79" name="Freeform 55">
                <a:extLst>
                  <a:ext uri="{FF2B5EF4-FFF2-40B4-BE49-F238E27FC236}">
                    <a16:creationId xmlns:a16="http://schemas.microsoft.com/office/drawing/2014/main" id="{3450DD1E-C64C-7F23-B9E0-21596E846E2A}"/>
                  </a:ext>
                </a:extLst>
              </p:cNvPr>
              <p:cNvSpPr>
                <a:spLocks/>
              </p:cNvSpPr>
              <p:nvPr/>
            </p:nvSpPr>
            <p:spPr bwMode="auto">
              <a:xfrm>
                <a:off x="2845" y="1957"/>
                <a:ext cx="115" cy="305"/>
              </a:xfrm>
              <a:custGeom>
                <a:avLst/>
                <a:gdLst>
                  <a:gd name="T0" fmla="*/ 560 w 38"/>
                  <a:gd name="T1" fmla="*/ 0 h 95"/>
                  <a:gd name="T2" fmla="*/ 0 w 38"/>
                  <a:gd name="T3" fmla="*/ 299 h 95"/>
                  <a:gd name="T4" fmla="*/ 0 w 38"/>
                  <a:gd name="T5" fmla="*/ 299 h 95"/>
                  <a:gd name="T6" fmla="*/ 330 w 38"/>
                  <a:gd name="T7" fmla="*/ 854 h 95"/>
                  <a:gd name="T8" fmla="*/ 439 w 38"/>
                  <a:gd name="T9" fmla="*/ 2289 h 95"/>
                  <a:gd name="T10" fmla="*/ 533 w 38"/>
                  <a:gd name="T11" fmla="*/ 3143 h 95"/>
                  <a:gd name="T12" fmla="*/ 533 w 38"/>
                  <a:gd name="T13" fmla="*/ 3143 h 95"/>
                  <a:gd name="T14" fmla="*/ 533 w 38"/>
                  <a:gd name="T15" fmla="*/ 3143 h 95"/>
                  <a:gd name="T16" fmla="*/ 533 w 38"/>
                  <a:gd name="T17" fmla="*/ 3143 h 95"/>
                  <a:gd name="T18" fmla="*/ 493 w 38"/>
                  <a:gd name="T19" fmla="*/ 2289 h 95"/>
                  <a:gd name="T20" fmla="*/ 723 w 38"/>
                  <a:gd name="T21" fmla="*/ 854 h 95"/>
                  <a:gd name="T22" fmla="*/ 1053 w 38"/>
                  <a:gd name="T23" fmla="*/ 299 h 95"/>
                  <a:gd name="T24" fmla="*/ 1053 w 38"/>
                  <a:gd name="T25" fmla="*/ 299 h 95"/>
                  <a:gd name="T26" fmla="*/ 614 w 38"/>
                  <a:gd name="T27" fmla="*/ 61 h 95"/>
                  <a:gd name="T28" fmla="*/ 560 w 38"/>
                  <a:gd name="T29" fmla="*/ 0 h 9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95">
                    <a:moveTo>
                      <a:pt x="20" y="0"/>
                    </a:moveTo>
                    <a:cubicBezTo>
                      <a:pt x="14" y="0"/>
                      <a:pt x="7" y="10"/>
                      <a:pt x="0" y="9"/>
                    </a:cubicBezTo>
                    <a:cubicBezTo>
                      <a:pt x="0" y="9"/>
                      <a:pt x="0" y="9"/>
                      <a:pt x="0" y="9"/>
                    </a:cubicBezTo>
                    <a:cubicBezTo>
                      <a:pt x="5" y="10"/>
                      <a:pt x="9" y="20"/>
                      <a:pt x="12" y="26"/>
                    </a:cubicBezTo>
                    <a:cubicBezTo>
                      <a:pt x="14" y="31"/>
                      <a:pt x="15" y="42"/>
                      <a:pt x="16" y="69"/>
                    </a:cubicBezTo>
                    <a:cubicBezTo>
                      <a:pt x="17" y="76"/>
                      <a:pt x="19" y="82"/>
                      <a:pt x="19" y="95"/>
                    </a:cubicBezTo>
                    <a:cubicBezTo>
                      <a:pt x="19" y="95"/>
                      <a:pt x="19" y="95"/>
                      <a:pt x="19" y="95"/>
                    </a:cubicBezTo>
                    <a:cubicBezTo>
                      <a:pt x="19" y="95"/>
                      <a:pt x="19" y="95"/>
                      <a:pt x="19" y="95"/>
                    </a:cubicBezTo>
                    <a:cubicBezTo>
                      <a:pt x="19" y="95"/>
                      <a:pt x="19" y="95"/>
                      <a:pt x="19" y="95"/>
                    </a:cubicBezTo>
                    <a:cubicBezTo>
                      <a:pt x="19" y="85"/>
                      <a:pt x="18" y="76"/>
                      <a:pt x="18" y="69"/>
                    </a:cubicBezTo>
                    <a:cubicBezTo>
                      <a:pt x="19" y="42"/>
                      <a:pt x="23" y="31"/>
                      <a:pt x="26" y="26"/>
                    </a:cubicBezTo>
                    <a:cubicBezTo>
                      <a:pt x="29" y="20"/>
                      <a:pt x="32" y="10"/>
                      <a:pt x="38" y="9"/>
                    </a:cubicBezTo>
                    <a:cubicBezTo>
                      <a:pt x="38" y="9"/>
                      <a:pt x="38" y="9"/>
                      <a:pt x="38" y="9"/>
                    </a:cubicBezTo>
                    <a:cubicBezTo>
                      <a:pt x="31" y="10"/>
                      <a:pt x="29" y="2"/>
                      <a:pt x="22" y="2"/>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0" name="Freeform 56">
                <a:extLst>
                  <a:ext uri="{FF2B5EF4-FFF2-40B4-BE49-F238E27FC236}">
                    <a16:creationId xmlns:a16="http://schemas.microsoft.com/office/drawing/2014/main" id="{164335ED-1106-737A-579A-A37801229853}"/>
                  </a:ext>
                </a:extLst>
              </p:cNvPr>
              <p:cNvSpPr>
                <a:spLocks/>
              </p:cNvSpPr>
              <p:nvPr/>
            </p:nvSpPr>
            <p:spPr bwMode="auto">
              <a:xfrm>
                <a:off x="2882" y="2005"/>
                <a:ext cx="36" cy="52"/>
              </a:xfrm>
              <a:custGeom>
                <a:avLst/>
                <a:gdLst>
                  <a:gd name="T0" fmla="*/ 0 w 12"/>
                  <a:gd name="T1" fmla="*/ 0 h 16"/>
                  <a:gd name="T2" fmla="*/ 162 w 12"/>
                  <a:gd name="T3" fmla="*/ 549 h 16"/>
                  <a:gd name="T4" fmla="*/ 324 w 12"/>
                  <a:gd name="T5" fmla="*/ 0 h 16"/>
                  <a:gd name="T6" fmla="*/ 0 w 12"/>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6">
                    <a:moveTo>
                      <a:pt x="0" y="0"/>
                    </a:moveTo>
                    <a:cubicBezTo>
                      <a:pt x="4" y="5"/>
                      <a:pt x="6" y="10"/>
                      <a:pt x="6" y="16"/>
                    </a:cubicBezTo>
                    <a:cubicBezTo>
                      <a:pt x="8" y="8"/>
                      <a:pt x="11" y="2"/>
                      <a:pt x="12" y="0"/>
                    </a:cubicBezTo>
                    <a:cubicBezTo>
                      <a:pt x="9" y="1"/>
                      <a:pt x="1" y="2"/>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1" name="Freeform 57">
                <a:extLst>
                  <a:ext uri="{FF2B5EF4-FFF2-40B4-BE49-F238E27FC236}">
                    <a16:creationId xmlns:a16="http://schemas.microsoft.com/office/drawing/2014/main" id="{C94133D1-BEF7-CDE5-C769-09CE050EFE28}"/>
                  </a:ext>
                </a:extLst>
              </p:cNvPr>
              <p:cNvSpPr>
                <a:spLocks/>
              </p:cNvSpPr>
              <p:nvPr/>
            </p:nvSpPr>
            <p:spPr bwMode="auto">
              <a:xfrm>
                <a:off x="2924" y="2298"/>
                <a:ext cx="108" cy="164"/>
              </a:xfrm>
              <a:custGeom>
                <a:avLst/>
                <a:gdLst>
                  <a:gd name="T0" fmla="*/ 513 w 36"/>
                  <a:gd name="T1" fmla="*/ 0 h 51"/>
                  <a:gd name="T2" fmla="*/ 459 w 36"/>
                  <a:gd name="T3" fmla="*/ 662 h 51"/>
                  <a:gd name="T4" fmla="*/ 0 w 36"/>
                  <a:gd name="T5" fmla="*/ 196 h 51"/>
                  <a:gd name="T6" fmla="*/ 459 w 36"/>
                  <a:gd name="T7" fmla="*/ 1129 h 51"/>
                  <a:gd name="T8" fmla="*/ 702 w 36"/>
                  <a:gd name="T9" fmla="*/ 1035 h 51"/>
                  <a:gd name="T10" fmla="*/ 513 w 36"/>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51">
                    <a:moveTo>
                      <a:pt x="19" y="0"/>
                    </a:moveTo>
                    <a:cubicBezTo>
                      <a:pt x="18" y="6"/>
                      <a:pt x="19" y="19"/>
                      <a:pt x="17" y="20"/>
                    </a:cubicBezTo>
                    <a:cubicBezTo>
                      <a:pt x="14" y="21"/>
                      <a:pt x="1" y="8"/>
                      <a:pt x="0" y="6"/>
                    </a:cubicBezTo>
                    <a:cubicBezTo>
                      <a:pt x="5" y="16"/>
                      <a:pt x="12" y="25"/>
                      <a:pt x="17" y="34"/>
                    </a:cubicBezTo>
                    <a:cubicBezTo>
                      <a:pt x="26" y="50"/>
                      <a:pt x="36" y="51"/>
                      <a:pt x="26" y="31"/>
                    </a:cubicBezTo>
                    <a:cubicBezTo>
                      <a:pt x="22" y="21"/>
                      <a:pt x="20" y="10"/>
                      <a:pt x="19" y="0"/>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2" name="Freeform 58">
                <a:extLst>
                  <a:ext uri="{FF2B5EF4-FFF2-40B4-BE49-F238E27FC236}">
                    <a16:creationId xmlns:a16="http://schemas.microsoft.com/office/drawing/2014/main" id="{956633E3-7352-FD13-C829-D4B843E784F2}"/>
                  </a:ext>
                </a:extLst>
              </p:cNvPr>
              <p:cNvSpPr>
                <a:spLocks/>
              </p:cNvSpPr>
              <p:nvPr/>
            </p:nvSpPr>
            <p:spPr bwMode="auto">
              <a:xfrm>
                <a:off x="2963" y="2121"/>
                <a:ext cx="48" cy="180"/>
              </a:xfrm>
              <a:custGeom>
                <a:avLst/>
                <a:gdLst>
                  <a:gd name="T0" fmla="*/ 432 w 16"/>
                  <a:gd name="T1" fmla="*/ 0 h 56"/>
                  <a:gd name="T2" fmla="*/ 108 w 16"/>
                  <a:gd name="T3" fmla="*/ 1861 h 56"/>
                  <a:gd name="T4" fmla="*/ 432 w 16"/>
                  <a:gd name="T5" fmla="*/ 0 h 56"/>
                  <a:gd name="T6" fmla="*/ 0 60000 65536"/>
                  <a:gd name="T7" fmla="*/ 0 60000 65536"/>
                  <a:gd name="T8" fmla="*/ 0 60000 65536"/>
                </a:gdLst>
                <a:ahLst/>
                <a:cxnLst>
                  <a:cxn ang="T6">
                    <a:pos x="T0" y="T1"/>
                  </a:cxn>
                  <a:cxn ang="T7">
                    <a:pos x="T2" y="T3"/>
                  </a:cxn>
                  <a:cxn ang="T8">
                    <a:pos x="T4" y="T5"/>
                  </a:cxn>
                </a:cxnLst>
                <a:rect l="0" t="0" r="r" b="b"/>
                <a:pathLst>
                  <a:path w="16" h="56">
                    <a:moveTo>
                      <a:pt x="16" y="0"/>
                    </a:moveTo>
                    <a:cubicBezTo>
                      <a:pt x="7" y="18"/>
                      <a:pt x="1" y="36"/>
                      <a:pt x="4" y="56"/>
                    </a:cubicBezTo>
                    <a:cubicBezTo>
                      <a:pt x="0" y="41"/>
                      <a:pt x="0" y="16"/>
                      <a:pt x="16" y="0"/>
                    </a:cubicBezTo>
                    <a:close/>
                  </a:path>
                </a:pathLst>
              </a:custGeom>
              <a:solidFill>
                <a:srgbClr val="D3D0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3" name="Freeform 59">
                <a:extLst>
                  <a:ext uri="{FF2B5EF4-FFF2-40B4-BE49-F238E27FC236}">
                    <a16:creationId xmlns:a16="http://schemas.microsoft.com/office/drawing/2014/main" id="{68DC2021-FC00-F062-C47F-62B32AB7281A}"/>
                  </a:ext>
                </a:extLst>
              </p:cNvPr>
              <p:cNvSpPr>
                <a:spLocks/>
              </p:cNvSpPr>
              <p:nvPr/>
            </p:nvSpPr>
            <p:spPr bwMode="auto">
              <a:xfrm>
                <a:off x="2411" y="2018"/>
                <a:ext cx="377" cy="495"/>
              </a:xfrm>
              <a:custGeom>
                <a:avLst/>
                <a:gdLst>
                  <a:gd name="T0" fmla="*/ 3293 w 125"/>
                  <a:gd name="T1" fmla="*/ 2893 h 154"/>
                  <a:gd name="T2" fmla="*/ 3073 w 125"/>
                  <a:gd name="T3" fmla="*/ 2594 h 154"/>
                  <a:gd name="T4" fmla="*/ 2829 w 125"/>
                  <a:gd name="T5" fmla="*/ 2623 h 154"/>
                  <a:gd name="T6" fmla="*/ 2856 w 125"/>
                  <a:gd name="T7" fmla="*/ 2388 h 154"/>
                  <a:gd name="T8" fmla="*/ 2639 w 125"/>
                  <a:gd name="T9" fmla="*/ 2221 h 154"/>
                  <a:gd name="T10" fmla="*/ 2383 w 125"/>
                  <a:gd name="T11" fmla="*/ 2295 h 154"/>
                  <a:gd name="T12" fmla="*/ 2585 w 125"/>
                  <a:gd name="T13" fmla="*/ 1633 h 154"/>
                  <a:gd name="T14" fmla="*/ 2193 w 125"/>
                  <a:gd name="T15" fmla="*/ 1861 h 154"/>
                  <a:gd name="T16" fmla="*/ 2220 w 125"/>
                  <a:gd name="T17" fmla="*/ 1755 h 154"/>
                  <a:gd name="T18" fmla="*/ 1918 w 125"/>
                  <a:gd name="T19" fmla="*/ 1395 h 154"/>
                  <a:gd name="T20" fmla="*/ 1701 w 125"/>
                  <a:gd name="T21" fmla="*/ 1064 h 154"/>
                  <a:gd name="T22" fmla="*/ 1457 w 125"/>
                  <a:gd name="T23" fmla="*/ 765 h 154"/>
                  <a:gd name="T24" fmla="*/ 1209 w 125"/>
                  <a:gd name="T25" fmla="*/ 363 h 154"/>
                  <a:gd name="T26" fmla="*/ 884 w 125"/>
                  <a:gd name="T27" fmla="*/ 495 h 154"/>
                  <a:gd name="T28" fmla="*/ 1019 w 125"/>
                  <a:gd name="T29" fmla="*/ 135 h 154"/>
                  <a:gd name="T30" fmla="*/ 654 w 125"/>
                  <a:gd name="T31" fmla="*/ 0 h 154"/>
                  <a:gd name="T32" fmla="*/ 546 w 125"/>
                  <a:gd name="T33" fmla="*/ 103 h 154"/>
                  <a:gd name="T34" fmla="*/ 546 w 125"/>
                  <a:gd name="T35" fmla="*/ 103 h 154"/>
                  <a:gd name="T36" fmla="*/ 464 w 125"/>
                  <a:gd name="T37" fmla="*/ 238 h 154"/>
                  <a:gd name="T38" fmla="*/ 437 w 125"/>
                  <a:gd name="T39" fmla="*/ 238 h 154"/>
                  <a:gd name="T40" fmla="*/ 356 w 125"/>
                  <a:gd name="T41" fmla="*/ 363 h 154"/>
                  <a:gd name="T42" fmla="*/ 356 w 125"/>
                  <a:gd name="T43" fmla="*/ 363 h 154"/>
                  <a:gd name="T44" fmla="*/ 54 w 125"/>
                  <a:gd name="T45" fmla="*/ 993 h 154"/>
                  <a:gd name="T46" fmla="*/ 54 w 125"/>
                  <a:gd name="T47" fmla="*/ 993 h 154"/>
                  <a:gd name="T48" fmla="*/ 0 w 125"/>
                  <a:gd name="T49" fmla="*/ 1167 h 154"/>
                  <a:gd name="T50" fmla="*/ 0 w 125"/>
                  <a:gd name="T51" fmla="*/ 1167 h 154"/>
                  <a:gd name="T52" fmla="*/ 217 w 125"/>
                  <a:gd name="T53" fmla="*/ 1395 h 154"/>
                  <a:gd name="T54" fmla="*/ 546 w 125"/>
                  <a:gd name="T55" fmla="*/ 1498 h 154"/>
                  <a:gd name="T56" fmla="*/ 884 w 125"/>
                  <a:gd name="T57" fmla="*/ 1861 h 154"/>
                  <a:gd name="T58" fmla="*/ 1155 w 125"/>
                  <a:gd name="T59" fmla="*/ 2189 h 154"/>
                  <a:gd name="T60" fmla="*/ 1538 w 125"/>
                  <a:gd name="T61" fmla="*/ 1964 h 154"/>
                  <a:gd name="T62" fmla="*/ 1484 w 125"/>
                  <a:gd name="T63" fmla="*/ 2491 h 154"/>
                  <a:gd name="T64" fmla="*/ 1484 w 125"/>
                  <a:gd name="T65" fmla="*/ 2491 h 154"/>
                  <a:gd name="T66" fmla="*/ 1182 w 125"/>
                  <a:gd name="T67" fmla="*/ 2790 h 154"/>
                  <a:gd name="T68" fmla="*/ 1182 w 125"/>
                  <a:gd name="T69" fmla="*/ 3192 h 154"/>
                  <a:gd name="T70" fmla="*/ 1101 w 125"/>
                  <a:gd name="T71" fmla="*/ 3719 h 154"/>
                  <a:gd name="T72" fmla="*/ 1128 w 125"/>
                  <a:gd name="T73" fmla="*/ 4153 h 154"/>
                  <a:gd name="T74" fmla="*/ 1264 w 125"/>
                  <a:gd name="T75" fmla="*/ 4516 h 154"/>
                  <a:gd name="T76" fmla="*/ 1457 w 125"/>
                  <a:gd name="T77" fmla="*/ 4886 h 154"/>
                  <a:gd name="T78" fmla="*/ 1592 w 125"/>
                  <a:gd name="T79" fmla="*/ 5082 h 154"/>
                  <a:gd name="T80" fmla="*/ 1945 w 125"/>
                  <a:gd name="T81" fmla="*/ 5114 h 154"/>
                  <a:gd name="T82" fmla="*/ 2084 w 125"/>
                  <a:gd name="T83" fmla="*/ 5114 h 154"/>
                  <a:gd name="T84" fmla="*/ 2084 w 125"/>
                  <a:gd name="T85" fmla="*/ 4979 h 154"/>
                  <a:gd name="T86" fmla="*/ 1918 w 125"/>
                  <a:gd name="T87" fmla="*/ 4950 h 154"/>
                  <a:gd name="T88" fmla="*/ 1972 w 125"/>
                  <a:gd name="T89" fmla="*/ 4754 h 154"/>
                  <a:gd name="T90" fmla="*/ 1837 w 125"/>
                  <a:gd name="T91" fmla="*/ 4349 h 154"/>
                  <a:gd name="T92" fmla="*/ 1728 w 125"/>
                  <a:gd name="T93" fmla="*/ 3915 h 154"/>
                  <a:gd name="T94" fmla="*/ 1701 w 125"/>
                  <a:gd name="T95" fmla="*/ 3523 h 154"/>
                  <a:gd name="T96" fmla="*/ 1701 w 125"/>
                  <a:gd name="T97" fmla="*/ 3285 h 154"/>
                  <a:gd name="T98" fmla="*/ 1674 w 125"/>
                  <a:gd name="T99" fmla="*/ 3224 h 154"/>
                  <a:gd name="T100" fmla="*/ 1864 w 125"/>
                  <a:gd name="T101" fmla="*/ 3150 h 154"/>
                  <a:gd name="T102" fmla="*/ 1891 w 125"/>
                  <a:gd name="T103" fmla="*/ 3192 h 154"/>
                  <a:gd name="T104" fmla="*/ 3266 w 125"/>
                  <a:gd name="T105" fmla="*/ 4545 h 154"/>
                  <a:gd name="T106" fmla="*/ 3212 w 125"/>
                  <a:gd name="T107" fmla="*/ 4349 h 154"/>
                  <a:gd name="T108" fmla="*/ 3266 w 125"/>
                  <a:gd name="T109" fmla="*/ 3989 h 154"/>
                  <a:gd name="T110" fmla="*/ 3429 w 125"/>
                  <a:gd name="T111" fmla="*/ 3616 h 154"/>
                  <a:gd name="T112" fmla="*/ 3321 w 125"/>
                  <a:gd name="T113" fmla="*/ 3256 h 154"/>
                  <a:gd name="T114" fmla="*/ 3293 w 125"/>
                  <a:gd name="T115" fmla="*/ 2893 h 1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5" h="154">
                    <a:moveTo>
                      <a:pt x="120" y="87"/>
                    </a:moveTo>
                    <a:cubicBezTo>
                      <a:pt x="111" y="90"/>
                      <a:pt x="112" y="85"/>
                      <a:pt x="112" y="78"/>
                    </a:cubicBezTo>
                    <a:cubicBezTo>
                      <a:pt x="109" y="79"/>
                      <a:pt x="106" y="80"/>
                      <a:pt x="103" y="79"/>
                    </a:cubicBezTo>
                    <a:cubicBezTo>
                      <a:pt x="103" y="77"/>
                      <a:pt x="103" y="74"/>
                      <a:pt x="104" y="72"/>
                    </a:cubicBezTo>
                    <a:cubicBezTo>
                      <a:pt x="98" y="75"/>
                      <a:pt x="92" y="74"/>
                      <a:pt x="96" y="67"/>
                    </a:cubicBezTo>
                    <a:cubicBezTo>
                      <a:pt x="93" y="68"/>
                      <a:pt x="90" y="69"/>
                      <a:pt x="87" y="69"/>
                    </a:cubicBezTo>
                    <a:cubicBezTo>
                      <a:pt x="86" y="62"/>
                      <a:pt x="91" y="55"/>
                      <a:pt x="94" y="49"/>
                    </a:cubicBezTo>
                    <a:cubicBezTo>
                      <a:pt x="88" y="50"/>
                      <a:pt x="85" y="54"/>
                      <a:pt x="80" y="56"/>
                    </a:cubicBezTo>
                    <a:cubicBezTo>
                      <a:pt x="80" y="55"/>
                      <a:pt x="81" y="54"/>
                      <a:pt x="81" y="53"/>
                    </a:cubicBezTo>
                    <a:cubicBezTo>
                      <a:pt x="69" y="58"/>
                      <a:pt x="62" y="54"/>
                      <a:pt x="70" y="42"/>
                    </a:cubicBezTo>
                    <a:cubicBezTo>
                      <a:pt x="62" y="39"/>
                      <a:pt x="54" y="45"/>
                      <a:pt x="62" y="32"/>
                    </a:cubicBezTo>
                    <a:cubicBezTo>
                      <a:pt x="52" y="35"/>
                      <a:pt x="44" y="31"/>
                      <a:pt x="53" y="23"/>
                    </a:cubicBezTo>
                    <a:cubicBezTo>
                      <a:pt x="42" y="29"/>
                      <a:pt x="43" y="19"/>
                      <a:pt x="44" y="11"/>
                    </a:cubicBezTo>
                    <a:cubicBezTo>
                      <a:pt x="40" y="11"/>
                      <a:pt x="36" y="14"/>
                      <a:pt x="32" y="15"/>
                    </a:cubicBezTo>
                    <a:cubicBezTo>
                      <a:pt x="31" y="11"/>
                      <a:pt x="35" y="8"/>
                      <a:pt x="37" y="4"/>
                    </a:cubicBezTo>
                    <a:cubicBezTo>
                      <a:pt x="31" y="6"/>
                      <a:pt x="23" y="6"/>
                      <a:pt x="24" y="0"/>
                    </a:cubicBezTo>
                    <a:cubicBezTo>
                      <a:pt x="22" y="1"/>
                      <a:pt x="21" y="2"/>
                      <a:pt x="20" y="3"/>
                    </a:cubicBezTo>
                    <a:cubicBezTo>
                      <a:pt x="20" y="3"/>
                      <a:pt x="20" y="3"/>
                      <a:pt x="20" y="3"/>
                    </a:cubicBezTo>
                    <a:cubicBezTo>
                      <a:pt x="19" y="5"/>
                      <a:pt x="18" y="6"/>
                      <a:pt x="17" y="7"/>
                    </a:cubicBezTo>
                    <a:cubicBezTo>
                      <a:pt x="17" y="7"/>
                      <a:pt x="17" y="7"/>
                      <a:pt x="16" y="7"/>
                    </a:cubicBezTo>
                    <a:cubicBezTo>
                      <a:pt x="15" y="8"/>
                      <a:pt x="14" y="10"/>
                      <a:pt x="13" y="11"/>
                    </a:cubicBezTo>
                    <a:cubicBezTo>
                      <a:pt x="13" y="11"/>
                      <a:pt x="13" y="11"/>
                      <a:pt x="13" y="11"/>
                    </a:cubicBezTo>
                    <a:cubicBezTo>
                      <a:pt x="9" y="16"/>
                      <a:pt x="5" y="23"/>
                      <a:pt x="2" y="30"/>
                    </a:cubicBezTo>
                    <a:cubicBezTo>
                      <a:pt x="2" y="30"/>
                      <a:pt x="2" y="30"/>
                      <a:pt x="2" y="30"/>
                    </a:cubicBezTo>
                    <a:cubicBezTo>
                      <a:pt x="1" y="32"/>
                      <a:pt x="0" y="33"/>
                      <a:pt x="0" y="35"/>
                    </a:cubicBezTo>
                    <a:cubicBezTo>
                      <a:pt x="0" y="35"/>
                      <a:pt x="0" y="35"/>
                      <a:pt x="0" y="35"/>
                    </a:cubicBezTo>
                    <a:cubicBezTo>
                      <a:pt x="3" y="37"/>
                      <a:pt x="7" y="38"/>
                      <a:pt x="8" y="42"/>
                    </a:cubicBezTo>
                    <a:cubicBezTo>
                      <a:pt x="14" y="38"/>
                      <a:pt x="21" y="36"/>
                      <a:pt x="20" y="45"/>
                    </a:cubicBezTo>
                    <a:cubicBezTo>
                      <a:pt x="30" y="39"/>
                      <a:pt x="34" y="44"/>
                      <a:pt x="32" y="56"/>
                    </a:cubicBezTo>
                    <a:cubicBezTo>
                      <a:pt x="42" y="51"/>
                      <a:pt x="42" y="59"/>
                      <a:pt x="42" y="66"/>
                    </a:cubicBezTo>
                    <a:cubicBezTo>
                      <a:pt x="47" y="64"/>
                      <a:pt x="51" y="60"/>
                      <a:pt x="56" y="59"/>
                    </a:cubicBezTo>
                    <a:cubicBezTo>
                      <a:pt x="59" y="64"/>
                      <a:pt x="56" y="70"/>
                      <a:pt x="54" y="75"/>
                    </a:cubicBezTo>
                    <a:cubicBezTo>
                      <a:pt x="54" y="75"/>
                      <a:pt x="54" y="75"/>
                      <a:pt x="54" y="75"/>
                    </a:cubicBezTo>
                    <a:cubicBezTo>
                      <a:pt x="51" y="80"/>
                      <a:pt x="46" y="80"/>
                      <a:pt x="43" y="84"/>
                    </a:cubicBezTo>
                    <a:cubicBezTo>
                      <a:pt x="52" y="87"/>
                      <a:pt x="49" y="91"/>
                      <a:pt x="43" y="96"/>
                    </a:cubicBezTo>
                    <a:cubicBezTo>
                      <a:pt x="52" y="102"/>
                      <a:pt x="45" y="107"/>
                      <a:pt x="40" y="112"/>
                    </a:cubicBezTo>
                    <a:cubicBezTo>
                      <a:pt x="50" y="112"/>
                      <a:pt x="43" y="121"/>
                      <a:pt x="41" y="125"/>
                    </a:cubicBezTo>
                    <a:cubicBezTo>
                      <a:pt x="49" y="122"/>
                      <a:pt x="53" y="131"/>
                      <a:pt x="46" y="136"/>
                    </a:cubicBezTo>
                    <a:cubicBezTo>
                      <a:pt x="56" y="131"/>
                      <a:pt x="56" y="141"/>
                      <a:pt x="53" y="147"/>
                    </a:cubicBezTo>
                    <a:cubicBezTo>
                      <a:pt x="58" y="142"/>
                      <a:pt x="59" y="148"/>
                      <a:pt x="58" y="153"/>
                    </a:cubicBezTo>
                    <a:cubicBezTo>
                      <a:pt x="62" y="153"/>
                      <a:pt x="67" y="154"/>
                      <a:pt x="71" y="154"/>
                    </a:cubicBezTo>
                    <a:cubicBezTo>
                      <a:pt x="73" y="154"/>
                      <a:pt x="74" y="154"/>
                      <a:pt x="76" y="154"/>
                    </a:cubicBezTo>
                    <a:cubicBezTo>
                      <a:pt x="76" y="153"/>
                      <a:pt x="76" y="151"/>
                      <a:pt x="76" y="150"/>
                    </a:cubicBezTo>
                    <a:cubicBezTo>
                      <a:pt x="74" y="150"/>
                      <a:pt x="71" y="149"/>
                      <a:pt x="70" y="149"/>
                    </a:cubicBezTo>
                    <a:cubicBezTo>
                      <a:pt x="70" y="148"/>
                      <a:pt x="71" y="144"/>
                      <a:pt x="72" y="143"/>
                    </a:cubicBezTo>
                    <a:cubicBezTo>
                      <a:pt x="65" y="142"/>
                      <a:pt x="62" y="136"/>
                      <a:pt x="67" y="131"/>
                    </a:cubicBezTo>
                    <a:cubicBezTo>
                      <a:pt x="63" y="128"/>
                      <a:pt x="55" y="122"/>
                      <a:pt x="63" y="118"/>
                    </a:cubicBezTo>
                    <a:cubicBezTo>
                      <a:pt x="61" y="115"/>
                      <a:pt x="57" y="107"/>
                      <a:pt x="62" y="106"/>
                    </a:cubicBezTo>
                    <a:cubicBezTo>
                      <a:pt x="61" y="102"/>
                      <a:pt x="61" y="100"/>
                      <a:pt x="62" y="99"/>
                    </a:cubicBezTo>
                    <a:cubicBezTo>
                      <a:pt x="61" y="97"/>
                      <a:pt x="61" y="97"/>
                      <a:pt x="61" y="97"/>
                    </a:cubicBezTo>
                    <a:cubicBezTo>
                      <a:pt x="63" y="96"/>
                      <a:pt x="66" y="95"/>
                      <a:pt x="68" y="95"/>
                    </a:cubicBezTo>
                    <a:cubicBezTo>
                      <a:pt x="68" y="95"/>
                      <a:pt x="70" y="95"/>
                      <a:pt x="69" y="96"/>
                    </a:cubicBezTo>
                    <a:cubicBezTo>
                      <a:pt x="85" y="98"/>
                      <a:pt x="103" y="123"/>
                      <a:pt x="119" y="137"/>
                    </a:cubicBezTo>
                    <a:cubicBezTo>
                      <a:pt x="119" y="135"/>
                      <a:pt x="118" y="133"/>
                      <a:pt x="117" y="131"/>
                    </a:cubicBezTo>
                    <a:cubicBezTo>
                      <a:pt x="119" y="128"/>
                      <a:pt x="118" y="124"/>
                      <a:pt x="119" y="120"/>
                    </a:cubicBezTo>
                    <a:cubicBezTo>
                      <a:pt x="120" y="116"/>
                      <a:pt x="124" y="113"/>
                      <a:pt x="125" y="109"/>
                    </a:cubicBezTo>
                    <a:cubicBezTo>
                      <a:pt x="125" y="104"/>
                      <a:pt x="122" y="102"/>
                      <a:pt x="121" y="98"/>
                    </a:cubicBezTo>
                    <a:cubicBezTo>
                      <a:pt x="120" y="94"/>
                      <a:pt x="120" y="90"/>
                      <a:pt x="120" y="87"/>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4" name="Freeform 60">
                <a:extLst>
                  <a:ext uri="{FF2B5EF4-FFF2-40B4-BE49-F238E27FC236}">
                    <a16:creationId xmlns:a16="http://schemas.microsoft.com/office/drawing/2014/main" id="{BF3A1494-F990-0A2F-4981-7A8BD29F4927}"/>
                  </a:ext>
                </a:extLst>
              </p:cNvPr>
              <p:cNvSpPr>
                <a:spLocks/>
              </p:cNvSpPr>
              <p:nvPr/>
            </p:nvSpPr>
            <p:spPr bwMode="auto">
              <a:xfrm>
                <a:off x="3014" y="2018"/>
                <a:ext cx="380" cy="495"/>
              </a:xfrm>
              <a:custGeom>
                <a:avLst/>
                <a:gdLst>
                  <a:gd name="T0" fmla="*/ 3456 w 126"/>
                  <a:gd name="T1" fmla="*/ 1167 h 154"/>
                  <a:gd name="T2" fmla="*/ 3100 w 126"/>
                  <a:gd name="T3" fmla="*/ 363 h 154"/>
                  <a:gd name="T4" fmla="*/ 3073 w 126"/>
                  <a:gd name="T5" fmla="*/ 363 h 154"/>
                  <a:gd name="T6" fmla="*/ 2992 w 126"/>
                  <a:gd name="T7" fmla="*/ 238 h 154"/>
                  <a:gd name="T8" fmla="*/ 2992 w 126"/>
                  <a:gd name="T9" fmla="*/ 238 h 154"/>
                  <a:gd name="T10" fmla="*/ 2802 w 126"/>
                  <a:gd name="T11" fmla="*/ 0 h 154"/>
                  <a:gd name="T12" fmla="*/ 2437 w 126"/>
                  <a:gd name="T13" fmla="*/ 135 h 154"/>
                  <a:gd name="T14" fmla="*/ 2545 w 126"/>
                  <a:gd name="T15" fmla="*/ 495 h 154"/>
                  <a:gd name="T16" fmla="*/ 2220 w 126"/>
                  <a:gd name="T17" fmla="*/ 363 h 154"/>
                  <a:gd name="T18" fmla="*/ 2000 w 126"/>
                  <a:gd name="T19" fmla="*/ 765 h 154"/>
                  <a:gd name="T20" fmla="*/ 1755 w 126"/>
                  <a:gd name="T21" fmla="*/ 1064 h 154"/>
                  <a:gd name="T22" fmla="*/ 1538 w 126"/>
                  <a:gd name="T23" fmla="*/ 1395 h 154"/>
                  <a:gd name="T24" fmla="*/ 1237 w 126"/>
                  <a:gd name="T25" fmla="*/ 1755 h 154"/>
                  <a:gd name="T26" fmla="*/ 1264 w 126"/>
                  <a:gd name="T27" fmla="*/ 1861 h 154"/>
                  <a:gd name="T28" fmla="*/ 884 w 126"/>
                  <a:gd name="T29" fmla="*/ 1633 h 154"/>
                  <a:gd name="T30" fmla="*/ 1074 w 126"/>
                  <a:gd name="T31" fmla="*/ 2295 h 154"/>
                  <a:gd name="T32" fmla="*/ 790 w 126"/>
                  <a:gd name="T33" fmla="*/ 2221 h 154"/>
                  <a:gd name="T34" fmla="*/ 600 w 126"/>
                  <a:gd name="T35" fmla="*/ 2388 h 154"/>
                  <a:gd name="T36" fmla="*/ 627 w 126"/>
                  <a:gd name="T37" fmla="*/ 2623 h 154"/>
                  <a:gd name="T38" fmla="*/ 383 w 126"/>
                  <a:gd name="T39" fmla="*/ 2594 h 154"/>
                  <a:gd name="T40" fmla="*/ 163 w 126"/>
                  <a:gd name="T41" fmla="*/ 2893 h 154"/>
                  <a:gd name="T42" fmla="*/ 136 w 126"/>
                  <a:gd name="T43" fmla="*/ 3256 h 154"/>
                  <a:gd name="T44" fmla="*/ 27 w 126"/>
                  <a:gd name="T45" fmla="*/ 3616 h 154"/>
                  <a:gd name="T46" fmla="*/ 190 w 126"/>
                  <a:gd name="T47" fmla="*/ 3989 h 154"/>
                  <a:gd name="T48" fmla="*/ 244 w 126"/>
                  <a:gd name="T49" fmla="*/ 4349 h 154"/>
                  <a:gd name="T50" fmla="*/ 190 w 126"/>
                  <a:gd name="T51" fmla="*/ 4545 h 154"/>
                  <a:gd name="T52" fmla="*/ 1538 w 126"/>
                  <a:gd name="T53" fmla="*/ 3192 h 154"/>
                  <a:gd name="T54" fmla="*/ 1592 w 126"/>
                  <a:gd name="T55" fmla="*/ 3150 h 154"/>
                  <a:gd name="T56" fmla="*/ 1782 w 126"/>
                  <a:gd name="T57" fmla="*/ 3224 h 154"/>
                  <a:gd name="T58" fmla="*/ 1728 w 126"/>
                  <a:gd name="T59" fmla="*/ 3285 h 154"/>
                  <a:gd name="T60" fmla="*/ 1755 w 126"/>
                  <a:gd name="T61" fmla="*/ 3523 h 154"/>
                  <a:gd name="T62" fmla="*/ 1728 w 126"/>
                  <a:gd name="T63" fmla="*/ 3915 h 154"/>
                  <a:gd name="T64" fmla="*/ 1620 w 126"/>
                  <a:gd name="T65" fmla="*/ 4349 h 154"/>
                  <a:gd name="T66" fmla="*/ 1484 w 126"/>
                  <a:gd name="T67" fmla="*/ 4754 h 154"/>
                  <a:gd name="T68" fmla="*/ 1538 w 126"/>
                  <a:gd name="T69" fmla="*/ 4950 h 154"/>
                  <a:gd name="T70" fmla="*/ 1372 w 126"/>
                  <a:gd name="T71" fmla="*/ 4979 h 154"/>
                  <a:gd name="T72" fmla="*/ 1372 w 126"/>
                  <a:gd name="T73" fmla="*/ 5114 h 154"/>
                  <a:gd name="T74" fmla="*/ 1647 w 126"/>
                  <a:gd name="T75" fmla="*/ 5114 h 154"/>
                  <a:gd name="T76" fmla="*/ 1864 w 126"/>
                  <a:gd name="T77" fmla="*/ 5082 h 154"/>
                  <a:gd name="T78" fmla="*/ 2000 w 126"/>
                  <a:gd name="T79" fmla="*/ 4886 h 154"/>
                  <a:gd name="T80" fmla="*/ 2165 w 126"/>
                  <a:gd name="T81" fmla="*/ 4516 h 154"/>
                  <a:gd name="T82" fmla="*/ 2301 w 126"/>
                  <a:gd name="T83" fmla="*/ 4153 h 154"/>
                  <a:gd name="T84" fmla="*/ 2355 w 126"/>
                  <a:gd name="T85" fmla="*/ 3719 h 154"/>
                  <a:gd name="T86" fmla="*/ 2247 w 126"/>
                  <a:gd name="T87" fmla="*/ 3192 h 154"/>
                  <a:gd name="T88" fmla="*/ 2274 w 126"/>
                  <a:gd name="T89" fmla="*/ 2790 h 154"/>
                  <a:gd name="T90" fmla="*/ 1972 w 126"/>
                  <a:gd name="T91" fmla="*/ 2491 h 154"/>
                  <a:gd name="T92" fmla="*/ 1972 w 126"/>
                  <a:gd name="T93" fmla="*/ 2491 h 154"/>
                  <a:gd name="T94" fmla="*/ 1918 w 126"/>
                  <a:gd name="T95" fmla="*/ 1964 h 154"/>
                  <a:gd name="T96" fmla="*/ 2301 w 126"/>
                  <a:gd name="T97" fmla="*/ 2189 h 154"/>
                  <a:gd name="T98" fmla="*/ 2573 w 126"/>
                  <a:gd name="T99" fmla="*/ 1861 h 154"/>
                  <a:gd name="T100" fmla="*/ 2910 w 126"/>
                  <a:gd name="T101" fmla="*/ 1498 h 154"/>
                  <a:gd name="T102" fmla="*/ 3212 w 126"/>
                  <a:gd name="T103" fmla="*/ 1395 h 154"/>
                  <a:gd name="T104" fmla="*/ 3456 w 126"/>
                  <a:gd name="T105" fmla="*/ 1167 h 154"/>
                  <a:gd name="T106" fmla="*/ 3456 w 126"/>
                  <a:gd name="T107" fmla="*/ 1167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54">
                    <a:moveTo>
                      <a:pt x="126" y="35"/>
                    </a:moveTo>
                    <a:cubicBezTo>
                      <a:pt x="123" y="26"/>
                      <a:pt x="118" y="18"/>
                      <a:pt x="113" y="11"/>
                    </a:cubicBezTo>
                    <a:cubicBezTo>
                      <a:pt x="113" y="11"/>
                      <a:pt x="113" y="11"/>
                      <a:pt x="112" y="11"/>
                    </a:cubicBezTo>
                    <a:cubicBezTo>
                      <a:pt x="111" y="10"/>
                      <a:pt x="110" y="8"/>
                      <a:pt x="109" y="7"/>
                    </a:cubicBezTo>
                    <a:cubicBezTo>
                      <a:pt x="109" y="7"/>
                      <a:pt x="109" y="7"/>
                      <a:pt x="109" y="7"/>
                    </a:cubicBezTo>
                    <a:cubicBezTo>
                      <a:pt x="107" y="4"/>
                      <a:pt x="105" y="2"/>
                      <a:pt x="102" y="0"/>
                    </a:cubicBezTo>
                    <a:cubicBezTo>
                      <a:pt x="103" y="6"/>
                      <a:pt x="95" y="6"/>
                      <a:pt x="89" y="4"/>
                    </a:cubicBezTo>
                    <a:cubicBezTo>
                      <a:pt x="91" y="8"/>
                      <a:pt x="95" y="11"/>
                      <a:pt x="93" y="15"/>
                    </a:cubicBezTo>
                    <a:cubicBezTo>
                      <a:pt x="89" y="14"/>
                      <a:pt x="86" y="11"/>
                      <a:pt x="81" y="11"/>
                    </a:cubicBezTo>
                    <a:cubicBezTo>
                      <a:pt x="83" y="19"/>
                      <a:pt x="84" y="29"/>
                      <a:pt x="73" y="23"/>
                    </a:cubicBezTo>
                    <a:cubicBezTo>
                      <a:pt x="81" y="31"/>
                      <a:pt x="73" y="35"/>
                      <a:pt x="64" y="32"/>
                    </a:cubicBezTo>
                    <a:cubicBezTo>
                      <a:pt x="71" y="45"/>
                      <a:pt x="64" y="39"/>
                      <a:pt x="56" y="42"/>
                    </a:cubicBezTo>
                    <a:cubicBezTo>
                      <a:pt x="63" y="54"/>
                      <a:pt x="57" y="58"/>
                      <a:pt x="45" y="53"/>
                    </a:cubicBezTo>
                    <a:cubicBezTo>
                      <a:pt x="45" y="54"/>
                      <a:pt x="45" y="55"/>
                      <a:pt x="46" y="56"/>
                    </a:cubicBezTo>
                    <a:cubicBezTo>
                      <a:pt x="41" y="54"/>
                      <a:pt x="38" y="50"/>
                      <a:pt x="32" y="49"/>
                    </a:cubicBezTo>
                    <a:cubicBezTo>
                      <a:pt x="35" y="55"/>
                      <a:pt x="40" y="62"/>
                      <a:pt x="39" y="69"/>
                    </a:cubicBezTo>
                    <a:cubicBezTo>
                      <a:pt x="35" y="69"/>
                      <a:pt x="32" y="68"/>
                      <a:pt x="29" y="67"/>
                    </a:cubicBezTo>
                    <a:cubicBezTo>
                      <a:pt x="34" y="74"/>
                      <a:pt x="27" y="75"/>
                      <a:pt x="22" y="72"/>
                    </a:cubicBezTo>
                    <a:cubicBezTo>
                      <a:pt x="23" y="74"/>
                      <a:pt x="23" y="77"/>
                      <a:pt x="23" y="79"/>
                    </a:cubicBezTo>
                    <a:cubicBezTo>
                      <a:pt x="20" y="80"/>
                      <a:pt x="17" y="79"/>
                      <a:pt x="14" y="78"/>
                    </a:cubicBezTo>
                    <a:cubicBezTo>
                      <a:pt x="14" y="85"/>
                      <a:pt x="14" y="90"/>
                      <a:pt x="6" y="87"/>
                    </a:cubicBezTo>
                    <a:cubicBezTo>
                      <a:pt x="6" y="90"/>
                      <a:pt x="6" y="94"/>
                      <a:pt x="5" y="98"/>
                    </a:cubicBezTo>
                    <a:cubicBezTo>
                      <a:pt x="4" y="102"/>
                      <a:pt x="0" y="104"/>
                      <a:pt x="1" y="109"/>
                    </a:cubicBezTo>
                    <a:cubicBezTo>
                      <a:pt x="2" y="113"/>
                      <a:pt x="5" y="116"/>
                      <a:pt x="7" y="120"/>
                    </a:cubicBezTo>
                    <a:cubicBezTo>
                      <a:pt x="8" y="124"/>
                      <a:pt x="7" y="128"/>
                      <a:pt x="9" y="131"/>
                    </a:cubicBezTo>
                    <a:cubicBezTo>
                      <a:pt x="8" y="133"/>
                      <a:pt x="7" y="135"/>
                      <a:pt x="7" y="137"/>
                    </a:cubicBezTo>
                    <a:cubicBezTo>
                      <a:pt x="23" y="123"/>
                      <a:pt x="41" y="98"/>
                      <a:pt x="56" y="96"/>
                    </a:cubicBezTo>
                    <a:cubicBezTo>
                      <a:pt x="56" y="95"/>
                      <a:pt x="57" y="95"/>
                      <a:pt x="58" y="95"/>
                    </a:cubicBezTo>
                    <a:cubicBezTo>
                      <a:pt x="60" y="95"/>
                      <a:pt x="62" y="96"/>
                      <a:pt x="65" y="97"/>
                    </a:cubicBezTo>
                    <a:cubicBezTo>
                      <a:pt x="63" y="99"/>
                      <a:pt x="63" y="99"/>
                      <a:pt x="63" y="99"/>
                    </a:cubicBezTo>
                    <a:cubicBezTo>
                      <a:pt x="65" y="100"/>
                      <a:pt x="65" y="102"/>
                      <a:pt x="64" y="106"/>
                    </a:cubicBezTo>
                    <a:cubicBezTo>
                      <a:pt x="68" y="107"/>
                      <a:pt x="65" y="115"/>
                      <a:pt x="63" y="118"/>
                    </a:cubicBezTo>
                    <a:cubicBezTo>
                      <a:pt x="71" y="122"/>
                      <a:pt x="63" y="128"/>
                      <a:pt x="59" y="131"/>
                    </a:cubicBezTo>
                    <a:cubicBezTo>
                      <a:pt x="64" y="136"/>
                      <a:pt x="61" y="142"/>
                      <a:pt x="54" y="143"/>
                    </a:cubicBezTo>
                    <a:cubicBezTo>
                      <a:pt x="55" y="144"/>
                      <a:pt x="55" y="148"/>
                      <a:pt x="56" y="149"/>
                    </a:cubicBezTo>
                    <a:cubicBezTo>
                      <a:pt x="54" y="149"/>
                      <a:pt x="52" y="150"/>
                      <a:pt x="50" y="150"/>
                    </a:cubicBezTo>
                    <a:cubicBezTo>
                      <a:pt x="50" y="151"/>
                      <a:pt x="50" y="152"/>
                      <a:pt x="50" y="154"/>
                    </a:cubicBezTo>
                    <a:cubicBezTo>
                      <a:pt x="53" y="154"/>
                      <a:pt x="57" y="154"/>
                      <a:pt x="60" y="154"/>
                    </a:cubicBezTo>
                    <a:cubicBezTo>
                      <a:pt x="63" y="154"/>
                      <a:pt x="65" y="154"/>
                      <a:pt x="68" y="153"/>
                    </a:cubicBezTo>
                    <a:cubicBezTo>
                      <a:pt x="66" y="149"/>
                      <a:pt x="67" y="142"/>
                      <a:pt x="73" y="147"/>
                    </a:cubicBezTo>
                    <a:cubicBezTo>
                      <a:pt x="69" y="141"/>
                      <a:pt x="69" y="131"/>
                      <a:pt x="79" y="136"/>
                    </a:cubicBezTo>
                    <a:cubicBezTo>
                      <a:pt x="73" y="131"/>
                      <a:pt x="76" y="122"/>
                      <a:pt x="84" y="125"/>
                    </a:cubicBezTo>
                    <a:cubicBezTo>
                      <a:pt x="83" y="121"/>
                      <a:pt x="76" y="112"/>
                      <a:pt x="86" y="112"/>
                    </a:cubicBezTo>
                    <a:cubicBezTo>
                      <a:pt x="80" y="107"/>
                      <a:pt x="74" y="102"/>
                      <a:pt x="82" y="96"/>
                    </a:cubicBezTo>
                    <a:cubicBezTo>
                      <a:pt x="77" y="91"/>
                      <a:pt x="74" y="87"/>
                      <a:pt x="83" y="84"/>
                    </a:cubicBezTo>
                    <a:cubicBezTo>
                      <a:pt x="80" y="80"/>
                      <a:pt x="75" y="80"/>
                      <a:pt x="72" y="75"/>
                    </a:cubicBezTo>
                    <a:cubicBezTo>
                      <a:pt x="72" y="75"/>
                      <a:pt x="72" y="75"/>
                      <a:pt x="72" y="75"/>
                    </a:cubicBezTo>
                    <a:cubicBezTo>
                      <a:pt x="69" y="70"/>
                      <a:pt x="67" y="64"/>
                      <a:pt x="70" y="59"/>
                    </a:cubicBezTo>
                    <a:cubicBezTo>
                      <a:pt x="75" y="60"/>
                      <a:pt x="79" y="64"/>
                      <a:pt x="84" y="66"/>
                    </a:cubicBezTo>
                    <a:cubicBezTo>
                      <a:pt x="84" y="59"/>
                      <a:pt x="84" y="51"/>
                      <a:pt x="94" y="56"/>
                    </a:cubicBezTo>
                    <a:cubicBezTo>
                      <a:pt x="92" y="44"/>
                      <a:pt x="96" y="39"/>
                      <a:pt x="106" y="45"/>
                    </a:cubicBezTo>
                    <a:cubicBezTo>
                      <a:pt x="104" y="36"/>
                      <a:pt x="112" y="38"/>
                      <a:pt x="117" y="42"/>
                    </a:cubicBezTo>
                    <a:cubicBezTo>
                      <a:pt x="119" y="38"/>
                      <a:pt x="123" y="37"/>
                      <a:pt x="126" y="35"/>
                    </a:cubicBezTo>
                    <a:cubicBezTo>
                      <a:pt x="126" y="35"/>
                      <a:pt x="126" y="35"/>
                      <a:pt x="126" y="35"/>
                    </a:cubicBezTo>
                    <a:close/>
                  </a:path>
                </a:pathLst>
              </a:cu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5" name="Freeform 61">
                <a:extLst>
                  <a:ext uri="{FF2B5EF4-FFF2-40B4-BE49-F238E27FC236}">
                    <a16:creationId xmlns:a16="http://schemas.microsoft.com/office/drawing/2014/main" id="{D13E24BC-74EE-F569-8E76-6F3FC07F9D7D}"/>
                  </a:ext>
                </a:extLst>
              </p:cNvPr>
              <p:cNvSpPr>
                <a:spLocks/>
              </p:cNvSpPr>
              <p:nvPr/>
            </p:nvSpPr>
            <p:spPr bwMode="auto">
              <a:xfrm>
                <a:off x="2393" y="2172"/>
                <a:ext cx="100" cy="283"/>
              </a:xfrm>
              <a:custGeom>
                <a:avLst/>
                <a:gdLst>
                  <a:gd name="T0" fmla="*/ 918 w 33"/>
                  <a:gd name="T1" fmla="*/ 2926 h 88"/>
                  <a:gd name="T2" fmla="*/ 221 w 33"/>
                  <a:gd name="T3" fmla="*/ 0 h 88"/>
                  <a:gd name="T4" fmla="*/ 918 w 33"/>
                  <a:gd name="T5" fmla="*/ 2926 h 88"/>
                  <a:gd name="T6" fmla="*/ 0 60000 65536"/>
                  <a:gd name="T7" fmla="*/ 0 60000 65536"/>
                  <a:gd name="T8" fmla="*/ 0 60000 65536"/>
                </a:gdLst>
                <a:ahLst/>
                <a:cxnLst>
                  <a:cxn ang="T6">
                    <a:pos x="T0" y="T1"/>
                  </a:cxn>
                  <a:cxn ang="T7">
                    <a:pos x="T2" y="T3"/>
                  </a:cxn>
                  <a:cxn ang="T8">
                    <a:pos x="T4" y="T5"/>
                  </a:cxn>
                </a:cxnLst>
                <a:rect l="0" t="0" r="r" b="b"/>
                <a:pathLst>
                  <a:path w="33" h="88">
                    <a:moveTo>
                      <a:pt x="33" y="88"/>
                    </a:moveTo>
                    <a:cubicBezTo>
                      <a:pt x="0" y="64"/>
                      <a:pt x="4" y="24"/>
                      <a:pt x="8" y="0"/>
                    </a:cubicBezTo>
                    <a:cubicBezTo>
                      <a:pt x="7" y="29"/>
                      <a:pt x="18" y="55"/>
                      <a:pt x="33"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6" name="Freeform 62">
                <a:extLst>
                  <a:ext uri="{FF2B5EF4-FFF2-40B4-BE49-F238E27FC236}">
                    <a16:creationId xmlns:a16="http://schemas.microsoft.com/office/drawing/2014/main" id="{157B5F65-9B13-9B97-708C-660A3C54B376}"/>
                  </a:ext>
                </a:extLst>
              </p:cNvPr>
              <p:cNvSpPr>
                <a:spLocks/>
              </p:cNvSpPr>
              <p:nvPr/>
            </p:nvSpPr>
            <p:spPr bwMode="auto">
              <a:xfrm>
                <a:off x="2999" y="1989"/>
                <a:ext cx="172" cy="270"/>
              </a:xfrm>
              <a:custGeom>
                <a:avLst/>
                <a:gdLst>
                  <a:gd name="T0" fmla="*/ 1566 w 57"/>
                  <a:gd name="T1" fmla="*/ 0 h 84"/>
                  <a:gd name="T2" fmla="*/ 0 w 57"/>
                  <a:gd name="T3" fmla="*/ 2790 h 84"/>
                  <a:gd name="T4" fmla="*/ 1566 w 57"/>
                  <a:gd name="T5" fmla="*/ 0 h 84"/>
                  <a:gd name="T6" fmla="*/ 0 60000 65536"/>
                  <a:gd name="T7" fmla="*/ 0 60000 65536"/>
                  <a:gd name="T8" fmla="*/ 0 60000 65536"/>
                </a:gdLst>
                <a:ahLst/>
                <a:cxnLst>
                  <a:cxn ang="T6">
                    <a:pos x="T0" y="T1"/>
                  </a:cxn>
                  <a:cxn ang="T7">
                    <a:pos x="T2" y="T3"/>
                  </a:cxn>
                  <a:cxn ang="T8">
                    <a:pos x="T4" y="T5"/>
                  </a:cxn>
                </a:cxnLst>
                <a:rect l="0" t="0" r="r" b="b"/>
                <a:pathLst>
                  <a:path w="57" h="84">
                    <a:moveTo>
                      <a:pt x="57" y="0"/>
                    </a:moveTo>
                    <a:cubicBezTo>
                      <a:pt x="43" y="4"/>
                      <a:pt x="4" y="39"/>
                      <a:pt x="0" y="84"/>
                    </a:cubicBezTo>
                    <a:cubicBezTo>
                      <a:pt x="3" y="69"/>
                      <a:pt x="24" y="23"/>
                      <a:pt x="5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7" name="Freeform 63">
                <a:extLst>
                  <a:ext uri="{FF2B5EF4-FFF2-40B4-BE49-F238E27FC236}">
                    <a16:creationId xmlns:a16="http://schemas.microsoft.com/office/drawing/2014/main" id="{B97781CC-24F6-53ED-28EE-FC1668F7560A}"/>
                  </a:ext>
                </a:extLst>
              </p:cNvPr>
              <p:cNvSpPr>
                <a:spLocks/>
              </p:cNvSpPr>
              <p:nvPr/>
            </p:nvSpPr>
            <p:spPr bwMode="auto">
              <a:xfrm>
                <a:off x="2273" y="2118"/>
                <a:ext cx="211" cy="469"/>
              </a:xfrm>
              <a:custGeom>
                <a:avLst/>
                <a:gdLst>
                  <a:gd name="T0" fmla="*/ 654 w 70"/>
                  <a:gd name="T1" fmla="*/ 1124 h 146"/>
                  <a:gd name="T2" fmla="*/ 1426 w 70"/>
                  <a:gd name="T3" fmla="*/ 4179 h 146"/>
                  <a:gd name="T4" fmla="*/ 54 w 70"/>
                  <a:gd name="T5" fmla="*/ 2518 h 146"/>
                  <a:gd name="T6" fmla="*/ 546 w 70"/>
                  <a:gd name="T7" fmla="*/ 0 h 146"/>
                  <a:gd name="T8" fmla="*/ 654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24" y="34"/>
                    </a:moveTo>
                    <a:cubicBezTo>
                      <a:pt x="22" y="78"/>
                      <a:pt x="34" y="106"/>
                      <a:pt x="52" y="126"/>
                    </a:cubicBezTo>
                    <a:cubicBezTo>
                      <a:pt x="70" y="146"/>
                      <a:pt x="4" y="112"/>
                      <a:pt x="2" y="76"/>
                    </a:cubicBezTo>
                    <a:cubicBezTo>
                      <a:pt x="0" y="40"/>
                      <a:pt x="10" y="0"/>
                      <a:pt x="20" y="0"/>
                    </a:cubicBezTo>
                    <a:cubicBezTo>
                      <a:pt x="30" y="0"/>
                      <a:pt x="24" y="8"/>
                      <a:pt x="24"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8" name="Freeform 64">
                <a:extLst>
                  <a:ext uri="{FF2B5EF4-FFF2-40B4-BE49-F238E27FC236}">
                    <a16:creationId xmlns:a16="http://schemas.microsoft.com/office/drawing/2014/main" id="{370961DA-B27B-5F20-37E5-C3AA3F124D77}"/>
                  </a:ext>
                </a:extLst>
              </p:cNvPr>
              <p:cNvSpPr>
                <a:spLocks/>
              </p:cNvSpPr>
              <p:nvPr/>
            </p:nvSpPr>
            <p:spPr bwMode="auto">
              <a:xfrm>
                <a:off x="3319" y="2118"/>
                <a:ext cx="211" cy="469"/>
              </a:xfrm>
              <a:custGeom>
                <a:avLst/>
                <a:gdLst>
                  <a:gd name="T0" fmla="*/ 1263 w 70"/>
                  <a:gd name="T1" fmla="*/ 1124 h 146"/>
                  <a:gd name="T2" fmla="*/ 491 w 70"/>
                  <a:gd name="T3" fmla="*/ 4179 h 146"/>
                  <a:gd name="T4" fmla="*/ 1863 w 70"/>
                  <a:gd name="T5" fmla="*/ 2518 h 146"/>
                  <a:gd name="T6" fmla="*/ 1372 w 70"/>
                  <a:gd name="T7" fmla="*/ 0 h 146"/>
                  <a:gd name="T8" fmla="*/ 1263 w 70"/>
                  <a:gd name="T9" fmla="*/ 1124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146">
                    <a:moveTo>
                      <a:pt x="46" y="34"/>
                    </a:moveTo>
                    <a:cubicBezTo>
                      <a:pt x="48" y="78"/>
                      <a:pt x="36" y="106"/>
                      <a:pt x="18" y="126"/>
                    </a:cubicBezTo>
                    <a:cubicBezTo>
                      <a:pt x="0" y="146"/>
                      <a:pt x="66" y="112"/>
                      <a:pt x="68" y="76"/>
                    </a:cubicBezTo>
                    <a:cubicBezTo>
                      <a:pt x="70" y="40"/>
                      <a:pt x="60" y="0"/>
                      <a:pt x="50" y="0"/>
                    </a:cubicBezTo>
                    <a:cubicBezTo>
                      <a:pt x="40" y="0"/>
                      <a:pt x="46" y="8"/>
                      <a:pt x="46" y="34"/>
                    </a:cubicBezTo>
                    <a:close/>
                  </a:path>
                </a:pathLst>
              </a:cu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89" name="Freeform 65">
                <a:extLst>
                  <a:ext uri="{FF2B5EF4-FFF2-40B4-BE49-F238E27FC236}">
                    <a16:creationId xmlns:a16="http://schemas.microsoft.com/office/drawing/2014/main" id="{A734BD88-8095-10F8-9659-9C32F463EC14}"/>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0" name="Freeform 66">
                <a:extLst>
                  <a:ext uri="{FF2B5EF4-FFF2-40B4-BE49-F238E27FC236}">
                    <a16:creationId xmlns:a16="http://schemas.microsoft.com/office/drawing/2014/main" id="{D4AD95E6-F891-1972-B25D-545EFBE1599B}"/>
                  </a:ext>
                </a:extLst>
              </p:cNvPr>
              <p:cNvSpPr>
                <a:spLocks/>
              </p:cNvSpPr>
              <p:nvPr/>
            </p:nvSpPr>
            <p:spPr bwMode="auto">
              <a:xfrm>
                <a:off x="2743" y="2063"/>
                <a:ext cx="124" cy="399"/>
              </a:xfrm>
              <a:custGeom>
                <a:avLst/>
                <a:gdLst>
                  <a:gd name="T0" fmla="*/ 998 w 41"/>
                  <a:gd name="T1" fmla="*/ 2494 h 124"/>
                  <a:gd name="T2" fmla="*/ 0 w 41"/>
                  <a:gd name="T3" fmla="*/ 0 h 124"/>
                  <a:gd name="T4" fmla="*/ 27 w 41"/>
                  <a:gd name="T5" fmla="*/ 32 h 124"/>
                  <a:gd name="T6" fmla="*/ 330 w 41"/>
                  <a:gd name="T7" fmla="*/ 570 h 124"/>
                  <a:gd name="T8" fmla="*/ 547 w 41"/>
                  <a:gd name="T9" fmla="*/ 3469 h 124"/>
                  <a:gd name="T10" fmla="*/ 777 w 41"/>
                  <a:gd name="T11" fmla="*/ 3562 h 124"/>
                  <a:gd name="T12" fmla="*/ 1134 w 41"/>
                  <a:gd name="T13" fmla="*/ 2838 h 124"/>
                  <a:gd name="T14" fmla="*/ 998 w 41"/>
                  <a:gd name="T15" fmla="*/ 2494 h 1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24">
                    <a:moveTo>
                      <a:pt x="36" y="75"/>
                    </a:moveTo>
                    <a:cubicBezTo>
                      <a:pt x="36" y="57"/>
                      <a:pt x="26" y="8"/>
                      <a:pt x="0" y="0"/>
                    </a:cubicBezTo>
                    <a:cubicBezTo>
                      <a:pt x="0" y="0"/>
                      <a:pt x="0" y="0"/>
                      <a:pt x="1" y="1"/>
                    </a:cubicBezTo>
                    <a:cubicBezTo>
                      <a:pt x="4" y="4"/>
                      <a:pt x="8" y="10"/>
                      <a:pt x="12" y="17"/>
                    </a:cubicBezTo>
                    <a:cubicBezTo>
                      <a:pt x="21" y="33"/>
                      <a:pt x="36" y="67"/>
                      <a:pt x="20" y="104"/>
                    </a:cubicBezTo>
                    <a:cubicBezTo>
                      <a:pt x="10" y="124"/>
                      <a:pt x="20" y="123"/>
                      <a:pt x="28" y="107"/>
                    </a:cubicBezTo>
                    <a:cubicBezTo>
                      <a:pt x="33" y="99"/>
                      <a:pt x="37" y="91"/>
                      <a:pt x="41" y="85"/>
                    </a:cubicBezTo>
                    <a:cubicBezTo>
                      <a:pt x="37" y="89"/>
                      <a:pt x="35" y="88"/>
                      <a:pt x="36" y="75"/>
                    </a:cubicBezTo>
                    <a:close/>
                  </a:path>
                </a:pathLst>
              </a:custGeom>
              <a:solidFill>
                <a:srgbClr val="8677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1" name="Freeform 67">
                <a:extLst>
                  <a:ext uri="{FF2B5EF4-FFF2-40B4-BE49-F238E27FC236}">
                    <a16:creationId xmlns:a16="http://schemas.microsoft.com/office/drawing/2014/main" id="{04251B32-9AC2-6A3F-69F5-39F7E65E40F9}"/>
                  </a:ext>
                </a:extLst>
              </p:cNvPr>
              <p:cNvSpPr>
                <a:spLocks/>
              </p:cNvSpPr>
              <p:nvPr/>
            </p:nvSpPr>
            <p:spPr bwMode="auto">
              <a:xfrm>
                <a:off x="1416" y="2250"/>
                <a:ext cx="172" cy="250"/>
              </a:xfrm>
              <a:custGeom>
                <a:avLst/>
                <a:gdLst>
                  <a:gd name="T0" fmla="*/ 1566 w 57"/>
                  <a:gd name="T1" fmla="*/ 494 h 78"/>
                  <a:gd name="T2" fmla="*/ 465 w 57"/>
                  <a:gd name="T3" fmla="*/ 433 h 78"/>
                  <a:gd name="T4" fmla="*/ 573 w 57"/>
                  <a:gd name="T5" fmla="*/ 2567 h 78"/>
                  <a:gd name="T6" fmla="*/ 628 w 57"/>
                  <a:gd name="T7" fmla="*/ 689 h 78"/>
                  <a:gd name="T8" fmla="*/ 1566 w 57"/>
                  <a:gd name="T9" fmla="*/ 494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78">
                    <a:moveTo>
                      <a:pt x="57" y="15"/>
                    </a:moveTo>
                    <a:cubicBezTo>
                      <a:pt x="45" y="5"/>
                      <a:pt x="28" y="0"/>
                      <a:pt x="17" y="13"/>
                    </a:cubicBezTo>
                    <a:cubicBezTo>
                      <a:pt x="0" y="34"/>
                      <a:pt x="5" y="67"/>
                      <a:pt x="21" y="78"/>
                    </a:cubicBezTo>
                    <a:cubicBezTo>
                      <a:pt x="10" y="56"/>
                      <a:pt x="15" y="31"/>
                      <a:pt x="23" y="21"/>
                    </a:cubicBezTo>
                    <a:cubicBezTo>
                      <a:pt x="31" y="11"/>
                      <a:pt x="50" y="8"/>
                      <a:pt x="5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2" name="Freeform 68">
                <a:extLst>
                  <a:ext uri="{FF2B5EF4-FFF2-40B4-BE49-F238E27FC236}">
                    <a16:creationId xmlns:a16="http://schemas.microsoft.com/office/drawing/2014/main" id="{4EF8FF47-3D54-B6B8-6060-0BA2ACCCCD81}"/>
                  </a:ext>
                </a:extLst>
              </p:cNvPr>
              <p:cNvSpPr>
                <a:spLocks/>
              </p:cNvSpPr>
              <p:nvPr/>
            </p:nvSpPr>
            <p:spPr bwMode="auto">
              <a:xfrm>
                <a:off x="3135" y="1372"/>
                <a:ext cx="1194" cy="1823"/>
              </a:xfrm>
              <a:custGeom>
                <a:avLst/>
                <a:gdLst>
                  <a:gd name="T0" fmla="*/ 10665 w 396"/>
                  <a:gd name="T1" fmla="*/ 5418 h 567"/>
                  <a:gd name="T2" fmla="*/ 9428 w 396"/>
                  <a:gd name="T3" fmla="*/ 3794 h 567"/>
                  <a:gd name="T4" fmla="*/ 9483 w 396"/>
                  <a:gd name="T5" fmla="*/ 1923 h 567"/>
                  <a:gd name="T6" fmla="*/ 8201 w 396"/>
                  <a:gd name="T7" fmla="*/ 270 h 567"/>
                  <a:gd name="T8" fmla="*/ 7728 w 396"/>
                  <a:gd name="T9" fmla="*/ 0 h 567"/>
                  <a:gd name="T10" fmla="*/ 7674 w 396"/>
                  <a:gd name="T11" fmla="*/ 238 h 567"/>
                  <a:gd name="T12" fmla="*/ 6881 w 396"/>
                  <a:gd name="T13" fmla="*/ 4154 h 567"/>
                  <a:gd name="T14" fmla="*/ 5292 w 396"/>
                  <a:gd name="T15" fmla="*/ 3958 h 567"/>
                  <a:gd name="T16" fmla="*/ 3672 w 396"/>
                  <a:gd name="T17" fmla="*/ 4591 h 567"/>
                  <a:gd name="T18" fmla="*/ 3072 w 396"/>
                  <a:gd name="T19" fmla="*/ 6884 h 567"/>
                  <a:gd name="T20" fmla="*/ 1972 w 396"/>
                  <a:gd name="T21" fmla="*/ 7080 h 567"/>
                  <a:gd name="T22" fmla="*/ 54 w 396"/>
                  <a:gd name="T23" fmla="*/ 9138 h 567"/>
                  <a:gd name="T24" fmla="*/ 992 w 396"/>
                  <a:gd name="T25" fmla="*/ 11960 h 567"/>
                  <a:gd name="T26" fmla="*/ 1345 w 396"/>
                  <a:gd name="T27" fmla="*/ 13533 h 567"/>
                  <a:gd name="T28" fmla="*/ 1372 w 396"/>
                  <a:gd name="T29" fmla="*/ 14719 h 567"/>
                  <a:gd name="T30" fmla="*/ 1372 w 396"/>
                  <a:gd name="T31" fmla="*/ 14719 h 567"/>
                  <a:gd name="T32" fmla="*/ 1701 w 396"/>
                  <a:gd name="T33" fmla="*/ 16221 h 567"/>
                  <a:gd name="T34" fmla="*/ 4300 w 396"/>
                  <a:gd name="T35" fmla="*/ 16156 h 567"/>
                  <a:gd name="T36" fmla="*/ 7481 w 396"/>
                  <a:gd name="T37" fmla="*/ 16581 h 567"/>
                  <a:gd name="T38" fmla="*/ 8774 w 396"/>
                  <a:gd name="T39" fmla="*/ 18182 h 567"/>
                  <a:gd name="T40" fmla="*/ 8964 w 396"/>
                  <a:gd name="T41" fmla="*/ 18844 h 567"/>
                  <a:gd name="T42" fmla="*/ 9591 w 396"/>
                  <a:gd name="T43" fmla="*/ 17812 h 567"/>
                  <a:gd name="T44" fmla="*/ 10390 w 396"/>
                  <a:gd name="T45" fmla="*/ 15484 h 567"/>
                  <a:gd name="T46" fmla="*/ 9591 w 396"/>
                  <a:gd name="T47" fmla="*/ 13954 h 567"/>
                  <a:gd name="T48" fmla="*/ 10529 w 396"/>
                  <a:gd name="T49" fmla="*/ 13324 h 567"/>
                  <a:gd name="T50" fmla="*/ 10719 w 396"/>
                  <a:gd name="T51" fmla="*/ 11568 h 567"/>
                  <a:gd name="T52" fmla="*/ 9983 w 396"/>
                  <a:gd name="T53" fmla="*/ 9334 h 567"/>
                  <a:gd name="T54" fmla="*/ 10746 w 396"/>
                  <a:gd name="T55" fmla="*/ 8208 h 567"/>
                  <a:gd name="T56" fmla="*/ 10665 w 396"/>
                  <a:gd name="T57" fmla="*/ 5418 h 5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6" h="567">
                    <a:moveTo>
                      <a:pt x="389" y="163"/>
                    </a:moveTo>
                    <a:cubicBezTo>
                      <a:pt x="382" y="129"/>
                      <a:pt x="363" y="112"/>
                      <a:pt x="344" y="114"/>
                    </a:cubicBezTo>
                    <a:cubicBezTo>
                      <a:pt x="349" y="109"/>
                      <a:pt x="361" y="75"/>
                      <a:pt x="346" y="58"/>
                    </a:cubicBezTo>
                    <a:cubicBezTo>
                      <a:pt x="331" y="41"/>
                      <a:pt x="312" y="16"/>
                      <a:pt x="299" y="8"/>
                    </a:cubicBezTo>
                    <a:cubicBezTo>
                      <a:pt x="294" y="5"/>
                      <a:pt x="288" y="2"/>
                      <a:pt x="282" y="0"/>
                    </a:cubicBezTo>
                    <a:cubicBezTo>
                      <a:pt x="281" y="2"/>
                      <a:pt x="280" y="5"/>
                      <a:pt x="280" y="7"/>
                    </a:cubicBezTo>
                    <a:cubicBezTo>
                      <a:pt x="271" y="43"/>
                      <a:pt x="298" y="104"/>
                      <a:pt x="251" y="125"/>
                    </a:cubicBezTo>
                    <a:cubicBezTo>
                      <a:pt x="231" y="134"/>
                      <a:pt x="213" y="123"/>
                      <a:pt x="193" y="119"/>
                    </a:cubicBezTo>
                    <a:cubicBezTo>
                      <a:pt x="175" y="115"/>
                      <a:pt x="147" y="124"/>
                      <a:pt x="134" y="138"/>
                    </a:cubicBezTo>
                    <a:cubicBezTo>
                      <a:pt x="117" y="157"/>
                      <a:pt x="128" y="188"/>
                      <a:pt x="112" y="207"/>
                    </a:cubicBezTo>
                    <a:cubicBezTo>
                      <a:pt x="101" y="220"/>
                      <a:pt x="87" y="209"/>
                      <a:pt x="72" y="213"/>
                    </a:cubicBezTo>
                    <a:cubicBezTo>
                      <a:pt x="46" y="219"/>
                      <a:pt x="0" y="244"/>
                      <a:pt x="2" y="275"/>
                    </a:cubicBezTo>
                    <a:cubicBezTo>
                      <a:pt x="4" y="303"/>
                      <a:pt x="26" y="335"/>
                      <a:pt x="36" y="360"/>
                    </a:cubicBezTo>
                    <a:cubicBezTo>
                      <a:pt x="42" y="376"/>
                      <a:pt x="48" y="391"/>
                      <a:pt x="49" y="407"/>
                    </a:cubicBezTo>
                    <a:cubicBezTo>
                      <a:pt x="50" y="419"/>
                      <a:pt x="43" y="425"/>
                      <a:pt x="50" y="443"/>
                    </a:cubicBezTo>
                    <a:cubicBezTo>
                      <a:pt x="50" y="443"/>
                      <a:pt x="50" y="443"/>
                      <a:pt x="50" y="443"/>
                    </a:cubicBezTo>
                    <a:cubicBezTo>
                      <a:pt x="57" y="459"/>
                      <a:pt x="43" y="477"/>
                      <a:pt x="62" y="488"/>
                    </a:cubicBezTo>
                    <a:cubicBezTo>
                      <a:pt x="105" y="511"/>
                      <a:pt x="133" y="496"/>
                      <a:pt x="157" y="486"/>
                    </a:cubicBezTo>
                    <a:cubicBezTo>
                      <a:pt x="195" y="471"/>
                      <a:pt x="252" y="456"/>
                      <a:pt x="273" y="499"/>
                    </a:cubicBezTo>
                    <a:cubicBezTo>
                      <a:pt x="283" y="523"/>
                      <a:pt x="305" y="528"/>
                      <a:pt x="320" y="547"/>
                    </a:cubicBezTo>
                    <a:cubicBezTo>
                      <a:pt x="324" y="552"/>
                      <a:pt x="325" y="561"/>
                      <a:pt x="327" y="567"/>
                    </a:cubicBezTo>
                    <a:cubicBezTo>
                      <a:pt x="334" y="560"/>
                      <a:pt x="342" y="550"/>
                      <a:pt x="350" y="536"/>
                    </a:cubicBezTo>
                    <a:cubicBezTo>
                      <a:pt x="358" y="521"/>
                      <a:pt x="379" y="496"/>
                      <a:pt x="379" y="466"/>
                    </a:cubicBezTo>
                    <a:cubicBezTo>
                      <a:pt x="380" y="439"/>
                      <a:pt x="361" y="428"/>
                      <a:pt x="350" y="420"/>
                    </a:cubicBezTo>
                    <a:cubicBezTo>
                      <a:pt x="356" y="421"/>
                      <a:pt x="375" y="415"/>
                      <a:pt x="384" y="401"/>
                    </a:cubicBezTo>
                    <a:cubicBezTo>
                      <a:pt x="393" y="387"/>
                      <a:pt x="392" y="379"/>
                      <a:pt x="391" y="348"/>
                    </a:cubicBezTo>
                    <a:cubicBezTo>
                      <a:pt x="390" y="317"/>
                      <a:pt x="385" y="288"/>
                      <a:pt x="364" y="281"/>
                    </a:cubicBezTo>
                    <a:cubicBezTo>
                      <a:pt x="373" y="278"/>
                      <a:pt x="393" y="262"/>
                      <a:pt x="392" y="247"/>
                    </a:cubicBezTo>
                    <a:cubicBezTo>
                      <a:pt x="391" y="232"/>
                      <a:pt x="396" y="197"/>
                      <a:pt x="389" y="163"/>
                    </a:cubicBezTo>
                    <a:close/>
                  </a:path>
                </a:pathLst>
              </a:cu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3" name="Freeform 69">
                <a:extLst>
                  <a:ext uri="{FF2B5EF4-FFF2-40B4-BE49-F238E27FC236}">
                    <a16:creationId xmlns:a16="http://schemas.microsoft.com/office/drawing/2014/main" id="{A812396F-9C7A-D307-1C00-F1813F5CC10A}"/>
                  </a:ext>
                </a:extLst>
              </p:cNvPr>
              <p:cNvSpPr>
                <a:spLocks/>
              </p:cNvSpPr>
              <p:nvPr/>
            </p:nvSpPr>
            <p:spPr bwMode="auto">
              <a:xfrm>
                <a:off x="3135" y="1487"/>
                <a:ext cx="1113" cy="1197"/>
              </a:xfrm>
              <a:custGeom>
                <a:avLst/>
                <a:gdLst>
                  <a:gd name="T0" fmla="*/ 7743 w 369"/>
                  <a:gd name="T1" fmla="*/ 11391 h 372"/>
                  <a:gd name="T2" fmla="*/ 9552 w 369"/>
                  <a:gd name="T3" fmla="*/ 11867 h 372"/>
                  <a:gd name="T4" fmla="*/ 10098 w 369"/>
                  <a:gd name="T5" fmla="*/ 11223 h 372"/>
                  <a:gd name="T6" fmla="*/ 10044 w 369"/>
                  <a:gd name="T7" fmla="*/ 10261 h 372"/>
                  <a:gd name="T8" fmla="*/ 9908 w 369"/>
                  <a:gd name="T9" fmla="*/ 9431 h 372"/>
                  <a:gd name="T10" fmla="*/ 9471 w 369"/>
                  <a:gd name="T11" fmla="*/ 8833 h 372"/>
                  <a:gd name="T12" fmla="*/ 9079 w 369"/>
                  <a:gd name="T13" fmla="*/ 8128 h 372"/>
                  <a:gd name="T14" fmla="*/ 9471 w 369"/>
                  <a:gd name="T15" fmla="*/ 7362 h 372"/>
                  <a:gd name="T16" fmla="*/ 9963 w 369"/>
                  <a:gd name="T17" fmla="*/ 6970 h 372"/>
                  <a:gd name="T18" fmla="*/ 10098 w 369"/>
                  <a:gd name="T19" fmla="*/ 6326 h 372"/>
                  <a:gd name="T20" fmla="*/ 9936 w 369"/>
                  <a:gd name="T21" fmla="*/ 4897 h 372"/>
                  <a:gd name="T22" fmla="*/ 9525 w 369"/>
                  <a:gd name="T23" fmla="*/ 4659 h 372"/>
                  <a:gd name="T24" fmla="*/ 9025 w 369"/>
                  <a:gd name="T25" fmla="*/ 5332 h 372"/>
                  <a:gd name="T26" fmla="*/ 8370 w 369"/>
                  <a:gd name="T27" fmla="*/ 6429 h 372"/>
                  <a:gd name="T28" fmla="*/ 6940 w 369"/>
                  <a:gd name="T29" fmla="*/ 6999 h 372"/>
                  <a:gd name="T30" fmla="*/ 6422 w 369"/>
                  <a:gd name="T31" fmla="*/ 5995 h 372"/>
                  <a:gd name="T32" fmla="*/ 6123 w 369"/>
                  <a:gd name="T33" fmla="*/ 5033 h 372"/>
                  <a:gd name="T34" fmla="*/ 5987 w 369"/>
                  <a:gd name="T35" fmla="*/ 3726 h 372"/>
                  <a:gd name="T36" fmla="*/ 6940 w 369"/>
                  <a:gd name="T37" fmla="*/ 3231 h 372"/>
                  <a:gd name="T38" fmla="*/ 8614 w 369"/>
                  <a:gd name="T39" fmla="*/ 827 h 372"/>
                  <a:gd name="T40" fmla="*/ 7824 w 369"/>
                  <a:gd name="T41" fmla="*/ 32 h 372"/>
                  <a:gd name="T42" fmla="*/ 7634 w 369"/>
                  <a:gd name="T43" fmla="*/ 61 h 372"/>
                  <a:gd name="T44" fmla="*/ 6886 w 369"/>
                  <a:gd name="T45" fmla="*/ 2960 h 372"/>
                  <a:gd name="T46" fmla="*/ 5294 w 369"/>
                  <a:gd name="T47" fmla="*/ 2764 h 372"/>
                  <a:gd name="T48" fmla="*/ 3677 w 369"/>
                  <a:gd name="T49" fmla="*/ 3395 h 372"/>
                  <a:gd name="T50" fmla="*/ 3074 w 369"/>
                  <a:gd name="T51" fmla="*/ 5695 h 372"/>
                  <a:gd name="T52" fmla="*/ 1976 w 369"/>
                  <a:gd name="T53" fmla="*/ 5901 h 372"/>
                  <a:gd name="T54" fmla="*/ 54 w 369"/>
                  <a:gd name="T55" fmla="*/ 7961 h 372"/>
                  <a:gd name="T56" fmla="*/ 992 w 369"/>
                  <a:gd name="T57" fmla="*/ 10799 h 372"/>
                  <a:gd name="T58" fmla="*/ 1291 w 369"/>
                  <a:gd name="T59" fmla="*/ 11957 h 372"/>
                  <a:gd name="T60" fmla="*/ 2030 w 369"/>
                  <a:gd name="T61" fmla="*/ 12198 h 372"/>
                  <a:gd name="T62" fmla="*/ 3131 w 369"/>
                  <a:gd name="T63" fmla="*/ 11928 h 372"/>
                  <a:gd name="T64" fmla="*/ 4286 w 369"/>
                  <a:gd name="T65" fmla="*/ 11523 h 372"/>
                  <a:gd name="T66" fmla="*/ 4941 w 369"/>
                  <a:gd name="T67" fmla="*/ 10197 h 372"/>
                  <a:gd name="T68" fmla="*/ 3894 w 369"/>
                  <a:gd name="T69" fmla="*/ 9193 h 372"/>
                  <a:gd name="T70" fmla="*/ 4340 w 369"/>
                  <a:gd name="T71" fmla="*/ 8324 h 372"/>
                  <a:gd name="T72" fmla="*/ 4057 w 369"/>
                  <a:gd name="T73" fmla="*/ 6793 h 372"/>
                  <a:gd name="T74" fmla="*/ 3402 w 369"/>
                  <a:gd name="T75" fmla="*/ 5467 h 372"/>
                  <a:gd name="T76" fmla="*/ 4165 w 369"/>
                  <a:gd name="T77" fmla="*/ 4402 h 372"/>
                  <a:gd name="T78" fmla="*/ 5158 w 369"/>
                  <a:gd name="T79" fmla="*/ 3996 h 372"/>
                  <a:gd name="T80" fmla="*/ 5758 w 369"/>
                  <a:gd name="T81" fmla="*/ 5467 h 372"/>
                  <a:gd name="T82" fmla="*/ 6204 w 369"/>
                  <a:gd name="T83" fmla="*/ 7526 h 372"/>
                  <a:gd name="T84" fmla="*/ 6968 w 369"/>
                  <a:gd name="T85" fmla="*/ 8398 h 372"/>
                  <a:gd name="T86" fmla="*/ 6913 w 369"/>
                  <a:gd name="T87" fmla="*/ 10332 h 372"/>
                  <a:gd name="T88" fmla="*/ 7743 w 369"/>
                  <a:gd name="T89" fmla="*/ 11391 h 3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69" h="372">
                    <a:moveTo>
                      <a:pt x="282" y="342"/>
                    </a:moveTo>
                    <a:cubicBezTo>
                      <a:pt x="302" y="340"/>
                      <a:pt x="330" y="356"/>
                      <a:pt x="348" y="356"/>
                    </a:cubicBezTo>
                    <a:cubicBezTo>
                      <a:pt x="366" y="356"/>
                      <a:pt x="368" y="352"/>
                      <a:pt x="368" y="337"/>
                    </a:cubicBezTo>
                    <a:cubicBezTo>
                      <a:pt x="368" y="327"/>
                      <a:pt x="368" y="317"/>
                      <a:pt x="366" y="308"/>
                    </a:cubicBezTo>
                    <a:cubicBezTo>
                      <a:pt x="365" y="299"/>
                      <a:pt x="365" y="291"/>
                      <a:pt x="361" y="283"/>
                    </a:cubicBezTo>
                    <a:cubicBezTo>
                      <a:pt x="356" y="276"/>
                      <a:pt x="351" y="270"/>
                      <a:pt x="345" y="265"/>
                    </a:cubicBezTo>
                    <a:cubicBezTo>
                      <a:pt x="339" y="260"/>
                      <a:pt x="330" y="253"/>
                      <a:pt x="331" y="244"/>
                    </a:cubicBezTo>
                    <a:cubicBezTo>
                      <a:pt x="331" y="236"/>
                      <a:pt x="339" y="226"/>
                      <a:pt x="345" y="221"/>
                    </a:cubicBezTo>
                    <a:cubicBezTo>
                      <a:pt x="351" y="216"/>
                      <a:pt x="359" y="216"/>
                      <a:pt x="363" y="209"/>
                    </a:cubicBezTo>
                    <a:cubicBezTo>
                      <a:pt x="366" y="204"/>
                      <a:pt x="368" y="196"/>
                      <a:pt x="368" y="190"/>
                    </a:cubicBezTo>
                    <a:cubicBezTo>
                      <a:pt x="369" y="176"/>
                      <a:pt x="368" y="160"/>
                      <a:pt x="362" y="147"/>
                    </a:cubicBezTo>
                    <a:cubicBezTo>
                      <a:pt x="358" y="139"/>
                      <a:pt x="355" y="136"/>
                      <a:pt x="347" y="140"/>
                    </a:cubicBezTo>
                    <a:cubicBezTo>
                      <a:pt x="342" y="143"/>
                      <a:pt x="331" y="155"/>
                      <a:pt x="329" y="160"/>
                    </a:cubicBezTo>
                    <a:cubicBezTo>
                      <a:pt x="322" y="168"/>
                      <a:pt x="311" y="183"/>
                      <a:pt x="305" y="193"/>
                    </a:cubicBezTo>
                    <a:cubicBezTo>
                      <a:pt x="301" y="200"/>
                      <a:pt x="265" y="216"/>
                      <a:pt x="253" y="210"/>
                    </a:cubicBezTo>
                    <a:cubicBezTo>
                      <a:pt x="240" y="204"/>
                      <a:pt x="232" y="194"/>
                      <a:pt x="234" y="180"/>
                    </a:cubicBezTo>
                    <a:cubicBezTo>
                      <a:pt x="235" y="166"/>
                      <a:pt x="235" y="160"/>
                      <a:pt x="223" y="151"/>
                    </a:cubicBezTo>
                    <a:cubicBezTo>
                      <a:pt x="218" y="147"/>
                      <a:pt x="210" y="126"/>
                      <a:pt x="218" y="112"/>
                    </a:cubicBezTo>
                    <a:cubicBezTo>
                      <a:pt x="226" y="99"/>
                      <a:pt x="249" y="93"/>
                      <a:pt x="253" y="97"/>
                    </a:cubicBezTo>
                    <a:cubicBezTo>
                      <a:pt x="262" y="103"/>
                      <a:pt x="328" y="44"/>
                      <a:pt x="314" y="25"/>
                    </a:cubicBezTo>
                    <a:cubicBezTo>
                      <a:pt x="308" y="17"/>
                      <a:pt x="295" y="3"/>
                      <a:pt x="285" y="1"/>
                    </a:cubicBezTo>
                    <a:cubicBezTo>
                      <a:pt x="282" y="0"/>
                      <a:pt x="280" y="1"/>
                      <a:pt x="278" y="2"/>
                    </a:cubicBezTo>
                    <a:cubicBezTo>
                      <a:pt x="280" y="36"/>
                      <a:pt x="286" y="74"/>
                      <a:pt x="251" y="89"/>
                    </a:cubicBezTo>
                    <a:cubicBezTo>
                      <a:pt x="231" y="98"/>
                      <a:pt x="213" y="87"/>
                      <a:pt x="193" y="83"/>
                    </a:cubicBezTo>
                    <a:cubicBezTo>
                      <a:pt x="175" y="79"/>
                      <a:pt x="147" y="88"/>
                      <a:pt x="134" y="102"/>
                    </a:cubicBezTo>
                    <a:cubicBezTo>
                      <a:pt x="117" y="121"/>
                      <a:pt x="128" y="152"/>
                      <a:pt x="112" y="171"/>
                    </a:cubicBezTo>
                    <a:cubicBezTo>
                      <a:pt x="101" y="184"/>
                      <a:pt x="87" y="173"/>
                      <a:pt x="72" y="177"/>
                    </a:cubicBezTo>
                    <a:cubicBezTo>
                      <a:pt x="46" y="183"/>
                      <a:pt x="0" y="208"/>
                      <a:pt x="2" y="239"/>
                    </a:cubicBezTo>
                    <a:cubicBezTo>
                      <a:pt x="4" y="267"/>
                      <a:pt x="26" y="299"/>
                      <a:pt x="36" y="324"/>
                    </a:cubicBezTo>
                    <a:cubicBezTo>
                      <a:pt x="41" y="337"/>
                      <a:pt x="45" y="348"/>
                      <a:pt x="47" y="359"/>
                    </a:cubicBezTo>
                    <a:cubicBezTo>
                      <a:pt x="56" y="358"/>
                      <a:pt x="66" y="363"/>
                      <a:pt x="74" y="366"/>
                    </a:cubicBezTo>
                    <a:cubicBezTo>
                      <a:pt x="86" y="372"/>
                      <a:pt x="100" y="366"/>
                      <a:pt x="114" y="358"/>
                    </a:cubicBezTo>
                    <a:cubicBezTo>
                      <a:pt x="128" y="350"/>
                      <a:pt x="138" y="358"/>
                      <a:pt x="156" y="346"/>
                    </a:cubicBezTo>
                    <a:cubicBezTo>
                      <a:pt x="174" y="334"/>
                      <a:pt x="182" y="320"/>
                      <a:pt x="180" y="306"/>
                    </a:cubicBezTo>
                    <a:cubicBezTo>
                      <a:pt x="178" y="292"/>
                      <a:pt x="148" y="296"/>
                      <a:pt x="142" y="276"/>
                    </a:cubicBezTo>
                    <a:cubicBezTo>
                      <a:pt x="136" y="256"/>
                      <a:pt x="150" y="264"/>
                      <a:pt x="158" y="250"/>
                    </a:cubicBezTo>
                    <a:cubicBezTo>
                      <a:pt x="166" y="236"/>
                      <a:pt x="152" y="220"/>
                      <a:pt x="148" y="204"/>
                    </a:cubicBezTo>
                    <a:cubicBezTo>
                      <a:pt x="144" y="188"/>
                      <a:pt x="132" y="188"/>
                      <a:pt x="124" y="164"/>
                    </a:cubicBezTo>
                    <a:cubicBezTo>
                      <a:pt x="116" y="140"/>
                      <a:pt x="128" y="134"/>
                      <a:pt x="152" y="132"/>
                    </a:cubicBezTo>
                    <a:cubicBezTo>
                      <a:pt x="176" y="130"/>
                      <a:pt x="168" y="128"/>
                      <a:pt x="188" y="120"/>
                    </a:cubicBezTo>
                    <a:cubicBezTo>
                      <a:pt x="208" y="112"/>
                      <a:pt x="214" y="140"/>
                      <a:pt x="210" y="164"/>
                    </a:cubicBezTo>
                    <a:cubicBezTo>
                      <a:pt x="206" y="188"/>
                      <a:pt x="222" y="210"/>
                      <a:pt x="226" y="226"/>
                    </a:cubicBezTo>
                    <a:cubicBezTo>
                      <a:pt x="230" y="242"/>
                      <a:pt x="248" y="230"/>
                      <a:pt x="254" y="252"/>
                    </a:cubicBezTo>
                    <a:cubicBezTo>
                      <a:pt x="260" y="274"/>
                      <a:pt x="252" y="278"/>
                      <a:pt x="252" y="310"/>
                    </a:cubicBezTo>
                    <a:cubicBezTo>
                      <a:pt x="252" y="342"/>
                      <a:pt x="262" y="344"/>
                      <a:pt x="282" y="342"/>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4" name="Freeform 70">
                <a:extLst>
                  <a:ext uri="{FF2B5EF4-FFF2-40B4-BE49-F238E27FC236}">
                    <a16:creationId xmlns:a16="http://schemas.microsoft.com/office/drawing/2014/main" id="{D9BD4CDC-4523-9E83-BE42-A6237239E6CF}"/>
                  </a:ext>
                </a:extLst>
              </p:cNvPr>
              <p:cNvSpPr>
                <a:spLocks/>
              </p:cNvSpPr>
              <p:nvPr/>
            </p:nvSpPr>
            <p:spPr bwMode="auto">
              <a:xfrm>
                <a:off x="3382" y="2787"/>
                <a:ext cx="808" cy="321"/>
              </a:xfrm>
              <a:custGeom>
                <a:avLst/>
                <a:gdLst>
                  <a:gd name="T0" fmla="*/ 7046 w 268"/>
                  <a:gd name="T1" fmla="*/ 2154 h 100"/>
                  <a:gd name="T2" fmla="*/ 7100 w 268"/>
                  <a:gd name="T3" fmla="*/ 658 h 100"/>
                  <a:gd name="T4" fmla="*/ 5864 w 268"/>
                  <a:gd name="T5" fmla="*/ 135 h 100"/>
                  <a:gd name="T6" fmla="*/ 4664 w 268"/>
                  <a:gd name="T7" fmla="*/ 266 h 100"/>
                  <a:gd name="T8" fmla="*/ 3262 w 268"/>
                  <a:gd name="T9" fmla="*/ 360 h 100"/>
                  <a:gd name="T10" fmla="*/ 1399 w 268"/>
                  <a:gd name="T11" fmla="*/ 793 h 100"/>
                  <a:gd name="T12" fmla="*/ 271 w 268"/>
                  <a:gd name="T13" fmla="*/ 1660 h 100"/>
                  <a:gd name="T14" fmla="*/ 0 w 268"/>
                  <a:gd name="T15" fmla="*/ 1855 h 100"/>
                  <a:gd name="T16" fmla="*/ 2053 w 268"/>
                  <a:gd name="T17" fmla="*/ 1525 h 100"/>
                  <a:gd name="T18" fmla="*/ 5237 w 268"/>
                  <a:gd name="T19" fmla="*/ 1948 h 100"/>
                  <a:gd name="T20" fmla="*/ 5318 w 268"/>
                  <a:gd name="T21" fmla="*/ 2154 h 100"/>
                  <a:gd name="T22" fmla="*/ 5427 w 268"/>
                  <a:gd name="T23" fmla="*/ 2247 h 100"/>
                  <a:gd name="T24" fmla="*/ 5590 w 268"/>
                  <a:gd name="T25" fmla="*/ 2578 h 100"/>
                  <a:gd name="T26" fmla="*/ 6325 w 268"/>
                  <a:gd name="T27" fmla="*/ 3306 h 100"/>
                  <a:gd name="T28" fmla="*/ 7046 w 268"/>
                  <a:gd name="T29" fmla="*/ 215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8" h="100">
                    <a:moveTo>
                      <a:pt x="257" y="65"/>
                    </a:moveTo>
                    <a:cubicBezTo>
                      <a:pt x="263" y="53"/>
                      <a:pt x="268" y="31"/>
                      <a:pt x="259" y="20"/>
                    </a:cubicBezTo>
                    <a:cubicBezTo>
                      <a:pt x="250" y="6"/>
                      <a:pt x="228" y="0"/>
                      <a:pt x="214" y="4"/>
                    </a:cubicBezTo>
                    <a:cubicBezTo>
                      <a:pt x="200" y="8"/>
                      <a:pt x="190" y="6"/>
                      <a:pt x="170" y="8"/>
                    </a:cubicBezTo>
                    <a:cubicBezTo>
                      <a:pt x="150" y="10"/>
                      <a:pt x="141" y="3"/>
                      <a:pt x="119" y="11"/>
                    </a:cubicBezTo>
                    <a:cubicBezTo>
                      <a:pt x="97" y="19"/>
                      <a:pt x="78" y="18"/>
                      <a:pt x="51" y="24"/>
                    </a:cubicBezTo>
                    <a:cubicBezTo>
                      <a:pt x="44" y="26"/>
                      <a:pt x="38" y="32"/>
                      <a:pt x="10" y="50"/>
                    </a:cubicBezTo>
                    <a:cubicBezTo>
                      <a:pt x="7" y="53"/>
                      <a:pt x="3" y="55"/>
                      <a:pt x="0" y="56"/>
                    </a:cubicBezTo>
                    <a:cubicBezTo>
                      <a:pt x="32" y="66"/>
                      <a:pt x="55" y="54"/>
                      <a:pt x="75" y="46"/>
                    </a:cubicBezTo>
                    <a:cubicBezTo>
                      <a:pt x="113" y="31"/>
                      <a:pt x="170" y="16"/>
                      <a:pt x="191" y="59"/>
                    </a:cubicBezTo>
                    <a:cubicBezTo>
                      <a:pt x="192" y="62"/>
                      <a:pt x="193" y="63"/>
                      <a:pt x="194" y="65"/>
                    </a:cubicBezTo>
                    <a:cubicBezTo>
                      <a:pt x="195" y="66"/>
                      <a:pt x="197" y="67"/>
                      <a:pt x="198" y="68"/>
                    </a:cubicBezTo>
                    <a:cubicBezTo>
                      <a:pt x="202" y="71"/>
                      <a:pt x="203" y="74"/>
                      <a:pt x="204" y="78"/>
                    </a:cubicBezTo>
                    <a:cubicBezTo>
                      <a:pt x="213" y="86"/>
                      <a:pt x="222" y="92"/>
                      <a:pt x="231" y="100"/>
                    </a:cubicBezTo>
                    <a:cubicBezTo>
                      <a:pt x="242" y="90"/>
                      <a:pt x="252" y="77"/>
                      <a:pt x="257" y="65"/>
                    </a:cubicBezTo>
                    <a:close/>
                  </a:path>
                </a:pathLst>
              </a:cu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495" name="Oval 71">
                <a:extLst>
                  <a:ext uri="{FF2B5EF4-FFF2-40B4-BE49-F238E27FC236}">
                    <a16:creationId xmlns:a16="http://schemas.microsoft.com/office/drawing/2014/main" id="{BE9EB496-0C20-2AB7-AE59-F41398EFADF6}"/>
                  </a:ext>
                </a:extLst>
              </p:cNvPr>
              <p:cNvSpPr>
                <a:spLocks noChangeArrowheads="1"/>
              </p:cNvSpPr>
              <p:nvPr/>
            </p:nvSpPr>
            <p:spPr bwMode="auto">
              <a:xfrm>
                <a:off x="3554" y="2951"/>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6" name="Oval 72">
                <a:extLst>
                  <a:ext uri="{FF2B5EF4-FFF2-40B4-BE49-F238E27FC236}">
                    <a16:creationId xmlns:a16="http://schemas.microsoft.com/office/drawing/2014/main" id="{9195F34F-4D80-4E13-64C9-244C0EE2A802}"/>
                  </a:ext>
                </a:extLst>
              </p:cNvPr>
              <p:cNvSpPr>
                <a:spLocks noChangeArrowheads="1"/>
              </p:cNvSpPr>
              <p:nvPr/>
            </p:nvSpPr>
            <p:spPr bwMode="auto">
              <a:xfrm>
                <a:off x="3587" y="29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7" name="Oval 73">
                <a:extLst>
                  <a:ext uri="{FF2B5EF4-FFF2-40B4-BE49-F238E27FC236}">
                    <a16:creationId xmlns:a16="http://schemas.microsoft.com/office/drawing/2014/main" id="{6806E417-7ECB-A842-AC66-95CF8E050897}"/>
                  </a:ext>
                </a:extLst>
              </p:cNvPr>
              <p:cNvSpPr>
                <a:spLocks noChangeArrowheads="1"/>
              </p:cNvSpPr>
              <p:nvPr/>
            </p:nvSpPr>
            <p:spPr bwMode="auto">
              <a:xfrm>
                <a:off x="3599" y="2931"/>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8" name="Oval 74">
                <a:extLst>
                  <a:ext uri="{FF2B5EF4-FFF2-40B4-BE49-F238E27FC236}">
                    <a16:creationId xmlns:a16="http://schemas.microsoft.com/office/drawing/2014/main" id="{BD43B75C-2957-1F47-7753-8778A6D0B7E4}"/>
                  </a:ext>
                </a:extLst>
              </p:cNvPr>
              <p:cNvSpPr>
                <a:spLocks noChangeArrowheads="1"/>
              </p:cNvSpPr>
              <p:nvPr/>
            </p:nvSpPr>
            <p:spPr bwMode="auto">
              <a:xfrm>
                <a:off x="3575" y="2938"/>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9" name="Oval 75">
                <a:extLst>
                  <a:ext uri="{FF2B5EF4-FFF2-40B4-BE49-F238E27FC236}">
                    <a16:creationId xmlns:a16="http://schemas.microsoft.com/office/drawing/2014/main" id="{64045DDD-E1D3-87E2-AB19-ED1C2365CA4F}"/>
                  </a:ext>
                </a:extLst>
              </p:cNvPr>
              <p:cNvSpPr>
                <a:spLocks noChangeArrowheads="1"/>
              </p:cNvSpPr>
              <p:nvPr/>
            </p:nvSpPr>
            <p:spPr bwMode="auto">
              <a:xfrm>
                <a:off x="3623" y="2918"/>
                <a:ext cx="18"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0" name="Oval 76">
                <a:extLst>
                  <a:ext uri="{FF2B5EF4-FFF2-40B4-BE49-F238E27FC236}">
                    <a16:creationId xmlns:a16="http://schemas.microsoft.com/office/drawing/2014/main" id="{FC1FECB8-FD24-9031-D03E-5C3A1BCDDFEF}"/>
                  </a:ext>
                </a:extLst>
              </p:cNvPr>
              <p:cNvSpPr>
                <a:spLocks noChangeArrowheads="1"/>
              </p:cNvSpPr>
              <p:nvPr/>
            </p:nvSpPr>
            <p:spPr bwMode="auto">
              <a:xfrm>
                <a:off x="3650" y="2912"/>
                <a:ext cx="19"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1" name="Oval 77">
                <a:extLst>
                  <a:ext uri="{FF2B5EF4-FFF2-40B4-BE49-F238E27FC236}">
                    <a16:creationId xmlns:a16="http://schemas.microsoft.com/office/drawing/2014/main" id="{1CDAB761-8F90-8FF1-8DEC-C1EFF761A4A3}"/>
                  </a:ext>
                </a:extLst>
              </p:cNvPr>
              <p:cNvSpPr>
                <a:spLocks noChangeArrowheads="1"/>
              </p:cNvSpPr>
              <p:nvPr/>
            </p:nvSpPr>
            <p:spPr bwMode="auto">
              <a:xfrm>
                <a:off x="3678" y="2899"/>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2" name="Oval 78">
                <a:extLst>
                  <a:ext uri="{FF2B5EF4-FFF2-40B4-BE49-F238E27FC236}">
                    <a16:creationId xmlns:a16="http://schemas.microsoft.com/office/drawing/2014/main" id="{A7D58B4C-9F21-74CC-E05B-1436D544289F}"/>
                  </a:ext>
                </a:extLst>
              </p:cNvPr>
              <p:cNvSpPr>
                <a:spLocks noChangeArrowheads="1"/>
              </p:cNvSpPr>
              <p:nvPr/>
            </p:nvSpPr>
            <p:spPr bwMode="auto">
              <a:xfrm>
                <a:off x="3669" y="2918"/>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3" name="Oval 79">
                <a:extLst>
                  <a:ext uri="{FF2B5EF4-FFF2-40B4-BE49-F238E27FC236}">
                    <a16:creationId xmlns:a16="http://schemas.microsoft.com/office/drawing/2014/main" id="{962B6E63-C87B-37E7-944C-B7885B848151}"/>
                  </a:ext>
                </a:extLst>
              </p:cNvPr>
              <p:cNvSpPr>
                <a:spLocks noChangeArrowheads="1"/>
              </p:cNvSpPr>
              <p:nvPr/>
            </p:nvSpPr>
            <p:spPr bwMode="auto">
              <a:xfrm>
                <a:off x="3702" y="289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4" name="Oval 80">
                <a:extLst>
                  <a:ext uri="{FF2B5EF4-FFF2-40B4-BE49-F238E27FC236}">
                    <a16:creationId xmlns:a16="http://schemas.microsoft.com/office/drawing/2014/main" id="{29F05EE7-C38C-C71F-A2B6-FEBA9DFE5E66}"/>
                  </a:ext>
                </a:extLst>
              </p:cNvPr>
              <p:cNvSpPr>
                <a:spLocks noChangeArrowheads="1"/>
              </p:cNvSpPr>
              <p:nvPr/>
            </p:nvSpPr>
            <p:spPr bwMode="auto">
              <a:xfrm>
                <a:off x="3720" y="28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5" name="Oval 81">
                <a:extLst>
                  <a:ext uri="{FF2B5EF4-FFF2-40B4-BE49-F238E27FC236}">
                    <a16:creationId xmlns:a16="http://schemas.microsoft.com/office/drawing/2014/main" id="{33DEBD84-9064-800F-7455-B351CEF9A477}"/>
                  </a:ext>
                </a:extLst>
              </p:cNvPr>
              <p:cNvSpPr>
                <a:spLocks noChangeArrowheads="1"/>
              </p:cNvSpPr>
              <p:nvPr/>
            </p:nvSpPr>
            <p:spPr bwMode="auto">
              <a:xfrm>
                <a:off x="373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6" name="Oval 82">
                <a:extLst>
                  <a:ext uri="{FF2B5EF4-FFF2-40B4-BE49-F238E27FC236}">
                    <a16:creationId xmlns:a16="http://schemas.microsoft.com/office/drawing/2014/main" id="{D560EE27-06C5-8CAA-2A71-446071445010}"/>
                  </a:ext>
                </a:extLst>
              </p:cNvPr>
              <p:cNvSpPr>
                <a:spLocks noChangeArrowheads="1"/>
              </p:cNvSpPr>
              <p:nvPr/>
            </p:nvSpPr>
            <p:spPr bwMode="auto">
              <a:xfrm>
                <a:off x="3744"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7" name="Oval 83">
                <a:extLst>
                  <a:ext uri="{FF2B5EF4-FFF2-40B4-BE49-F238E27FC236}">
                    <a16:creationId xmlns:a16="http://schemas.microsoft.com/office/drawing/2014/main" id="{2BE39219-88C6-B978-6129-950B7E47EB88}"/>
                  </a:ext>
                </a:extLst>
              </p:cNvPr>
              <p:cNvSpPr>
                <a:spLocks noChangeArrowheads="1"/>
              </p:cNvSpPr>
              <p:nvPr/>
            </p:nvSpPr>
            <p:spPr bwMode="auto">
              <a:xfrm>
                <a:off x="3753" y="2883"/>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8" name="Oval 84">
                <a:extLst>
                  <a:ext uri="{FF2B5EF4-FFF2-40B4-BE49-F238E27FC236}">
                    <a16:creationId xmlns:a16="http://schemas.microsoft.com/office/drawing/2014/main" id="{34937F67-3D1F-5EA1-E862-2E00B4BDB976}"/>
                  </a:ext>
                </a:extLst>
              </p:cNvPr>
              <p:cNvSpPr>
                <a:spLocks noChangeArrowheads="1"/>
              </p:cNvSpPr>
              <p:nvPr/>
            </p:nvSpPr>
            <p:spPr bwMode="auto">
              <a:xfrm>
                <a:off x="3771" y="2880"/>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9" name="Oval 85">
                <a:extLst>
                  <a:ext uri="{FF2B5EF4-FFF2-40B4-BE49-F238E27FC236}">
                    <a16:creationId xmlns:a16="http://schemas.microsoft.com/office/drawing/2014/main" id="{CAE654B7-8ADB-F851-BBFC-93B3A5CAEB60}"/>
                  </a:ext>
                </a:extLst>
              </p:cNvPr>
              <p:cNvSpPr>
                <a:spLocks noChangeArrowheads="1"/>
              </p:cNvSpPr>
              <p:nvPr/>
            </p:nvSpPr>
            <p:spPr bwMode="auto">
              <a:xfrm>
                <a:off x="3795" y="2880"/>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0" name="Oval 86">
                <a:extLst>
                  <a:ext uri="{FF2B5EF4-FFF2-40B4-BE49-F238E27FC236}">
                    <a16:creationId xmlns:a16="http://schemas.microsoft.com/office/drawing/2014/main" id="{F9E75634-5AC5-6702-FF4B-DCD85F15FDBB}"/>
                  </a:ext>
                </a:extLst>
              </p:cNvPr>
              <p:cNvSpPr>
                <a:spLocks noChangeArrowheads="1"/>
              </p:cNvSpPr>
              <p:nvPr/>
            </p:nvSpPr>
            <p:spPr bwMode="auto">
              <a:xfrm>
                <a:off x="3816" y="2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1" name="Oval 87">
                <a:extLst>
                  <a:ext uri="{FF2B5EF4-FFF2-40B4-BE49-F238E27FC236}">
                    <a16:creationId xmlns:a16="http://schemas.microsoft.com/office/drawing/2014/main" id="{87032944-8961-CE07-F4F2-A59B2D0F8D93}"/>
                  </a:ext>
                </a:extLst>
              </p:cNvPr>
              <p:cNvSpPr>
                <a:spLocks noChangeArrowheads="1"/>
              </p:cNvSpPr>
              <p:nvPr/>
            </p:nvSpPr>
            <p:spPr bwMode="auto">
              <a:xfrm>
                <a:off x="3780" y="287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2" name="Oval 88">
                <a:extLst>
                  <a:ext uri="{FF2B5EF4-FFF2-40B4-BE49-F238E27FC236}">
                    <a16:creationId xmlns:a16="http://schemas.microsoft.com/office/drawing/2014/main" id="{BC4A04E4-B948-F546-69EA-E26680512409}"/>
                  </a:ext>
                </a:extLst>
              </p:cNvPr>
              <p:cNvSpPr>
                <a:spLocks noChangeArrowheads="1"/>
              </p:cNvSpPr>
              <p:nvPr/>
            </p:nvSpPr>
            <p:spPr bwMode="auto">
              <a:xfrm>
                <a:off x="3837" y="288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3" name="Oval 89">
                <a:extLst>
                  <a:ext uri="{FF2B5EF4-FFF2-40B4-BE49-F238E27FC236}">
                    <a16:creationId xmlns:a16="http://schemas.microsoft.com/office/drawing/2014/main" id="{26C41CE9-3313-33F5-5503-35B94C2D56B8}"/>
                  </a:ext>
                </a:extLst>
              </p:cNvPr>
              <p:cNvSpPr>
                <a:spLocks noChangeArrowheads="1"/>
              </p:cNvSpPr>
              <p:nvPr/>
            </p:nvSpPr>
            <p:spPr bwMode="auto">
              <a:xfrm>
                <a:off x="3862" y="2886"/>
                <a:ext cx="15" cy="2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4" name="Oval 90">
                <a:extLst>
                  <a:ext uri="{FF2B5EF4-FFF2-40B4-BE49-F238E27FC236}">
                    <a16:creationId xmlns:a16="http://schemas.microsoft.com/office/drawing/2014/main" id="{2D28A847-793E-F95B-0BEB-41DF82BC53B0}"/>
                  </a:ext>
                </a:extLst>
              </p:cNvPr>
              <p:cNvSpPr>
                <a:spLocks noChangeArrowheads="1"/>
              </p:cNvSpPr>
              <p:nvPr/>
            </p:nvSpPr>
            <p:spPr bwMode="auto">
              <a:xfrm>
                <a:off x="3840" y="289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5" name="Oval 91">
                <a:extLst>
                  <a:ext uri="{FF2B5EF4-FFF2-40B4-BE49-F238E27FC236}">
                    <a16:creationId xmlns:a16="http://schemas.microsoft.com/office/drawing/2014/main" id="{29304123-C5BC-1565-DF5F-7A2E466163F5}"/>
                  </a:ext>
                </a:extLst>
              </p:cNvPr>
              <p:cNvSpPr>
                <a:spLocks noChangeArrowheads="1"/>
              </p:cNvSpPr>
              <p:nvPr/>
            </p:nvSpPr>
            <p:spPr bwMode="auto">
              <a:xfrm>
                <a:off x="3880" y="2896"/>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6" name="Oval 92">
                <a:extLst>
                  <a:ext uri="{FF2B5EF4-FFF2-40B4-BE49-F238E27FC236}">
                    <a16:creationId xmlns:a16="http://schemas.microsoft.com/office/drawing/2014/main" id="{EE5CB01B-5864-9547-630D-37D7C230556B}"/>
                  </a:ext>
                </a:extLst>
              </p:cNvPr>
              <p:cNvSpPr>
                <a:spLocks noChangeArrowheads="1"/>
              </p:cNvSpPr>
              <p:nvPr/>
            </p:nvSpPr>
            <p:spPr bwMode="auto">
              <a:xfrm>
                <a:off x="3898" y="2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7" name="Oval 93">
                <a:extLst>
                  <a:ext uri="{FF2B5EF4-FFF2-40B4-BE49-F238E27FC236}">
                    <a16:creationId xmlns:a16="http://schemas.microsoft.com/office/drawing/2014/main" id="{CEB5EA27-2D1C-EA60-6378-B91257DDB11A}"/>
                  </a:ext>
                </a:extLst>
              </p:cNvPr>
              <p:cNvSpPr>
                <a:spLocks noChangeArrowheads="1"/>
              </p:cNvSpPr>
              <p:nvPr/>
            </p:nvSpPr>
            <p:spPr bwMode="auto">
              <a:xfrm>
                <a:off x="3910" y="2918"/>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8" name="Oval 94">
                <a:extLst>
                  <a:ext uri="{FF2B5EF4-FFF2-40B4-BE49-F238E27FC236}">
                    <a16:creationId xmlns:a16="http://schemas.microsoft.com/office/drawing/2014/main" id="{084613A0-1D7F-87E3-AE0E-292ECE2FE807}"/>
                  </a:ext>
                </a:extLst>
              </p:cNvPr>
              <p:cNvSpPr>
                <a:spLocks noChangeArrowheads="1"/>
              </p:cNvSpPr>
              <p:nvPr/>
            </p:nvSpPr>
            <p:spPr bwMode="auto">
              <a:xfrm>
                <a:off x="3925" y="29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9" name="Oval 95">
                <a:extLst>
                  <a:ext uri="{FF2B5EF4-FFF2-40B4-BE49-F238E27FC236}">
                    <a16:creationId xmlns:a16="http://schemas.microsoft.com/office/drawing/2014/main" id="{881037C1-5A15-F1E7-8A54-7AEB95711490}"/>
                  </a:ext>
                </a:extLst>
              </p:cNvPr>
              <p:cNvSpPr>
                <a:spLocks noChangeArrowheads="1"/>
              </p:cNvSpPr>
              <p:nvPr/>
            </p:nvSpPr>
            <p:spPr bwMode="auto">
              <a:xfrm>
                <a:off x="3940" y="29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0" name="Oval 96">
                <a:extLst>
                  <a:ext uri="{FF2B5EF4-FFF2-40B4-BE49-F238E27FC236}">
                    <a16:creationId xmlns:a16="http://schemas.microsoft.com/office/drawing/2014/main" id="{4FA15EC0-351D-2DB9-B12B-6F31B2AD4E65}"/>
                  </a:ext>
                </a:extLst>
              </p:cNvPr>
              <p:cNvSpPr>
                <a:spLocks noChangeArrowheads="1"/>
              </p:cNvSpPr>
              <p:nvPr/>
            </p:nvSpPr>
            <p:spPr bwMode="auto">
              <a:xfrm>
                <a:off x="3946" y="2963"/>
                <a:ext cx="18"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1" name="Oval 97">
                <a:extLst>
                  <a:ext uri="{FF2B5EF4-FFF2-40B4-BE49-F238E27FC236}">
                    <a16:creationId xmlns:a16="http://schemas.microsoft.com/office/drawing/2014/main" id="{EADCC22F-DF9D-D1DD-AD7E-795611451438}"/>
                  </a:ext>
                </a:extLst>
              </p:cNvPr>
              <p:cNvSpPr>
                <a:spLocks noChangeArrowheads="1"/>
              </p:cNvSpPr>
              <p:nvPr/>
            </p:nvSpPr>
            <p:spPr bwMode="auto">
              <a:xfrm>
                <a:off x="3388"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2" name="Oval 98">
                <a:extLst>
                  <a:ext uri="{FF2B5EF4-FFF2-40B4-BE49-F238E27FC236}">
                    <a16:creationId xmlns:a16="http://schemas.microsoft.com/office/drawing/2014/main" id="{92DE0F36-922B-80C2-A44C-5E2315260EBA}"/>
                  </a:ext>
                </a:extLst>
              </p:cNvPr>
              <p:cNvSpPr>
                <a:spLocks noChangeArrowheads="1"/>
              </p:cNvSpPr>
              <p:nvPr/>
            </p:nvSpPr>
            <p:spPr bwMode="auto">
              <a:xfrm>
                <a:off x="3406"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3" name="Oval 99">
                <a:extLst>
                  <a:ext uri="{FF2B5EF4-FFF2-40B4-BE49-F238E27FC236}">
                    <a16:creationId xmlns:a16="http://schemas.microsoft.com/office/drawing/2014/main" id="{BAC0E182-7250-979C-97CB-D26744F1AFFA}"/>
                  </a:ext>
                </a:extLst>
              </p:cNvPr>
              <p:cNvSpPr>
                <a:spLocks noChangeArrowheads="1"/>
              </p:cNvSpPr>
              <p:nvPr/>
            </p:nvSpPr>
            <p:spPr bwMode="auto">
              <a:xfrm>
                <a:off x="3427" y="297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4" name="Oval 100">
                <a:extLst>
                  <a:ext uri="{FF2B5EF4-FFF2-40B4-BE49-F238E27FC236}">
                    <a16:creationId xmlns:a16="http://schemas.microsoft.com/office/drawing/2014/main" id="{5F1B287C-319D-849D-D59E-238C2FCAA142}"/>
                  </a:ext>
                </a:extLst>
              </p:cNvPr>
              <p:cNvSpPr>
                <a:spLocks noChangeArrowheads="1"/>
              </p:cNvSpPr>
              <p:nvPr/>
            </p:nvSpPr>
            <p:spPr bwMode="auto">
              <a:xfrm>
                <a:off x="3448" y="297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5" name="Oval 101">
                <a:extLst>
                  <a:ext uri="{FF2B5EF4-FFF2-40B4-BE49-F238E27FC236}">
                    <a16:creationId xmlns:a16="http://schemas.microsoft.com/office/drawing/2014/main" id="{49667688-0662-C9BE-4860-AACE1EE1E370}"/>
                  </a:ext>
                </a:extLst>
              </p:cNvPr>
              <p:cNvSpPr>
                <a:spLocks noChangeArrowheads="1"/>
              </p:cNvSpPr>
              <p:nvPr/>
            </p:nvSpPr>
            <p:spPr bwMode="auto">
              <a:xfrm>
                <a:off x="3283" y="2902"/>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6" name="Oval 102">
                <a:extLst>
                  <a:ext uri="{FF2B5EF4-FFF2-40B4-BE49-F238E27FC236}">
                    <a16:creationId xmlns:a16="http://schemas.microsoft.com/office/drawing/2014/main" id="{686FB196-7F09-4C9E-2805-96E1A470673F}"/>
                  </a:ext>
                </a:extLst>
              </p:cNvPr>
              <p:cNvSpPr>
                <a:spLocks noChangeArrowheads="1"/>
              </p:cNvSpPr>
              <p:nvPr/>
            </p:nvSpPr>
            <p:spPr bwMode="auto">
              <a:xfrm>
                <a:off x="3292" y="2915"/>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7" name="Oval 103">
                <a:extLst>
                  <a:ext uri="{FF2B5EF4-FFF2-40B4-BE49-F238E27FC236}">
                    <a16:creationId xmlns:a16="http://schemas.microsoft.com/office/drawing/2014/main" id="{EF50C3CE-2C7D-41C1-0DA2-01E062184B53}"/>
                  </a:ext>
                </a:extLst>
              </p:cNvPr>
              <p:cNvSpPr>
                <a:spLocks noChangeArrowheads="1"/>
              </p:cNvSpPr>
              <p:nvPr/>
            </p:nvSpPr>
            <p:spPr bwMode="auto">
              <a:xfrm>
                <a:off x="3271" y="292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8" name="Oval 104">
                <a:extLst>
                  <a:ext uri="{FF2B5EF4-FFF2-40B4-BE49-F238E27FC236}">
                    <a16:creationId xmlns:a16="http://schemas.microsoft.com/office/drawing/2014/main" id="{889C3B9B-F5A8-5D36-2217-8DF0EDF4291E}"/>
                  </a:ext>
                </a:extLst>
              </p:cNvPr>
              <p:cNvSpPr>
                <a:spLocks noChangeArrowheads="1"/>
              </p:cNvSpPr>
              <p:nvPr/>
            </p:nvSpPr>
            <p:spPr bwMode="auto">
              <a:xfrm>
                <a:off x="3310" y="293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9" name="Oval 105">
                <a:extLst>
                  <a:ext uri="{FF2B5EF4-FFF2-40B4-BE49-F238E27FC236}">
                    <a16:creationId xmlns:a16="http://schemas.microsoft.com/office/drawing/2014/main" id="{412E3DEE-4A5E-6CBE-7750-AD47BA9E6915}"/>
                  </a:ext>
                </a:extLst>
              </p:cNvPr>
              <p:cNvSpPr>
                <a:spLocks noChangeArrowheads="1"/>
              </p:cNvSpPr>
              <p:nvPr/>
            </p:nvSpPr>
            <p:spPr bwMode="auto">
              <a:xfrm>
                <a:off x="3337" y="294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0" name="Oval 106">
                <a:extLst>
                  <a:ext uri="{FF2B5EF4-FFF2-40B4-BE49-F238E27FC236}">
                    <a16:creationId xmlns:a16="http://schemas.microsoft.com/office/drawing/2014/main" id="{75BF8177-18D2-B37C-6976-F81CF3C30213}"/>
                  </a:ext>
                </a:extLst>
              </p:cNvPr>
              <p:cNvSpPr>
                <a:spLocks noChangeArrowheads="1"/>
              </p:cNvSpPr>
              <p:nvPr/>
            </p:nvSpPr>
            <p:spPr bwMode="auto">
              <a:xfrm>
                <a:off x="3349" y="295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1" name="Oval 107">
                <a:extLst>
                  <a:ext uri="{FF2B5EF4-FFF2-40B4-BE49-F238E27FC236}">
                    <a16:creationId xmlns:a16="http://schemas.microsoft.com/office/drawing/2014/main" id="{2C6E7416-8AF1-3D06-C66A-73DE0D672565}"/>
                  </a:ext>
                </a:extLst>
              </p:cNvPr>
              <p:cNvSpPr>
                <a:spLocks noChangeArrowheads="1"/>
              </p:cNvSpPr>
              <p:nvPr/>
            </p:nvSpPr>
            <p:spPr bwMode="auto">
              <a:xfrm>
                <a:off x="4082" y="3115"/>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2" name="Oval 108">
                <a:extLst>
                  <a:ext uri="{FF2B5EF4-FFF2-40B4-BE49-F238E27FC236}">
                    <a16:creationId xmlns:a16="http://schemas.microsoft.com/office/drawing/2014/main" id="{6D66614A-BD71-6CF1-D731-47586177244B}"/>
                  </a:ext>
                </a:extLst>
              </p:cNvPr>
              <p:cNvSpPr>
                <a:spLocks noChangeArrowheads="1"/>
              </p:cNvSpPr>
              <p:nvPr/>
            </p:nvSpPr>
            <p:spPr bwMode="auto">
              <a:xfrm>
                <a:off x="4091" y="313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3" name="Oval 109">
                <a:extLst>
                  <a:ext uri="{FF2B5EF4-FFF2-40B4-BE49-F238E27FC236}">
                    <a16:creationId xmlns:a16="http://schemas.microsoft.com/office/drawing/2014/main" id="{80009036-A6C7-C3FA-C87B-763AF5C63F00}"/>
                  </a:ext>
                </a:extLst>
              </p:cNvPr>
              <p:cNvSpPr>
                <a:spLocks noChangeArrowheads="1"/>
              </p:cNvSpPr>
              <p:nvPr/>
            </p:nvSpPr>
            <p:spPr bwMode="auto">
              <a:xfrm>
                <a:off x="4100" y="3147"/>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4" name="Oval 110">
                <a:extLst>
                  <a:ext uri="{FF2B5EF4-FFF2-40B4-BE49-F238E27FC236}">
                    <a16:creationId xmlns:a16="http://schemas.microsoft.com/office/drawing/2014/main" id="{578175F9-89E4-A832-E225-49BB66BD3B0C}"/>
                  </a:ext>
                </a:extLst>
              </p:cNvPr>
              <p:cNvSpPr>
                <a:spLocks noChangeArrowheads="1"/>
              </p:cNvSpPr>
              <p:nvPr/>
            </p:nvSpPr>
            <p:spPr bwMode="auto">
              <a:xfrm>
                <a:off x="4103" y="316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5" name="Oval 111">
                <a:extLst>
                  <a:ext uri="{FF2B5EF4-FFF2-40B4-BE49-F238E27FC236}">
                    <a16:creationId xmlns:a16="http://schemas.microsoft.com/office/drawing/2014/main" id="{6E1A6C12-17BE-48D0-9D3D-E677DE142E8E}"/>
                  </a:ext>
                </a:extLst>
              </p:cNvPr>
              <p:cNvSpPr>
                <a:spLocks noChangeArrowheads="1"/>
              </p:cNvSpPr>
              <p:nvPr/>
            </p:nvSpPr>
            <p:spPr bwMode="auto">
              <a:xfrm>
                <a:off x="4079" y="314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6" name="Oval 112">
                <a:extLst>
                  <a:ext uri="{FF2B5EF4-FFF2-40B4-BE49-F238E27FC236}">
                    <a16:creationId xmlns:a16="http://schemas.microsoft.com/office/drawing/2014/main" id="{8D015BCB-D6CB-8485-6429-6A7BA8D34DEB}"/>
                  </a:ext>
                </a:extLst>
              </p:cNvPr>
              <p:cNvSpPr>
                <a:spLocks noChangeArrowheads="1"/>
              </p:cNvSpPr>
              <p:nvPr/>
            </p:nvSpPr>
            <p:spPr bwMode="auto">
              <a:xfrm>
                <a:off x="3268" y="265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7" name="Oval 113">
                <a:extLst>
                  <a:ext uri="{FF2B5EF4-FFF2-40B4-BE49-F238E27FC236}">
                    <a16:creationId xmlns:a16="http://schemas.microsoft.com/office/drawing/2014/main" id="{3AC3E491-DB7C-3174-90DE-EC2F567E363D}"/>
                  </a:ext>
                </a:extLst>
              </p:cNvPr>
              <p:cNvSpPr>
                <a:spLocks noChangeArrowheads="1"/>
              </p:cNvSpPr>
              <p:nvPr/>
            </p:nvSpPr>
            <p:spPr bwMode="auto">
              <a:xfrm>
                <a:off x="3268" y="2681"/>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8" name="Oval 114">
                <a:extLst>
                  <a:ext uri="{FF2B5EF4-FFF2-40B4-BE49-F238E27FC236}">
                    <a16:creationId xmlns:a16="http://schemas.microsoft.com/office/drawing/2014/main" id="{62583F26-3653-D415-10D2-0931DDDD9266}"/>
                  </a:ext>
                </a:extLst>
              </p:cNvPr>
              <p:cNvSpPr>
                <a:spLocks noChangeArrowheads="1"/>
              </p:cNvSpPr>
              <p:nvPr/>
            </p:nvSpPr>
            <p:spPr bwMode="auto">
              <a:xfrm>
                <a:off x="3265" y="2709"/>
                <a:ext cx="15"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9" name="Oval 115">
                <a:extLst>
                  <a:ext uri="{FF2B5EF4-FFF2-40B4-BE49-F238E27FC236}">
                    <a16:creationId xmlns:a16="http://schemas.microsoft.com/office/drawing/2014/main" id="{A1C53479-1E4B-452A-90AA-057EAD232E57}"/>
                  </a:ext>
                </a:extLst>
              </p:cNvPr>
              <p:cNvSpPr>
                <a:spLocks noChangeArrowheads="1"/>
              </p:cNvSpPr>
              <p:nvPr/>
            </p:nvSpPr>
            <p:spPr bwMode="auto">
              <a:xfrm>
                <a:off x="3970" y="1375"/>
                <a:ext cx="15"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0" name="Oval 116">
                <a:extLst>
                  <a:ext uri="{FF2B5EF4-FFF2-40B4-BE49-F238E27FC236}">
                    <a16:creationId xmlns:a16="http://schemas.microsoft.com/office/drawing/2014/main" id="{96AE7C4E-99A3-4247-3E12-DA4403087F8C}"/>
                  </a:ext>
                </a:extLst>
              </p:cNvPr>
              <p:cNvSpPr>
                <a:spLocks noChangeArrowheads="1"/>
              </p:cNvSpPr>
              <p:nvPr/>
            </p:nvSpPr>
            <p:spPr bwMode="auto">
              <a:xfrm>
                <a:off x="3949" y="1381"/>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1" name="Oval 117">
                <a:extLst>
                  <a:ext uri="{FF2B5EF4-FFF2-40B4-BE49-F238E27FC236}">
                    <a16:creationId xmlns:a16="http://schemas.microsoft.com/office/drawing/2014/main" id="{C87D74F7-0427-545B-EE5D-7032BEF7A7F8}"/>
                  </a:ext>
                </a:extLst>
              </p:cNvPr>
              <p:cNvSpPr>
                <a:spLocks noChangeArrowheads="1"/>
              </p:cNvSpPr>
              <p:nvPr/>
            </p:nvSpPr>
            <p:spPr bwMode="auto">
              <a:xfrm>
                <a:off x="3961" y="1394"/>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2" name="Oval 118">
                <a:extLst>
                  <a:ext uri="{FF2B5EF4-FFF2-40B4-BE49-F238E27FC236}">
                    <a16:creationId xmlns:a16="http://schemas.microsoft.com/office/drawing/2014/main" id="{2D59ED2A-E88F-25DE-9EBA-5CF7034D31AC}"/>
                  </a:ext>
                </a:extLst>
              </p:cNvPr>
              <p:cNvSpPr>
                <a:spLocks noChangeArrowheads="1"/>
              </p:cNvSpPr>
              <p:nvPr/>
            </p:nvSpPr>
            <p:spPr bwMode="auto">
              <a:xfrm>
                <a:off x="3964" y="1410"/>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3" name="Oval 119">
                <a:extLst>
                  <a:ext uri="{FF2B5EF4-FFF2-40B4-BE49-F238E27FC236}">
                    <a16:creationId xmlns:a16="http://schemas.microsoft.com/office/drawing/2014/main" id="{3FA0520B-25C7-806A-5722-C598A19A6608}"/>
                  </a:ext>
                </a:extLst>
              </p:cNvPr>
              <p:cNvSpPr>
                <a:spLocks noChangeArrowheads="1"/>
              </p:cNvSpPr>
              <p:nvPr/>
            </p:nvSpPr>
            <p:spPr bwMode="auto">
              <a:xfrm>
                <a:off x="3964" y="1439"/>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4" name="Oval 120">
                <a:extLst>
                  <a:ext uri="{FF2B5EF4-FFF2-40B4-BE49-F238E27FC236}">
                    <a16:creationId xmlns:a16="http://schemas.microsoft.com/office/drawing/2014/main" id="{DEBC0CB4-0C54-DDF8-84A7-80C161352CD1}"/>
                  </a:ext>
                </a:extLst>
              </p:cNvPr>
              <p:cNvSpPr>
                <a:spLocks noChangeArrowheads="1"/>
              </p:cNvSpPr>
              <p:nvPr/>
            </p:nvSpPr>
            <p:spPr bwMode="auto">
              <a:xfrm>
                <a:off x="3961" y="1462"/>
                <a:ext cx="18" cy="1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5" name="Oval 121">
                <a:extLst>
                  <a:ext uri="{FF2B5EF4-FFF2-40B4-BE49-F238E27FC236}">
                    <a16:creationId xmlns:a16="http://schemas.microsoft.com/office/drawing/2014/main" id="{02A422C4-5FAA-8848-36F6-306C67CAEFD5}"/>
                  </a:ext>
                </a:extLst>
              </p:cNvPr>
              <p:cNvSpPr>
                <a:spLocks noChangeArrowheads="1"/>
              </p:cNvSpPr>
              <p:nvPr/>
            </p:nvSpPr>
            <p:spPr bwMode="auto">
              <a:xfrm>
                <a:off x="3949" y="1426"/>
                <a:ext cx="15"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6" name="Oval 122">
                <a:extLst>
                  <a:ext uri="{FF2B5EF4-FFF2-40B4-BE49-F238E27FC236}">
                    <a16:creationId xmlns:a16="http://schemas.microsoft.com/office/drawing/2014/main" id="{1A5EBD93-AD19-C86C-5562-0CF445D13F4B}"/>
                  </a:ext>
                </a:extLst>
              </p:cNvPr>
              <p:cNvSpPr>
                <a:spLocks noChangeArrowheads="1"/>
              </p:cNvSpPr>
              <p:nvPr/>
            </p:nvSpPr>
            <p:spPr bwMode="auto">
              <a:xfrm>
                <a:off x="3934" y="1397"/>
                <a:ext cx="18" cy="2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7" name="Oval 123">
                <a:extLst>
                  <a:ext uri="{FF2B5EF4-FFF2-40B4-BE49-F238E27FC236}">
                    <a16:creationId xmlns:a16="http://schemas.microsoft.com/office/drawing/2014/main" id="{1E73D7D4-8035-31E5-5F25-C42F9C51FFB1}"/>
                  </a:ext>
                </a:extLst>
              </p:cNvPr>
              <p:cNvSpPr>
                <a:spLocks noChangeArrowheads="1"/>
              </p:cNvSpPr>
              <p:nvPr/>
            </p:nvSpPr>
            <p:spPr bwMode="auto">
              <a:xfrm>
                <a:off x="3277" y="2668"/>
                <a:ext cx="18" cy="16"/>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8" name="Oval 124">
                <a:extLst>
                  <a:ext uri="{FF2B5EF4-FFF2-40B4-BE49-F238E27FC236}">
                    <a16:creationId xmlns:a16="http://schemas.microsoft.com/office/drawing/2014/main" id="{896C3430-D4DC-E9F1-AEFC-AF8A1451F434}"/>
                  </a:ext>
                </a:extLst>
              </p:cNvPr>
              <p:cNvSpPr>
                <a:spLocks noChangeArrowheads="1"/>
              </p:cNvSpPr>
              <p:nvPr/>
            </p:nvSpPr>
            <p:spPr bwMode="auto">
              <a:xfrm>
                <a:off x="3252" y="2664"/>
                <a:ext cx="16" cy="17"/>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9" name="Oval 125">
                <a:extLst>
                  <a:ext uri="{FF2B5EF4-FFF2-40B4-BE49-F238E27FC236}">
                    <a16:creationId xmlns:a16="http://schemas.microsoft.com/office/drawing/2014/main" id="{9F7D0D6D-117D-E5C0-613F-ABA97AAF26F9}"/>
                  </a:ext>
                </a:extLst>
              </p:cNvPr>
              <p:cNvSpPr>
                <a:spLocks noChangeArrowheads="1"/>
              </p:cNvSpPr>
              <p:nvPr/>
            </p:nvSpPr>
            <p:spPr bwMode="auto">
              <a:xfrm>
                <a:off x="3470"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0" name="Oval 126">
                <a:extLst>
                  <a:ext uri="{FF2B5EF4-FFF2-40B4-BE49-F238E27FC236}">
                    <a16:creationId xmlns:a16="http://schemas.microsoft.com/office/drawing/2014/main" id="{C2387D8D-6FC8-192B-2DA9-BE643402AE68}"/>
                  </a:ext>
                </a:extLst>
              </p:cNvPr>
              <p:cNvSpPr>
                <a:spLocks noChangeArrowheads="1"/>
              </p:cNvSpPr>
              <p:nvPr/>
            </p:nvSpPr>
            <p:spPr bwMode="auto">
              <a:xfrm>
                <a:off x="3132" y="227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1" name="Oval 127">
                <a:extLst>
                  <a:ext uri="{FF2B5EF4-FFF2-40B4-BE49-F238E27FC236}">
                    <a16:creationId xmlns:a16="http://schemas.microsoft.com/office/drawing/2014/main" id="{E4743206-286C-CEC1-6887-C1EC05745267}"/>
                  </a:ext>
                </a:extLst>
              </p:cNvPr>
              <p:cNvSpPr>
                <a:spLocks noChangeArrowheads="1"/>
              </p:cNvSpPr>
              <p:nvPr/>
            </p:nvSpPr>
            <p:spPr bwMode="auto">
              <a:xfrm>
                <a:off x="3135" y="228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2" name="Oval 128">
                <a:extLst>
                  <a:ext uri="{FF2B5EF4-FFF2-40B4-BE49-F238E27FC236}">
                    <a16:creationId xmlns:a16="http://schemas.microsoft.com/office/drawing/2014/main" id="{9838057D-85DE-C525-6574-62604227A313}"/>
                  </a:ext>
                </a:extLst>
              </p:cNvPr>
              <p:cNvSpPr>
                <a:spLocks noChangeArrowheads="1"/>
              </p:cNvSpPr>
              <p:nvPr/>
            </p:nvSpPr>
            <p:spPr bwMode="auto">
              <a:xfrm>
                <a:off x="3135" y="2307"/>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3" name="Oval 129">
                <a:extLst>
                  <a:ext uri="{FF2B5EF4-FFF2-40B4-BE49-F238E27FC236}">
                    <a16:creationId xmlns:a16="http://schemas.microsoft.com/office/drawing/2014/main" id="{A6052120-8118-D1C5-6AB5-7DF12D41E10B}"/>
                  </a:ext>
                </a:extLst>
              </p:cNvPr>
              <p:cNvSpPr>
                <a:spLocks noChangeArrowheads="1"/>
              </p:cNvSpPr>
              <p:nvPr/>
            </p:nvSpPr>
            <p:spPr bwMode="auto">
              <a:xfrm>
                <a:off x="3150" y="233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4" name="Oval 130">
                <a:extLst>
                  <a:ext uri="{FF2B5EF4-FFF2-40B4-BE49-F238E27FC236}">
                    <a16:creationId xmlns:a16="http://schemas.microsoft.com/office/drawing/2014/main" id="{0FE15038-7C7F-6EF2-058E-1ED97C2FBB4B}"/>
                  </a:ext>
                </a:extLst>
              </p:cNvPr>
              <p:cNvSpPr>
                <a:spLocks noChangeArrowheads="1"/>
              </p:cNvSpPr>
              <p:nvPr/>
            </p:nvSpPr>
            <p:spPr bwMode="auto">
              <a:xfrm>
                <a:off x="3159" y="23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5" name="Oval 131">
                <a:extLst>
                  <a:ext uri="{FF2B5EF4-FFF2-40B4-BE49-F238E27FC236}">
                    <a16:creationId xmlns:a16="http://schemas.microsoft.com/office/drawing/2014/main" id="{9BDD4AC7-124B-CF98-F5BF-1EFAC63427CB}"/>
                  </a:ext>
                </a:extLst>
              </p:cNvPr>
              <p:cNvSpPr>
                <a:spLocks noChangeArrowheads="1"/>
              </p:cNvSpPr>
              <p:nvPr/>
            </p:nvSpPr>
            <p:spPr bwMode="auto">
              <a:xfrm>
                <a:off x="3168" y="238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6" name="Oval 132">
                <a:extLst>
                  <a:ext uri="{FF2B5EF4-FFF2-40B4-BE49-F238E27FC236}">
                    <a16:creationId xmlns:a16="http://schemas.microsoft.com/office/drawing/2014/main" id="{3F9316D5-EFB1-D0B7-10C8-2BCDDDAD5A07}"/>
                  </a:ext>
                </a:extLst>
              </p:cNvPr>
              <p:cNvSpPr>
                <a:spLocks noChangeArrowheads="1"/>
              </p:cNvSpPr>
              <p:nvPr/>
            </p:nvSpPr>
            <p:spPr bwMode="auto">
              <a:xfrm>
                <a:off x="3183" y="240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7" name="Oval 133">
                <a:extLst>
                  <a:ext uri="{FF2B5EF4-FFF2-40B4-BE49-F238E27FC236}">
                    <a16:creationId xmlns:a16="http://schemas.microsoft.com/office/drawing/2014/main" id="{D58B802E-CD79-6C7A-A966-8244A08D605F}"/>
                  </a:ext>
                </a:extLst>
              </p:cNvPr>
              <p:cNvSpPr>
                <a:spLocks noChangeArrowheads="1"/>
              </p:cNvSpPr>
              <p:nvPr/>
            </p:nvSpPr>
            <p:spPr bwMode="auto">
              <a:xfrm>
                <a:off x="3174" y="2426"/>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8" name="Oval 134">
                <a:extLst>
                  <a:ext uri="{FF2B5EF4-FFF2-40B4-BE49-F238E27FC236}">
                    <a16:creationId xmlns:a16="http://schemas.microsoft.com/office/drawing/2014/main" id="{808A53BB-FD8F-780D-5817-4871201AC48A}"/>
                  </a:ext>
                </a:extLst>
              </p:cNvPr>
              <p:cNvSpPr>
                <a:spLocks noChangeArrowheads="1"/>
              </p:cNvSpPr>
              <p:nvPr/>
            </p:nvSpPr>
            <p:spPr bwMode="auto">
              <a:xfrm>
                <a:off x="3192" y="243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9" name="Oval 135">
                <a:extLst>
                  <a:ext uri="{FF2B5EF4-FFF2-40B4-BE49-F238E27FC236}">
                    <a16:creationId xmlns:a16="http://schemas.microsoft.com/office/drawing/2014/main" id="{CEA3D201-DF17-C327-EF51-5ED8B373E55F}"/>
                  </a:ext>
                </a:extLst>
              </p:cNvPr>
              <p:cNvSpPr>
                <a:spLocks noChangeArrowheads="1"/>
              </p:cNvSpPr>
              <p:nvPr/>
            </p:nvSpPr>
            <p:spPr bwMode="auto">
              <a:xfrm>
                <a:off x="3201" y="24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0" name="Oval 136">
                <a:extLst>
                  <a:ext uri="{FF2B5EF4-FFF2-40B4-BE49-F238E27FC236}">
                    <a16:creationId xmlns:a16="http://schemas.microsoft.com/office/drawing/2014/main" id="{7F0A8586-EF4D-D2C4-A91C-C014D6FF3F18}"/>
                  </a:ext>
                </a:extLst>
              </p:cNvPr>
              <p:cNvSpPr>
                <a:spLocks noChangeArrowheads="1"/>
              </p:cNvSpPr>
              <p:nvPr/>
            </p:nvSpPr>
            <p:spPr bwMode="auto">
              <a:xfrm>
                <a:off x="3192"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1" name="Oval 137">
                <a:extLst>
                  <a:ext uri="{FF2B5EF4-FFF2-40B4-BE49-F238E27FC236}">
                    <a16:creationId xmlns:a16="http://schemas.microsoft.com/office/drawing/2014/main" id="{CBB40A0D-D48C-AA44-0775-9138880E2A9C}"/>
                  </a:ext>
                </a:extLst>
              </p:cNvPr>
              <p:cNvSpPr>
                <a:spLocks noChangeArrowheads="1"/>
              </p:cNvSpPr>
              <p:nvPr/>
            </p:nvSpPr>
            <p:spPr bwMode="auto">
              <a:xfrm>
                <a:off x="3207" y="247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2" name="Oval 138">
                <a:extLst>
                  <a:ext uri="{FF2B5EF4-FFF2-40B4-BE49-F238E27FC236}">
                    <a16:creationId xmlns:a16="http://schemas.microsoft.com/office/drawing/2014/main" id="{01889DD5-E987-4777-8642-3D0776B32262}"/>
                  </a:ext>
                </a:extLst>
              </p:cNvPr>
              <p:cNvSpPr>
                <a:spLocks noChangeArrowheads="1"/>
              </p:cNvSpPr>
              <p:nvPr/>
            </p:nvSpPr>
            <p:spPr bwMode="auto">
              <a:xfrm>
                <a:off x="3216" y="249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3" name="Oval 139">
                <a:extLst>
                  <a:ext uri="{FF2B5EF4-FFF2-40B4-BE49-F238E27FC236}">
                    <a16:creationId xmlns:a16="http://schemas.microsoft.com/office/drawing/2014/main" id="{E6BF9C22-57B9-CDDF-5766-BCE2352130EB}"/>
                  </a:ext>
                </a:extLst>
              </p:cNvPr>
              <p:cNvSpPr>
                <a:spLocks noChangeArrowheads="1"/>
              </p:cNvSpPr>
              <p:nvPr/>
            </p:nvSpPr>
            <p:spPr bwMode="auto">
              <a:xfrm>
                <a:off x="3225" y="251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4" name="Oval 140">
                <a:extLst>
                  <a:ext uri="{FF2B5EF4-FFF2-40B4-BE49-F238E27FC236}">
                    <a16:creationId xmlns:a16="http://schemas.microsoft.com/office/drawing/2014/main" id="{D8B98BAF-8779-1990-E234-4FB773228A4D}"/>
                  </a:ext>
                </a:extLst>
              </p:cNvPr>
              <p:cNvSpPr>
                <a:spLocks noChangeArrowheads="1"/>
              </p:cNvSpPr>
              <p:nvPr/>
            </p:nvSpPr>
            <p:spPr bwMode="auto">
              <a:xfrm>
                <a:off x="3213"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5" name="Oval 141">
                <a:extLst>
                  <a:ext uri="{FF2B5EF4-FFF2-40B4-BE49-F238E27FC236}">
                    <a16:creationId xmlns:a16="http://schemas.microsoft.com/office/drawing/2014/main" id="{C2DE8225-49CB-048F-7D8E-9A2D686C61E8}"/>
                  </a:ext>
                </a:extLst>
              </p:cNvPr>
              <p:cNvSpPr>
                <a:spLocks noChangeArrowheads="1"/>
              </p:cNvSpPr>
              <p:nvPr/>
            </p:nvSpPr>
            <p:spPr bwMode="auto">
              <a:xfrm>
                <a:off x="3231" y="252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6" name="Oval 142">
                <a:extLst>
                  <a:ext uri="{FF2B5EF4-FFF2-40B4-BE49-F238E27FC236}">
                    <a16:creationId xmlns:a16="http://schemas.microsoft.com/office/drawing/2014/main" id="{E552EC4C-C659-3F8B-D7F0-87C9A9B2C140}"/>
                  </a:ext>
                </a:extLst>
              </p:cNvPr>
              <p:cNvSpPr>
                <a:spLocks noChangeArrowheads="1"/>
              </p:cNvSpPr>
              <p:nvPr/>
            </p:nvSpPr>
            <p:spPr bwMode="auto">
              <a:xfrm>
                <a:off x="3237" y="2545"/>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7" name="Oval 143">
                <a:extLst>
                  <a:ext uri="{FF2B5EF4-FFF2-40B4-BE49-F238E27FC236}">
                    <a16:creationId xmlns:a16="http://schemas.microsoft.com/office/drawing/2014/main" id="{FD567C6A-699E-1653-3C4E-E4EFF2228E05}"/>
                  </a:ext>
                </a:extLst>
              </p:cNvPr>
              <p:cNvSpPr>
                <a:spLocks noChangeArrowheads="1"/>
              </p:cNvSpPr>
              <p:nvPr/>
            </p:nvSpPr>
            <p:spPr bwMode="auto">
              <a:xfrm>
                <a:off x="3246" y="2568"/>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8" name="Oval 144">
                <a:extLst>
                  <a:ext uri="{FF2B5EF4-FFF2-40B4-BE49-F238E27FC236}">
                    <a16:creationId xmlns:a16="http://schemas.microsoft.com/office/drawing/2014/main" id="{A3CBC87F-287C-3209-9567-6686EEB0D8C1}"/>
                  </a:ext>
                </a:extLst>
              </p:cNvPr>
              <p:cNvSpPr>
                <a:spLocks noChangeArrowheads="1"/>
              </p:cNvSpPr>
              <p:nvPr/>
            </p:nvSpPr>
            <p:spPr bwMode="auto">
              <a:xfrm>
                <a:off x="3234" y="2590"/>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9" name="Oval 145">
                <a:extLst>
                  <a:ext uri="{FF2B5EF4-FFF2-40B4-BE49-F238E27FC236}">
                    <a16:creationId xmlns:a16="http://schemas.microsoft.com/office/drawing/2014/main" id="{D911ABAE-B32A-370B-D154-2D65BBBB22A7}"/>
                  </a:ext>
                </a:extLst>
              </p:cNvPr>
              <p:cNvSpPr>
                <a:spLocks noChangeArrowheads="1"/>
              </p:cNvSpPr>
              <p:nvPr/>
            </p:nvSpPr>
            <p:spPr bwMode="auto">
              <a:xfrm>
                <a:off x="3252" y="258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0" name="Oval 146">
                <a:extLst>
                  <a:ext uri="{FF2B5EF4-FFF2-40B4-BE49-F238E27FC236}">
                    <a16:creationId xmlns:a16="http://schemas.microsoft.com/office/drawing/2014/main" id="{CD9875C0-49CE-B8D3-B0AD-5105D6697322}"/>
                  </a:ext>
                </a:extLst>
              </p:cNvPr>
              <p:cNvSpPr>
                <a:spLocks noChangeArrowheads="1"/>
              </p:cNvSpPr>
              <p:nvPr/>
            </p:nvSpPr>
            <p:spPr bwMode="auto">
              <a:xfrm>
                <a:off x="3262" y="260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1" name="Oval 147">
                <a:extLst>
                  <a:ext uri="{FF2B5EF4-FFF2-40B4-BE49-F238E27FC236}">
                    <a16:creationId xmlns:a16="http://schemas.microsoft.com/office/drawing/2014/main" id="{C27458E1-9609-FE25-EC37-65BD3330339E}"/>
                  </a:ext>
                </a:extLst>
              </p:cNvPr>
              <p:cNvSpPr>
                <a:spLocks noChangeArrowheads="1"/>
              </p:cNvSpPr>
              <p:nvPr/>
            </p:nvSpPr>
            <p:spPr bwMode="auto">
              <a:xfrm>
                <a:off x="3265" y="261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2" name="Oval 148">
                <a:extLst>
                  <a:ext uri="{FF2B5EF4-FFF2-40B4-BE49-F238E27FC236}">
                    <a16:creationId xmlns:a16="http://schemas.microsoft.com/office/drawing/2014/main" id="{2F072E3C-3BCA-C15C-75F5-19F54D59B09B}"/>
                  </a:ext>
                </a:extLst>
              </p:cNvPr>
              <p:cNvSpPr>
                <a:spLocks noChangeArrowheads="1"/>
              </p:cNvSpPr>
              <p:nvPr/>
            </p:nvSpPr>
            <p:spPr bwMode="auto">
              <a:xfrm>
                <a:off x="3246" y="2616"/>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3" name="Oval 149">
                <a:extLst>
                  <a:ext uri="{FF2B5EF4-FFF2-40B4-BE49-F238E27FC236}">
                    <a16:creationId xmlns:a16="http://schemas.microsoft.com/office/drawing/2014/main" id="{7C6F7DCB-F69C-3DB3-8633-C0D03E76EA35}"/>
                  </a:ext>
                </a:extLst>
              </p:cNvPr>
              <p:cNvSpPr>
                <a:spLocks noChangeArrowheads="1"/>
              </p:cNvSpPr>
              <p:nvPr/>
            </p:nvSpPr>
            <p:spPr bwMode="auto">
              <a:xfrm>
                <a:off x="3132" y="22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4" name="Oval 150">
                <a:extLst>
                  <a:ext uri="{FF2B5EF4-FFF2-40B4-BE49-F238E27FC236}">
                    <a16:creationId xmlns:a16="http://schemas.microsoft.com/office/drawing/2014/main" id="{B8622194-6D44-4DEB-275D-154AB7F233FC}"/>
                  </a:ext>
                </a:extLst>
              </p:cNvPr>
              <p:cNvSpPr>
                <a:spLocks noChangeArrowheads="1"/>
              </p:cNvSpPr>
              <p:nvPr/>
            </p:nvSpPr>
            <p:spPr bwMode="auto">
              <a:xfrm>
                <a:off x="3105" y="224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5" name="Oval 151">
                <a:extLst>
                  <a:ext uri="{FF2B5EF4-FFF2-40B4-BE49-F238E27FC236}">
                    <a16:creationId xmlns:a16="http://schemas.microsoft.com/office/drawing/2014/main" id="{A44F7D3C-9075-2E7C-2D31-FF53182B1FA1}"/>
                  </a:ext>
                </a:extLst>
              </p:cNvPr>
              <p:cNvSpPr>
                <a:spLocks noChangeArrowheads="1"/>
              </p:cNvSpPr>
              <p:nvPr/>
            </p:nvSpPr>
            <p:spPr bwMode="auto">
              <a:xfrm>
                <a:off x="3117" y="221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6" name="Oval 152">
                <a:extLst>
                  <a:ext uri="{FF2B5EF4-FFF2-40B4-BE49-F238E27FC236}">
                    <a16:creationId xmlns:a16="http://schemas.microsoft.com/office/drawing/2014/main" id="{F2AA113E-52BD-A72D-74DB-CF3B2932CB34}"/>
                  </a:ext>
                </a:extLst>
              </p:cNvPr>
              <p:cNvSpPr>
                <a:spLocks noChangeArrowheads="1"/>
              </p:cNvSpPr>
              <p:nvPr/>
            </p:nvSpPr>
            <p:spPr bwMode="auto">
              <a:xfrm>
                <a:off x="3129" y="222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7" name="Oval 153">
                <a:extLst>
                  <a:ext uri="{FF2B5EF4-FFF2-40B4-BE49-F238E27FC236}">
                    <a16:creationId xmlns:a16="http://schemas.microsoft.com/office/drawing/2014/main" id="{CB9B730F-B322-67D3-26ED-D1B716E7DC86}"/>
                  </a:ext>
                </a:extLst>
              </p:cNvPr>
              <p:cNvSpPr>
                <a:spLocks noChangeArrowheads="1"/>
              </p:cNvSpPr>
              <p:nvPr/>
            </p:nvSpPr>
            <p:spPr bwMode="auto">
              <a:xfrm>
                <a:off x="3138" y="219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8" name="Oval 154">
                <a:extLst>
                  <a:ext uri="{FF2B5EF4-FFF2-40B4-BE49-F238E27FC236}">
                    <a16:creationId xmlns:a16="http://schemas.microsoft.com/office/drawing/2014/main" id="{AA988283-F48A-E342-172B-F53961CFDEAC}"/>
                  </a:ext>
                </a:extLst>
              </p:cNvPr>
              <p:cNvSpPr>
                <a:spLocks noChangeArrowheads="1"/>
              </p:cNvSpPr>
              <p:nvPr/>
            </p:nvSpPr>
            <p:spPr bwMode="auto">
              <a:xfrm>
                <a:off x="3150" y="21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9" name="Oval 155">
                <a:extLst>
                  <a:ext uri="{FF2B5EF4-FFF2-40B4-BE49-F238E27FC236}">
                    <a16:creationId xmlns:a16="http://schemas.microsoft.com/office/drawing/2014/main" id="{94E00412-485D-2A1B-F890-03C7135B7B7C}"/>
                  </a:ext>
                </a:extLst>
              </p:cNvPr>
              <p:cNvSpPr>
                <a:spLocks noChangeArrowheads="1"/>
              </p:cNvSpPr>
              <p:nvPr/>
            </p:nvSpPr>
            <p:spPr bwMode="auto">
              <a:xfrm>
                <a:off x="3159" y="215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0" name="Oval 156">
                <a:extLst>
                  <a:ext uri="{FF2B5EF4-FFF2-40B4-BE49-F238E27FC236}">
                    <a16:creationId xmlns:a16="http://schemas.microsoft.com/office/drawing/2014/main" id="{57BBC785-1996-4ED6-F9D9-5AB5F1A43461}"/>
                  </a:ext>
                </a:extLst>
              </p:cNvPr>
              <p:cNvSpPr>
                <a:spLocks noChangeArrowheads="1"/>
              </p:cNvSpPr>
              <p:nvPr/>
            </p:nvSpPr>
            <p:spPr bwMode="auto">
              <a:xfrm>
                <a:off x="3138" y="214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1" name="Oval 157">
                <a:extLst>
                  <a:ext uri="{FF2B5EF4-FFF2-40B4-BE49-F238E27FC236}">
                    <a16:creationId xmlns:a16="http://schemas.microsoft.com/office/drawing/2014/main" id="{B3AC494A-48A7-9D2C-DE7D-EF23F58B5054}"/>
                  </a:ext>
                </a:extLst>
              </p:cNvPr>
              <p:cNvSpPr>
                <a:spLocks noChangeArrowheads="1"/>
              </p:cNvSpPr>
              <p:nvPr/>
            </p:nvSpPr>
            <p:spPr bwMode="auto">
              <a:xfrm>
                <a:off x="3165" y="213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2" name="Oval 158">
                <a:extLst>
                  <a:ext uri="{FF2B5EF4-FFF2-40B4-BE49-F238E27FC236}">
                    <a16:creationId xmlns:a16="http://schemas.microsoft.com/office/drawing/2014/main" id="{6B07BC1D-4C19-4522-EA1C-9FACBFB1546F}"/>
                  </a:ext>
                </a:extLst>
              </p:cNvPr>
              <p:cNvSpPr>
                <a:spLocks noChangeArrowheads="1"/>
              </p:cNvSpPr>
              <p:nvPr/>
            </p:nvSpPr>
            <p:spPr bwMode="auto">
              <a:xfrm>
                <a:off x="3174" y="214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3" name="Oval 159">
                <a:extLst>
                  <a:ext uri="{FF2B5EF4-FFF2-40B4-BE49-F238E27FC236}">
                    <a16:creationId xmlns:a16="http://schemas.microsoft.com/office/drawing/2014/main" id="{DD0DF168-429A-ADFC-633E-3F53EDA35BFF}"/>
                  </a:ext>
                </a:extLst>
              </p:cNvPr>
              <p:cNvSpPr>
                <a:spLocks noChangeArrowheads="1"/>
              </p:cNvSpPr>
              <p:nvPr/>
            </p:nvSpPr>
            <p:spPr bwMode="auto">
              <a:xfrm>
                <a:off x="3186" y="213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4" name="Oval 160">
                <a:extLst>
                  <a:ext uri="{FF2B5EF4-FFF2-40B4-BE49-F238E27FC236}">
                    <a16:creationId xmlns:a16="http://schemas.microsoft.com/office/drawing/2014/main" id="{ED78A518-BE67-6020-26FC-E68F0AE0B66E}"/>
                  </a:ext>
                </a:extLst>
              </p:cNvPr>
              <p:cNvSpPr>
                <a:spLocks noChangeArrowheads="1"/>
              </p:cNvSpPr>
              <p:nvPr/>
            </p:nvSpPr>
            <p:spPr bwMode="auto">
              <a:xfrm>
                <a:off x="3201" y="21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5" name="Oval 161">
                <a:extLst>
                  <a:ext uri="{FF2B5EF4-FFF2-40B4-BE49-F238E27FC236}">
                    <a16:creationId xmlns:a16="http://schemas.microsoft.com/office/drawing/2014/main" id="{8933373D-702E-1A98-238C-37E0E4CD9AD7}"/>
                  </a:ext>
                </a:extLst>
              </p:cNvPr>
              <p:cNvSpPr>
                <a:spLocks noChangeArrowheads="1"/>
              </p:cNvSpPr>
              <p:nvPr/>
            </p:nvSpPr>
            <p:spPr bwMode="auto">
              <a:xfrm>
                <a:off x="3213" y="209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6" name="Oval 162">
                <a:extLst>
                  <a:ext uri="{FF2B5EF4-FFF2-40B4-BE49-F238E27FC236}">
                    <a16:creationId xmlns:a16="http://schemas.microsoft.com/office/drawing/2014/main" id="{59EC1477-54C7-302A-589C-5ADFD0385B26}"/>
                  </a:ext>
                </a:extLst>
              </p:cNvPr>
              <p:cNvSpPr>
                <a:spLocks noChangeArrowheads="1"/>
              </p:cNvSpPr>
              <p:nvPr/>
            </p:nvSpPr>
            <p:spPr bwMode="auto">
              <a:xfrm>
                <a:off x="3219" y="210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7" name="Oval 163">
                <a:extLst>
                  <a:ext uri="{FF2B5EF4-FFF2-40B4-BE49-F238E27FC236}">
                    <a16:creationId xmlns:a16="http://schemas.microsoft.com/office/drawing/2014/main" id="{A5291894-4BC1-B407-8DB0-856BE3C443F3}"/>
                  </a:ext>
                </a:extLst>
              </p:cNvPr>
              <p:cNvSpPr>
                <a:spLocks noChangeArrowheads="1"/>
              </p:cNvSpPr>
              <p:nvPr/>
            </p:nvSpPr>
            <p:spPr bwMode="auto">
              <a:xfrm>
                <a:off x="3240" y="209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8" name="Oval 164">
                <a:extLst>
                  <a:ext uri="{FF2B5EF4-FFF2-40B4-BE49-F238E27FC236}">
                    <a16:creationId xmlns:a16="http://schemas.microsoft.com/office/drawing/2014/main" id="{7196C3EF-F42E-C7DE-BBC7-C7D94268A234}"/>
                  </a:ext>
                </a:extLst>
              </p:cNvPr>
              <p:cNvSpPr>
                <a:spLocks noChangeArrowheads="1"/>
              </p:cNvSpPr>
              <p:nvPr/>
            </p:nvSpPr>
            <p:spPr bwMode="auto">
              <a:xfrm>
                <a:off x="3231" y="207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9" name="Oval 165">
                <a:extLst>
                  <a:ext uri="{FF2B5EF4-FFF2-40B4-BE49-F238E27FC236}">
                    <a16:creationId xmlns:a16="http://schemas.microsoft.com/office/drawing/2014/main" id="{E882FF48-BB8A-9CAC-1B25-E3049B784771}"/>
                  </a:ext>
                </a:extLst>
              </p:cNvPr>
              <p:cNvSpPr>
                <a:spLocks noChangeArrowheads="1"/>
              </p:cNvSpPr>
              <p:nvPr/>
            </p:nvSpPr>
            <p:spPr bwMode="auto">
              <a:xfrm>
                <a:off x="3249" y="2063"/>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0" name="Oval 166">
                <a:extLst>
                  <a:ext uri="{FF2B5EF4-FFF2-40B4-BE49-F238E27FC236}">
                    <a16:creationId xmlns:a16="http://schemas.microsoft.com/office/drawing/2014/main" id="{E115E828-687E-9A9F-E6EF-EE8FDDB1CFC4}"/>
                  </a:ext>
                </a:extLst>
              </p:cNvPr>
              <p:cNvSpPr>
                <a:spLocks noChangeArrowheads="1"/>
              </p:cNvSpPr>
              <p:nvPr/>
            </p:nvSpPr>
            <p:spPr bwMode="auto">
              <a:xfrm>
                <a:off x="3255" y="2079"/>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1" name="Oval 167">
                <a:extLst>
                  <a:ext uri="{FF2B5EF4-FFF2-40B4-BE49-F238E27FC236}">
                    <a16:creationId xmlns:a16="http://schemas.microsoft.com/office/drawing/2014/main" id="{B77BBBF3-3B09-8787-C350-67A418F56954}"/>
                  </a:ext>
                </a:extLst>
              </p:cNvPr>
              <p:cNvSpPr>
                <a:spLocks noChangeArrowheads="1"/>
              </p:cNvSpPr>
              <p:nvPr/>
            </p:nvSpPr>
            <p:spPr bwMode="auto">
              <a:xfrm>
                <a:off x="3274" y="2069"/>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2" name="Oval 168">
                <a:extLst>
                  <a:ext uri="{FF2B5EF4-FFF2-40B4-BE49-F238E27FC236}">
                    <a16:creationId xmlns:a16="http://schemas.microsoft.com/office/drawing/2014/main" id="{AFDA951E-5B94-53FD-1E9E-F30A7FFC955D}"/>
                  </a:ext>
                </a:extLst>
              </p:cNvPr>
              <p:cNvSpPr>
                <a:spLocks noChangeArrowheads="1"/>
              </p:cNvSpPr>
              <p:nvPr/>
            </p:nvSpPr>
            <p:spPr bwMode="auto">
              <a:xfrm>
                <a:off x="3286" y="205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3" name="Oval 169">
                <a:extLst>
                  <a:ext uri="{FF2B5EF4-FFF2-40B4-BE49-F238E27FC236}">
                    <a16:creationId xmlns:a16="http://schemas.microsoft.com/office/drawing/2014/main" id="{E8D37557-C64A-E69E-F127-B122E8C0A37B}"/>
                  </a:ext>
                </a:extLst>
              </p:cNvPr>
              <p:cNvSpPr>
                <a:spLocks noChangeArrowheads="1"/>
              </p:cNvSpPr>
              <p:nvPr/>
            </p:nvSpPr>
            <p:spPr bwMode="auto">
              <a:xfrm>
                <a:off x="3292" y="206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4" name="Oval 170">
                <a:extLst>
                  <a:ext uri="{FF2B5EF4-FFF2-40B4-BE49-F238E27FC236}">
                    <a16:creationId xmlns:a16="http://schemas.microsoft.com/office/drawing/2014/main" id="{AD6601A8-4DC1-BAA8-DF3F-7414BA6ECC72}"/>
                  </a:ext>
                </a:extLst>
              </p:cNvPr>
              <p:cNvSpPr>
                <a:spLocks noChangeArrowheads="1"/>
              </p:cNvSpPr>
              <p:nvPr/>
            </p:nvSpPr>
            <p:spPr bwMode="auto">
              <a:xfrm>
                <a:off x="3337"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5" name="Oval 171">
                <a:extLst>
                  <a:ext uri="{FF2B5EF4-FFF2-40B4-BE49-F238E27FC236}">
                    <a16:creationId xmlns:a16="http://schemas.microsoft.com/office/drawing/2014/main" id="{742CFB85-50C0-17C3-CEA5-4D1BF7CFF37F}"/>
                  </a:ext>
                </a:extLst>
              </p:cNvPr>
              <p:cNvSpPr>
                <a:spLocks noChangeArrowheads="1"/>
              </p:cNvSpPr>
              <p:nvPr/>
            </p:nvSpPr>
            <p:spPr bwMode="auto">
              <a:xfrm>
                <a:off x="3322" y="205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6" name="Oval 172">
                <a:extLst>
                  <a:ext uri="{FF2B5EF4-FFF2-40B4-BE49-F238E27FC236}">
                    <a16:creationId xmlns:a16="http://schemas.microsoft.com/office/drawing/2014/main" id="{2FD51D92-7F2E-FC92-8D78-9A162E6169B2}"/>
                  </a:ext>
                </a:extLst>
              </p:cNvPr>
              <p:cNvSpPr>
                <a:spLocks noChangeArrowheads="1"/>
              </p:cNvSpPr>
              <p:nvPr/>
            </p:nvSpPr>
            <p:spPr bwMode="auto">
              <a:xfrm>
                <a:off x="3304"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7" name="Oval 173">
                <a:extLst>
                  <a:ext uri="{FF2B5EF4-FFF2-40B4-BE49-F238E27FC236}">
                    <a16:creationId xmlns:a16="http://schemas.microsoft.com/office/drawing/2014/main" id="{D112B4E3-620F-0FC7-0015-8827799B3153}"/>
                  </a:ext>
                </a:extLst>
              </p:cNvPr>
              <p:cNvSpPr>
                <a:spLocks noChangeArrowheads="1"/>
              </p:cNvSpPr>
              <p:nvPr/>
            </p:nvSpPr>
            <p:spPr bwMode="auto">
              <a:xfrm>
                <a:off x="3358"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8" name="Oval 174">
                <a:extLst>
                  <a:ext uri="{FF2B5EF4-FFF2-40B4-BE49-F238E27FC236}">
                    <a16:creationId xmlns:a16="http://schemas.microsoft.com/office/drawing/2014/main" id="{EF2E3009-B1D1-66F9-EACC-5B3C0D109E6A}"/>
                  </a:ext>
                </a:extLst>
              </p:cNvPr>
              <p:cNvSpPr>
                <a:spLocks noChangeArrowheads="1"/>
              </p:cNvSpPr>
              <p:nvPr/>
            </p:nvSpPr>
            <p:spPr bwMode="auto">
              <a:xfrm>
                <a:off x="3382" y="203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9" name="Oval 175">
                <a:extLst>
                  <a:ext uri="{FF2B5EF4-FFF2-40B4-BE49-F238E27FC236}">
                    <a16:creationId xmlns:a16="http://schemas.microsoft.com/office/drawing/2014/main" id="{8C0BBE93-1958-88DA-425B-55689916A122}"/>
                  </a:ext>
                </a:extLst>
              </p:cNvPr>
              <p:cNvSpPr>
                <a:spLocks noChangeArrowheads="1"/>
              </p:cNvSpPr>
              <p:nvPr/>
            </p:nvSpPr>
            <p:spPr bwMode="auto">
              <a:xfrm>
                <a:off x="3394" y="20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0" name="Oval 176">
                <a:extLst>
                  <a:ext uri="{FF2B5EF4-FFF2-40B4-BE49-F238E27FC236}">
                    <a16:creationId xmlns:a16="http://schemas.microsoft.com/office/drawing/2014/main" id="{473675E4-1ACE-2B84-9DBE-7B78A87D1C7B}"/>
                  </a:ext>
                </a:extLst>
              </p:cNvPr>
              <p:cNvSpPr>
                <a:spLocks noChangeArrowheads="1"/>
              </p:cNvSpPr>
              <p:nvPr/>
            </p:nvSpPr>
            <p:spPr bwMode="auto">
              <a:xfrm>
                <a:off x="3400" y="204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1" name="Oval 177">
                <a:extLst>
                  <a:ext uri="{FF2B5EF4-FFF2-40B4-BE49-F238E27FC236}">
                    <a16:creationId xmlns:a16="http://schemas.microsoft.com/office/drawing/2014/main" id="{08EAE893-1C21-347B-0098-94CB4142ADEE}"/>
                  </a:ext>
                </a:extLst>
              </p:cNvPr>
              <p:cNvSpPr>
                <a:spLocks noChangeArrowheads="1"/>
              </p:cNvSpPr>
              <p:nvPr/>
            </p:nvSpPr>
            <p:spPr bwMode="auto">
              <a:xfrm>
                <a:off x="3421" y="20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2" name="Oval 178">
                <a:extLst>
                  <a:ext uri="{FF2B5EF4-FFF2-40B4-BE49-F238E27FC236}">
                    <a16:creationId xmlns:a16="http://schemas.microsoft.com/office/drawing/2014/main" id="{7F549461-3CCE-2679-0098-373233571907}"/>
                  </a:ext>
                </a:extLst>
              </p:cNvPr>
              <p:cNvSpPr>
                <a:spLocks noChangeArrowheads="1"/>
              </p:cNvSpPr>
              <p:nvPr/>
            </p:nvSpPr>
            <p:spPr bwMode="auto">
              <a:xfrm>
                <a:off x="3439" y="2041"/>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3" name="Oval 179">
                <a:extLst>
                  <a:ext uri="{FF2B5EF4-FFF2-40B4-BE49-F238E27FC236}">
                    <a16:creationId xmlns:a16="http://schemas.microsoft.com/office/drawing/2014/main" id="{CD605B4D-2EEE-DA56-F390-65519F9BCF7C}"/>
                  </a:ext>
                </a:extLst>
              </p:cNvPr>
              <p:cNvSpPr>
                <a:spLocks noChangeArrowheads="1"/>
              </p:cNvSpPr>
              <p:nvPr/>
            </p:nvSpPr>
            <p:spPr bwMode="auto">
              <a:xfrm>
                <a:off x="3421" y="201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4" name="Oval 180">
                <a:extLst>
                  <a:ext uri="{FF2B5EF4-FFF2-40B4-BE49-F238E27FC236}">
                    <a16:creationId xmlns:a16="http://schemas.microsoft.com/office/drawing/2014/main" id="{7C8F588C-7D12-894E-56F4-BCF13EFA4D78}"/>
                  </a:ext>
                </a:extLst>
              </p:cNvPr>
              <p:cNvSpPr>
                <a:spLocks noChangeArrowheads="1"/>
              </p:cNvSpPr>
              <p:nvPr/>
            </p:nvSpPr>
            <p:spPr bwMode="auto">
              <a:xfrm>
                <a:off x="3461" y="2024"/>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5" name="Oval 181">
                <a:extLst>
                  <a:ext uri="{FF2B5EF4-FFF2-40B4-BE49-F238E27FC236}">
                    <a16:creationId xmlns:a16="http://schemas.microsoft.com/office/drawing/2014/main" id="{0D52E26A-57BB-68AC-FE8F-969DF7B5BECE}"/>
                  </a:ext>
                </a:extLst>
              </p:cNvPr>
              <p:cNvSpPr>
                <a:spLocks noChangeArrowheads="1"/>
              </p:cNvSpPr>
              <p:nvPr/>
            </p:nvSpPr>
            <p:spPr bwMode="auto">
              <a:xfrm>
                <a:off x="3479"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6" name="Oval 182">
                <a:extLst>
                  <a:ext uri="{FF2B5EF4-FFF2-40B4-BE49-F238E27FC236}">
                    <a16:creationId xmlns:a16="http://schemas.microsoft.com/office/drawing/2014/main" id="{1DABA64F-A93B-B991-14FE-2DBD5C95F7FB}"/>
                  </a:ext>
                </a:extLst>
              </p:cNvPr>
              <p:cNvSpPr>
                <a:spLocks noChangeArrowheads="1"/>
              </p:cNvSpPr>
              <p:nvPr/>
            </p:nvSpPr>
            <p:spPr bwMode="auto">
              <a:xfrm>
                <a:off x="3455" y="199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7" name="Oval 183">
                <a:extLst>
                  <a:ext uri="{FF2B5EF4-FFF2-40B4-BE49-F238E27FC236}">
                    <a16:creationId xmlns:a16="http://schemas.microsoft.com/office/drawing/2014/main" id="{B16E6E7C-ED5B-4261-39B2-8ADAAE755488}"/>
                  </a:ext>
                </a:extLst>
              </p:cNvPr>
              <p:cNvSpPr>
                <a:spLocks noChangeArrowheads="1"/>
              </p:cNvSpPr>
              <p:nvPr/>
            </p:nvSpPr>
            <p:spPr bwMode="auto">
              <a:xfrm>
                <a:off x="3470" y="190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8" name="Oval 184">
                <a:extLst>
                  <a:ext uri="{FF2B5EF4-FFF2-40B4-BE49-F238E27FC236}">
                    <a16:creationId xmlns:a16="http://schemas.microsoft.com/office/drawing/2014/main" id="{607F336F-E44E-54DC-B895-25125CFDDFE7}"/>
                  </a:ext>
                </a:extLst>
              </p:cNvPr>
              <p:cNvSpPr>
                <a:spLocks noChangeArrowheads="1"/>
              </p:cNvSpPr>
              <p:nvPr/>
            </p:nvSpPr>
            <p:spPr bwMode="auto">
              <a:xfrm>
                <a:off x="353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9" name="Oval 185">
                <a:extLst>
                  <a:ext uri="{FF2B5EF4-FFF2-40B4-BE49-F238E27FC236}">
                    <a16:creationId xmlns:a16="http://schemas.microsoft.com/office/drawing/2014/main" id="{D1D686D7-B3CD-5CA6-6C15-7E39E956333A}"/>
                  </a:ext>
                </a:extLst>
              </p:cNvPr>
              <p:cNvSpPr>
                <a:spLocks noChangeArrowheads="1"/>
              </p:cNvSpPr>
              <p:nvPr/>
            </p:nvSpPr>
            <p:spPr bwMode="auto">
              <a:xfrm>
                <a:off x="3439" y="2015"/>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0" name="Oval 186">
                <a:extLst>
                  <a:ext uri="{FF2B5EF4-FFF2-40B4-BE49-F238E27FC236}">
                    <a16:creationId xmlns:a16="http://schemas.microsoft.com/office/drawing/2014/main" id="{82226C0B-74AF-D206-C41A-0099FC770F31}"/>
                  </a:ext>
                </a:extLst>
              </p:cNvPr>
              <p:cNvSpPr>
                <a:spLocks noChangeArrowheads="1"/>
              </p:cNvSpPr>
              <p:nvPr/>
            </p:nvSpPr>
            <p:spPr bwMode="auto">
              <a:xfrm>
                <a:off x="3494" y="191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1" name="Oval 187">
                <a:extLst>
                  <a:ext uri="{FF2B5EF4-FFF2-40B4-BE49-F238E27FC236}">
                    <a16:creationId xmlns:a16="http://schemas.microsoft.com/office/drawing/2014/main" id="{EEDB08DD-3B8A-0CAC-E9A7-89DEDB95E571}"/>
                  </a:ext>
                </a:extLst>
              </p:cNvPr>
              <p:cNvSpPr>
                <a:spLocks noChangeArrowheads="1"/>
              </p:cNvSpPr>
              <p:nvPr/>
            </p:nvSpPr>
            <p:spPr bwMode="auto">
              <a:xfrm>
                <a:off x="3497" y="188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2" name="Oval 188">
                <a:extLst>
                  <a:ext uri="{FF2B5EF4-FFF2-40B4-BE49-F238E27FC236}">
                    <a16:creationId xmlns:a16="http://schemas.microsoft.com/office/drawing/2014/main" id="{A9884333-9A37-F1AB-D3F5-5EEB2DAACD8A}"/>
                  </a:ext>
                </a:extLst>
              </p:cNvPr>
              <p:cNvSpPr>
                <a:spLocks noChangeArrowheads="1"/>
              </p:cNvSpPr>
              <p:nvPr/>
            </p:nvSpPr>
            <p:spPr bwMode="auto">
              <a:xfrm>
                <a:off x="3500" y="18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3" name="Oval 189">
                <a:extLst>
                  <a:ext uri="{FF2B5EF4-FFF2-40B4-BE49-F238E27FC236}">
                    <a16:creationId xmlns:a16="http://schemas.microsoft.com/office/drawing/2014/main" id="{EEE28DF4-5D6C-9EF2-3574-0E036EE3216E}"/>
                  </a:ext>
                </a:extLst>
              </p:cNvPr>
              <p:cNvSpPr>
                <a:spLocks noChangeArrowheads="1"/>
              </p:cNvSpPr>
              <p:nvPr/>
            </p:nvSpPr>
            <p:spPr bwMode="auto">
              <a:xfrm>
                <a:off x="3509" y="182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4" name="Oval 190">
                <a:extLst>
                  <a:ext uri="{FF2B5EF4-FFF2-40B4-BE49-F238E27FC236}">
                    <a16:creationId xmlns:a16="http://schemas.microsoft.com/office/drawing/2014/main" id="{1C900968-4EF9-35F7-DC49-870F10FCCB8D}"/>
                  </a:ext>
                </a:extLst>
              </p:cNvPr>
              <p:cNvSpPr>
                <a:spLocks noChangeArrowheads="1"/>
              </p:cNvSpPr>
              <p:nvPr/>
            </p:nvSpPr>
            <p:spPr bwMode="auto">
              <a:xfrm>
                <a:off x="3524" y="181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5" name="Oval 191">
                <a:extLst>
                  <a:ext uri="{FF2B5EF4-FFF2-40B4-BE49-F238E27FC236}">
                    <a16:creationId xmlns:a16="http://schemas.microsoft.com/office/drawing/2014/main" id="{52FC6D71-C35E-4473-ABDF-3BD9AEA652DC}"/>
                  </a:ext>
                </a:extLst>
              </p:cNvPr>
              <p:cNvSpPr>
                <a:spLocks noChangeArrowheads="1"/>
              </p:cNvSpPr>
              <p:nvPr/>
            </p:nvSpPr>
            <p:spPr bwMode="auto">
              <a:xfrm>
                <a:off x="3536" y="179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6" name="Oval 192">
                <a:extLst>
                  <a:ext uri="{FF2B5EF4-FFF2-40B4-BE49-F238E27FC236}">
                    <a16:creationId xmlns:a16="http://schemas.microsoft.com/office/drawing/2014/main" id="{A916C0DC-AABE-A6BB-1DF0-F94EE6BD57C1}"/>
                  </a:ext>
                </a:extLst>
              </p:cNvPr>
              <p:cNvSpPr>
                <a:spLocks noChangeArrowheads="1"/>
              </p:cNvSpPr>
              <p:nvPr/>
            </p:nvSpPr>
            <p:spPr bwMode="auto">
              <a:xfrm>
                <a:off x="3560" y="178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7" name="Oval 193">
                <a:extLst>
                  <a:ext uri="{FF2B5EF4-FFF2-40B4-BE49-F238E27FC236}">
                    <a16:creationId xmlns:a16="http://schemas.microsoft.com/office/drawing/2014/main" id="{77B7220F-6212-8A83-1897-9E3CEE745A1C}"/>
                  </a:ext>
                </a:extLst>
              </p:cNvPr>
              <p:cNvSpPr>
                <a:spLocks noChangeArrowheads="1"/>
              </p:cNvSpPr>
              <p:nvPr/>
            </p:nvSpPr>
            <p:spPr bwMode="auto">
              <a:xfrm>
                <a:off x="3569"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8" name="Oval 194">
                <a:extLst>
                  <a:ext uri="{FF2B5EF4-FFF2-40B4-BE49-F238E27FC236}">
                    <a16:creationId xmlns:a16="http://schemas.microsoft.com/office/drawing/2014/main" id="{930C0FE6-773B-C2A9-1795-84AB792BEC68}"/>
                  </a:ext>
                </a:extLst>
              </p:cNvPr>
              <p:cNvSpPr>
                <a:spLocks noChangeArrowheads="1"/>
              </p:cNvSpPr>
              <p:nvPr/>
            </p:nvSpPr>
            <p:spPr bwMode="auto">
              <a:xfrm>
                <a:off x="359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9" name="Oval 195">
                <a:extLst>
                  <a:ext uri="{FF2B5EF4-FFF2-40B4-BE49-F238E27FC236}">
                    <a16:creationId xmlns:a16="http://schemas.microsoft.com/office/drawing/2014/main" id="{FA3CB969-E1EA-122C-064F-5C1ACA079815}"/>
                  </a:ext>
                </a:extLst>
              </p:cNvPr>
              <p:cNvSpPr>
                <a:spLocks noChangeArrowheads="1"/>
              </p:cNvSpPr>
              <p:nvPr/>
            </p:nvSpPr>
            <p:spPr bwMode="auto">
              <a:xfrm>
                <a:off x="3590" y="175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0" name="Oval 196">
                <a:extLst>
                  <a:ext uri="{FF2B5EF4-FFF2-40B4-BE49-F238E27FC236}">
                    <a16:creationId xmlns:a16="http://schemas.microsoft.com/office/drawing/2014/main" id="{519B300F-C262-1D1B-5E70-52DFB73B10C9}"/>
                  </a:ext>
                </a:extLst>
              </p:cNvPr>
              <p:cNvSpPr>
                <a:spLocks noChangeArrowheads="1"/>
              </p:cNvSpPr>
              <p:nvPr/>
            </p:nvSpPr>
            <p:spPr bwMode="auto">
              <a:xfrm>
                <a:off x="3623"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1" name="Oval 197">
                <a:extLst>
                  <a:ext uri="{FF2B5EF4-FFF2-40B4-BE49-F238E27FC236}">
                    <a16:creationId xmlns:a16="http://schemas.microsoft.com/office/drawing/2014/main" id="{8630453B-B739-95D7-A3E9-7086EF1D5980}"/>
                  </a:ext>
                </a:extLst>
              </p:cNvPr>
              <p:cNvSpPr>
                <a:spLocks noChangeArrowheads="1"/>
              </p:cNvSpPr>
              <p:nvPr/>
            </p:nvSpPr>
            <p:spPr bwMode="auto">
              <a:xfrm>
                <a:off x="3650" y="1741"/>
                <a:ext cx="16"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2" name="Oval 198">
                <a:extLst>
                  <a:ext uri="{FF2B5EF4-FFF2-40B4-BE49-F238E27FC236}">
                    <a16:creationId xmlns:a16="http://schemas.microsoft.com/office/drawing/2014/main" id="{B63086DB-E98D-9BEC-C128-A2E597558D0A}"/>
                  </a:ext>
                </a:extLst>
              </p:cNvPr>
              <p:cNvSpPr>
                <a:spLocks noChangeArrowheads="1"/>
              </p:cNvSpPr>
              <p:nvPr/>
            </p:nvSpPr>
            <p:spPr bwMode="auto">
              <a:xfrm>
                <a:off x="3678"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3" name="Oval 199">
                <a:extLst>
                  <a:ext uri="{FF2B5EF4-FFF2-40B4-BE49-F238E27FC236}">
                    <a16:creationId xmlns:a16="http://schemas.microsoft.com/office/drawing/2014/main" id="{ACAC2159-A07D-AAAF-AC73-706117932CBA}"/>
                  </a:ext>
                </a:extLst>
              </p:cNvPr>
              <p:cNvSpPr>
                <a:spLocks noChangeArrowheads="1"/>
              </p:cNvSpPr>
              <p:nvPr/>
            </p:nvSpPr>
            <p:spPr bwMode="auto">
              <a:xfrm>
                <a:off x="3699" y="17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4" name="Oval 200">
                <a:extLst>
                  <a:ext uri="{FF2B5EF4-FFF2-40B4-BE49-F238E27FC236}">
                    <a16:creationId xmlns:a16="http://schemas.microsoft.com/office/drawing/2014/main" id="{503BE074-2004-6314-E704-3C581FC1761B}"/>
                  </a:ext>
                </a:extLst>
              </p:cNvPr>
              <p:cNvSpPr>
                <a:spLocks noChangeArrowheads="1"/>
              </p:cNvSpPr>
              <p:nvPr/>
            </p:nvSpPr>
            <p:spPr bwMode="auto">
              <a:xfrm>
                <a:off x="3714" y="174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5" name="Oval 201">
                <a:extLst>
                  <a:ext uri="{FF2B5EF4-FFF2-40B4-BE49-F238E27FC236}">
                    <a16:creationId xmlns:a16="http://schemas.microsoft.com/office/drawing/2014/main" id="{4FEA9BA2-72B6-D05C-B64A-D3307BAC5A21}"/>
                  </a:ext>
                </a:extLst>
              </p:cNvPr>
              <p:cNvSpPr>
                <a:spLocks noChangeArrowheads="1"/>
              </p:cNvSpPr>
              <p:nvPr/>
            </p:nvSpPr>
            <p:spPr bwMode="auto">
              <a:xfrm>
                <a:off x="3738" y="173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6" name="Oval 202">
                <a:extLst>
                  <a:ext uri="{FF2B5EF4-FFF2-40B4-BE49-F238E27FC236}">
                    <a16:creationId xmlns:a16="http://schemas.microsoft.com/office/drawing/2014/main" id="{52148BBE-7EB2-6C2B-FD62-67FFBD993E95}"/>
                  </a:ext>
                </a:extLst>
              </p:cNvPr>
              <p:cNvSpPr>
                <a:spLocks noChangeArrowheads="1"/>
              </p:cNvSpPr>
              <p:nvPr/>
            </p:nvSpPr>
            <p:spPr bwMode="auto">
              <a:xfrm>
                <a:off x="3741" y="175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7" name="Oval 203">
                <a:extLst>
                  <a:ext uri="{FF2B5EF4-FFF2-40B4-BE49-F238E27FC236}">
                    <a16:creationId xmlns:a16="http://schemas.microsoft.com/office/drawing/2014/main" id="{2E284A50-EF03-56CF-0AB1-E81BB1DD8116}"/>
                  </a:ext>
                </a:extLst>
              </p:cNvPr>
              <p:cNvSpPr>
                <a:spLocks noChangeArrowheads="1"/>
              </p:cNvSpPr>
              <p:nvPr/>
            </p:nvSpPr>
            <p:spPr bwMode="auto">
              <a:xfrm>
                <a:off x="3768"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8" name="Oval 204">
                <a:extLst>
                  <a:ext uri="{FF2B5EF4-FFF2-40B4-BE49-F238E27FC236}">
                    <a16:creationId xmlns:a16="http://schemas.microsoft.com/office/drawing/2014/main" id="{06AC8C55-083B-4CB6-5B71-BAC4E7B25331}"/>
                  </a:ext>
                </a:extLst>
              </p:cNvPr>
              <p:cNvSpPr>
                <a:spLocks noChangeArrowheads="1"/>
              </p:cNvSpPr>
              <p:nvPr/>
            </p:nvSpPr>
            <p:spPr bwMode="auto">
              <a:xfrm>
                <a:off x="3777"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grpSp>
          <p:nvGrpSpPr>
            <p:cNvPr id="38" name="Group 205">
              <a:extLst>
                <a:ext uri="{FF2B5EF4-FFF2-40B4-BE49-F238E27FC236}">
                  <a16:creationId xmlns:a16="http://schemas.microsoft.com/office/drawing/2014/main" id="{DA146243-77DA-7E5D-6C64-A46F1A24A0AA}"/>
                </a:ext>
              </a:extLst>
            </p:cNvPr>
            <p:cNvGrpSpPr>
              <a:grpSpLocks/>
            </p:cNvGrpSpPr>
            <p:nvPr/>
          </p:nvGrpSpPr>
          <p:grpSpPr bwMode="auto">
            <a:xfrm>
              <a:off x="3096" y="1381"/>
              <a:ext cx="983" cy="1782"/>
              <a:chOff x="3096" y="1381"/>
              <a:chExt cx="983" cy="1782"/>
            </a:xfrm>
          </p:grpSpPr>
          <p:sp>
            <p:nvSpPr>
              <p:cNvPr id="229" name="Oval 206">
                <a:extLst>
                  <a:ext uri="{FF2B5EF4-FFF2-40B4-BE49-F238E27FC236}">
                    <a16:creationId xmlns:a16="http://schemas.microsoft.com/office/drawing/2014/main" id="{456557F1-FC3D-791C-076B-E7A6F724396C}"/>
                  </a:ext>
                </a:extLst>
              </p:cNvPr>
              <p:cNvSpPr>
                <a:spLocks noChangeArrowheads="1"/>
              </p:cNvSpPr>
              <p:nvPr/>
            </p:nvSpPr>
            <p:spPr bwMode="auto">
              <a:xfrm>
                <a:off x="3759" y="172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0" name="Oval 207">
                <a:extLst>
                  <a:ext uri="{FF2B5EF4-FFF2-40B4-BE49-F238E27FC236}">
                    <a16:creationId xmlns:a16="http://schemas.microsoft.com/office/drawing/2014/main" id="{4A8BDD00-ED4B-94FF-D8A5-153904A2CD1A}"/>
                  </a:ext>
                </a:extLst>
              </p:cNvPr>
              <p:cNvSpPr>
                <a:spLocks noChangeArrowheads="1"/>
              </p:cNvSpPr>
              <p:nvPr/>
            </p:nvSpPr>
            <p:spPr bwMode="auto">
              <a:xfrm>
                <a:off x="3798"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1" name="Oval 208">
                <a:extLst>
                  <a:ext uri="{FF2B5EF4-FFF2-40B4-BE49-F238E27FC236}">
                    <a16:creationId xmlns:a16="http://schemas.microsoft.com/office/drawing/2014/main" id="{BCA806AF-875C-1458-B0CD-005A2EE347CF}"/>
                  </a:ext>
                </a:extLst>
              </p:cNvPr>
              <p:cNvSpPr>
                <a:spLocks noChangeArrowheads="1"/>
              </p:cNvSpPr>
              <p:nvPr/>
            </p:nvSpPr>
            <p:spPr bwMode="auto">
              <a:xfrm>
                <a:off x="3804" y="176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2" name="Oval 209">
                <a:extLst>
                  <a:ext uri="{FF2B5EF4-FFF2-40B4-BE49-F238E27FC236}">
                    <a16:creationId xmlns:a16="http://schemas.microsoft.com/office/drawing/2014/main" id="{2BAEF4EB-C5B5-5CFB-44E3-FD57C0EA7D37}"/>
                  </a:ext>
                </a:extLst>
              </p:cNvPr>
              <p:cNvSpPr>
                <a:spLocks noChangeArrowheads="1"/>
              </p:cNvSpPr>
              <p:nvPr/>
            </p:nvSpPr>
            <p:spPr bwMode="auto">
              <a:xfrm>
                <a:off x="3840" y="1770"/>
                <a:ext cx="16"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3" name="Oval 210">
                <a:extLst>
                  <a:ext uri="{FF2B5EF4-FFF2-40B4-BE49-F238E27FC236}">
                    <a16:creationId xmlns:a16="http://schemas.microsoft.com/office/drawing/2014/main" id="{160CA2F8-F3C3-6D3D-9CCA-B1700530E2CE}"/>
                  </a:ext>
                </a:extLst>
              </p:cNvPr>
              <p:cNvSpPr>
                <a:spLocks noChangeArrowheads="1"/>
              </p:cNvSpPr>
              <p:nvPr/>
            </p:nvSpPr>
            <p:spPr bwMode="auto">
              <a:xfrm>
                <a:off x="3883"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4" name="Oval 211">
                <a:extLst>
                  <a:ext uri="{FF2B5EF4-FFF2-40B4-BE49-F238E27FC236}">
                    <a16:creationId xmlns:a16="http://schemas.microsoft.com/office/drawing/2014/main" id="{E3C8DE1C-08B1-5FAF-2F66-6691CF7BFA8E}"/>
                  </a:ext>
                </a:extLst>
              </p:cNvPr>
              <p:cNvSpPr>
                <a:spLocks noChangeArrowheads="1"/>
              </p:cNvSpPr>
              <p:nvPr/>
            </p:nvSpPr>
            <p:spPr bwMode="auto">
              <a:xfrm>
                <a:off x="3862" y="176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5" name="Oval 212">
                <a:extLst>
                  <a:ext uri="{FF2B5EF4-FFF2-40B4-BE49-F238E27FC236}">
                    <a16:creationId xmlns:a16="http://schemas.microsoft.com/office/drawing/2014/main" id="{ED9A1894-7B83-8B37-AC26-AA2622A6E143}"/>
                  </a:ext>
                </a:extLst>
              </p:cNvPr>
              <p:cNvSpPr>
                <a:spLocks noChangeArrowheads="1"/>
              </p:cNvSpPr>
              <p:nvPr/>
            </p:nvSpPr>
            <p:spPr bwMode="auto">
              <a:xfrm>
                <a:off x="3919" y="170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6" name="Oval 213">
                <a:extLst>
                  <a:ext uri="{FF2B5EF4-FFF2-40B4-BE49-F238E27FC236}">
                    <a16:creationId xmlns:a16="http://schemas.microsoft.com/office/drawing/2014/main" id="{A2B181DC-31AE-1AB2-C855-FFEB5B859371}"/>
                  </a:ext>
                </a:extLst>
              </p:cNvPr>
              <p:cNvSpPr>
                <a:spLocks noChangeArrowheads="1"/>
              </p:cNvSpPr>
              <p:nvPr/>
            </p:nvSpPr>
            <p:spPr bwMode="auto">
              <a:xfrm>
                <a:off x="3931" y="172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7" name="Oval 214">
                <a:extLst>
                  <a:ext uri="{FF2B5EF4-FFF2-40B4-BE49-F238E27FC236}">
                    <a16:creationId xmlns:a16="http://schemas.microsoft.com/office/drawing/2014/main" id="{BF38F686-A884-72EA-251C-9B74D117088C}"/>
                  </a:ext>
                </a:extLst>
              </p:cNvPr>
              <p:cNvSpPr>
                <a:spLocks noChangeArrowheads="1"/>
              </p:cNvSpPr>
              <p:nvPr/>
            </p:nvSpPr>
            <p:spPr bwMode="auto">
              <a:xfrm>
                <a:off x="3949" y="168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8" name="Oval 215">
                <a:extLst>
                  <a:ext uri="{FF2B5EF4-FFF2-40B4-BE49-F238E27FC236}">
                    <a16:creationId xmlns:a16="http://schemas.microsoft.com/office/drawing/2014/main" id="{931E969E-B2FB-9A7C-B561-800716674D30}"/>
                  </a:ext>
                </a:extLst>
              </p:cNvPr>
              <p:cNvSpPr>
                <a:spLocks noChangeArrowheads="1"/>
              </p:cNvSpPr>
              <p:nvPr/>
            </p:nvSpPr>
            <p:spPr bwMode="auto">
              <a:xfrm>
                <a:off x="3949" y="1648"/>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9" name="Oval 216">
                <a:extLst>
                  <a:ext uri="{FF2B5EF4-FFF2-40B4-BE49-F238E27FC236}">
                    <a16:creationId xmlns:a16="http://schemas.microsoft.com/office/drawing/2014/main" id="{0F2AB034-8EA0-22CA-8FBD-EC3489821029}"/>
                  </a:ext>
                </a:extLst>
              </p:cNvPr>
              <p:cNvSpPr>
                <a:spLocks noChangeArrowheads="1"/>
              </p:cNvSpPr>
              <p:nvPr/>
            </p:nvSpPr>
            <p:spPr bwMode="auto">
              <a:xfrm>
                <a:off x="3967" y="1613"/>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0" name="Oval 217">
                <a:extLst>
                  <a:ext uri="{FF2B5EF4-FFF2-40B4-BE49-F238E27FC236}">
                    <a16:creationId xmlns:a16="http://schemas.microsoft.com/office/drawing/2014/main" id="{3A94ABC5-F735-E64B-E65C-D1E67C48FEF8}"/>
                  </a:ext>
                </a:extLst>
              </p:cNvPr>
              <p:cNvSpPr>
                <a:spLocks noChangeArrowheads="1"/>
              </p:cNvSpPr>
              <p:nvPr/>
            </p:nvSpPr>
            <p:spPr bwMode="auto">
              <a:xfrm>
                <a:off x="3967" y="157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1" name="Oval 218">
                <a:extLst>
                  <a:ext uri="{FF2B5EF4-FFF2-40B4-BE49-F238E27FC236}">
                    <a16:creationId xmlns:a16="http://schemas.microsoft.com/office/drawing/2014/main" id="{3AE0FBFA-184B-B05E-4065-734B6B2F4846}"/>
                  </a:ext>
                </a:extLst>
              </p:cNvPr>
              <p:cNvSpPr>
                <a:spLocks noChangeArrowheads="1"/>
              </p:cNvSpPr>
              <p:nvPr/>
            </p:nvSpPr>
            <p:spPr bwMode="auto">
              <a:xfrm>
                <a:off x="3964" y="1529"/>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2" name="Oval 219">
                <a:extLst>
                  <a:ext uri="{FF2B5EF4-FFF2-40B4-BE49-F238E27FC236}">
                    <a16:creationId xmlns:a16="http://schemas.microsoft.com/office/drawing/2014/main" id="{4864A157-94AE-6969-7215-6CD7EBE72F64}"/>
                  </a:ext>
                </a:extLst>
              </p:cNvPr>
              <p:cNvSpPr>
                <a:spLocks noChangeArrowheads="1"/>
              </p:cNvSpPr>
              <p:nvPr/>
            </p:nvSpPr>
            <p:spPr bwMode="auto">
              <a:xfrm>
                <a:off x="3952" y="155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3" name="Oval 220">
                <a:extLst>
                  <a:ext uri="{FF2B5EF4-FFF2-40B4-BE49-F238E27FC236}">
                    <a16:creationId xmlns:a16="http://schemas.microsoft.com/office/drawing/2014/main" id="{3D4FEB5E-C61B-85C8-BA3C-4DBA8BF9D0C6}"/>
                  </a:ext>
                </a:extLst>
              </p:cNvPr>
              <p:cNvSpPr>
                <a:spLocks noChangeArrowheads="1"/>
              </p:cNvSpPr>
              <p:nvPr/>
            </p:nvSpPr>
            <p:spPr bwMode="auto">
              <a:xfrm>
                <a:off x="3952" y="158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4" name="Oval 221">
                <a:extLst>
                  <a:ext uri="{FF2B5EF4-FFF2-40B4-BE49-F238E27FC236}">
                    <a16:creationId xmlns:a16="http://schemas.microsoft.com/office/drawing/2014/main" id="{97EBC6D6-098D-DFCC-0A50-4D1F71AC5DA4}"/>
                  </a:ext>
                </a:extLst>
              </p:cNvPr>
              <p:cNvSpPr>
                <a:spLocks noChangeArrowheads="1"/>
              </p:cNvSpPr>
              <p:nvPr/>
            </p:nvSpPr>
            <p:spPr bwMode="auto">
              <a:xfrm>
                <a:off x="3964" y="1632"/>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5" name="Oval 222">
                <a:extLst>
                  <a:ext uri="{FF2B5EF4-FFF2-40B4-BE49-F238E27FC236}">
                    <a16:creationId xmlns:a16="http://schemas.microsoft.com/office/drawing/2014/main" id="{75046DAE-18F2-318E-09DD-BD5B810AC1BE}"/>
                  </a:ext>
                </a:extLst>
              </p:cNvPr>
              <p:cNvSpPr>
                <a:spLocks noChangeArrowheads="1"/>
              </p:cNvSpPr>
              <p:nvPr/>
            </p:nvSpPr>
            <p:spPr bwMode="auto">
              <a:xfrm>
                <a:off x="3964" y="16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6" name="Oval 223">
                <a:extLst>
                  <a:ext uri="{FF2B5EF4-FFF2-40B4-BE49-F238E27FC236}">
                    <a16:creationId xmlns:a16="http://schemas.microsoft.com/office/drawing/2014/main" id="{FE60D613-0407-EBDF-31A9-F6EF8571ECE5}"/>
                  </a:ext>
                </a:extLst>
              </p:cNvPr>
              <p:cNvSpPr>
                <a:spLocks noChangeArrowheads="1"/>
              </p:cNvSpPr>
              <p:nvPr/>
            </p:nvSpPr>
            <p:spPr bwMode="auto">
              <a:xfrm>
                <a:off x="3946" y="1706"/>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7" name="Oval 224">
                <a:extLst>
                  <a:ext uri="{FF2B5EF4-FFF2-40B4-BE49-F238E27FC236}">
                    <a16:creationId xmlns:a16="http://schemas.microsoft.com/office/drawing/2014/main" id="{1DCB3DB9-0F03-B67A-91F7-74A22E6D8570}"/>
                  </a:ext>
                </a:extLst>
              </p:cNvPr>
              <p:cNvSpPr>
                <a:spLocks noChangeArrowheads="1"/>
              </p:cNvSpPr>
              <p:nvPr/>
            </p:nvSpPr>
            <p:spPr bwMode="auto">
              <a:xfrm>
                <a:off x="3856" y="1741"/>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8" name="Oval 225">
                <a:extLst>
                  <a:ext uri="{FF2B5EF4-FFF2-40B4-BE49-F238E27FC236}">
                    <a16:creationId xmlns:a16="http://schemas.microsoft.com/office/drawing/2014/main" id="{35319BE8-31F6-7C01-BA0C-B89D98F744AB}"/>
                  </a:ext>
                </a:extLst>
              </p:cNvPr>
              <p:cNvSpPr>
                <a:spLocks noChangeArrowheads="1"/>
              </p:cNvSpPr>
              <p:nvPr/>
            </p:nvSpPr>
            <p:spPr bwMode="auto">
              <a:xfrm>
                <a:off x="3822" y="17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9" name="Oval 226">
                <a:extLst>
                  <a:ext uri="{FF2B5EF4-FFF2-40B4-BE49-F238E27FC236}">
                    <a16:creationId xmlns:a16="http://schemas.microsoft.com/office/drawing/2014/main" id="{DEFA0458-9C8B-0535-4C21-10A61B9A36C2}"/>
                  </a:ext>
                </a:extLst>
              </p:cNvPr>
              <p:cNvSpPr>
                <a:spLocks noChangeArrowheads="1"/>
              </p:cNvSpPr>
              <p:nvPr/>
            </p:nvSpPr>
            <p:spPr bwMode="auto">
              <a:xfrm>
                <a:off x="3786" y="176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0" name="Oval 227">
                <a:extLst>
                  <a:ext uri="{FF2B5EF4-FFF2-40B4-BE49-F238E27FC236}">
                    <a16:creationId xmlns:a16="http://schemas.microsoft.com/office/drawing/2014/main" id="{67E33EC4-60BB-91CD-CA8A-DEA834EA99C2}"/>
                  </a:ext>
                </a:extLst>
              </p:cNvPr>
              <p:cNvSpPr>
                <a:spLocks noChangeArrowheads="1"/>
              </p:cNvSpPr>
              <p:nvPr/>
            </p:nvSpPr>
            <p:spPr bwMode="auto">
              <a:xfrm>
                <a:off x="3904" y="1735"/>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1" name="Oval 228">
                <a:extLst>
                  <a:ext uri="{FF2B5EF4-FFF2-40B4-BE49-F238E27FC236}">
                    <a16:creationId xmlns:a16="http://schemas.microsoft.com/office/drawing/2014/main" id="{849B4CDF-20F1-48C5-A5E8-00100648A468}"/>
                  </a:ext>
                </a:extLst>
              </p:cNvPr>
              <p:cNvSpPr>
                <a:spLocks noChangeArrowheads="1"/>
              </p:cNvSpPr>
              <p:nvPr/>
            </p:nvSpPr>
            <p:spPr bwMode="auto">
              <a:xfrm>
                <a:off x="3916" y="1751"/>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2" name="Oval 229">
                <a:extLst>
                  <a:ext uri="{FF2B5EF4-FFF2-40B4-BE49-F238E27FC236}">
                    <a16:creationId xmlns:a16="http://schemas.microsoft.com/office/drawing/2014/main" id="{46ABD30D-80DE-0DDE-5E0B-A331294CD49F}"/>
                  </a:ext>
                </a:extLst>
              </p:cNvPr>
              <p:cNvSpPr>
                <a:spLocks noChangeArrowheads="1"/>
              </p:cNvSpPr>
              <p:nvPr/>
            </p:nvSpPr>
            <p:spPr bwMode="auto">
              <a:xfrm>
                <a:off x="3482" y="1944"/>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3" name="Oval 230">
                <a:extLst>
                  <a:ext uri="{FF2B5EF4-FFF2-40B4-BE49-F238E27FC236}">
                    <a16:creationId xmlns:a16="http://schemas.microsoft.com/office/drawing/2014/main" id="{9AEAB69D-8D99-4BCA-AE61-35D970203E65}"/>
                  </a:ext>
                </a:extLst>
              </p:cNvPr>
              <p:cNvSpPr>
                <a:spLocks noChangeArrowheads="1"/>
              </p:cNvSpPr>
              <p:nvPr/>
            </p:nvSpPr>
            <p:spPr bwMode="auto">
              <a:xfrm>
                <a:off x="3482" y="1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4" name="Oval 231">
                <a:extLst>
                  <a:ext uri="{FF2B5EF4-FFF2-40B4-BE49-F238E27FC236}">
                    <a16:creationId xmlns:a16="http://schemas.microsoft.com/office/drawing/2014/main" id="{88448E6E-01EF-F2AE-8C9E-E398ECE79850}"/>
                  </a:ext>
                </a:extLst>
              </p:cNvPr>
              <p:cNvSpPr>
                <a:spLocks noChangeArrowheads="1"/>
              </p:cNvSpPr>
              <p:nvPr/>
            </p:nvSpPr>
            <p:spPr bwMode="auto">
              <a:xfrm>
                <a:off x="3491" y="2970"/>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5" name="Oval 232">
                <a:extLst>
                  <a:ext uri="{FF2B5EF4-FFF2-40B4-BE49-F238E27FC236}">
                    <a16:creationId xmlns:a16="http://schemas.microsoft.com/office/drawing/2014/main" id="{E23AB175-59DE-05C5-C20D-1E6BB030A0A6}"/>
                  </a:ext>
                </a:extLst>
              </p:cNvPr>
              <p:cNvSpPr>
                <a:spLocks noChangeArrowheads="1"/>
              </p:cNvSpPr>
              <p:nvPr/>
            </p:nvSpPr>
            <p:spPr bwMode="auto">
              <a:xfrm>
                <a:off x="3506" y="2963"/>
                <a:ext cx="15" cy="17"/>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6" name="Oval 233">
                <a:extLst>
                  <a:ext uri="{FF2B5EF4-FFF2-40B4-BE49-F238E27FC236}">
                    <a16:creationId xmlns:a16="http://schemas.microsoft.com/office/drawing/2014/main" id="{7F517413-AC7C-0B3A-F68F-69FB98A1BF00}"/>
                  </a:ext>
                </a:extLst>
              </p:cNvPr>
              <p:cNvSpPr>
                <a:spLocks noChangeArrowheads="1"/>
              </p:cNvSpPr>
              <p:nvPr/>
            </p:nvSpPr>
            <p:spPr bwMode="auto">
              <a:xfrm>
                <a:off x="3524" y="2957"/>
                <a:ext cx="18"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7" name="Oval 234">
                <a:extLst>
                  <a:ext uri="{FF2B5EF4-FFF2-40B4-BE49-F238E27FC236}">
                    <a16:creationId xmlns:a16="http://schemas.microsoft.com/office/drawing/2014/main" id="{EEF6F0BB-16F9-BB99-E701-B59F2CC48DCE}"/>
                  </a:ext>
                </a:extLst>
              </p:cNvPr>
              <p:cNvSpPr>
                <a:spLocks noChangeArrowheads="1"/>
              </p:cNvSpPr>
              <p:nvPr/>
            </p:nvSpPr>
            <p:spPr bwMode="auto">
              <a:xfrm>
                <a:off x="3539" y="2957"/>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8" name="Oval 235">
                <a:extLst>
                  <a:ext uri="{FF2B5EF4-FFF2-40B4-BE49-F238E27FC236}">
                    <a16:creationId xmlns:a16="http://schemas.microsoft.com/office/drawing/2014/main" id="{1527F782-C478-6C11-3093-BBF63B84A627}"/>
                  </a:ext>
                </a:extLst>
              </p:cNvPr>
              <p:cNvSpPr>
                <a:spLocks noChangeArrowheads="1"/>
              </p:cNvSpPr>
              <p:nvPr/>
            </p:nvSpPr>
            <p:spPr bwMode="auto">
              <a:xfrm>
                <a:off x="4003" y="3044"/>
                <a:ext cx="15"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9" name="Oval 236">
                <a:extLst>
                  <a:ext uri="{FF2B5EF4-FFF2-40B4-BE49-F238E27FC236}">
                    <a16:creationId xmlns:a16="http://schemas.microsoft.com/office/drawing/2014/main" id="{4F6F8F0B-26B0-BA2E-E5D0-2DDBEC585498}"/>
                  </a:ext>
                </a:extLst>
              </p:cNvPr>
              <p:cNvSpPr>
                <a:spLocks noChangeArrowheads="1"/>
              </p:cNvSpPr>
              <p:nvPr/>
            </p:nvSpPr>
            <p:spPr bwMode="auto">
              <a:xfrm>
                <a:off x="4015" y="3057"/>
                <a:ext cx="15"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0" name="Oval 237">
                <a:extLst>
                  <a:ext uri="{FF2B5EF4-FFF2-40B4-BE49-F238E27FC236}">
                    <a16:creationId xmlns:a16="http://schemas.microsoft.com/office/drawing/2014/main" id="{3665390B-3F94-3246-22B7-49793BD702A0}"/>
                  </a:ext>
                </a:extLst>
              </p:cNvPr>
              <p:cNvSpPr>
                <a:spLocks noChangeArrowheads="1"/>
              </p:cNvSpPr>
              <p:nvPr/>
            </p:nvSpPr>
            <p:spPr bwMode="auto">
              <a:xfrm>
                <a:off x="4033" y="3063"/>
                <a:ext cx="16" cy="1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1" name="Oval 238">
                <a:extLst>
                  <a:ext uri="{FF2B5EF4-FFF2-40B4-BE49-F238E27FC236}">
                    <a16:creationId xmlns:a16="http://schemas.microsoft.com/office/drawing/2014/main" id="{58210083-260B-0C3D-9E3A-023C60633BFD}"/>
                  </a:ext>
                </a:extLst>
              </p:cNvPr>
              <p:cNvSpPr>
                <a:spLocks noChangeArrowheads="1"/>
              </p:cNvSpPr>
              <p:nvPr/>
            </p:nvSpPr>
            <p:spPr bwMode="auto">
              <a:xfrm>
                <a:off x="4024" y="3086"/>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2" name="Oval 239">
                <a:extLst>
                  <a:ext uri="{FF2B5EF4-FFF2-40B4-BE49-F238E27FC236}">
                    <a16:creationId xmlns:a16="http://schemas.microsoft.com/office/drawing/2014/main" id="{AC2672D4-0395-24BB-2CAB-CEDFF279DC47}"/>
                  </a:ext>
                </a:extLst>
              </p:cNvPr>
              <p:cNvSpPr>
                <a:spLocks noChangeArrowheads="1"/>
              </p:cNvSpPr>
              <p:nvPr/>
            </p:nvSpPr>
            <p:spPr bwMode="auto">
              <a:xfrm>
                <a:off x="4042" y="3079"/>
                <a:ext cx="19"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3" name="Oval 240">
                <a:extLst>
                  <a:ext uri="{FF2B5EF4-FFF2-40B4-BE49-F238E27FC236}">
                    <a16:creationId xmlns:a16="http://schemas.microsoft.com/office/drawing/2014/main" id="{7F86B658-9CFE-B03E-618D-1AC8BCC56202}"/>
                  </a:ext>
                </a:extLst>
              </p:cNvPr>
              <p:cNvSpPr>
                <a:spLocks noChangeArrowheads="1"/>
              </p:cNvSpPr>
              <p:nvPr/>
            </p:nvSpPr>
            <p:spPr bwMode="auto">
              <a:xfrm>
                <a:off x="4055" y="3092"/>
                <a:ext cx="18" cy="16"/>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4" name="Oval 241">
                <a:extLst>
                  <a:ext uri="{FF2B5EF4-FFF2-40B4-BE49-F238E27FC236}">
                    <a16:creationId xmlns:a16="http://schemas.microsoft.com/office/drawing/2014/main" id="{C7134D1D-45EA-901D-5D30-5DE37A58BF69}"/>
                  </a:ext>
                </a:extLst>
              </p:cNvPr>
              <p:cNvSpPr>
                <a:spLocks noChangeArrowheads="1"/>
              </p:cNvSpPr>
              <p:nvPr/>
            </p:nvSpPr>
            <p:spPr bwMode="auto">
              <a:xfrm>
                <a:off x="3394" y="298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5" name="Oval 242">
                <a:extLst>
                  <a:ext uri="{FF2B5EF4-FFF2-40B4-BE49-F238E27FC236}">
                    <a16:creationId xmlns:a16="http://schemas.microsoft.com/office/drawing/2014/main" id="{5616FF85-5746-6A1A-4094-31A1DFCE8799}"/>
                  </a:ext>
                </a:extLst>
              </p:cNvPr>
              <p:cNvSpPr>
                <a:spLocks noChangeArrowheads="1"/>
              </p:cNvSpPr>
              <p:nvPr/>
            </p:nvSpPr>
            <p:spPr bwMode="auto">
              <a:xfrm>
                <a:off x="3415" y="2992"/>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6" name="Oval 243">
                <a:extLst>
                  <a:ext uri="{FF2B5EF4-FFF2-40B4-BE49-F238E27FC236}">
                    <a16:creationId xmlns:a16="http://schemas.microsoft.com/office/drawing/2014/main" id="{96C13E65-3859-9D44-5B71-CCD083212EC3}"/>
                  </a:ext>
                </a:extLst>
              </p:cNvPr>
              <p:cNvSpPr>
                <a:spLocks noChangeArrowheads="1"/>
              </p:cNvSpPr>
              <p:nvPr/>
            </p:nvSpPr>
            <p:spPr bwMode="auto">
              <a:xfrm>
                <a:off x="3436"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7" name="Oval 244">
                <a:extLst>
                  <a:ext uri="{FF2B5EF4-FFF2-40B4-BE49-F238E27FC236}">
                    <a16:creationId xmlns:a16="http://schemas.microsoft.com/office/drawing/2014/main" id="{7D9C88AE-4E85-83F3-FE23-3760DAD4B8B2}"/>
                  </a:ext>
                </a:extLst>
              </p:cNvPr>
              <p:cNvSpPr>
                <a:spLocks noChangeArrowheads="1"/>
              </p:cNvSpPr>
              <p:nvPr/>
            </p:nvSpPr>
            <p:spPr bwMode="auto">
              <a:xfrm>
                <a:off x="3458" y="2996"/>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8" name="Oval 245">
                <a:extLst>
                  <a:ext uri="{FF2B5EF4-FFF2-40B4-BE49-F238E27FC236}">
                    <a16:creationId xmlns:a16="http://schemas.microsoft.com/office/drawing/2014/main" id="{3A970233-79C7-8CD9-9953-DE9F1C35A23F}"/>
                  </a:ext>
                </a:extLst>
              </p:cNvPr>
              <p:cNvSpPr>
                <a:spLocks noChangeArrowheads="1"/>
              </p:cNvSpPr>
              <p:nvPr/>
            </p:nvSpPr>
            <p:spPr bwMode="auto">
              <a:xfrm>
                <a:off x="3479" y="2992"/>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69" name="Oval 246">
                <a:extLst>
                  <a:ext uri="{FF2B5EF4-FFF2-40B4-BE49-F238E27FC236}">
                    <a16:creationId xmlns:a16="http://schemas.microsoft.com/office/drawing/2014/main" id="{58544ACF-5C61-6435-096B-F7747E8FED48}"/>
                  </a:ext>
                </a:extLst>
              </p:cNvPr>
              <p:cNvSpPr>
                <a:spLocks noChangeArrowheads="1"/>
              </p:cNvSpPr>
              <p:nvPr/>
            </p:nvSpPr>
            <p:spPr bwMode="auto">
              <a:xfrm>
                <a:off x="3464" y="3012"/>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0" name="Oval 247">
                <a:extLst>
                  <a:ext uri="{FF2B5EF4-FFF2-40B4-BE49-F238E27FC236}">
                    <a16:creationId xmlns:a16="http://schemas.microsoft.com/office/drawing/2014/main" id="{A1B2A3A3-A20B-8842-EB29-255B376523B5}"/>
                  </a:ext>
                </a:extLst>
              </p:cNvPr>
              <p:cNvSpPr>
                <a:spLocks noChangeArrowheads="1"/>
              </p:cNvSpPr>
              <p:nvPr/>
            </p:nvSpPr>
            <p:spPr bwMode="auto">
              <a:xfrm>
                <a:off x="3445" y="3009"/>
                <a:ext cx="10"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1" name="Oval 248">
                <a:extLst>
                  <a:ext uri="{FF2B5EF4-FFF2-40B4-BE49-F238E27FC236}">
                    <a16:creationId xmlns:a16="http://schemas.microsoft.com/office/drawing/2014/main" id="{6B49D27C-1D78-CFE4-9122-D8FE2A1EBFF5}"/>
                  </a:ext>
                </a:extLst>
              </p:cNvPr>
              <p:cNvSpPr>
                <a:spLocks noChangeArrowheads="1"/>
              </p:cNvSpPr>
              <p:nvPr/>
            </p:nvSpPr>
            <p:spPr bwMode="auto">
              <a:xfrm>
                <a:off x="3506" y="298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2" name="Oval 249">
                <a:extLst>
                  <a:ext uri="{FF2B5EF4-FFF2-40B4-BE49-F238E27FC236}">
                    <a16:creationId xmlns:a16="http://schemas.microsoft.com/office/drawing/2014/main" id="{8E8448FE-82CF-135E-2AF8-E48EE637AE9D}"/>
                  </a:ext>
                </a:extLst>
              </p:cNvPr>
              <p:cNvSpPr>
                <a:spLocks noChangeArrowheads="1"/>
              </p:cNvSpPr>
              <p:nvPr/>
            </p:nvSpPr>
            <p:spPr bwMode="auto">
              <a:xfrm>
                <a:off x="3524" y="298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3" name="Oval 250">
                <a:extLst>
                  <a:ext uri="{FF2B5EF4-FFF2-40B4-BE49-F238E27FC236}">
                    <a16:creationId xmlns:a16="http://schemas.microsoft.com/office/drawing/2014/main" id="{EAB80AB1-C041-D0CF-CD25-FB28FBED8767}"/>
                  </a:ext>
                </a:extLst>
              </p:cNvPr>
              <p:cNvSpPr>
                <a:spLocks noChangeArrowheads="1"/>
              </p:cNvSpPr>
              <p:nvPr/>
            </p:nvSpPr>
            <p:spPr bwMode="auto">
              <a:xfrm>
                <a:off x="3551" y="2976"/>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4" name="Oval 251">
                <a:extLst>
                  <a:ext uri="{FF2B5EF4-FFF2-40B4-BE49-F238E27FC236}">
                    <a16:creationId xmlns:a16="http://schemas.microsoft.com/office/drawing/2014/main" id="{08A7E714-2E8D-5414-B507-58666FFFAAA0}"/>
                  </a:ext>
                </a:extLst>
              </p:cNvPr>
              <p:cNvSpPr>
                <a:spLocks noChangeArrowheads="1"/>
              </p:cNvSpPr>
              <p:nvPr/>
            </p:nvSpPr>
            <p:spPr bwMode="auto">
              <a:xfrm>
                <a:off x="3566" y="2967"/>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5" name="Oval 252">
                <a:extLst>
                  <a:ext uri="{FF2B5EF4-FFF2-40B4-BE49-F238E27FC236}">
                    <a16:creationId xmlns:a16="http://schemas.microsoft.com/office/drawing/2014/main" id="{6C4104AC-6D59-12DC-D810-02BDEF6049CB}"/>
                  </a:ext>
                </a:extLst>
              </p:cNvPr>
              <p:cNvSpPr>
                <a:spLocks noChangeArrowheads="1"/>
              </p:cNvSpPr>
              <p:nvPr/>
            </p:nvSpPr>
            <p:spPr bwMode="auto">
              <a:xfrm>
                <a:off x="3608"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6" name="Oval 253">
                <a:extLst>
                  <a:ext uri="{FF2B5EF4-FFF2-40B4-BE49-F238E27FC236}">
                    <a16:creationId xmlns:a16="http://schemas.microsoft.com/office/drawing/2014/main" id="{5DEAE921-62E9-9876-07CE-2C3294671226}"/>
                  </a:ext>
                </a:extLst>
              </p:cNvPr>
              <p:cNvSpPr>
                <a:spLocks noChangeArrowheads="1"/>
              </p:cNvSpPr>
              <p:nvPr/>
            </p:nvSpPr>
            <p:spPr bwMode="auto">
              <a:xfrm>
                <a:off x="3596" y="297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7" name="Oval 254">
                <a:extLst>
                  <a:ext uri="{FF2B5EF4-FFF2-40B4-BE49-F238E27FC236}">
                    <a16:creationId xmlns:a16="http://schemas.microsoft.com/office/drawing/2014/main" id="{CA09F5C6-A1BF-E80E-BBE8-F762FD1D5051}"/>
                  </a:ext>
                </a:extLst>
              </p:cNvPr>
              <p:cNvSpPr>
                <a:spLocks noChangeArrowheads="1"/>
              </p:cNvSpPr>
              <p:nvPr/>
            </p:nvSpPr>
            <p:spPr bwMode="auto">
              <a:xfrm>
                <a:off x="3620" y="294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8" name="Oval 255">
                <a:extLst>
                  <a:ext uri="{FF2B5EF4-FFF2-40B4-BE49-F238E27FC236}">
                    <a16:creationId xmlns:a16="http://schemas.microsoft.com/office/drawing/2014/main" id="{79F76A38-38CC-3FA1-5589-CAA05A200429}"/>
                  </a:ext>
                </a:extLst>
              </p:cNvPr>
              <p:cNvSpPr>
                <a:spLocks noChangeArrowheads="1"/>
              </p:cNvSpPr>
              <p:nvPr/>
            </p:nvSpPr>
            <p:spPr bwMode="auto">
              <a:xfrm>
                <a:off x="3641" y="293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79" name="Oval 256">
                <a:extLst>
                  <a:ext uri="{FF2B5EF4-FFF2-40B4-BE49-F238E27FC236}">
                    <a16:creationId xmlns:a16="http://schemas.microsoft.com/office/drawing/2014/main" id="{66C79258-E1CC-0CC9-3A50-EE1AF494A1B0}"/>
                  </a:ext>
                </a:extLst>
              </p:cNvPr>
              <p:cNvSpPr>
                <a:spLocks noChangeArrowheads="1"/>
              </p:cNvSpPr>
              <p:nvPr/>
            </p:nvSpPr>
            <p:spPr bwMode="auto">
              <a:xfrm>
                <a:off x="3638" y="2947"/>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0" name="Oval 257">
                <a:extLst>
                  <a:ext uri="{FF2B5EF4-FFF2-40B4-BE49-F238E27FC236}">
                    <a16:creationId xmlns:a16="http://schemas.microsoft.com/office/drawing/2014/main" id="{45E53A43-9F17-A372-74FA-E3540FA1E09E}"/>
                  </a:ext>
                </a:extLst>
              </p:cNvPr>
              <p:cNvSpPr>
                <a:spLocks noChangeArrowheads="1"/>
              </p:cNvSpPr>
              <p:nvPr/>
            </p:nvSpPr>
            <p:spPr bwMode="auto">
              <a:xfrm>
                <a:off x="3663"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1" name="Oval 258">
                <a:extLst>
                  <a:ext uri="{FF2B5EF4-FFF2-40B4-BE49-F238E27FC236}">
                    <a16:creationId xmlns:a16="http://schemas.microsoft.com/office/drawing/2014/main" id="{3E36EA58-2D3A-289D-A4C7-22A2E5958D96}"/>
                  </a:ext>
                </a:extLst>
              </p:cNvPr>
              <p:cNvSpPr>
                <a:spLocks noChangeArrowheads="1"/>
              </p:cNvSpPr>
              <p:nvPr/>
            </p:nvSpPr>
            <p:spPr bwMode="auto">
              <a:xfrm>
                <a:off x="369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2" name="Oval 259">
                <a:extLst>
                  <a:ext uri="{FF2B5EF4-FFF2-40B4-BE49-F238E27FC236}">
                    <a16:creationId xmlns:a16="http://schemas.microsoft.com/office/drawing/2014/main" id="{A0E8B113-6CE6-5E00-EFD9-93930F6CD578}"/>
                  </a:ext>
                </a:extLst>
              </p:cNvPr>
              <p:cNvSpPr>
                <a:spLocks noChangeArrowheads="1"/>
              </p:cNvSpPr>
              <p:nvPr/>
            </p:nvSpPr>
            <p:spPr bwMode="auto">
              <a:xfrm>
                <a:off x="3717" y="291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3" name="Oval 260">
                <a:extLst>
                  <a:ext uri="{FF2B5EF4-FFF2-40B4-BE49-F238E27FC236}">
                    <a16:creationId xmlns:a16="http://schemas.microsoft.com/office/drawing/2014/main" id="{91F62E01-2EC8-2BBA-DD3D-0E52C5EC0D6C}"/>
                  </a:ext>
                </a:extLst>
              </p:cNvPr>
              <p:cNvSpPr>
                <a:spLocks noChangeArrowheads="1"/>
              </p:cNvSpPr>
              <p:nvPr/>
            </p:nvSpPr>
            <p:spPr bwMode="auto">
              <a:xfrm>
                <a:off x="3693" y="293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4" name="Oval 261">
                <a:extLst>
                  <a:ext uri="{FF2B5EF4-FFF2-40B4-BE49-F238E27FC236}">
                    <a16:creationId xmlns:a16="http://schemas.microsoft.com/office/drawing/2014/main" id="{C581A36B-ABFF-F4CA-77A1-91278B227BD7}"/>
                  </a:ext>
                </a:extLst>
              </p:cNvPr>
              <p:cNvSpPr>
                <a:spLocks noChangeArrowheads="1"/>
              </p:cNvSpPr>
              <p:nvPr/>
            </p:nvSpPr>
            <p:spPr bwMode="auto">
              <a:xfrm>
                <a:off x="3768" y="2902"/>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5" name="Oval 262">
                <a:extLst>
                  <a:ext uri="{FF2B5EF4-FFF2-40B4-BE49-F238E27FC236}">
                    <a16:creationId xmlns:a16="http://schemas.microsoft.com/office/drawing/2014/main" id="{44E56293-21D2-3CEE-FEE4-9BA3EC80B2E0}"/>
                  </a:ext>
                </a:extLst>
              </p:cNvPr>
              <p:cNvSpPr>
                <a:spLocks noChangeArrowheads="1"/>
              </p:cNvSpPr>
              <p:nvPr/>
            </p:nvSpPr>
            <p:spPr bwMode="auto">
              <a:xfrm>
                <a:off x="3786" y="289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6" name="Oval 263">
                <a:extLst>
                  <a:ext uri="{FF2B5EF4-FFF2-40B4-BE49-F238E27FC236}">
                    <a16:creationId xmlns:a16="http://schemas.microsoft.com/office/drawing/2014/main" id="{F156C397-60A8-957A-D784-4BEBF37911DC}"/>
                  </a:ext>
                </a:extLst>
              </p:cNvPr>
              <p:cNvSpPr>
                <a:spLocks noChangeArrowheads="1"/>
              </p:cNvSpPr>
              <p:nvPr/>
            </p:nvSpPr>
            <p:spPr bwMode="auto">
              <a:xfrm>
                <a:off x="3807" y="289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7" name="Oval 264">
                <a:extLst>
                  <a:ext uri="{FF2B5EF4-FFF2-40B4-BE49-F238E27FC236}">
                    <a16:creationId xmlns:a16="http://schemas.microsoft.com/office/drawing/2014/main" id="{7442E5EE-BD09-2230-8F4E-DB95B093A938}"/>
                  </a:ext>
                </a:extLst>
              </p:cNvPr>
              <p:cNvSpPr>
                <a:spLocks noChangeArrowheads="1"/>
              </p:cNvSpPr>
              <p:nvPr/>
            </p:nvSpPr>
            <p:spPr bwMode="auto">
              <a:xfrm>
                <a:off x="3786" y="2915"/>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8" name="Oval 265">
                <a:extLst>
                  <a:ext uri="{FF2B5EF4-FFF2-40B4-BE49-F238E27FC236}">
                    <a16:creationId xmlns:a16="http://schemas.microsoft.com/office/drawing/2014/main" id="{AB1F4F7A-CE4A-65AF-2AE3-30199572B42D}"/>
                  </a:ext>
                </a:extLst>
              </p:cNvPr>
              <p:cNvSpPr>
                <a:spLocks noChangeArrowheads="1"/>
              </p:cNvSpPr>
              <p:nvPr/>
            </p:nvSpPr>
            <p:spPr bwMode="auto">
              <a:xfrm>
                <a:off x="3859" y="290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89" name="Oval 266">
                <a:extLst>
                  <a:ext uri="{FF2B5EF4-FFF2-40B4-BE49-F238E27FC236}">
                    <a16:creationId xmlns:a16="http://schemas.microsoft.com/office/drawing/2014/main" id="{BEC4B445-F4E2-82D4-A248-D1C6C069E794}"/>
                  </a:ext>
                </a:extLst>
              </p:cNvPr>
              <p:cNvSpPr>
                <a:spLocks noChangeArrowheads="1"/>
              </p:cNvSpPr>
              <p:nvPr/>
            </p:nvSpPr>
            <p:spPr bwMode="auto">
              <a:xfrm>
                <a:off x="3877" y="291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0" name="Oval 267">
                <a:extLst>
                  <a:ext uri="{FF2B5EF4-FFF2-40B4-BE49-F238E27FC236}">
                    <a16:creationId xmlns:a16="http://schemas.microsoft.com/office/drawing/2014/main" id="{E7ED76A8-AD5A-9CB9-D8FB-C92915373B5F}"/>
                  </a:ext>
                </a:extLst>
              </p:cNvPr>
              <p:cNvSpPr>
                <a:spLocks noChangeArrowheads="1"/>
              </p:cNvSpPr>
              <p:nvPr/>
            </p:nvSpPr>
            <p:spPr bwMode="auto">
              <a:xfrm>
                <a:off x="3892" y="2918"/>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1" name="Oval 268">
                <a:extLst>
                  <a:ext uri="{FF2B5EF4-FFF2-40B4-BE49-F238E27FC236}">
                    <a16:creationId xmlns:a16="http://schemas.microsoft.com/office/drawing/2014/main" id="{D075A2C0-5EA5-D947-9CF1-109DE8FFC082}"/>
                  </a:ext>
                </a:extLst>
              </p:cNvPr>
              <p:cNvSpPr>
                <a:spLocks noChangeArrowheads="1"/>
              </p:cNvSpPr>
              <p:nvPr/>
            </p:nvSpPr>
            <p:spPr bwMode="auto">
              <a:xfrm>
                <a:off x="3901" y="2938"/>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2" name="Oval 269">
                <a:extLst>
                  <a:ext uri="{FF2B5EF4-FFF2-40B4-BE49-F238E27FC236}">
                    <a16:creationId xmlns:a16="http://schemas.microsoft.com/office/drawing/2014/main" id="{B0F1DAAB-C869-4459-B935-9C0A0999A104}"/>
                  </a:ext>
                </a:extLst>
              </p:cNvPr>
              <p:cNvSpPr>
                <a:spLocks noChangeArrowheads="1"/>
              </p:cNvSpPr>
              <p:nvPr/>
            </p:nvSpPr>
            <p:spPr bwMode="auto">
              <a:xfrm>
                <a:off x="3919" y="2951"/>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3" name="Oval 270">
                <a:extLst>
                  <a:ext uri="{FF2B5EF4-FFF2-40B4-BE49-F238E27FC236}">
                    <a16:creationId xmlns:a16="http://schemas.microsoft.com/office/drawing/2014/main" id="{C57D6F26-53F1-9781-03BE-765F42BCF555}"/>
                  </a:ext>
                </a:extLst>
              </p:cNvPr>
              <p:cNvSpPr>
                <a:spLocks noChangeArrowheads="1"/>
              </p:cNvSpPr>
              <p:nvPr/>
            </p:nvSpPr>
            <p:spPr bwMode="auto">
              <a:xfrm>
                <a:off x="4009" y="307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4" name="Oval 271">
                <a:extLst>
                  <a:ext uri="{FF2B5EF4-FFF2-40B4-BE49-F238E27FC236}">
                    <a16:creationId xmlns:a16="http://schemas.microsoft.com/office/drawing/2014/main" id="{E1AEF090-27D0-BD59-3A9C-84BC01AB5257}"/>
                  </a:ext>
                </a:extLst>
              </p:cNvPr>
              <p:cNvSpPr>
                <a:spLocks noChangeArrowheads="1"/>
              </p:cNvSpPr>
              <p:nvPr/>
            </p:nvSpPr>
            <p:spPr bwMode="auto">
              <a:xfrm>
                <a:off x="4009" y="30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5" name="Oval 272">
                <a:extLst>
                  <a:ext uri="{FF2B5EF4-FFF2-40B4-BE49-F238E27FC236}">
                    <a16:creationId xmlns:a16="http://schemas.microsoft.com/office/drawing/2014/main" id="{11CEE727-562F-DE67-28AE-C3341232B48E}"/>
                  </a:ext>
                </a:extLst>
              </p:cNvPr>
              <p:cNvSpPr>
                <a:spLocks noChangeArrowheads="1"/>
              </p:cNvSpPr>
              <p:nvPr/>
            </p:nvSpPr>
            <p:spPr bwMode="auto">
              <a:xfrm>
                <a:off x="4039" y="3105"/>
                <a:ext cx="13"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6" name="Oval 273">
                <a:extLst>
                  <a:ext uri="{FF2B5EF4-FFF2-40B4-BE49-F238E27FC236}">
                    <a16:creationId xmlns:a16="http://schemas.microsoft.com/office/drawing/2014/main" id="{D2432275-351B-FA81-9699-F2E4E3CD38EA}"/>
                  </a:ext>
                </a:extLst>
              </p:cNvPr>
              <p:cNvSpPr>
                <a:spLocks noChangeArrowheads="1"/>
              </p:cNvSpPr>
              <p:nvPr/>
            </p:nvSpPr>
            <p:spPr bwMode="auto">
              <a:xfrm>
                <a:off x="3367" y="2989"/>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7" name="Oval 274">
                <a:extLst>
                  <a:ext uri="{FF2B5EF4-FFF2-40B4-BE49-F238E27FC236}">
                    <a16:creationId xmlns:a16="http://schemas.microsoft.com/office/drawing/2014/main" id="{D568E522-B408-731C-AB5D-A48D86E620AE}"/>
                  </a:ext>
                </a:extLst>
              </p:cNvPr>
              <p:cNvSpPr>
                <a:spLocks noChangeArrowheads="1"/>
              </p:cNvSpPr>
              <p:nvPr/>
            </p:nvSpPr>
            <p:spPr bwMode="auto">
              <a:xfrm>
                <a:off x="3216"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8" name="Oval 275">
                <a:extLst>
                  <a:ext uri="{FF2B5EF4-FFF2-40B4-BE49-F238E27FC236}">
                    <a16:creationId xmlns:a16="http://schemas.microsoft.com/office/drawing/2014/main" id="{069FCC53-7B7A-1772-3ED5-3E1A0C97BB58}"/>
                  </a:ext>
                </a:extLst>
              </p:cNvPr>
              <p:cNvSpPr>
                <a:spLocks noChangeArrowheads="1"/>
              </p:cNvSpPr>
              <p:nvPr/>
            </p:nvSpPr>
            <p:spPr bwMode="auto">
              <a:xfrm>
                <a:off x="3228" y="2565"/>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99" name="Oval 276">
                <a:extLst>
                  <a:ext uri="{FF2B5EF4-FFF2-40B4-BE49-F238E27FC236}">
                    <a16:creationId xmlns:a16="http://schemas.microsoft.com/office/drawing/2014/main" id="{2F8497CC-C763-B285-C04B-54577191D4AC}"/>
                  </a:ext>
                </a:extLst>
              </p:cNvPr>
              <p:cNvSpPr>
                <a:spLocks noChangeArrowheads="1"/>
              </p:cNvSpPr>
              <p:nvPr/>
            </p:nvSpPr>
            <p:spPr bwMode="auto">
              <a:xfrm>
                <a:off x="3219" y="2597"/>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0" name="Oval 277">
                <a:extLst>
                  <a:ext uri="{FF2B5EF4-FFF2-40B4-BE49-F238E27FC236}">
                    <a16:creationId xmlns:a16="http://schemas.microsoft.com/office/drawing/2014/main" id="{B8465E54-7A47-3989-7F4A-D7826627ED76}"/>
                  </a:ext>
                </a:extLst>
              </p:cNvPr>
              <p:cNvSpPr>
                <a:spLocks noChangeArrowheads="1"/>
              </p:cNvSpPr>
              <p:nvPr/>
            </p:nvSpPr>
            <p:spPr bwMode="auto">
              <a:xfrm>
                <a:off x="3228" y="262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1" name="Oval 278">
                <a:extLst>
                  <a:ext uri="{FF2B5EF4-FFF2-40B4-BE49-F238E27FC236}">
                    <a16:creationId xmlns:a16="http://schemas.microsoft.com/office/drawing/2014/main" id="{569A94D1-EAF6-965C-D90E-556050A7397F}"/>
                  </a:ext>
                </a:extLst>
              </p:cNvPr>
              <p:cNvSpPr>
                <a:spLocks noChangeArrowheads="1"/>
              </p:cNvSpPr>
              <p:nvPr/>
            </p:nvSpPr>
            <p:spPr bwMode="auto">
              <a:xfrm>
                <a:off x="3234" y="264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2" name="Oval 279">
                <a:extLst>
                  <a:ext uri="{FF2B5EF4-FFF2-40B4-BE49-F238E27FC236}">
                    <a16:creationId xmlns:a16="http://schemas.microsoft.com/office/drawing/2014/main" id="{B3A975D1-AE36-6CF8-94CE-87407B21C6BE}"/>
                  </a:ext>
                </a:extLst>
              </p:cNvPr>
              <p:cNvSpPr>
                <a:spLocks noChangeArrowheads="1"/>
              </p:cNvSpPr>
              <p:nvPr/>
            </p:nvSpPr>
            <p:spPr bwMode="auto">
              <a:xfrm>
                <a:off x="3177" y="2446"/>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3" name="Oval 280">
                <a:extLst>
                  <a:ext uri="{FF2B5EF4-FFF2-40B4-BE49-F238E27FC236}">
                    <a16:creationId xmlns:a16="http://schemas.microsoft.com/office/drawing/2014/main" id="{7D84F942-91A0-681C-9FA3-F3F602CEC678}"/>
                  </a:ext>
                </a:extLst>
              </p:cNvPr>
              <p:cNvSpPr>
                <a:spLocks noChangeArrowheads="1"/>
              </p:cNvSpPr>
              <p:nvPr/>
            </p:nvSpPr>
            <p:spPr bwMode="auto">
              <a:xfrm>
                <a:off x="3180" y="2484"/>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4" name="Oval 281">
                <a:extLst>
                  <a:ext uri="{FF2B5EF4-FFF2-40B4-BE49-F238E27FC236}">
                    <a16:creationId xmlns:a16="http://schemas.microsoft.com/office/drawing/2014/main" id="{06C933E4-6F7A-FB50-0E29-0D99CE69F9B4}"/>
                  </a:ext>
                </a:extLst>
              </p:cNvPr>
              <p:cNvSpPr>
                <a:spLocks noChangeArrowheads="1"/>
              </p:cNvSpPr>
              <p:nvPr/>
            </p:nvSpPr>
            <p:spPr bwMode="auto">
              <a:xfrm>
                <a:off x="3150" y="2369"/>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5" name="Oval 282">
                <a:extLst>
                  <a:ext uri="{FF2B5EF4-FFF2-40B4-BE49-F238E27FC236}">
                    <a16:creationId xmlns:a16="http://schemas.microsoft.com/office/drawing/2014/main" id="{4BF1E210-118C-38A9-F6DE-11FCFB385E07}"/>
                  </a:ext>
                </a:extLst>
              </p:cNvPr>
              <p:cNvSpPr>
                <a:spLocks noChangeArrowheads="1"/>
              </p:cNvSpPr>
              <p:nvPr/>
            </p:nvSpPr>
            <p:spPr bwMode="auto">
              <a:xfrm>
                <a:off x="3135" y="2340"/>
                <a:ext cx="12"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6" name="Oval 283">
                <a:extLst>
                  <a:ext uri="{FF2B5EF4-FFF2-40B4-BE49-F238E27FC236}">
                    <a16:creationId xmlns:a16="http://schemas.microsoft.com/office/drawing/2014/main" id="{4EAE7E83-1CF5-5632-73DF-B6EF8724500C}"/>
                  </a:ext>
                </a:extLst>
              </p:cNvPr>
              <p:cNvSpPr>
                <a:spLocks noChangeArrowheads="1"/>
              </p:cNvSpPr>
              <p:nvPr/>
            </p:nvSpPr>
            <p:spPr bwMode="auto">
              <a:xfrm>
                <a:off x="3105" y="228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7" name="Oval 284">
                <a:extLst>
                  <a:ext uri="{FF2B5EF4-FFF2-40B4-BE49-F238E27FC236}">
                    <a16:creationId xmlns:a16="http://schemas.microsoft.com/office/drawing/2014/main" id="{53CFD6EE-50D7-A75C-EA04-F3C305C14B0F}"/>
                  </a:ext>
                </a:extLst>
              </p:cNvPr>
              <p:cNvSpPr>
                <a:spLocks noChangeArrowheads="1"/>
              </p:cNvSpPr>
              <p:nvPr/>
            </p:nvSpPr>
            <p:spPr bwMode="auto">
              <a:xfrm>
                <a:off x="3096" y="2224"/>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8" name="Oval 285">
                <a:extLst>
                  <a:ext uri="{FF2B5EF4-FFF2-40B4-BE49-F238E27FC236}">
                    <a16:creationId xmlns:a16="http://schemas.microsoft.com/office/drawing/2014/main" id="{D2C0F6A8-C517-8EB8-EDB8-8FA8DC0FBBA4}"/>
                  </a:ext>
                </a:extLst>
              </p:cNvPr>
              <p:cNvSpPr>
                <a:spLocks noChangeArrowheads="1"/>
              </p:cNvSpPr>
              <p:nvPr/>
            </p:nvSpPr>
            <p:spPr bwMode="auto">
              <a:xfrm>
                <a:off x="3120" y="219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9" name="Oval 286">
                <a:extLst>
                  <a:ext uri="{FF2B5EF4-FFF2-40B4-BE49-F238E27FC236}">
                    <a16:creationId xmlns:a16="http://schemas.microsoft.com/office/drawing/2014/main" id="{CFCA6613-952B-0518-0329-C9AB3C9ACAEB}"/>
                  </a:ext>
                </a:extLst>
              </p:cNvPr>
              <p:cNvSpPr>
                <a:spLocks noChangeArrowheads="1"/>
              </p:cNvSpPr>
              <p:nvPr/>
            </p:nvSpPr>
            <p:spPr bwMode="auto">
              <a:xfrm>
                <a:off x="3132" y="216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0" name="Oval 287">
                <a:extLst>
                  <a:ext uri="{FF2B5EF4-FFF2-40B4-BE49-F238E27FC236}">
                    <a16:creationId xmlns:a16="http://schemas.microsoft.com/office/drawing/2014/main" id="{34614C55-4D31-B5BC-3EC1-2E1C09828F79}"/>
                  </a:ext>
                </a:extLst>
              </p:cNvPr>
              <p:cNvSpPr>
                <a:spLocks noChangeArrowheads="1"/>
              </p:cNvSpPr>
              <p:nvPr/>
            </p:nvSpPr>
            <p:spPr bwMode="auto">
              <a:xfrm>
                <a:off x="3141" y="21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1" name="Oval 288">
                <a:extLst>
                  <a:ext uri="{FF2B5EF4-FFF2-40B4-BE49-F238E27FC236}">
                    <a16:creationId xmlns:a16="http://schemas.microsoft.com/office/drawing/2014/main" id="{7B46AF2E-2146-B545-FADA-04149C2A19FA}"/>
                  </a:ext>
                </a:extLst>
              </p:cNvPr>
              <p:cNvSpPr>
                <a:spLocks noChangeArrowheads="1"/>
              </p:cNvSpPr>
              <p:nvPr/>
            </p:nvSpPr>
            <p:spPr bwMode="auto">
              <a:xfrm>
                <a:off x="3174" y="210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2" name="Oval 289">
                <a:extLst>
                  <a:ext uri="{FF2B5EF4-FFF2-40B4-BE49-F238E27FC236}">
                    <a16:creationId xmlns:a16="http://schemas.microsoft.com/office/drawing/2014/main" id="{C3996726-6982-189B-2CD5-72A2E813EF88}"/>
                  </a:ext>
                </a:extLst>
              </p:cNvPr>
              <p:cNvSpPr>
                <a:spLocks noChangeArrowheads="1"/>
              </p:cNvSpPr>
              <p:nvPr/>
            </p:nvSpPr>
            <p:spPr bwMode="auto">
              <a:xfrm>
                <a:off x="3198" y="207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3" name="Oval 290">
                <a:extLst>
                  <a:ext uri="{FF2B5EF4-FFF2-40B4-BE49-F238E27FC236}">
                    <a16:creationId xmlns:a16="http://schemas.microsoft.com/office/drawing/2014/main" id="{88FAA6A3-2F29-F87F-A67E-7C06C1ACB247}"/>
                  </a:ext>
                </a:extLst>
              </p:cNvPr>
              <p:cNvSpPr>
                <a:spLocks noChangeArrowheads="1"/>
              </p:cNvSpPr>
              <p:nvPr/>
            </p:nvSpPr>
            <p:spPr bwMode="auto">
              <a:xfrm>
                <a:off x="3228" y="206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4" name="Oval 291">
                <a:extLst>
                  <a:ext uri="{FF2B5EF4-FFF2-40B4-BE49-F238E27FC236}">
                    <a16:creationId xmlns:a16="http://schemas.microsoft.com/office/drawing/2014/main" id="{86AAF07C-E00D-287B-1122-74014103FB98}"/>
                  </a:ext>
                </a:extLst>
              </p:cNvPr>
              <p:cNvSpPr>
                <a:spLocks noChangeArrowheads="1"/>
              </p:cNvSpPr>
              <p:nvPr/>
            </p:nvSpPr>
            <p:spPr bwMode="auto">
              <a:xfrm>
                <a:off x="3268" y="204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5" name="Oval 292">
                <a:extLst>
                  <a:ext uri="{FF2B5EF4-FFF2-40B4-BE49-F238E27FC236}">
                    <a16:creationId xmlns:a16="http://schemas.microsoft.com/office/drawing/2014/main" id="{79F1E3DF-2E2B-FEE5-7AA8-1664AC54BE8C}"/>
                  </a:ext>
                </a:extLst>
              </p:cNvPr>
              <p:cNvSpPr>
                <a:spLocks noChangeArrowheads="1"/>
              </p:cNvSpPr>
              <p:nvPr/>
            </p:nvSpPr>
            <p:spPr bwMode="auto">
              <a:xfrm>
                <a:off x="3283" y="2024"/>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6" name="Oval 293">
                <a:extLst>
                  <a:ext uri="{FF2B5EF4-FFF2-40B4-BE49-F238E27FC236}">
                    <a16:creationId xmlns:a16="http://schemas.microsoft.com/office/drawing/2014/main" id="{D278CAD0-CBC1-93DB-D77C-2461AA3CBC66}"/>
                  </a:ext>
                </a:extLst>
              </p:cNvPr>
              <p:cNvSpPr>
                <a:spLocks noChangeArrowheads="1"/>
              </p:cNvSpPr>
              <p:nvPr/>
            </p:nvSpPr>
            <p:spPr bwMode="auto">
              <a:xfrm>
                <a:off x="3319"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7" name="Oval 294">
                <a:extLst>
                  <a:ext uri="{FF2B5EF4-FFF2-40B4-BE49-F238E27FC236}">
                    <a16:creationId xmlns:a16="http://schemas.microsoft.com/office/drawing/2014/main" id="{A6E0CB21-A6D3-4369-C13D-E44ED73E1FD8}"/>
                  </a:ext>
                </a:extLst>
              </p:cNvPr>
              <p:cNvSpPr>
                <a:spLocks noChangeArrowheads="1"/>
              </p:cNvSpPr>
              <p:nvPr/>
            </p:nvSpPr>
            <p:spPr bwMode="auto">
              <a:xfrm>
                <a:off x="3325" y="2024"/>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8" name="Oval 295">
                <a:extLst>
                  <a:ext uri="{FF2B5EF4-FFF2-40B4-BE49-F238E27FC236}">
                    <a16:creationId xmlns:a16="http://schemas.microsoft.com/office/drawing/2014/main" id="{880A40A4-E0F8-B65B-D310-7EE51A701851}"/>
                  </a:ext>
                </a:extLst>
              </p:cNvPr>
              <p:cNvSpPr>
                <a:spLocks noChangeArrowheads="1"/>
              </p:cNvSpPr>
              <p:nvPr/>
            </p:nvSpPr>
            <p:spPr bwMode="auto">
              <a:xfrm>
                <a:off x="3346" y="201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19" name="Oval 296">
                <a:extLst>
                  <a:ext uri="{FF2B5EF4-FFF2-40B4-BE49-F238E27FC236}">
                    <a16:creationId xmlns:a16="http://schemas.microsoft.com/office/drawing/2014/main" id="{DE354F0A-3997-7085-D49D-B1E67526B8B4}"/>
                  </a:ext>
                </a:extLst>
              </p:cNvPr>
              <p:cNvSpPr>
                <a:spLocks noChangeArrowheads="1"/>
              </p:cNvSpPr>
              <p:nvPr/>
            </p:nvSpPr>
            <p:spPr bwMode="auto">
              <a:xfrm>
                <a:off x="3370" y="2021"/>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0" name="Oval 297">
                <a:extLst>
                  <a:ext uri="{FF2B5EF4-FFF2-40B4-BE49-F238E27FC236}">
                    <a16:creationId xmlns:a16="http://schemas.microsoft.com/office/drawing/2014/main" id="{8B4DE5D3-6A3B-D856-F0E3-DBDBFC0FBC4A}"/>
                  </a:ext>
                </a:extLst>
              </p:cNvPr>
              <p:cNvSpPr>
                <a:spLocks noChangeArrowheads="1"/>
              </p:cNvSpPr>
              <p:nvPr/>
            </p:nvSpPr>
            <p:spPr bwMode="auto">
              <a:xfrm>
                <a:off x="3409" y="1999"/>
                <a:ext cx="12"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1" name="Oval 298">
                <a:extLst>
                  <a:ext uri="{FF2B5EF4-FFF2-40B4-BE49-F238E27FC236}">
                    <a16:creationId xmlns:a16="http://schemas.microsoft.com/office/drawing/2014/main" id="{90C17F1D-50AC-4939-6D67-921D27D89D8D}"/>
                  </a:ext>
                </a:extLst>
              </p:cNvPr>
              <p:cNvSpPr>
                <a:spLocks noChangeArrowheads="1"/>
              </p:cNvSpPr>
              <p:nvPr/>
            </p:nvSpPr>
            <p:spPr bwMode="auto">
              <a:xfrm>
                <a:off x="3436" y="1996"/>
                <a:ext cx="9" cy="12"/>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2" name="Oval 299">
                <a:extLst>
                  <a:ext uri="{FF2B5EF4-FFF2-40B4-BE49-F238E27FC236}">
                    <a16:creationId xmlns:a16="http://schemas.microsoft.com/office/drawing/2014/main" id="{D554F9BE-54B7-4E89-EC64-47194C9C5966}"/>
                  </a:ext>
                </a:extLst>
              </p:cNvPr>
              <p:cNvSpPr>
                <a:spLocks noChangeArrowheads="1"/>
              </p:cNvSpPr>
              <p:nvPr/>
            </p:nvSpPr>
            <p:spPr bwMode="auto">
              <a:xfrm>
                <a:off x="3461" y="1970"/>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3" name="Oval 300">
                <a:extLst>
                  <a:ext uri="{FF2B5EF4-FFF2-40B4-BE49-F238E27FC236}">
                    <a16:creationId xmlns:a16="http://schemas.microsoft.com/office/drawing/2014/main" id="{8D4EE037-9D66-CE84-7E28-0F5249CD4E81}"/>
                  </a:ext>
                </a:extLst>
              </p:cNvPr>
              <p:cNvSpPr>
                <a:spLocks noChangeArrowheads="1"/>
              </p:cNvSpPr>
              <p:nvPr/>
            </p:nvSpPr>
            <p:spPr bwMode="auto">
              <a:xfrm>
                <a:off x="3467" y="1931"/>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4" name="Oval 301">
                <a:extLst>
                  <a:ext uri="{FF2B5EF4-FFF2-40B4-BE49-F238E27FC236}">
                    <a16:creationId xmlns:a16="http://schemas.microsoft.com/office/drawing/2014/main" id="{CF24AA8A-E83A-A2CD-36F1-95FA1046D5C4}"/>
                  </a:ext>
                </a:extLst>
              </p:cNvPr>
              <p:cNvSpPr>
                <a:spLocks noChangeArrowheads="1"/>
              </p:cNvSpPr>
              <p:nvPr/>
            </p:nvSpPr>
            <p:spPr bwMode="auto">
              <a:xfrm>
                <a:off x="3479" y="1886"/>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5" name="Oval 302">
                <a:extLst>
                  <a:ext uri="{FF2B5EF4-FFF2-40B4-BE49-F238E27FC236}">
                    <a16:creationId xmlns:a16="http://schemas.microsoft.com/office/drawing/2014/main" id="{9E53EE03-6C41-C4DF-921C-EC6CE8CC22BC}"/>
                  </a:ext>
                </a:extLst>
              </p:cNvPr>
              <p:cNvSpPr>
                <a:spLocks noChangeArrowheads="1"/>
              </p:cNvSpPr>
              <p:nvPr/>
            </p:nvSpPr>
            <p:spPr bwMode="auto">
              <a:xfrm>
                <a:off x="3485" y="1838"/>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6" name="Oval 303">
                <a:extLst>
                  <a:ext uri="{FF2B5EF4-FFF2-40B4-BE49-F238E27FC236}">
                    <a16:creationId xmlns:a16="http://schemas.microsoft.com/office/drawing/2014/main" id="{B25D56FF-1349-A0BD-EA2A-B42C80E9C604}"/>
                  </a:ext>
                </a:extLst>
              </p:cNvPr>
              <p:cNvSpPr>
                <a:spLocks noChangeArrowheads="1"/>
              </p:cNvSpPr>
              <p:nvPr/>
            </p:nvSpPr>
            <p:spPr bwMode="auto">
              <a:xfrm>
                <a:off x="3500" y="180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7" name="Oval 304">
                <a:extLst>
                  <a:ext uri="{FF2B5EF4-FFF2-40B4-BE49-F238E27FC236}">
                    <a16:creationId xmlns:a16="http://schemas.microsoft.com/office/drawing/2014/main" id="{6FF9BBA2-2B5D-DEA3-A12E-0C16ECCFBEF7}"/>
                  </a:ext>
                </a:extLst>
              </p:cNvPr>
              <p:cNvSpPr>
                <a:spLocks noChangeArrowheads="1"/>
              </p:cNvSpPr>
              <p:nvPr/>
            </p:nvSpPr>
            <p:spPr bwMode="auto">
              <a:xfrm>
                <a:off x="3515" y="1793"/>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8" name="Oval 305">
                <a:extLst>
                  <a:ext uri="{FF2B5EF4-FFF2-40B4-BE49-F238E27FC236}">
                    <a16:creationId xmlns:a16="http://schemas.microsoft.com/office/drawing/2014/main" id="{F3B178EA-0C66-0C54-B92B-594C5E56D12B}"/>
                  </a:ext>
                </a:extLst>
              </p:cNvPr>
              <p:cNvSpPr>
                <a:spLocks noChangeArrowheads="1"/>
              </p:cNvSpPr>
              <p:nvPr/>
            </p:nvSpPr>
            <p:spPr bwMode="auto">
              <a:xfrm>
                <a:off x="3524" y="175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29" name="Oval 306">
                <a:extLst>
                  <a:ext uri="{FF2B5EF4-FFF2-40B4-BE49-F238E27FC236}">
                    <a16:creationId xmlns:a16="http://schemas.microsoft.com/office/drawing/2014/main" id="{BFD555F1-32C2-8FAE-D8F2-39200C540EA8}"/>
                  </a:ext>
                </a:extLst>
              </p:cNvPr>
              <p:cNvSpPr>
                <a:spLocks noChangeArrowheads="1"/>
              </p:cNvSpPr>
              <p:nvPr/>
            </p:nvSpPr>
            <p:spPr bwMode="auto">
              <a:xfrm>
                <a:off x="3551" y="1738"/>
                <a:ext cx="12"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0" name="Oval 307">
                <a:extLst>
                  <a:ext uri="{FF2B5EF4-FFF2-40B4-BE49-F238E27FC236}">
                    <a16:creationId xmlns:a16="http://schemas.microsoft.com/office/drawing/2014/main" id="{42A9027E-BFE5-E2DA-AD41-CFB87039C0EB}"/>
                  </a:ext>
                </a:extLst>
              </p:cNvPr>
              <p:cNvSpPr>
                <a:spLocks noChangeArrowheads="1"/>
              </p:cNvSpPr>
              <p:nvPr/>
            </p:nvSpPr>
            <p:spPr bwMode="auto">
              <a:xfrm>
                <a:off x="3575" y="1735"/>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1" name="Oval 308">
                <a:extLst>
                  <a:ext uri="{FF2B5EF4-FFF2-40B4-BE49-F238E27FC236}">
                    <a16:creationId xmlns:a16="http://schemas.microsoft.com/office/drawing/2014/main" id="{0D2F2B76-350A-E105-7A52-509984FF2B4A}"/>
                  </a:ext>
                </a:extLst>
              </p:cNvPr>
              <p:cNvSpPr>
                <a:spLocks noChangeArrowheads="1"/>
              </p:cNvSpPr>
              <p:nvPr/>
            </p:nvSpPr>
            <p:spPr bwMode="auto">
              <a:xfrm>
                <a:off x="3611" y="17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2" name="Oval 309">
                <a:extLst>
                  <a:ext uri="{FF2B5EF4-FFF2-40B4-BE49-F238E27FC236}">
                    <a16:creationId xmlns:a16="http://schemas.microsoft.com/office/drawing/2014/main" id="{1AE6AD6B-62D6-ABE1-52ED-DCC14ADC1B43}"/>
                  </a:ext>
                </a:extLst>
              </p:cNvPr>
              <p:cNvSpPr>
                <a:spLocks noChangeArrowheads="1"/>
              </p:cNvSpPr>
              <p:nvPr/>
            </p:nvSpPr>
            <p:spPr bwMode="auto">
              <a:xfrm>
                <a:off x="3647" y="1722"/>
                <a:ext cx="10"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3" name="Oval 310">
                <a:extLst>
                  <a:ext uri="{FF2B5EF4-FFF2-40B4-BE49-F238E27FC236}">
                    <a16:creationId xmlns:a16="http://schemas.microsoft.com/office/drawing/2014/main" id="{A490524B-F4A6-B747-AB4B-57F7BEE44C91}"/>
                  </a:ext>
                </a:extLst>
              </p:cNvPr>
              <p:cNvSpPr>
                <a:spLocks noChangeArrowheads="1"/>
              </p:cNvSpPr>
              <p:nvPr/>
            </p:nvSpPr>
            <p:spPr bwMode="auto">
              <a:xfrm>
                <a:off x="3681" y="1716"/>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4" name="Oval 311">
                <a:extLst>
                  <a:ext uri="{FF2B5EF4-FFF2-40B4-BE49-F238E27FC236}">
                    <a16:creationId xmlns:a16="http://schemas.microsoft.com/office/drawing/2014/main" id="{6ACDB25C-3685-D807-347A-E724993C7C6E}"/>
                  </a:ext>
                </a:extLst>
              </p:cNvPr>
              <p:cNvSpPr>
                <a:spLocks noChangeArrowheads="1"/>
              </p:cNvSpPr>
              <p:nvPr/>
            </p:nvSpPr>
            <p:spPr bwMode="auto">
              <a:xfrm>
                <a:off x="3723" y="172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5" name="Oval 312">
                <a:extLst>
                  <a:ext uri="{FF2B5EF4-FFF2-40B4-BE49-F238E27FC236}">
                    <a16:creationId xmlns:a16="http://schemas.microsoft.com/office/drawing/2014/main" id="{862ACA0A-076E-6486-26A0-825A1131B174}"/>
                  </a:ext>
                </a:extLst>
              </p:cNvPr>
              <p:cNvSpPr>
                <a:spLocks noChangeArrowheads="1"/>
              </p:cNvSpPr>
              <p:nvPr/>
            </p:nvSpPr>
            <p:spPr bwMode="auto">
              <a:xfrm>
                <a:off x="3759" y="1741"/>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6" name="Oval 313">
                <a:extLst>
                  <a:ext uri="{FF2B5EF4-FFF2-40B4-BE49-F238E27FC236}">
                    <a16:creationId xmlns:a16="http://schemas.microsoft.com/office/drawing/2014/main" id="{0B2B36C4-2A7C-3C5D-5AEF-56EAEA34805B}"/>
                  </a:ext>
                </a:extLst>
              </p:cNvPr>
              <p:cNvSpPr>
                <a:spLocks noChangeArrowheads="1"/>
              </p:cNvSpPr>
              <p:nvPr/>
            </p:nvSpPr>
            <p:spPr bwMode="auto">
              <a:xfrm>
                <a:off x="3780" y="1719"/>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7" name="Oval 314">
                <a:extLst>
                  <a:ext uri="{FF2B5EF4-FFF2-40B4-BE49-F238E27FC236}">
                    <a16:creationId xmlns:a16="http://schemas.microsoft.com/office/drawing/2014/main" id="{9EC8503F-96C7-AE06-1A90-3F84B6EAFF59}"/>
                  </a:ext>
                </a:extLst>
              </p:cNvPr>
              <p:cNvSpPr>
                <a:spLocks noChangeArrowheads="1"/>
              </p:cNvSpPr>
              <p:nvPr/>
            </p:nvSpPr>
            <p:spPr bwMode="auto">
              <a:xfrm>
                <a:off x="3804" y="1732"/>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8" name="Oval 315">
                <a:extLst>
                  <a:ext uri="{FF2B5EF4-FFF2-40B4-BE49-F238E27FC236}">
                    <a16:creationId xmlns:a16="http://schemas.microsoft.com/office/drawing/2014/main" id="{ACBE2D2B-9071-7682-87B2-AF33BB085920}"/>
                  </a:ext>
                </a:extLst>
              </p:cNvPr>
              <p:cNvSpPr>
                <a:spLocks noChangeArrowheads="1"/>
              </p:cNvSpPr>
              <p:nvPr/>
            </p:nvSpPr>
            <p:spPr bwMode="auto">
              <a:xfrm>
                <a:off x="3828" y="1745"/>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39" name="Oval 316">
                <a:extLst>
                  <a:ext uri="{FF2B5EF4-FFF2-40B4-BE49-F238E27FC236}">
                    <a16:creationId xmlns:a16="http://schemas.microsoft.com/office/drawing/2014/main" id="{62B6F760-C543-93D9-57FD-F7BB0B65D57E}"/>
                  </a:ext>
                </a:extLst>
              </p:cNvPr>
              <p:cNvSpPr>
                <a:spLocks noChangeArrowheads="1"/>
              </p:cNvSpPr>
              <p:nvPr/>
            </p:nvSpPr>
            <p:spPr bwMode="auto">
              <a:xfrm>
                <a:off x="3865" y="1729"/>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0" name="Oval 317">
                <a:extLst>
                  <a:ext uri="{FF2B5EF4-FFF2-40B4-BE49-F238E27FC236}">
                    <a16:creationId xmlns:a16="http://schemas.microsoft.com/office/drawing/2014/main" id="{3FF440FA-5986-5C8A-7EB5-97F8A6FB1E03}"/>
                  </a:ext>
                </a:extLst>
              </p:cNvPr>
              <p:cNvSpPr>
                <a:spLocks noChangeArrowheads="1"/>
              </p:cNvSpPr>
              <p:nvPr/>
            </p:nvSpPr>
            <p:spPr bwMode="auto">
              <a:xfrm>
                <a:off x="3898" y="1713"/>
                <a:ext cx="9" cy="9"/>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1" name="Oval 318">
                <a:extLst>
                  <a:ext uri="{FF2B5EF4-FFF2-40B4-BE49-F238E27FC236}">
                    <a16:creationId xmlns:a16="http://schemas.microsoft.com/office/drawing/2014/main" id="{840D1FAD-95DD-4418-0BDE-3044FD8992AE}"/>
                  </a:ext>
                </a:extLst>
              </p:cNvPr>
              <p:cNvSpPr>
                <a:spLocks noChangeArrowheads="1"/>
              </p:cNvSpPr>
              <p:nvPr/>
            </p:nvSpPr>
            <p:spPr bwMode="auto">
              <a:xfrm>
                <a:off x="3922" y="1687"/>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2" name="Oval 319">
                <a:extLst>
                  <a:ext uri="{FF2B5EF4-FFF2-40B4-BE49-F238E27FC236}">
                    <a16:creationId xmlns:a16="http://schemas.microsoft.com/office/drawing/2014/main" id="{13208097-C893-2054-B03C-2D9E0F9E4A46}"/>
                  </a:ext>
                </a:extLst>
              </p:cNvPr>
              <p:cNvSpPr>
                <a:spLocks noChangeArrowheads="1"/>
              </p:cNvSpPr>
              <p:nvPr/>
            </p:nvSpPr>
            <p:spPr bwMode="auto">
              <a:xfrm>
                <a:off x="3946" y="1619"/>
                <a:ext cx="12"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3" name="Oval 320">
                <a:extLst>
                  <a:ext uri="{FF2B5EF4-FFF2-40B4-BE49-F238E27FC236}">
                    <a16:creationId xmlns:a16="http://schemas.microsoft.com/office/drawing/2014/main" id="{D0B080FD-9F31-FEA1-4D48-A489161506B8}"/>
                  </a:ext>
                </a:extLst>
              </p:cNvPr>
              <p:cNvSpPr>
                <a:spLocks noChangeArrowheads="1"/>
              </p:cNvSpPr>
              <p:nvPr/>
            </p:nvSpPr>
            <p:spPr bwMode="auto">
              <a:xfrm>
                <a:off x="3943" y="1581"/>
                <a:ext cx="9" cy="13"/>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4" name="Oval 321">
                <a:extLst>
                  <a:ext uri="{FF2B5EF4-FFF2-40B4-BE49-F238E27FC236}">
                    <a16:creationId xmlns:a16="http://schemas.microsoft.com/office/drawing/2014/main" id="{4B24E630-7E73-D5D2-211E-9EF30525F4B3}"/>
                  </a:ext>
                </a:extLst>
              </p:cNvPr>
              <p:cNvSpPr>
                <a:spLocks noChangeArrowheads="1"/>
              </p:cNvSpPr>
              <p:nvPr/>
            </p:nvSpPr>
            <p:spPr bwMode="auto">
              <a:xfrm>
                <a:off x="3880" y="1738"/>
                <a:ext cx="9" cy="10"/>
              </a:xfrm>
              <a:prstGeom prst="ellipse">
                <a:avLst/>
              </a:prstGeom>
              <a:solidFill>
                <a:srgbClr val="C6DCF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5" name="Oval 322">
                <a:extLst>
                  <a:ext uri="{FF2B5EF4-FFF2-40B4-BE49-F238E27FC236}">
                    <a16:creationId xmlns:a16="http://schemas.microsoft.com/office/drawing/2014/main" id="{53D2C736-336D-1721-606D-1E8ECA8C484C}"/>
                  </a:ext>
                </a:extLst>
              </p:cNvPr>
              <p:cNvSpPr>
                <a:spLocks noChangeArrowheads="1"/>
              </p:cNvSpPr>
              <p:nvPr/>
            </p:nvSpPr>
            <p:spPr bwMode="auto">
              <a:xfrm>
                <a:off x="3325" y="2954"/>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6" name="Oval 323">
                <a:extLst>
                  <a:ext uri="{FF2B5EF4-FFF2-40B4-BE49-F238E27FC236}">
                    <a16:creationId xmlns:a16="http://schemas.microsoft.com/office/drawing/2014/main" id="{6905EE1D-8B9D-9180-5B72-A0B6DE5839D8}"/>
                  </a:ext>
                </a:extLst>
              </p:cNvPr>
              <p:cNvSpPr>
                <a:spLocks noChangeArrowheads="1"/>
              </p:cNvSpPr>
              <p:nvPr/>
            </p:nvSpPr>
            <p:spPr bwMode="auto">
              <a:xfrm>
                <a:off x="3292" y="2941"/>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7" name="Oval 324">
                <a:extLst>
                  <a:ext uri="{FF2B5EF4-FFF2-40B4-BE49-F238E27FC236}">
                    <a16:creationId xmlns:a16="http://schemas.microsoft.com/office/drawing/2014/main" id="{4C02A8A2-E915-D901-1E36-C023E09D4382}"/>
                  </a:ext>
                </a:extLst>
              </p:cNvPr>
              <p:cNvSpPr>
                <a:spLocks noChangeArrowheads="1"/>
              </p:cNvSpPr>
              <p:nvPr/>
            </p:nvSpPr>
            <p:spPr bwMode="auto">
              <a:xfrm>
                <a:off x="3307" y="295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8" name="Oval 325">
                <a:extLst>
                  <a:ext uri="{FF2B5EF4-FFF2-40B4-BE49-F238E27FC236}">
                    <a16:creationId xmlns:a16="http://schemas.microsoft.com/office/drawing/2014/main" id="{C06DF295-5EB2-8C89-99B7-0F8DACAD3AAB}"/>
                  </a:ext>
                </a:extLst>
              </p:cNvPr>
              <p:cNvSpPr>
                <a:spLocks noChangeArrowheads="1"/>
              </p:cNvSpPr>
              <p:nvPr/>
            </p:nvSpPr>
            <p:spPr bwMode="auto">
              <a:xfrm>
                <a:off x="3265" y="291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49" name="Oval 326">
                <a:extLst>
                  <a:ext uri="{FF2B5EF4-FFF2-40B4-BE49-F238E27FC236}">
                    <a16:creationId xmlns:a16="http://schemas.microsoft.com/office/drawing/2014/main" id="{1F5D3A0C-1851-DB43-7A0A-973E0754231C}"/>
                  </a:ext>
                </a:extLst>
              </p:cNvPr>
              <p:cNvSpPr>
                <a:spLocks noChangeArrowheads="1"/>
              </p:cNvSpPr>
              <p:nvPr/>
            </p:nvSpPr>
            <p:spPr bwMode="auto">
              <a:xfrm>
                <a:off x="3274" y="2951"/>
                <a:ext cx="9" cy="12"/>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0" name="Oval 327">
                <a:extLst>
                  <a:ext uri="{FF2B5EF4-FFF2-40B4-BE49-F238E27FC236}">
                    <a16:creationId xmlns:a16="http://schemas.microsoft.com/office/drawing/2014/main" id="{AD0EBDAE-B8C7-DEE3-167D-2755E86C4314}"/>
                  </a:ext>
                </a:extLst>
              </p:cNvPr>
              <p:cNvSpPr>
                <a:spLocks noChangeArrowheads="1"/>
              </p:cNvSpPr>
              <p:nvPr/>
            </p:nvSpPr>
            <p:spPr bwMode="auto">
              <a:xfrm>
                <a:off x="3334" y="296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1" name="Oval 328">
                <a:extLst>
                  <a:ext uri="{FF2B5EF4-FFF2-40B4-BE49-F238E27FC236}">
                    <a16:creationId xmlns:a16="http://schemas.microsoft.com/office/drawing/2014/main" id="{BEB8481C-630F-FFED-18E5-CA6DD0702846}"/>
                  </a:ext>
                </a:extLst>
              </p:cNvPr>
              <p:cNvSpPr>
                <a:spLocks noChangeArrowheads="1"/>
              </p:cNvSpPr>
              <p:nvPr/>
            </p:nvSpPr>
            <p:spPr bwMode="auto">
              <a:xfrm>
                <a:off x="4070" y="3131"/>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2" name="Oval 329">
                <a:extLst>
                  <a:ext uri="{FF2B5EF4-FFF2-40B4-BE49-F238E27FC236}">
                    <a16:creationId xmlns:a16="http://schemas.microsoft.com/office/drawing/2014/main" id="{4470C43F-C8E8-ADDB-86DB-D1B62A6E5285}"/>
                  </a:ext>
                </a:extLst>
              </p:cNvPr>
              <p:cNvSpPr>
                <a:spLocks noChangeArrowheads="1"/>
              </p:cNvSpPr>
              <p:nvPr/>
            </p:nvSpPr>
            <p:spPr bwMode="auto">
              <a:xfrm>
                <a:off x="4067" y="315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3" name="Oval 330">
                <a:extLst>
                  <a:ext uri="{FF2B5EF4-FFF2-40B4-BE49-F238E27FC236}">
                    <a16:creationId xmlns:a16="http://schemas.microsoft.com/office/drawing/2014/main" id="{081E71CA-8C55-C87D-35FA-12CD088E4746}"/>
                  </a:ext>
                </a:extLst>
              </p:cNvPr>
              <p:cNvSpPr>
                <a:spLocks noChangeArrowheads="1"/>
              </p:cNvSpPr>
              <p:nvPr/>
            </p:nvSpPr>
            <p:spPr bwMode="auto">
              <a:xfrm>
                <a:off x="3246" y="2687"/>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4" name="Oval 331">
                <a:extLst>
                  <a:ext uri="{FF2B5EF4-FFF2-40B4-BE49-F238E27FC236}">
                    <a16:creationId xmlns:a16="http://schemas.microsoft.com/office/drawing/2014/main" id="{F169E131-CDE4-85C6-CEEF-AFE0EDB12468}"/>
                  </a:ext>
                </a:extLst>
              </p:cNvPr>
              <p:cNvSpPr>
                <a:spLocks noChangeArrowheads="1"/>
              </p:cNvSpPr>
              <p:nvPr/>
            </p:nvSpPr>
            <p:spPr bwMode="auto">
              <a:xfrm>
                <a:off x="3249" y="2716"/>
                <a:ext cx="10"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5" name="Oval 332">
                <a:extLst>
                  <a:ext uri="{FF2B5EF4-FFF2-40B4-BE49-F238E27FC236}">
                    <a16:creationId xmlns:a16="http://schemas.microsoft.com/office/drawing/2014/main" id="{20054920-38A8-B9B4-2657-83BFEC95DB73}"/>
                  </a:ext>
                </a:extLst>
              </p:cNvPr>
              <p:cNvSpPr>
                <a:spLocks noChangeArrowheads="1"/>
              </p:cNvSpPr>
              <p:nvPr/>
            </p:nvSpPr>
            <p:spPr bwMode="auto">
              <a:xfrm>
                <a:off x="3943" y="1449"/>
                <a:ext cx="9"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6" name="Oval 333">
                <a:extLst>
                  <a:ext uri="{FF2B5EF4-FFF2-40B4-BE49-F238E27FC236}">
                    <a16:creationId xmlns:a16="http://schemas.microsoft.com/office/drawing/2014/main" id="{25662C7D-0392-B060-50BA-916E5FBEB59F}"/>
                  </a:ext>
                </a:extLst>
              </p:cNvPr>
              <p:cNvSpPr>
                <a:spLocks noChangeArrowheads="1"/>
              </p:cNvSpPr>
              <p:nvPr/>
            </p:nvSpPr>
            <p:spPr bwMode="auto">
              <a:xfrm>
                <a:off x="3928" y="1423"/>
                <a:ext cx="12"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7" name="Oval 334">
                <a:extLst>
                  <a:ext uri="{FF2B5EF4-FFF2-40B4-BE49-F238E27FC236}">
                    <a16:creationId xmlns:a16="http://schemas.microsoft.com/office/drawing/2014/main" id="{FC777815-B368-6DD6-6E3D-1BA335DBF01F}"/>
                  </a:ext>
                </a:extLst>
              </p:cNvPr>
              <p:cNvSpPr>
                <a:spLocks noChangeArrowheads="1"/>
              </p:cNvSpPr>
              <p:nvPr/>
            </p:nvSpPr>
            <p:spPr bwMode="auto">
              <a:xfrm>
                <a:off x="3928" y="1381"/>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8" name="Oval 335">
                <a:extLst>
                  <a:ext uri="{FF2B5EF4-FFF2-40B4-BE49-F238E27FC236}">
                    <a16:creationId xmlns:a16="http://schemas.microsoft.com/office/drawing/2014/main" id="{0C533D68-1A97-9377-A2F9-F49278FC9C14}"/>
                  </a:ext>
                </a:extLst>
              </p:cNvPr>
              <p:cNvSpPr>
                <a:spLocks noChangeArrowheads="1"/>
              </p:cNvSpPr>
              <p:nvPr/>
            </p:nvSpPr>
            <p:spPr bwMode="auto">
              <a:xfrm>
                <a:off x="3916" y="1426"/>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59" name="Oval 336">
                <a:extLst>
                  <a:ext uri="{FF2B5EF4-FFF2-40B4-BE49-F238E27FC236}">
                    <a16:creationId xmlns:a16="http://schemas.microsoft.com/office/drawing/2014/main" id="{F18E3C73-0080-1FCC-DE92-D7CD0374659F}"/>
                  </a:ext>
                </a:extLst>
              </p:cNvPr>
              <p:cNvSpPr>
                <a:spLocks noChangeArrowheads="1"/>
              </p:cNvSpPr>
              <p:nvPr/>
            </p:nvSpPr>
            <p:spPr bwMode="auto">
              <a:xfrm>
                <a:off x="3970" y="1426"/>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0" name="Oval 337">
                <a:extLst>
                  <a:ext uri="{FF2B5EF4-FFF2-40B4-BE49-F238E27FC236}">
                    <a16:creationId xmlns:a16="http://schemas.microsoft.com/office/drawing/2014/main" id="{8EA96E5C-626B-A911-6295-91472091D1DC}"/>
                  </a:ext>
                </a:extLst>
              </p:cNvPr>
              <p:cNvSpPr>
                <a:spLocks noChangeArrowheads="1"/>
              </p:cNvSpPr>
              <p:nvPr/>
            </p:nvSpPr>
            <p:spPr bwMode="auto">
              <a:xfrm>
                <a:off x="3973" y="145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1" name="Oval 338">
                <a:extLst>
                  <a:ext uri="{FF2B5EF4-FFF2-40B4-BE49-F238E27FC236}">
                    <a16:creationId xmlns:a16="http://schemas.microsoft.com/office/drawing/2014/main" id="{A2D0008A-806A-322C-21DC-842748A448E3}"/>
                  </a:ext>
                </a:extLst>
              </p:cNvPr>
              <p:cNvSpPr>
                <a:spLocks noChangeArrowheads="1"/>
              </p:cNvSpPr>
              <p:nvPr/>
            </p:nvSpPr>
            <p:spPr bwMode="auto">
              <a:xfrm>
                <a:off x="3991" y="1430"/>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2" name="Oval 339">
                <a:extLst>
                  <a:ext uri="{FF2B5EF4-FFF2-40B4-BE49-F238E27FC236}">
                    <a16:creationId xmlns:a16="http://schemas.microsoft.com/office/drawing/2014/main" id="{FA6E54F8-49BA-CE61-D53B-9C7B0F59D966}"/>
                  </a:ext>
                </a:extLst>
              </p:cNvPr>
              <p:cNvSpPr>
                <a:spLocks noChangeArrowheads="1"/>
              </p:cNvSpPr>
              <p:nvPr/>
            </p:nvSpPr>
            <p:spPr bwMode="auto">
              <a:xfrm>
                <a:off x="3982" y="1410"/>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3" name="Oval 340">
                <a:extLst>
                  <a:ext uri="{FF2B5EF4-FFF2-40B4-BE49-F238E27FC236}">
                    <a16:creationId xmlns:a16="http://schemas.microsoft.com/office/drawing/2014/main" id="{56B8831D-F956-40F0-F8AB-F5AF8D19A86E}"/>
                  </a:ext>
                </a:extLst>
              </p:cNvPr>
              <p:cNvSpPr>
                <a:spLocks noChangeArrowheads="1"/>
              </p:cNvSpPr>
              <p:nvPr/>
            </p:nvSpPr>
            <p:spPr bwMode="auto">
              <a:xfrm>
                <a:off x="3985" y="138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4" name="Oval 341">
                <a:extLst>
                  <a:ext uri="{FF2B5EF4-FFF2-40B4-BE49-F238E27FC236}">
                    <a16:creationId xmlns:a16="http://schemas.microsoft.com/office/drawing/2014/main" id="{C7924084-5FBB-55EC-CE6B-D2928D87F582}"/>
                  </a:ext>
                </a:extLst>
              </p:cNvPr>
              <p:cNvSpPr>
                <a:spLocks noChangeArrowheads="1"/>
              </p:cNvSpPr>
              <p:nvPr/>
            </p:nvSpPr>
            <p:spPr bwMode="auto">
              <a:xfrm>
                <a:off x="3985" y="146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5" name="Oval 342">
                <a:extLst>
                  <a:ext uri="{FF2B5EF4-FFF2-40B4-BE49-F238E27FC236}">
                    <a16:creationId xmlns:a16="http://schemas.microsoft.com/office/drawing/2014/main" id="{977AE4C5-4CCE-BE0F-F0C1-3EDEFA2A50FD}"/>
                  </a:ext>
                </a:extLst>
              </p:cNvPr>
              <p:cNvSpPr>
                <a:spLocks noChangeArrowheads="1"/>
              </p:cNvSpPr>
              <p:nvPr/>
            </p:nvSpPr>
            <p:spPr bwMode="auto">
              <a:xfrm>
                <a:off x="3310" y="2912"/>
                <a:ext cx="12"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6" name="Oval 343">
                <a:extLst>
                  <a:ext uri="{FF2B5EF4-FFF2-40B4-BE49-F238E27FC236}">
                    <a16:creationId xmlns:a16="http://schemas.microsoft.com/office/drawing/2014/main" id="{0302D3EE-4BDF-0307-6846-6C914B70F217}"/>
                  </a:ext>
                </a:extLst>
              </p:cNvPr>
              <p:cNvSpPr>
                <a:spLocks noChangeArrowheads="1"/>
              </p:cNvSpPr>
              <p:nvPr/>
            </p:nvSpPr>
            <p:spPr bwMode="auto">
              <a:xfrm>
                <a:off x="3328" y="293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7" name="Oval 344">
                <a:extLst>
                  <a:ext uri="{FF2B5EF4-FFF2-40B4-BE49-F238E27FC236}">
                    <a16:creationId xmlns:a16="http://schemas.microsoft.com/office/drawing/2014/main" id="{6AD7EBBA-0288-8A7D-2C84-996538F98BAB}"/>
                  </a:ext>
                </a:extLst>
              </p:cNvPr>
              <p:cNvSpPr>
                <a:spLocks noChangeArrowheads="1"/>
              </p:cNvSpPr>
              <p:nvPr/>
            </p:nvSpPr>
            <p:spPr bwMode="auto">
              <a:xfrm>
                <a:off x="3346" y="2935"/>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8" name="Oval 345">
                <a:extLst>
                  <a:ext uri="{FF2B5EF4-FFF2-40B4-BE49-F238E27FC236}">
                    <a16:creationId xmlns:a16="http://schemas.microsoft.com/office/drawing/2014/main" id="{6A212537-2987-F367-DC8C-9DDD3ED48A37}"/>
                  </a:ext>
                </a:extLst>
              </p:cNvPr>
              <p:cNvSpPr>
                <a:spLocks noChangeArrowheads="1"/>
              </p:cNvSpPr>
              <p:nvPr/>
            </p:nvSpPr>
            <p:spPr bwMode="auto">
              <a:xfrm>
                <a:off x="3364" y="294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69" name="Oval 346">
                <a:extLst>
                  <a:ext uri="{FF2B5EF4-FFF2-40B4-BE49-F238E27FC236}">
                    <a16:creationId xmlns:a16="http://schemas.microsoft.com/office/drawing/2014/main" id="{9E13AD95-613B-9534-679F-85015C1153BB}"/>
                  </a:ext>
                </a:extLst>
              </p:cNvPr>
              <p:cNvSpPr>
                <a:spLocks noChangeArrowheads="1"/>
              </p:cNvSpPr>
              <p:nvPr/>
            </p:nvSpPr>
            <p:spPr bwMode="auto">
              <a:xfrm>
                <a:off x="3331" y="2915"/>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0" name="Oval 347">
                <a:extLst>
                  <a:ext uri="{FF2B5EF4-FFF2-40B4-BE49-F238E27FC236}">
                    <a16:creationId xmlns:a16="http://schemas.microsoft.com/office/drawing/2014/main" id="{1498DBD0-D1DB-AFC1-7940-7F17343028C4}"/>
                  </a:ext>
                </a:extLst>
              </p:cNvPr>
              <p:cNvSpPr>
                <a:spLocks noChangeArrowheads="1"/>
              </p:cNvSpPr>
              <p:nvPr/>
            </p:nvSpPr>
            <p:spPr bwMode="auto">
              <a:xfrm>
                <a:off x="3316" y="2896"/>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1" name="Oval 348">
                <a:extLst>
                  <a:ext uri="{FF2B5EF4-FFF2-40B4-BE49-F238E27FC236}">
                    <a16:creationId xmlns:a16="http://schemas.microsoft.com/office/drawing/2014/main" id="{5DA7C622-F5A8-7CE7-2E9A-5DF85C4BA91B}"/>
                  </a:ext>
                </a:extLst>
              </p:cNvPr>
              <p:cNvSpPr>
                <a:spLocks noChangeArrowheads="1"/>
              </p:cNvSpPr>
              <p:nvPr/>
            </p:nvSpPr>
            <p:spPr bwMode="auto">
              <a:xfrm>
                <a:off x="3352" y="2912"/>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2" name="Oval 349">
                <a:extLst>
                  <a:ext uri="{FF2B5EF4-FFF2-40B4-BE49-F238E27FC236}">
                    <a16:creationId xmlns:a16="http://schemas.microsoft.com/office/drawing/2014/main" id="{83379F8D-EF61-53DA-C14A-B6CFE15DBC54}"/>
                  </a:ext>
                </a:extLst>
              </p:cNvPr>
              <p:cNvSpPr>
                <a:spLocks noChangeArrowheads="1"/>
              </p:cNvSpPr>
              <p:nvPr/>
            </p:nvSpPr>
            <p:spPr bwMode="auto">
              <a:xfrm>
                <a:off x="3970" y="1513"/>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3" name="Oval 350">
                <a:extLst>
                  <a:ext uri="{FF2B5EF4-FFF2-40B4-BE49-F238E27FC236}">
                    <a16:creationId xmlns:a16="http://schemas.microsoft.com/office/drawing/2014/main" id="{6EE770CE-5099-802B-ABED-14C70A81768F}"/>
                  </a:ext>
                </a:extLst>
              </p:cNvPr>
              <p:cNvSpPr>
                <a:spLocks noChangeArrowheads="1"/>
              </p:cNvSpPr>
              <p:nvPr/>
            </p:nvSpPr>
            <p:spPr bwMode="auto">
              <a:xfrm>
                <a:off x="3973" y="154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4" name="Oval 351">
                <a:extLst>
                  <a:ext uri="{FF2B5EF4-FFF2-40B4-BE49-F238E27FC236}">
                    <a16:creationId xmlns:a16="http://schemas.microsoft.com/office/drawing/2014/main" id="{F7187A6F-AA39-1E5C-D92D-86D2FB98CD66}"/>
                  </a:ext>
                </a:extLst>
              </p:cNvPr>
              <p:cNvSpPr>
                <a:spLocks noChangeArrowheads="1"/>
              </p:cNvSpPr>
              <p:nvPr/>
            </p:nvSpPr>
            <p:spPr bwMode="auto">
              <a:xfrm>
                <a:off x="3985" y="153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5" name="Oval 352">
                <a:extLst>
                  <a:ext uri="{FF2B5EF4-FFF2-40B4-BE49-F238E27FC236}">
                    <a16:creationId xmlns:a16="http://schemas.microsoft.com/office/drawing/2014/main" id="{B47E6258-FEB7-2474-8702-24FE3C9F1036}"/>
                  </a:ext>
                </a:extLst>
              </p:cNvPr>
              <p:cNvSpPr>
                <a:spLocks noChangeArrowheads="1"/>
              </p:cNvSpPr>
              <p:nvPr/>
            </p:nvSpPr>
            <p:spPr bwMode="auto">
              <a:xfrm>
                <a:off x="3973" y="158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6" name="Oval 353">
                <a:extLst>
                  <a:ext uri="{FF2B5EF4-FFF2-40B4-BE49-F238E27FC236}">
                    <a16:creationId xmlns:a16="http://schemas.microsoft.com/office/drawing/2014/main" id="{6F699541-FA51-E919-E4FA-7973F72D0DF6}"/>
                  </a:ext>
                </a:extLst>
              </p:cNvPr>
              <p:cNvSpPr>
                <a:spLocks noChangeArrowheads="1"/>
              </p:cNvSpPr>
              <p:nvPr/>
            </p:nvSpPr>
            <p:spPr bwMode="auto">
              <a:xfrm>
                <a:off x="3973" y="160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7" name="Oval 354">
                <a:extLst>
                  <a:ext uri="{FF2B5EF4-FFF2-40B4-BE49-F238E27FC236}">
                    <a16:creationId xmlns:a16="http://schemas.microsoft.com/office/drawing/2014/main" id="{7200393E-C52B-0202-9105-0F3FBAF1C6FB}"/>
                  </a:ext>
                </a:extLst>
              </p:cNvPr>
              <p:cNvSpPr>
                <a:spLocks noChangeArrowheads="1"/>
              </p:cNvSpPr>
              <p:nvPr/>
            </p:nvSpPr>
            <p:spPr bwMode="auto">
              <a:xfrm>
                <a:off x="3988" y="159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8" name="Oval 355">
                <a:extLst>
                  <a:ext uri="{FF2B5EF4-FFF2-40B4-BE49-F238E27FC236}">
                    <a16:creationId xmlns:a16="http://schemas.microsoft.com/office/drawing/2014/main" id="{9665B908-48E0-0B31-574A-ED33275579E3}"/>
                  </a:ext>
                </a:extLst>
              </p:cNvPr>
              <p:cNvSpPr>
                <a:spLocks noChangeArrowheads="1"/>
              </p:cNvSpPr>
              <p:nvPr/>
            </p:nvSpPr>
            <p:spPr bwMode="auto">
              <a:xfrm>
                <a:off x="3973" y="162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79" name="Oval 356">
                <a:extLst>
                  <a:ext uri="{FF2B5EF4-FFF2-40B4-BE49-F238E27FC236}">
                    <a16:creationId xmlns:a16="http://schemas.microsoft.com/office/drawing/2014/main" id="{4259DF35-BF59-9036-A3EF-D1DB6035810C}"/>
                  </a:ext>
                </a:extLst>
              </p:cNvPr>
              <p:cNvSpPr>
                <a:spLocks noChangeArrowheads="1"/>
              </p:cNvSpPr>
              <p:nvPr/>
            </p:nvSpPr>
            <p:spPr bwMode="auto">
              <a:xfrm>
                <a:off x="3967" y="165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0" name="Oval 357">
                <a:extLst>
                  <a:ext uri="{FF2B5EF4-FFF2-40B4-BE49-F238E27FC236}">
                    <a16:creationId xmlns:a16="http://schemas.microsoft.com/office/drawing/2014/main" id="{A9D4B418-2ACF-C9B1-B54E-68E9F1C13BDE}"/>
                  </a:ext>
                </a:extLst>
              </p:cNvPr>
              <p:cNvSpPr>
                <a:spLocks noChangeArrowheads="1"/>
              </p:cNvSpPr>
              <p:nvPr/>
            </p:nvSpPr>
            <p:spPr bwMode="auto">
              <a:xfrm>
                <a:off x="3979" y="1655"/>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1" name="Oval 358">
                <a:extLst>
                  <a:ext uri="{FF2B5EF4-FFF2-40B4-BE49-F238E27FC236}">
                    <a16:creationId xmlns:a16="http://schemas.microsoft.com/office/drawing/2014/main" id="{3C2872C5-716F-BDFE-0777-CF23E20F0791}"/>
                  </a:ext>
                </a:extLst>
              </p:cNvPr>
              <p:cNvSpPr>
                <a:spLocks noChangeArrowheads="1"/>
              </p:cNvSpPr>
              <p:nvPr/>
            </p:nvSpPr>
            <p:spPr bwMode="auto">
              <a:xfrm>
                <a:off x="3964" y="168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2" name="Oval 359">
                <a:extLst>
                  <a:ext uri="{FF2B5EF4-FFF2-40B4-BE49-F238E27FC236}">
                    <a16:creationId xmlns:a16="http://schemas.microsoft.com/office/drawing/2014/main" id="{EF8FC88E-7416-AA54-BD7C-11E2FB1A3A56}"/>
                  </a:ext>
                </a:extLst>
              </p:cNvPr>
              <p:cNvSpPr>
                <a:spLocks noChangeArrowheads="1"/>
              </p:cNvSpPr>
              <p:nvPr/>
            </p:nvSpPr>
            <p:spPr bwMode="auto">
              <a:xfrm>
                <a:off x="3958" y="170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3" name="Oval 360">
                <a:extLst>
                  <a:ext uri="{FF2B5EF4-FFF2-40B4-BE49-F238E27FC236}">
                    <a16:creationId xmlns:a16="http://schemas.microsoft.com/office/drawing/2014/main" id="{0D4988C0-8974-1F6A-66F4-7ADD2DEEFF29}"/>
                  </a:ext>
                </a:extLst>
              </p:cNvPr>
              <p:cNvSpPr>
                <a:spLocks noChangeArrowheads="1"/>
              </p:cNvSpPr>
              <p:nvPr/>
            </p:nvSpPr>
            <p:spPr bwMode="auto">
              <a:xfrm>
                <a:off x="3943" y="172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4" name="Oval 361">
                <a:extLst>
                  <a:ext uri="{FF2B5EF4-FFF2-40B4-BE49-F238E27FC236}">
                    <a16:creationId xmlns:a16="http://schemas.microsoft.com/office/drawing/2014/main" id="{5ACAF735-6351-8B15-E17A-626F59F0902C}"/>
                  </a:ext>
                </a:extLst>
              </p:cNvPr>
              <p:cNvSpPr>
                <a:spLocks noChangeArrowheads="1"/>
              </p:cNvSpPr>
              <p:nvPr/>
            </p:nvSpPr>
            <p:spPr bwMode="auto">
              <a:xfrm>
                <a:off x="3937" y="1741"/>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5" name="Oval 362">
                <a:extLst>
                  <a:ext uri="{FF2B5EF4-FFF2-40B4-BE49-F238E27FC236}">
                    <a16:creationId xmlns:a16="http://schemas.microsoft.com/office/drawing/2014/main" id="{EBC93AA5-9C84-FE0B-A695-535DFB06954E}"/>
                  </a:ext>
                </a:extLst>
              </p:cNvPr>
              <p:cNvSpPr>
                <a:spLocks noChangeArrowheads="1"/>
              </p:cNvSpPr>
              <p:nvPr/>
            </p:nvSpPr>
            <p:spPr bwMode="auto">
              <a:xfrm>
                <a:off x="3925" y="17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6" name="Oval 363">
                <a:extLst>
                  <a:ext uri="{FF2B5EF4-FFF2-40B4-BE49-F238E27FC236}">
                    <a16:creationId xmlns:a16="http://schemas.microsoft.com/office/drawing/2014/main" id="{7E052A32-49C3-49F5-E22F-11035E29CD04}"/>
                  </a:ext>
                </a:extLst>
              </p:cNvPr>
              <p:cNvSpPr>
                <a:spLocks noChangeArrowheads="1"/>
              </p:cNvSpPr>
              <p:nvPr/>
            </p:nvSpPr>
            <p:spPr bwMode="auto">
              <a:xfrm>
                <a:off x="3901" y="1761"/>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7" name="Oval 364">
                <a:extLst>
                  <a:ext uri="{FF2B5EF4-FFF2-40B4-BE49-F238E27FC236}">
                    <a16:creationId xmlns:a16="http://schemas.microsoft.com/office/drawing/2014/main" id="{55BE31D2-DE3D-00C0-469C-FFB0EEB6A36C}"/>
                  </a:ext>
                </a:extLst>
              </p:cNvPr>
              <p:cNvSpPr>
                <a:spLocks noChangeArrowheads="1"/>
              </p:cNvSpPr>
              <p:nvPr/>
            </p:nvSpPr>
            <p:spPr bwMode="auto">
              <a:xfrm>
                <a:off x="3871" y="177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8" name="Oval 365">
                <a:extLst>
                  <a:ext uri="{FF2B5EF4-FFF2-40B4-BE49-F238E27FC236}">
                    <a16:creationId xmlns:a16="http://schemas.microsoft.com/office/drawing/2014/main" id="{418F56E2-9F75-62F2-F505-C4BD6C531187}"/>
                  </a:ext>
                </a:extLst>
              </p:cNvPr>
              <p:cNvSpPr>
                <a:spLocks noChangeArrowheads="1"/>
              </p:cNvSpPr>
              <p:nvPr/>
            </p:nvSpPr>
            <p:spPr bwMode="auto">
              <a:xfrm>
                <a:off x="3859"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89" name="Oval 366">
                <a:extLst>
                  <a:ext uri="{FF2B5EF4-FFF2-40B4-BE49-F238E27FC236}">
                    <a16:creationId xmlns:a16="http://schemas.microsoft.com/office/drawing/2014/main" id="{19418522-0397-E751-FF71-177D62C71ACB}"/>
                  </a:ext>
                </a:extLst>
              </p:cNvPr>
              <p:cNvSpPr>
                <a:spLocks noChangeArrowheads="1"/>
              </p:cNvSpPr>
              <p:nvPr/>
            </p:nvSpPr>
            <p:spPr bwMode="auto">
              <a:xfrm>
                <a:off x="3979" y="16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0" name="Oval 367">
                <a:extLst>
                  <a:ext uri="{FF2B5EF4-FFF2-40B4-BE49-F238E27FC236}">
                    <a16:creationId xmlns:a16="http://schemas.microsoft.com/office/drawing/2014/main" id="{5723FABF-372F-B612-54AE-015ABB5198D9}"/>
                  </a:ext>
                </a:extLst>
              </p:cNvPr>
              <p:cNvSpPr>
                <a:spLocks noChangeArrowheads="1"/>
              </p:cNvSpPr>
              <p:nvPr/>
            </p:nvSpPr>
            <p:spPr bwMode="auto">
              <a:xfrm>
                <a:off x="3991" y="1565"/>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1" name="Oval 368">
                <a:extLst>
                  <a:ext uri="{FF2B5EF4-FFF2-40B4-BE49-F238E27FC236}">
                    <a16:creationId xmlns:a16="http://schemas.microsoft.com/office/drawing/2014/main" id="{D018A834-487F-0E05-54A9-4741BCC57287}"/>
                  </a:ext>
                </a:extLst>
              </p:cNvPr>
              <p:cNvSpPr>
                <a:spLocks noChangeArrowheads="1"/>
              </p:cNvSpPr>
              <p:nvPr/>
            </p:nvSpPr>
            <p:spPr bwMode="auto">
              <a:xfrm>
                <a:off x="3988" y="150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2" name="Oval 369">
                <a:extLst>
                  <a:ext uri="{FF2B5EF4-FFF2-40B4-BE49-F238E27FC236}">
                    <a16:creationId xmlns:a16="http://schemas.microsoft.com/office/drawing/2014/main" id="{A65D927F-23BF-9BA5-E029-3436A379F692}"/>
                  </a:ext>
                </a:extLst>
              </p:cNvPr>
              <p:cNvSpPr>
                <a:spLocks noChangeArrowheads="1"/>
              </p:cNvSpPr>
              <p:nvPr/>
            </p:nvSpPr>
            <p:spPr bwMode="auto">
              <a:xfrm>
                <a:off x="3795" y="177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3" name="Oval 370">
                <a:extLst>
                  <a:ext uri="{FF2B5EF4-FFF2-40B4-BE49-F238E27FC236}">
                    <a16:creationId xmlns:a16="http://schemas.microsoft.com/office/drawing/2014/main" id="{E34DBA4D-32FF-E462-37BE-8CA457B9F124}"/>
                  </a:ext>
                </a:extLst>
              </p:cNvPr>
              <p:cNvSpPr>
                <a:spLocks noChangeArrowheads="1"/>
              </p:cNvSpPr>
              <p:nvPr/>
            </p:nvSpPr>
            <p:spPr bwMode="auto">
              <a:xfrm>
                <a:off x="3813"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4" name="Oval 371">
                <a:extLst>
                  <a:ext uri="{FF2B5EF4-FFF2-40B4-BE49-F238E27FC236}">
                    <a16:creationId xmlns:a16="http://schemas.microsoft.com/office/drawing/2014/main" id="{F1B01D06-7415-94C2-EE5A-13BD122BFD2B}"/>
                  </a:ext>
                </a:extLst>
              </p:cNvPr>
              <p:cNvSpPr>
                <a:spLocks noChangeArrowheads="1"/>
              </p:cNvSpPr>
              <p:nvPr/>
            </p:nvSpPr>
            <p:spPr bwMode="auto">
              <a:xfrm>
                <a:off x="3795" y="1796"/>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5" name="Oval 372">
                <a:extLst>
                  <a:ext uri="{FF2B5EF4-FFF2-40B4-BE49-F238E27FC236}">
                    <a16:creationId xmlns:a16="http://schemas.microsoft.com/office/drawing/2014/main" id="{6D78BFB7-A3C9-4548-A9B0-4AB098CA84D4}"/>
                  </a:ext>
                </a:extLst>
              </p:cNvPr>
              <p:cNvSpPr>
                <a:spLocks noChangeArrowheads="1"/>
              </p:cNvSpPr>
              <p:nvPr/>
            </p:nvSpPr>
            <p:spPr bwMode="auto">
              <a:xfrm>
                <a:off x="3756"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6" name="Oval 373">
                <a:extLst>
                  <a:ext uri="{FF2B5EF4-FFF2-40B4-BE49-F238E27FC236}">
                    <a16:creationId xmlns:a16="http://schemas.microsoft.com/office/drawing/2014/main" id="{084E4C95-E6C2-DC9E-2C3C-79DBB732E291}"/>
                  </a:ext>
                </a:extLst>
              </p:cNvPr>
              <p:cNvSpPr>
                <a:spLocks noChangeArrowheads="1"/>
              </p:cNvSpPr>
              <p:nvPr/>
            </p:nvSpPr>
            <p:spPr bwMode="auto">
              <a:xfrm>
                <a:off x="3744"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7" name="Oval 374">
                <a:extLst>
                  <a:ext uri="{FF2B5EF4-FFF2-40B4-BE49-F238E27FC236}">
                    <a16:creationId xmlns:a16="http://schemas.microsoft.com/office/drawing/2014/main" id="{E3824E2D-9C86-C43B-17CB-8F595276D402}"/>
                  </a:ext>
                </a:extLst>
              </p:cNvPr>
              <p:cNvSpPr>
                <a:spLocks noChangeArrowheads="1"/>
              </p:cNvSpPr>
              <p:nvPr/>
            </p:nvSpPr>
            <p:spPr bwMode="auto">
              <a:xfrm>
                <a:off x="3729" y="1754"/>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8" name="Oval 375">
                <a:extLst>
                  <a:ext uri="{FF2B5EF4-FFF2-40B4-BE49-F238E27FC236}">
                    <a16:creationId xmlns:a16="http://schemas.microsoft.com/office/drawing/2014/main" id="{02B1D80C-A5C6-3B99-F2D9-0AB351D07AD6}"/>
                  </a:ext>
                </a:extLst>
              </p:cNvPr>
              <p:cNvSpPr>
                <a:spLocks noChangeArrowheads="1"/>
              </p:cNvSpPr>
              <p:nvPr/>
            </p:nvSpPr>
            <p:spPr bwMode="auto">
              <a:xfrm>
                <a:off x="3699" y="174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99" name="Oval 376">
                <a:extLst>
                  <a:ext uri="{FF2B5EF4-FFF2-40B4-BE49-F238E27FC236}">
                    <a16:creationId xmlns:a16="http://schemas.microsoft.com/office/drawing/2014/main" id="{A074FC3B-103F-4E86-F70D-C3421A7A0D6B}"/>
                  </a:ext>
                </a:extLst>
              </p:cNvPr>
              <p:cNvSpPr>
                <a:spLocks noChangeArrowheads="1"/>
              </p:cNvSpPr>
              <p:nvPr/>
            </p:nvSpPr>
            <p:spPr bwMode="auto">
              <a:xfrm>
                <a:off x="3687" y="176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0" name="Oval 377">
                <a:extLst>
                  <a:ext uri="{FF2B5EF4-FFF2-40B4-BE49-F238E27FC236}">
                    <a16:creationId xmlns:a16="http://schemas.microsoft.com/office/drawing/2014/main" id="{94657F3D-F0BC-0A06-9005-01F2E215CDE8}"/>
                  </a:ext>
                </a:extLst>
              </p:cNvPr>
              <p:cNvSpPr>
                <a:spLocks noChangeArrowheads="1"/>
              </p:cNvSpPr>
              <p:nvPr/>
            </p:nvSpPr>
            <p:spPr bwMode="auto">
              <a:xfrm>
                <a:off x="3708" y="176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1" name="Oval 378">
                <a:extLst>
                  <a:ext uri="{FF2B5EF4-FFF2-40B4-BE49-F238E27FC236}">
                    <a16:creationId xmlns:a16="http://schemas.microsoft.com/office/drawing/2014/main" id="{90AA3018-250B-6E77-CF9A-9336E83263D8}"/>
                  </a:ext>
                </a:extLst>
              </p:cNvPr>
              <p:cNvSpPr>
                <a:spLocks noChangeArrowheads="1"/>
              </p:cNvSpPr>
              <p:nvPr/>
            </p:nvSpPr>
            <p:spPr bwMode="auto">
              <a:xfrm>
                <a:off x="3768" y="178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2" name="Oval 379">
                <a:extLst>
                  <a:ext uri="{FF2B5EF4-FFF2-40B4-BE49-F238E27FC236}">
                    <a16:creationId xmlns:a16="http://schemas.microsoft.com/office/drawing/2014/main" id="{F4194425-D756-1DA7-7F77-3AA76DD256EB}"/>
                  </a:ext>
                </a:extLst>
              </p:cNvPr>
              <p:cNvSpPr>
                <a:spLocks noChangeArrowheads="1"/>
              </p:cNvSpPr>
              <p:nvPr/>
            </p:nvSpPr>
            <p:spPr bwMode="auto">
              <a:xfrm>
                <a:off x="3614" y="176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3" name="Oval 380">
                <a:extLst>
                  <a:ext uri="{FF2B5EF4-FFF2-40B4-BE49-F238E27FC236}">
                    <a16:creationId xmlns:a16="http://schemas.microsoft.com/office/drawing/2014/main" id="{D89C8A7E-AAD5-6FA1-50C0-483BB2C6DCDC}"/>
                  </a:ext>
                </a:extLst>
              </p:cNvPr>
              <p:cNvSpPr>
                <a:spLocks noChangeArrowheads="1"/>
              </p:cNvSpPr>
              <p:nvPr/>
            </p:nvSpPr>
            <p:spPr bwMode="auto">
              <a:xfrm>
                <a:off x="3638" y="1764"/>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4" name="Oval 381">
                <a:extLst>
                  <a:ext uri="{FF2B5EF4-FFF2-40B4-BE49-F238E27FC236}">
                    <a16:creationId xmlns:a16="http://schemas.microsoft.com/office/drawing/2014/main" id="{0BB2E395-BE93-E29D-15BF-2DD06B3C9096}"/>
                  </a:ext>
                </a:extLst>
              </p:cNvPr>
              <p:cNvSpPr>
                <a:spLocks noChangeArrowheads="1"/>
              </p:cNvSpPr>
              <p:nvPr/>
            </p:nvSpPr>
            <p:spPr bwMode="auto">
              <a:xfrm>
                <a:off x="3638" y="175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5" name="Oval 382">
                <a:extLst>
                  <a:ext uri="{FF2B5EF4-FFF2-40B4-BE49-F238E27FC236}">
                    <a16:creationId xmlns:a16="http://schemas.microsoft.com/office/drawing/2014/main" id="{B80757BE-7649-BFA2-1CB0-50DD6AF90A87}"/>
                  </a:ext>
                </a:extLst>
              </p:cNvPr>
              <p:cNvSpPr>
                <a:spLocks noChangeArrowheads="1"/>
              </p:cNvSpPr>
              <p:nvPr/>
            </p:nvSpPr>
            <p:spPr bwMode="auto">
              <a:xfrm>
                <a:off x="3666" y="1748"/>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6" name="Oval 383">
                <a:extLst>
                  <a:ext uri="{FF2B5EF4-FFF2-40B4-BE49-F238E27FC236}">
                    <a16:creationId xmlns:a16="http://schemas.microsoft.com/office/drawing/2014/main" id="{5C6C74A9-0FFF-8282-63C2-9F79739261A0}"/>
                  </a:ext>
                </a:extLst>
              </p:cNvPr>
              <p:cNvSpPr>
                <a:spLocks noChangeArrowheads="1"/>
              </p:cNvSpPr>
              <p:nvPr/>
            </p:nvSpPr>
            <p:spPr bwMode="auto">
              <a:xfrm>
                <a:off x="3660" y="177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7" name="Oval 384">
                <a:extLst>
                  <a:ext uri="{FF2B5EF4-FFF2-40B4-BE49-F238E27FC236}">
                    <a16:creationId xmlns:a16="http://schemas.microsoft.com/office/drawing/2014/main" id="{3B3C07D2-82D0-394B-8621-7D4E90EE8007}"/>
                  </a:ext>
                </a:extLst>
              </p:cNvPr>
              <p:cNvSpPr>
                <a:spLocks noChangeArrowheads="1"/>
              </p:cNvSpPr>
              <p:nvPr/>
            </p:nvSpPr>
            <p:spPr bwMode="auto">
              <a:xfrm>
                <a:off x="3605" y="17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8" name="Oval 385">
                <a:extLst>
                  <a:ext uri="{FF2B5EF4-FFF2-40B4-BE49-F238E27FC236}">
                    <a16:creationId xmlns:a16="http://schemas.microsoft.com/office/drawing/2014/main" id="{872EBF64-B333-F4BD-7AC7-F37355149629}"/>
                  </a:ext>
                </a:extLst>
              </p:cNvPr>
              <p:cNvSpPr>
                <a:spLocks noChangeArrowheads="1"/>
              </p:cNvSpPr>
              <p:nvPr/>
            </p:nvSpPr>
            <p:spPr bwMode="auto">
              <a:xfrm>
                <a:off x="3581" y="17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9" name="Oval 386">
                <a:extLst>
                  <a:ext uri="{FF2B5EF4-FFF2-40B4-BE49-F238E27FC236}">
                    <a16:creationId xmlns:a16="http://schemas.microsoft.com/office/drawing/2014/main" id="{DEFC4172-DCE9-7B40-1D39-4FE71742570F}"/>
                  </a:ext>
                </a:extLst>
              </p:cNvPr>
              <p:cNvSpPr>
                <a:spLocks noChangeArrowheads="1"/>
              </p:cNvSpPr>
              <p:nvPr/>
            </p:nvSpPr>
            <p:spPr bwMode="auto">
              <a:xfrm>
                <a:off x="3548" y="1799"/>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0" name="Oval 387">
                <a:extLst>
                  <a:ext uri="{FF2B5EF4-FFF2-40B4-BE49-F238E27FC236}">
                    <a16:creationId xmlns:a16="http://schemas.microsoft.com/office/drawing/2014/main" id="{1CA5CFA4-3BD9-B26D-C7F3-81718D0ADE8B}"/>
                  </a:ext>
                </a:extLst>
              </p:cNvPr>
              <p:cNvSpPr>
                <a:spLocks noChangeArrowheads="1"/>
              </p:cNvSpPr>
              <p:nvPr/>
            </p:nvSpPr>
            <p:spPr bwMode="auto">
              <a:xfrm>
                <a:off x="3542" y="1819"/>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1" name="Oval 388">
                <a:extLst>
                  <a:ext uri="{FF2B5EF4-FFF2-40B4-BE49-F238E27FC236}">
                    <a16:creationId xmlns:a16="http://schemas.microsoft.com/office/drawing/2014/main" id="{65AA4D98-42CD-63C6-7B25-13E6B084EDD2}"/>
                  </a:ext>
                </a:extLst>
              </p:cNvPr>
              <p:cNvSpPr>
                <a:spLocks noChangeArrowheads="1"/>
              </p:cNvSpPr>
              <p:nvPr/>
            </p:nvSpPr>
            <p:spPr bwMode="auto">
              <a:xfrm>
                <a:off x="3572" y="180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2" name="Oval 389">
                <a:extLst>
                  <a:ext uri="{FF2B5EF4-FFF2-40B4-BE49-F238E27FC236}">
                    <a16:creationId xmlns:a16="http://schemas.microsoft.com/office/drawing/2014/main" id="{FD56188B-DDDE-8C5E-A677-760211FD7AEF}"/>
                  </a:ext>
                </a:extLst>
              </p:cNvPr>
              <p:cNvSpPr>
                <a:spLocks noChangeArrowheads="1"/>
              </p:cNvSpPr>
              <p:nvPr/>
            </p:nvSpPr>
            <p:spPr bwMode="auto">
              <a:xfrm>
                <a:off x="3539" y="18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3" name="Oval 390">
                <a:extLst>
                  <a:ext uri="{FF2B5EF4-FFF2-40B4-BE49-F238E27FC236}">
                    <a16:creationId xmlns:a16="http://schemas.microsoft.com/office/drawing/2014/main" id="{0A421091-5E93-B8C4-A615-06A0303339FC}"/>
                  </a:ext>
                </a:extLst>
              </p:cNvPr>
              <p:cNvSpPr>
                <a:spLocks noChangeArrowheads="1"/>
              </p:cNvSpPr>
              <p:nvPr/>
            </p:nvSpPr>
            <p:spPr bwMode="auto">
              <a:xfrm>
                <a:off x="3521" y="1848"/>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4" name="Oval 391">
                <a:extLst>
                  <a:ext uri="{FF2B5EF4-FFF2-40B4-BE49-F238E27FC236}">
                    <a16:creationId xmlns:a16="http://schemas.microsoft.com/office/drawing/2014/main" id="{5412D95E-A84E-2666-1CC0-EE23F05608E5}"/>
                  </a:ext>
                </a:extLst>
              </p:cNvPr>
              <p:cNvSpPr>
                <a:spLocks noChangeArrowheads="1"/>
              </p:cNvSpPr>
              <p:nvPr/>
            </p:nvSpPr>
            <p:spPr bwMode="auto">
              <a:xfrm>
                <a:off x="3509" y="1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5" name="Oval 392">
                <a:extLst>
                  <a:ext uri="{FF2B5EF4-FFF2-40B4-BE49-F238E27FC236}">
                    <a16:creationId xmlns:a16="http://schemas.microsoft.com/office/drawing/2014/main" id="{8A213AAA-FFE0-10D6-AC8A-7A1255C9378C}"/>
                  </a:ext>
                </a:extLst>
              </p:cNvPr>
              <p:cNvSpPr>
                <a:spLocks noChangeArrowheads="1"/>
              </p:cNvSpPr>
              <p:nvPr/>
            </p:nvSpPr>
            <p:spPr bwMode="auto">
              <a:xfrm>
                <a:off x="3503" y="1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6" name="Oval 393">
                <a:extLst>
                  <a:ext uri="{FF2B5EF4-FFF2-40B4-BE49-F238E27FC236}">
                    <a16:creationId xmlns:a16="http://schemas.microsoft.com/office/drawing/2014/main" id="{5593A2AA-8956-034A-2088-FAE95AB19184}"/>
                  </a:ext>
                </a:extLst>
              </p:cNvPr>
              <p:cNvSpPr>
                <a:spLocks noChangeArrowheads="1"/>
              </p:cNvSpPr>
              <p:nvPr/>
            </p:nvSpPr>
            <p:spPr bwMode="auto">
              <a:xfrm>
                <a:off x="3518" y="18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7" name="Oval 394">
                <a:extLst>
                  <a:ext uri="{FF2B5EF4-FFF2-40B4-BE49-F238E27FC236}">
                    <a16:creationId xmlns:a16="http://schemas.microsoft.com/office/drawing/2014/main" id="{FD82FB73-C028-FF9E-B639-E65BE5EDA556}"/>
                  </a:ext>
                </a:extLst>
              </p:cNvPr>
              <p:cNvSpPr>
                <a:spLocks noChangeArrowheads="1"/>
              </p:cNvSpPr>
              <p:nvPr/>
            </p:nvSpPr>
            <p:spPr bwMode="auto">
              <a:xfrm>
                <a:off x="3530" y="1860"/>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8" name="Oval 395">
                <a:extLst>
                  <a:ext uri="{FF2B5EF4-FFF2-40B4-BE49-F238E27FC236}">
                    <a16:creationId xmlns:a16="http://schemas.microsoft.com/office/drawing/2014/main" id="{A03D5D82-D6EA-C0C2-5527-FBFD29376087}"/>
                  </a:ext>
                </a:extLst>
              </p:cNvPr>
              <p:cNvSpPr>
                <a:spLocks noChangeArrowheads="1"/>
              </p:cNvSpPr>
              <p:nvPr/>
            </p:nvSpPr>
            <p:spPr bwMode="auto">
              <a:xfrm>
                <a:off x="3524" y="190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9" name="Oval 396">
                <a:extLst>
                  <a:ext uri="{FF2B5EF4-FFF2-40B4-BE49-F238E27FC236}">
                    <a16:creationId xmlns:a16="http://schemas.microsoft.com/office/drawing/2014/main" id="{8173FD1D-5F0C-1A54-1800-C19B1C58B499}"/>
                  </a:ext>
                </a:extLst>
              </p:cNvPr>
              <p:cNvSpPr>
                <a:spLocks noChangeArrowheads="1"/>
              </p:cNvSpPr>
              <p:nvPr/>
            </p:nvSpPr>
            <p:spPr bwMode="auto">
              <a:xfrm>
                <a:off x="3488" y="203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0" name="Oval 397">
                <a:extLst>
                  <a:ext uri="{FF2B5EF4-FFF2-40B4-BE49-F238E27FC236}">
                    <a16:creationId xmlns:a16="http://schemas.microsoft.com/office/drawing/2014/main" id="{F0BE978D-7666-5302-0065-572DCC1AE073}"/>
                  </a:ext>
                </a:extLst>
              </p:cNvPr>
              <p:cNvSpPr>
                <a:spLocks noChangeArrowheads="1"/>
              </p:cNvSpPr>
              <p:nvPr/>
            </p:nvSpPr>
            <p:spPr bwMode="auto">
              <a:xfrm>
                <a:off x="3458" y="204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1" name="Oval 398">
                <a:extLst>
                  <a:ext uri="{FF2B5EF4-FFF2-40B4-BE49-F238E27FC236}">
                    <a16:creationId xmlns:a16="http://schemas.microsoft.com/office/drawing/2014/main" id="{F1ACC506-B2D3-0741-1FD7-05443F1A9314}"/>
                  </a:ext>
                </a:extLst>
              </p:cNvPr>
              <p:cNvSpPr>
                <a:spLocks noChangeArrowheads="1"/>
              </p:cNvSpPr>
              <p:nvPr/>
            </p:nvSpPr>
            <p:spPr bwMode="auto">
              <a:xfrm>
                <a:off x="3430"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2" name="Oval 399">
                <a:extLst>
                  <a:ext uri="{FF2B5EF4-FFF2-40B4-BE49-F238E27FC236}">
                    <a16:creationId xmlns:a16="http://schemas.microsoft.com/office/drawing/2014/main" id="{2E6AA697-FC4E-7E2D-E823-50FAC41F7386}"/>
                  </a:ext>
                </a:extLst>
              </p:cNvPr>
              <p:cNvSpPr>
                <a:spLocks noChangeArrowheads="1"/>
              </p:cNvSpPr>
              <p:nvPr/>
            </p:nvSpPr>
            <p:spPr bwMode="auto">
              <a:xfrm>
                <a:off x="3394" y="206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3" name="Oval 400">
                <a:extLst>
                  <a:ext uri="{FF2B5EF4-FFF2-40B4-BE49-F238E27FC236}">
                    <a16:creationId xmlns:a16="http://schemas.microsoft.com/office/drawing/2014/main" id="{2F30003F-0DE4-4A6D-F738-CBCADE7397B4}"/>
                  </a:ext>
                </a:extLst>
              </p:cNvPr>
              <p:cNvSpPr>
                <a:spLocks noChangeArrowheads="1"/>
              </p:cNvSpPr>
              <p:nvPr/>
            </p:nvSpPr>
            <p:spPr bwMode="auto">
              <a:xfrm>
                <a:off x="3358"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4" name="Oval 401">
                <a:extLst>
                  <a:ext uri="{FF2B5EF4-FFF2-40B4-BE49-F238E27FC236}">
                    <a16:creationId xmlns:a16="http://schemas.microsoft.com/office/drawing/2014/main" id="{22FA9B76-DC15-01E7-50F5-B5D70174B1A2}"/>
                  </a:ext>
                </a:extLst>
              </p:cNvPr>
              <p:cNvSpPr>
                <a:spLocks noChangeArrowheads="1"/>
              </p:cNvSpPr>
              <p:nvPr/>
            </p:nvSpPr>
            <p:spPr bwMode="auto">
              <a:xfrm>
                <a:off x="3337" y="20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5" name="Oval 402">
                <a:extLst>
                  <a:ext uri="{FF2B5EF4-FFF2-40B4-BE49-F238E27FC236}">
                    <a16:creationId xmlns:a16="http://schemas.microsoft.com/office/drawing/2014/main" id="{B40A469A-6AFD-F686-491E-3F165342C854}"/>
                  </a:ext>
                </a:extLst>
              </p:cNvPr>
              <p:cNvSpPr>
                <a:spLocks noChangeArrowheads="1"/>
              </p:cNvSpPr>
              <p:nvPr/>
            </p:nvSpPr>
            <p:spPr bwMode="auto">
              <a:xfrm>
                <a:off x="3461" y="295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6" name="Oval 403">
                <a:extLst>
                  <a:ext uri="{FF2B5EF4-FFF2-40B4-BE49-F238E27FC236}">
                    <a16:creationId xmlns:a16="http://schemas.microsoft.com/office/drawing/2014/main" id="{4ADA1016-A1F4-0FFF-4B49-CF8C2DF703D3}"/>
                  </a:ext>
                </a:extLst>
              </p:cNvPr>
              <p:cNvSpPr>
                <a:spLocks noChangeArrowheads="1"/>
              </p:cNvSpPr>
              <p:nvPr/>
            </p:nvSpPr>
            <p:spPr bwMode="auto">
              <a:xfrm>
                <a:off x="3418" y="297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7" name="Oval 404">
                <a:extLst>
                  <a:ext uri="{FF2B5EF4-FFF2-40B4-BE49-F238E27FC236}">
                    <a16:creationId xmlns:a16="http://schemas.microsoft.com/office/drawing/2014/main" id="{1C03E4A4-B5E6-6C42-C582-D25730D9DC20}"/>
                  </a:ext>
                </a:extLst>
              </p:cNvPr>
              <p:cNvSpPr>
                <a:spLocks noChangeArrowheads="1"/>
              </p:cNvSpPr>
              <p:nvPr/>
            </p:nvSpPr>
            <p:spPr bwMode="auto">
              <a:xfrm>
                <a:off x="3436" y="2960"/>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8" name="Oval 405">
                <a:extLst>
                  <a:ext uri="{FF2B5EF4-FFF2-40B4-BE49-F238E27FC236}">
                    <a16:creationId xmlns:a16="http://schemas.microsoft.com/office/drawing/2014/main" id="{58EEA710-08D0-C091-0180-14FD385E9059}"/>
                  </a:ext>
                </a:extLst>
              </p:cNvPr>
              <p:cNvSpPr>
                <a:spLocks noChangeArrowheads="1"/>
              </p:cNvSpPr>
              <p:nvPr/>
            </p:nvSpPr>
            <p:spPr bwMode="auto">
              <a:xfrm>
                <a:off x="3421" y="295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39" name="Oval 406">
              <a:extLst>
                <a:ext uri="{FF2B5EF4-FFF2-40B4-BE49-F238E27FC236}">
                  <a16:creationId xmlns:a16="http://schemas.microsoft.com/office/drawing/2014/main" id="{E1E86DD5-15DB-347A-DB6E-35A38D34CB17}"/>
                </a:ext>
              </a:extLst>
            </p:cNvPr>
            <p:cNvSpPr>
              <a:spLocks noChangeArrowheads="1"/>
            </p:cNvSpPr>
            <p:nvPr/>
          </p:nvSpPr>
          <p:spPr bwMode="auto">
            <a:xfrm>
              <a:off x="3464" y="297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0" name="Oval 407">
              <a:extLst>
                <a:ext uri="{FF2B5EF4-FFF2-40B4-BE49-F238E27FC236}">
                  <a16:creationId xmlns:a16="http://schemas.microsoft.com/office/drawing/2014/main" id="{42FCAEE6-8EEE-CF88-8B0A-FD79B7108B31}"/>
                </a:ext>
              </a:extLst>
            </p:cNvPr>
            <p:cNvSpPr>
              <a:spLocks noChangeArrowheads="1"/>
            </p:cNvSpPr>
            <p:nvPr/>
          </p:nvSpPr>
          <p:spPr bwMode="auto">
            <a:xfrm>
              <a:off x="3482" y="296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1" name="Oval 408">
              <a:extLst>
                <a:ext uri="{FF2B5EF4-FFF2-40B4-BE49-F238E27FC236}">
                  <a16:creationId xmlns:a16="http://schemas.microsoft.com/office/drawing/2014/main" id="{D87745D3-B08C-0BA5-33D1-493ED5AC997C}"/>
                </a:ext>
              </a:extLst>
            </p:cNvPr>
            <p:cNvSpPr>
              <a:spLocks noChangeArrowheads="1"/>
            </p:cNvSpPr>
            <p:nvPr/>
          </p:nvSpPr>
          <p:spPr bwMode="auto">
            <a:xfrm>
              <a:off x="3500" y="2951"/>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2" name="Oval 409">
              <a:extLst>
                <a:ext uri="{FF2B5EF4-FFF2-40B4-BE49-F238E27FC236}">
                  <a16:creationId xmlns:a16="http://schemas.microsoft.com/office/drawing/2014/main" id="{D47F2860-1B9F-E8F6-E3C8-96304B9F7179}"/>
                </a:ext>
              </a:extLst>
            </p:cNvPr>
            <p:cNvSpPr>
              <a:spLocks noChangeArrowheads="1"/>
            </p:cNvSpPr>
            <p:nvPr/>
          </p:nvSpPr>
          <p:spPr bwMode="auto">
            <a:xfrm>
              <a:off x="3515" y="296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3" name="Oval 410">
              <a:extLst>
                <a:ext uri="{FF2B5EF4-FFF2-40B4-BE49-F238E27FC236}">
                  <a16:creationId xmlns:a16="http://schemas.microsoft.com/office/drawing/2014/main" id="{7B0C866B-CD72-762A-881D-6CF7706B7304}"/>
                </a:ext>
              </a:extLst>
            </p:cNvPr>
            <p:cNvSpPr>
              <a:spLocks noChangeArrowheads="1"/>
            </p:cNvSpPr>
            <p:nvPr/>
          </p:nvSpPr>
          <p:spPr bwMode="auto">
            <a:xfrm>
              <a:off x="3527" y="294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 name="Oval 411">
              <a:extLst>
                <a:ext uri="{FF2B5EF4-FFF2-40B4-BE49-F238E27FC236}">
                  <a16:creationId xmlns:a16="http://schemas.microsoft.com/office/drawing/2014/main" id="{34BB724D-BCD0-034F-7908-1BC80899587A}"/>
                </a:ext>
              </a:extLst>
            </p:cNvPr>
            <p:cNvSpPr>
              <a:spLocks noChangeArrowheads="1"/>
            </p:cNvSpPr>
            <p:nvPr/>
          </p:nvSpPr>
          <p:spPr bwMode="auto">
            <a:xfrm>
              <a:off x="3542" y="2938"/>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5" name="Oval 412">
              <a:extLst>
                <a:ext uri="{FF2B5EF4-FFF2-40B4-BE49-F238E27FC236}">
                  <a16:creationId xmlns:a16="http://schemas.microsoft.com/office/drawing/2014/main" id="{1372F9F9-2438-D713-6ED1-2EB2BA404D33}"/>
                </a:ext>
              </a:extLst>
            </p:cNvPr>
            <p:cNvSpPr>
              <a:spLocks noChangeArrowheads="1"/>
            </p:cNvSpPr>
            <p:nvPr/>
          </p:nvSpPr>
          <p:spPr bwMode="auto">
            <a:xfrm>
              <a:off x="3560" y="2941"/>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6" name="Oval 413">
              <a:extLst>
                <a:ext uri="{FF2B5EF4-FFF2-40B4-BE49-F238E27FC236}">
                  <a16:creationId xmlns:a16="http://schemas.microsoft.com/office/drawing/2014/main" id="{3E52C832-68E7-7555-4898-712B3D978956}"/>
                </a:ext>
              </a:extLst>
            </p:cNvPr>
            <p:cNvSpPr>
              <a:spLocks noChangeArrowheads="1"/>
            </p:cNvSpPr>
            <p:nvPr/>
          </p:nvSpPr>
          <p:spPr bwMode="auto">
            <a:xfrm>
              <a:off x="3569" y="2925"/>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Oval 414">
              <a:extLst>
                <a:ext uri="{FF2B5EF4-FFF2-40B4-BE49-F238E27FC236}">
                  <a16:creationId xmlns:a16="http://schemas.microsoft.com/office/drawing/2014/main" id="{2A569684-3E3C-BCAC-00A3-F9C10048B363}"/>
                </a:ext>
              </a:extLst>
            </p:cNvPr>
            <p:cNvSpPr>
              <a:spLocks noChangeArrowheads="1"/>
            </p:cNvSpPr>
            <p:nvPr/>
          </p:nvSpPr>
          <p:spPr bwMode="auto">
            <a:xfrm>
              <a:off x="359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8" name="Oval 415">
              <a:extLst>
                <a:ext uri="{FF2B5EF4-FFF2-40B4-BE49-F238E27FC236}">
                  <a16:creationId xmlns:a16="http://schemas.microsoft.com/office/drawing/2014/main" id="{15C0A02D-D7F9-DDD2-1A2F-914C97FE647E}"/>
                </a:ext>
              </a:extLst>
            </p:cNvPr>
            <p:cNvSpPr>
              <a:spLocks noChangeArrowheads="1"/>
            </p:cNvSpPr>
            <p:nvPr/>
          </p:nvSpPr>
          <p:spPr bwMode="auto">
            <a:xfrm>
              <a:off x="3614"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Oval 416">
              <a:extLst>
                <a:ext uri="{FF2B5EF4-FFF2-40B4-BE49-F238E27FC236}">
                  <a16:creationId xmlns:a16="http://schemas.microsoft.com/office/drawing/2014/main" id="{6D9AFF2B-4083-334D-AABD-E4CCA2C7896F}"/>
                </a:ext>
              </a:extLst>
            </p:cNvPr>
            <p:cNvSpPr>
              <a:spLocks noChangeArrowheads="1"/>
            </p:cNvSpPr>
            <p:nvPr/>
          </p:nvSpPr>
          <p:spPr bwMode="auto">
            <a:xfrm>
              <a:off x="3599"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0" name="Oval 417">
              <a:extLst>
                <a:ext uri="{FF2B5EF4-FFF2-40B4-BE49-F238E27FC236}">
                  <a16:creationId xmlns:a16="http://schemas.microsoft.com/office/drawing/2014/main" id="{5A046A9B-4506-DA28-8AE5-51B7ABF4DC5B}"/>
                </a:ext>
              </a:extLst>
            </p:cNvPr>
            <p:cNvSpPr>
              <a:spLocks noChangeArrowheads="1"/>
            </p:cNvSpPr>
            <p:nvPr/>
          </p:nvSpPr>
          <p:spPr bwMode="auto">
            <a:xfrm>
              <a:off x="3620" y="2902"/>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Oval 418">
              <a:extLst>
                <a:ext uri="{FF2B5EF4-FFF2-40B4-BE49-F238E27FC236}">
                  <a16:creationId xmlns:a16="http://schemas.microsoft.com/office/drawing/2014/main" id="{B4751E57-AE73-A265-575A-210F146C2085}"/>
                </a:ext>
              </a:extLst>
            </p:cNvPr>
            <p:cNvSpPr>
              <a:spLocks noChangeArrowheads="1"/>
            </p:cNvSpPr>
            <p:nvPr/>
          </p:nvSpPr>
          <p:spPr bwMode="auto">
            <a:xfrm>
              <a:off x="3638" y="291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2" name="Oval 419">
              <a:extLst>
                <a:ext uri="{FF2B5EF4-FFF2-40B4-BE49-F238E27FC236}">
                  <a16:creationId xmlns:a16="http://schemas.microsoft.com/office/drawing/2014/main" id="{D6D61A42-3C6C-6466-971C-D1ED947BAB1D}"/>
                </a:ext>
              </a:extLst>
            </p:cNvPr>
            <p:cNvSpPr>
              <a:spLocks noChangeArrowheads="1"/>
            </p:cNvSpPr>
            <p:nvPr/>
          </p:nvSpPr>
          <p:spPr bwMode="auto">
            <a:xfrm>
              <a:off x="3654"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 name="Oval 420">
              <a:extLst>
                <a:ext uri="{FF2B5EF4-FFF2-40B4-BE49-F238E27FC236}">
                  <a16:creationId xmlns:a16="http://schemas.microsoft.com/office/drawing/2014/main" id="{E9D2DD32-D91C-497C-AEE7-FE400F8A07B0}"/>
                </a:ext>
              </a:extLst>
            </p:cNvPr>
            <p:cNvSpPr>
              <a:spLocks noChangeArrowheads="1"/>
            </p:cNvSpPr>
            <p:nvPr/>
          </p:nvSpPr>
          <p:spPr bwMode="auto">
            <a:xfrm>
              <a:off x="3669" y="2902"/>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4" name="Oval 421">
              <a:extLst>
                <a:ext uri="{FF2B5EF4-FFF2-40B4-BE49-F238E27FC236}">
                  <a16:creationId xmlns:a16="http://schemas.microsoft.com/office/drawing/2014/main" id="{CCCD8BAE-2AEB-02B4-B654-F8352F7D81C1}"/>
                </a:ext>
              </a:extLst>
            </p:cNvPr>
            <p:cNvSpPr>
              <a:spLocks noChangeArrowheads="1"/>
            </p:cNvSpPr>
            <p:nvPr/>
          </p:nvSpPr>
          <p:spPr bwMode="auto">
            <a:xfrm>
              <a:off x="3693" y="289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5" name="Oval 422">
              <a:extLst>
                <a:ext uri="{FF2B5EF4-FFF2-40B4-BE49-F238E27FC236}">
                  <a16:creationId xmlns:a16="http://schemas.microsoft.com/office/drawing/2014/main" id="{2AF4EC25-583E-4DBD-65F8-2D88BA015A90}"/>
                </a:ext>
              </a:extLst>
            </p:cNvPr>
            <p:cNvSpPr>
              <a:spLocks noChangeArrowheads="1"/>
            </p:cNvSpPr>
            <p:nvPr/>
          </p:nvSpPr>
          <p:spPr bwMode="auto">
            <a:xfrm>
              <a:off x="3714" y="2890"/>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6" name="Oval 423">
              <a:extLst>
                <a:ext uri="{FF2B5EF4-FFF2-40B4-BE49-F238E27FC236}">
                  <a16:creationId xmlns:a16="http://schemas.microsoft.com/office/drawing/2014/main" id="{6D5D4E39-CEA0-B4A3-1475-76851CC34805}"/>
                </a:ext>
              </a:extLst>
            </p:cNvPr>
            <p:cNvSpPr>
              <a:spLocks noChangeArrowheads="1"/>
            </p:cNvSpPr>
            <p:nvPr/>
          </p:nvSpPr>
          <p:spPr bwMode="auto">
            <a:xfrm>
              <a:off x="3717" y="2864"/>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7" name="Oval 424">
              <a:extLst>
                <a:ext uri="{FF2B5EF4-FFF2-40B4-BE49-F238E27FC236}">
                  <a16:creationId xmlns:a16="http://schemas.microsoft.com/office/drawing/2014/main" id="{A236628A-D4D0-AF04-BCF4-BE8BBE89C74E}"/>
                </a:ext>
              </a:extLst>
            </p:cNvPr>
            <p:cNvSpPr>
              <a:spLocks noChangeArrowheads="1"/>
            </p:cNvSpPr>
            <p:nvPr/>
          </p:nvSpPr>
          <p:spPr bwMode="auto">
            <a:xfrm>
              <a:off x="3693" y="2877"/>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8" name="Oval 425">
              <a:extLst>
                <a:ext uri="{FF2B5EF4-FFF2-40B4-BE49-F238E27FC236}">
                  <a16:creationId xmlns:a16="http://schemas.microsoft.com/office/drawing/2014/main" id="{9AABC5F8-7F74-3243-1434-2EE0B369183B}"/>
                </a:ext>
              </a:extLst>
            </p:cNvPr>
            <p:cNvSpPr>
              <a:spLocks noChangeArrowheads="1"/>
            </p:cNvSpPr>
            <p:nvPr/>
          </p:nvSpPr>
          <p:spPr bwMode="auto">
            <a:xfrm>
              <a:off x="3735" y="2873"/>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 name="Oval 426">
              <a:extLst>
                <a:ext uri="{FF2B5EF4-FFF2-40B4-BE49-F238E27FC236}">
                  <a16:creationId xmlns:a16="http://schemas.microsoft.com/office/drawing/2014/main" id="{E223A4D5-4DC9-9870-BBE4-C510399F06FD}"/>
                </a:ext>
              </a:extLst>
            </p:cNvPr>
            <p:cNvSpPr>
              <a:spLocks noChangeArrowheads="1"/>
            </p:cNvSpPr>
            <p:nvPr/>
          </p:nvSpPr>
          <p:spPr bwMode="auto">
            <a:xfrm>
              <a:off x="3759" y="2867"/>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0" name="Oval 427">
              <a:extLst>
                <a:ext uri="{FF2B5EF4-FFF2-40B4-BE49-F238E27FC236}">
                  <a16:creationId xmlns:a16="http://schemas.microsoft.com/office/drawing/2014/main" id="{5B15B32A-0D6E-BD3B-FE03-4EFEB9F69930}"/>
                </a:ext>
              </a:extLst>
            </p:cNvPr>
            <p:cNvSpPr>
              <a:spLocks noChangeArrowheads="1"/>
            </p:cNvSpPr>
            <p:nvPr/>
          </p:nvSpPr>
          <p:spPr bwMode="auto">
            <a:xfrm>
              <a:off x="3780" y="2870"/>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1" name="Oval 428">
              <a:extLst>
                <a:ext uri="{FF2B5EF4-FFF2-40B4-BE49-F238E27FC236}">
                  <a16:creationId xmlns:a16="http://schemas.microsoft.com/office/drawing/2014/main" id="{5B128CDB-8482-4769-C492-13D1BDCA63B2}"/>
                </a:ext>
              </a:extLst>
            </p:cNvPr>
            <p:cNvSpPr>
              <a:spLocks noChangeArrowheads="1"/>
            </p:cNvSpPr>
            <p:nvPr/>
          </p:nvSpPr>
          <p:spPr bwMode="auto">
            <a:xfrm>
              <a:off x="3807" y="2864"/>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2" name="Oval 429">
              <a:extLst>
                <a:ext uri="{FF2B5EF4-FFF2-40B4-BE49-F238E27FC236}">
                  <a16:creationId xmlns:a16="http://schemas.microsoft.com/office/drawing/2014/main" id="{CA11E62B-95CF-DFB7-EC58-C487EBBE9268}"/>
                </a:ext>
              </a:extLst>
            </p:cNvPr>
            <p:cNvSpPr>
              <a:spLocks noChangeArrowheads="1"/>
            </p:cNvSpPr>
            <p:nvPr/>
          </p:nvSpPr>
          <p:spPr bwMode="auto">
            <a:xfrm>
              <a:off x="381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3" name="Oval 430">
              <a:extLst>
                <a:ext uri="{FF2B5EF4-FFF2-40B4-BE49-F238E27FC236}">
                  <a16:creationId xmlns:a16="http://schemas.microsoft.com/office/drawing/2014/main" id="{ED606AEC-D8EB-EF4E-DD66-5FC6CE2AD0B0}"/>
                </a:ext>
              </a:extLst>
            </p:cNvPr>
            <p:cNvSpPr>
              <a:spLocks noChangeArrowheads="1"/>
            </p:cNvSpPr>
            <p:nvPr/>
          </p:nvSpPr>
          <p:spPr bwMode="auto">
            <a:xfrm>
              <a:off x="3831"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4" name="Oval 431">
              <a:extLst>
                <a:ext uri="{FF2B5EF4-FFF2-40B4-BE49-F238E27FC236}">
                  <a16:creationId xmlns:a16="http://schemas.microsoft.com/office/drawing/2014/main" id="{2891C51F-BC9D-C01B-563A-1E77139D1F23}"/>
                </a:ext>
              </a:extLst>
            </p:cNvPr>
            <p:cNvSpPr>
              <a:spLocks noChangeArrowheads="1"/>
            </p:cNvSpPr>
            <p:nvPr/>
          </p:nvSpPr>
          <p:spPr bwMode="auto">
            <a:xfrm>
              <a:off x="3850" y="2877"/>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5" name="Oval 432">
              <a:extLst>
                <a:ext uri="{FF2B5EF4-FFF2-40B4-BE49-F238E27FC236}">
                  <a16:creationId xmlns:a16="http://schemas.microsoft.com/office/drawing/2014/main" id="{AC1297BC-4EA1-1037-AF6C-E38FFFF5C9C5}"/>
                </a:ext>
              </a:extLst>
            </p:cNvPr>
            <p:cNvSpPr>
              <a:spLocks noChangeArrowheads="1"/>
            </p:cNvSpPr>
            <p:nvPr/>
          </p:nvSpPr>
          <p:spPr bwMode="auto">
            <a:xfrm>
              <a:off x="3868" y="286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6" name="Oval 433">
              <a:extLst>
                <a:ext uri="{FF2B5EF4-FFF2-40B4-BE49-F238E27FC236}">
                  <a16:creationId xmlns:a16="http://schemas.microsoft.com/office/drawing/2014/main" id="{339B1163-C32B-2632-FAC7-53B4276569CB}"/>
                </a:ext>
              </a:extLst>
            </p:cNvPr>
            <p:cNvSpPr>
              <a:spLocks noChangeArrowheads="1"/>
            </p:cNvSpPr>
            <p:nvPr/>
          </p:nvSpPr>
          <p:spPr bwMode="auto">
            <a:xfrm>
              <a:off x="3874" y="288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7" name="Oval 434">
              <a:extLst>
                <a:ext uri="{FF2B5EF4-FFF2-40B4-BE49-F238E27FC236}">
                  <a16:creationId xmlns:a16="http://schemas.microsoft.com/office/drawing/2014/main" id="{9FD4DC19-5014-28C8-4071-6DF94C8BE120}"/>
                </a:ext>
              </a:extLst>
            </p:cNvPr>
            <p:cNvSpPr>
              <a:spLocks noChangeArrowheads="1"/>
            </p:cNvSpPr>
            <p:nvPr/>
          </p:nvSpPr>
          <p:spPr bwMode="auto">
            <a:xfrm>
              <a:off x="3889" y="2886"/>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8" name="Oval 435">
              <a:extLst>
                <a:ext uri="{FF2B5EF4-FFF2-40B4-BE49-F238E27FC236}">
                  <a16:creationId xmlns:a16="http://schemas.microsoft.com/office/drawing/2014/main" id="{102BA856-0D9F-1B59-CFD8-E390DCFB3D16}"/>
                </a:ext>
              </a:extLst>
            </p:cNvPr>
            <p:cNvSpPr>
              <a:spLocks noChangeArrowheads="1"/>
            </p:cNvSpPr>
            <p:nvPr/>
          </p:nvSpPr>
          <p:spPr bwMode="auto">
            <a:xfrm>
              <a:off x="3895" y="28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9" name="Oval 436">
              <a:extLst>
                <a:ext uri="{FF2B5EF4-FFF2-40B4-BE49-F238E27FC236}">
                  <a16:creationId xmlns:a16="http://schemas.microsoft.com/office/drawing/2014/main" id="{CFD25F04-EBA3-1F08-E4CB-E6DA60695677}"/>
                </a:ext>
              </a:extLst>
            </p:cNvPr>
            <p:cNvSpPr>
              <a:spLocks noChangeArrowheads="1"/>
            </p:cNvSpPr>
            <p:nvPr/>
          </p:nvSpPr>
          <p:spPr bwMode="auto">
            <a:xfrm>
              <a:off x="3922" y="2902"/>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0" name="Oval 437">
              <a:extLst>
                <a:ext uri="{FF2B5EF4-FFF2-40B4-BE49-F238E27FC236}">
                  <a16:creationId xmlns:a16="http://schemas.microsoft.com/office/drawing/2014/main" id="{95C971F3-D6F1-6714-7636-94E67CD2DC33}"/>
                </a:ext>
              </a:extLst>
            </p:cNvPr>
            <p:cNvSpPr>
              <a:spLocks noChangeArrowheads="1"/>
            </p:cNvSpPr>
            <p:nvPr/>
          </p:nvSpPr>
          <p:spPr bwMode="auto">
            <a:xfrm>
              <a:off x="3925" y="2918"/>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Oval 438">
              <a:extLst>
                <a:ext uri="{FF2B5EF4-FFF2-40B4-BE49-F238E27FC236}">
                  <a16:creationId xmlns:a16="http://schemas.microsoft.com/office/drawing/2014/main" id="{F8C0B09B-2BE8-ECAD-D21C-6C609CB2DB92}"/>
                </a:ext>
              </a:extLst>
            </p:cNvPr>
            <p:cNvSpPr>
              <a:spLocks noChangeArrowheads="1"/>
            </p:cNvSpPr>
            <p:nvPr/>
          </p:nvSpPr>
          <p:spPr bwMode="auto">
            <a:xfrm>
              <a:off x="3940" y="2925"/>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2" name="Oval 439">
              <a:extLst>
                <a:ext uri="{FF2B5EF4-FFF2-40B4-BE49-F238E27FC236}">
                  <a16:creationId xmlns:a16="http://schemas.microsoft.com/office/drawing/2014/main" id="{9401D688-4DA1-2D1F-4443-3D8ADCF89F4A}"/>
                </a:ext>
              </a:extLst>
            </p:cNvPr>
            <p:cNvSpPr>
              <a:spLocks noChangeArrowheads="1"/>
            </p:cNvSpPr>
            <p:nvPr/>
          </p:nvSpPr>
          <p:spPr bwMode="auto">
            <a:xfrm>
              <a:off x="3940" y="2935"/>
              <a:ext cx="9" cy="12"/>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3" name="Oval 440">
              <a:extLst>
                <a:ext uri="{FF2B5EF4-FFF2-40B4-BE49-F238E27FC236}">
                  <a16:creationId xmlns:a16="http://schemas.microsoft.com/office/drawing/2014/main" id="{AAF3BF2A-1AC7-DD36-5BD3-BB8F222B7116}"/>
                </a:ext>
              </a:extLst>
            </p:cNvPr>
            <p:cNvSpPr>
              <a:spLocks noChangeArrowheads="1"/>
            </p:cNvSpPr>
            <p:nvPr/>
          </p:nvSpPr>
          <p:spPr bwMode="auto">
            <a:xfrm>
              <a:off x="3955" y="294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4" name="Oval 441">
              <a:extLst>
                <a:ext uri="{FF2B5EF4-FFF2-40B4-BE49-F238E27FC236}">
                  <a16:creationId xmlns:a16="http://schemas.microsoft.com/office/drawing/2014/main" id="{41F854F5-A8CA-8309-F1B2-857B7551794F}"/>
                </a:ext>
              </a:extLst>
            </p:cNvPr>
            <p:cNvSpPr>
              <a:spLocks noChangeArrowheads="1"/>
            </p:cNvSpPr>
            <p:nvPr/>
          </p:nvSpPr>
          <p:spPr bwMode="auto">
            <a:xfrm>
              <a:off x="4006" y="3037"/>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5" name="Oval 442">
              <a:extLst>
                <a:ext uri="{FF2B5EF4-FFF2-40B4-BE49-F238E27FC236}">
                  <a16:creationId xmlns:a16="http://schemas.microsoft.com/office/drawing/2014/main" id="{DFA4A3DC-C70E-8E84-2989-768D8E9A90AB}"/>
                </a:ext>
              </a:extLst>
            </p:cNvPr>
            <p:cNvSpPr>
              <a:spLocks noChangeArrowheads="1"/>
            </p:cNvSpPr>
            <p:nvPr/>
          </p:nvSpPr>
          <p:spPr bwMode="auto">
            <a:xfrm>
              <a:off x="4030" y="304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6" name="Oval 443">
              <a:extLst>
                <a:ext uri="{FF2B5EF4-FFF2-40B4-BE49-F238E27FC236}">
                  <a16:creationId xmlns:a16="http://schemas.microsoft.com/office/drawing/2014/main" id="{464F9815-44B7-6EDA-52FB-72F053307F08}"/>
                </a:ext>
              </a:extLst>
            </p:cNvPr>
            <p:cNvSpPr>
              <a:spLocks noChangeArrowheads="1"/>
            </p:cNvSpPr>
            <p:nvPr/>
          </p:nvSpPr>
          <p:spPr bwMode="auto">
            <a:xfrm>
              <a:off x="4006" y="3018"/>
              <a:ext cx="12"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7" name="Oval 444">
              <a:extLst>
                <a:ext uri="{FF2B5EF4-FFF2-40B4-BE49-F238E27FC236}">
                  <a16:creationId xmlns:a16="http://schemas.microsoft.com/office/drawing/2014/main" id="{C9B983C0-45B1-0B53-F34C-D1AC2683A66F}"/>
                </a:ext>
              </a:extLst>
            </p:cNvPr>
            <p:cNvSpPr>
              <a:spLocks noChangeArrowheads="1"/>
            </p:cNvSpPr>
            <p:nvPr/>
          </p:nvSpPr>
          <p:spPr bwMode="auto">
            <a:xfrm>
              <a:off x="3994" y="2996"/>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8" name="Oval 445">
              <a:extLst>
                <a:ext uri="{FF2B5EF4-FFF2-40B4-BE49-F238E27FC236}">
                  <a16:creationId xmlns:a16="http://schemas.microsoft.com/office/drawing/2014/main" id="{97F7E4B4-7B2E-C07D-4386-1D023875C005}"/>
                </a:ext>
              </a:extLst>
            </p:cNvPr>
            <p:cNvSpPr>
              <a:spLocks noChangeArrowheads="1"/>
            </p:cNvSpPr>
            <p:nvPr/>
          </p:nvSpPr>
          <p:spPr bwMode="auto">
            <a:xfrm>
              <a:off x="4012" y="2983"/>
              <a:ext cx="12"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9" name="Oval 446">
              <a:extLst>
                <a:ext uri="{FF2B5EF4-FFF2-40B4-BE49-F238E27FC236}">
                  <a16:creationId xmlns:a16="http://schemas.microsoft.com/office/drawing/2014/main" id="{3E54B8A5-143E-22CC-4441-AAA64A08AB30}"/>
                </a:ext>
              </a:extLst>
            </p:cNvPr>
            <p:cNvSpPr>
              <a:spLocks noChangeArrowheads="1"/>
            </p:cNvSpPr>
            <p:nvPr/>
          </p:nvSpPr>
          <p:spPr bwMode="auto">
            <a:xfrm>
              <a:off x="4009" y="299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0" name="Oval 447">
              <a:extLst>
                <a:ext uri="{FF2B5EF4-FFF2-40B4-BE49-F238E27FC236}">
                  <a16:creationId xmlns:a16="http://schemas.microsoft.com/office/drawing/2014/main" id="{3FACE172-000F-A7B9-16DC-8377DFBC7E04}"/>
                </a:ext>
              </a:extLst>
            </p:cNvPr>
            <p:cNvSpPr>
              <a:spLocks noChangeArrowheads="1"/>
            </p:cNvSpPr>
            <p:nvPr/>
          </p:nvSpPr>
          <p:spPr bwMode="auto">
            <a:xfrm>
              <a:off x="4027" y="3018"/>
              <a:ext cx="9" cy="13"/>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1" name="Oval 448">
              <a:extLst>
                <a:ext uri="{FF2B5EF4-FFF2-40B4-BE49-F238E27FC236}">
                  <a16:creationId xmlns:a16="http://schemas.microsoft.com/office/drawing/2014/main" id="{0579167D-E32A-3184-AC27-EAD675789ADD}"/>
                </a:ext>
              </a:extLst>
            </p:cNvPr>
            <p:cNvSpPr>
              <a:spLocks noChangeArrowheads="1"/>
            </p:cNvSpPr>
            <p:nvPr/>
          </p:nvSpPr>
          <p:spPr bwMode="auto">
            <a:xfrm>
              <a:off x="4036" y="3060"/>
              <a:ext cx="13"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2" name="Oval 449">
              <a:extLst>
                <a:ext uri="{FF2B5EF4-FFF2-40B4-BE49-F238E27FC236}">
                  <a16:creationId xmlns:a16="http://schemas.microsoft.com/office/drawing/2014/main" id="{0C125E27-E786-2ACC-2E59-3E82061FC6F0}"/>
                </a:ext>
              </a:extLst>
            </p:cNvPr>
            <p:cNvSpPr>
              <a:spLocks noChangeArrowheads="1"/>
            </p:cNvSpPr>
            <p:nvPr/>
          </p:nvSpPr>
          <p:spPr bwMode="auto">
            <a:xfrm>
              <a:off x="4058" y="307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3" name="Oval 450">
              <a:extLst>
                <a:ext uri="{FF2B5EF4-FFF2-40B4-BE49-F238E27FC236}">
                  <a16:creationId xmlns:a16="http://schemas.microsoft.com/office/drawing/2014/main" id="{4F34BE13-1C8E-9E52-D186-DFA6014CC4D7}"/>
                </a:ext>
              </a:extLst>
            </p:cNvPr>
            <p:cNvSpPr>
              <a:spLocks noChangeArrowheads="1"/>
            </p:cNvSpPr>
            <p:nvPr/>
          </p:nvSpPr>
          <p:spPr bwMode="auto">
            <a:xfrm>
              <a:off x="4097" y="3102"/>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4" name="Oval 451">
              <a:extLst>
                <a:ext uri="{FF2B5EF4-FFF2-40B4-BE49-F238E27FC236}">
                  <a16:creationId xmlns:a16="http://schemas.microsoft.com/office/drawing/2014/main" id="{6F92B163-3894-B14B-C076-B333FE8DC166}"/>
                </a:ext>
              </a:extLst>
            </p:cNvPr>
            <p:cNvSpPr>
              <a:spLocks noChangeArrowheads="1"/>
            </p:cNvSpPr>
            <p:nvPr/>
          </p:nvSpPr>
          <p:spPr bwMode="auto">
            <a:xfrm>
              <a:off x="4103" y="3124"/>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5" name="Oval 452">
              <a:extLst>
                <a:ext uri="{FF2B5EF4-FFF2-40B4-BE49-F238E27FC236}">
                  <a16:creationId xmlns:a16="http://schemas.microsoft.com/office/drawing/2014/main" id="{D6A08A07-8E65-11C2-BFB7-F5104D2A08EE}"/>
                </a:ext>
              </a:extLst>
            </p:cNvPr>
            <p:cNvSpPr>
              <a:spLocks noChangeArrowheads="1"/>
            </p:cNvSpPr>
            <p:nvPr/>
          </p:nvSpPr>
          <p:spPr bwMode="auto">
            <a:xfrm>
              <a:off x="4121" y="3108"/>
              <a:ext cx="12"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6" name="Oval 453">
              <a:extLst>
                <a:ext uri="{FF2B5EF4-FFF2-40B4-BE49-F238E27FC236}">
                  <a16:creationId xmlns:a16="http://schemas.microsoft.com/office/drawing/2014/main" id="{02F03240-0C66-D249-BA63-29C39CEC322E}"/>
                </a:ext>
              </a:extLst>
            </p:cNvPr>
            <p:cNvSpPr>
              <a:spLocks noChangeArrowheads="1"/>
            </p:cNvSpPr>
            <p:nvPr/>
          </p:nvSpPr>
          <p:spPr bwMode="auto">
            <a:xfrm>
              <a:off x="4121" y="3134"/>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7" name="Oval 454">
              <a:extLst>
                <a:ext uri="{FF2B5EF4-FFF2-40B4-BE49-F238E27FC236}">
                  <a16:creationId xmlns:a16="http://schemas.microsoft.com/office/drawing/2014/main" id="{80075786-DA7D-C77A-EE51-A10CC85D8CF1}"/>
                </a:ext>
              </a:extLst>
            </p:cNvPr>
            <p:cNvSpPr>
              <a:spLocks noChangeArrowheads="1"/>
            </p:cNvSpPr>
            <p:nvPr/>
          </p:nvSpPr>
          <p:spPr bwMode="auto">
            <a:xfrm>
              <a:off x="4118" y="315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8" name="Oval 455">
              <a:extLst>
                <a:ext uri="{FF2B5EF4-FFF2-40B4-BE49-F238E27FC236}">
                  <a16:creationId xmlns:a16="http://schemas.microsoft.com/office/drawing/2014/main" id="{A99E5EA4-925D-30FD-F733-50EF810AA420}"/>
                </a:ext>
              </a:extLst>
            </p:cNvPr>
            <p:cNvSpPr>
              <a:spLocks noChangeArrowheads="1"/>
            </p:cNvSpPr>
            <p:nvPr/>
          </p:nvSpPr>
          <p:spPr bwMode="auto">
            <a:xfrm>
              <a:off x="4124" y="316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9" name="Oval 456">
              <a:extLst>
                <a:ext uri="{FF2B5EF4-FFF2-40B4-BE49-F238E27FC236}">
                  <a16:creationId xmlns:a16="http://schemas.microsoft.com/office/drawing/2014/main" id="{E9A910DA-A676-9BB3-B928-AC3659302935}"/>
                </a:ext>
              </a:extLst>
            </p:cNvPr>
            <p:cNvSpPr>
              <a:spLocks noChangeArrowheads="1"/>
            </p:cNvSpPr>
            <p:nvPr/>
          </p:nvSpPr>
          <p:spPr bwMode="auto">
            <a:xfrm>
              <a:off x="4139" y="3121"/>
              <a:ext cx="9" cy="13"/>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0" name="Oval 457">
              <a:extLst>
                <a:ext uri="{FF2B5EF4-FFF2-40B4-BE49-F238E27FC236}">
                  <a16:creationId xmlns:a16="http://schemas.microsoft.com/office/drawing/2014/main" id="{6F464578-45A2-01F4-3054-6E6065385D6C}"/>
                </a:ext>
              </a:extLst>
            </p:cNvPr>
            <p:cNvSpPr>
              <a:spLocks noChangeArrowheads="1"/>
            </p:cNvSpPr>
            <p:nvPr/>
          </p:nvSpPr>
          <p:spPr bwMode="auto">
            <a:xfrm>
              <a:off x="4064" y="307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1" name="Oval 458">
              <a:extLst>
                <a:ext uri="{FF2B5EF4-FFF2-40B4-BE49-F238E27FC236}">
                  <a16:creationId xmlns:a16="http://schemas.microsoft.com/office/drawing/2014/main" id="{EF211D01-6F3C-0B9D-B03D-0C5016FC658E}"/>
                </a:ext>
              </a:extLst>
            </p:cNvPr>
            <p:cNvSpPr>
              <a:spLocks noChangeArrowheads="1"/>
            </p:cNvSpPr>
            <p:nvPr/>
          </p:nvSpPr>
          <p:spPr bwMode="auto">
            <a:xfrm>
              <a:off x="3949" y="2957"/>
              <a:ext cx="12"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2" name="Oval 459">
              <a:extLst>
                <a:ext uri="{FF2B5EF4-FFF2-40B4-BE49-F238E27FC236}">
                  <a16:creationId xmlns:a16="http://schemas.microsoft.com/office/drawing/2014/main" id="{57A022D3-8760-4284-0656-ED25C0D5F67C}"/>
                </a:ext>
              </a:extLst>
            </p:cNvPr>
            <p:cNvSpPr>
              <a:spLocks noChangeArrowheads="1"/>
            </p:cNvSpPr>
            <p:nvPr/>
          </p:nvSpPr>
          <p:spPr bwMode="auto">
            <a:xfrm>
              <a:off x="3970" y="297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3" name="Oval 460">
              <a:extLst>
                <a:ext uri="{FF2B5EF4-FFF2-40B4-BE49-F238E27FC236}">
                  <a16:creationId xmlns:a16="http://schemas.microsoft.com/office/drawing/2014/main" id="{2EAE59B0-A865-9211-F34D-778F6DF7F130}"/>
                </a:ext>
              </a:extLst>
            </p:cNvPr>
            <p:cNvSpPr>
              <a:spLocks noChangeArrowheads="1"/>
            </p:cNvSpPr>
            <p:nvPr/>
          </p:nvSpPr>
          <p:spPr bwMode="auto">
            <a:xfrm>
              <a:off x="3307" y="2066"/>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4" name="Oval 461">
              <a:extLst>
                <a:ext uri="{FF2B5EF4-FFF2-40B4-BE49-F238E27FC236}">
                  <a16:creationId xmlns:a16="http://schemas.microsoft.com/office/drawing/2014/main" id="{8C0D1E5F-6464-5BC3-9906-028E3EBA5E42}"/>
                </a:ext>
              </a:extLst>
            </p:cNvPr>
            <p:cNvSpPr>
              <a:spLocks noChangeArrowheads="1"/>
            </p:cNvSpPr>
            <p:nvPr/>
          </p:nvSpPr>
          <p:spPr bwMode="auto">
            <a:xfrm>
              <a:off x="3301" y="209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5" name="Oval 462">
              <a:extLst>
                <a:ext uri="{FF2B5EF4-FFF2-40B4-BE49-F238E27FC236}">
                  <a16:creationId xmlns:a16="http://schemas.microsoft.com/office/drawing/2014/main" id="{A6A73994-3C6A-A2DC-1398-2A2E670C9F90}"/>
                </a:ext>
              </a:extLst>
            </p:cNvPr>
            <p:cNvSpPr>
              <a:spLocks noChangeArrowheads="1"/>
            </p:cNvSpPr>
            <p:nvPr/>
          </p:nvSpPr>
          <p:spPr bwMode="auto">
            <a:xfrm>
              <a:off x="3210" y="212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6" name="Oval 463">
              <a:extLst>
                <a:ext uri="{FF2B5EF4-FFF2-40B4-BE49-F238E27FC236}">
                  <a16:creationId xmlns:a16="http://schemas.microsoft.com/office/drawing/2014/main" id="{D532B861-F729-BAE7-B95A-CB8A971C88B9}"/>
                </a:ext>
              </a:extLst>
            </p:cNvPr>
            <p:cNvSpPr>
              <a:spLocks noChangeArrowheads="1"/>
            </p:cNvSpPr>
            <p:nvPr/>
          </p:nvSpPr>
          <p:spPr bwMode="auto">
            <a:xfrm>
              <a:off x="3174" y="2163"/>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7" name="Oval 464">
              <a:extLst>
                <a:ext uri="{FF2B5EF4-FFF2-40B4-BE49-F238E27FC236}">
                  <a16:creationId xmlns:a16="http://schemas.microsoft.com/office/drawing/2014/main" id="{5C312C36-09E5-C1BB-5846-E6E7C6459F9E}"/>
                </a:ext>
              </a:extLst>
            </p:cNvPr>
            <p:cNvSpPr>
              <a:spLocks noChangeArrowheads="1"/>
            </p:cNvSpPr>
            <p:nvPr/>
          </p:nvSpPr>
          <p:spPr bwMode="auto">
            <a:xfrm>
              <a:off x="3174"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8" name="Oval 465">
              <a:extLst>
                <a:ext uri="{FF2B5EF4-FFF2-40B4-BE49-F238E27FC236}">
                  <a16:creationId xmlns:a16="http://schemas.microsoft.com/office/drawing/2014/main" id="{1F86ACBC-B1C1-037E-0216-D415BBACFECB}"/>
                </a:ext>
              </a:extLst>
            </p:cNvPr>
            <p:cNvSpPr>
              <a:spLocks noChangeArrowheads="1"/>
            </p:cNvSpPr>
            <p:nvPr/>
          </p:nvSpPr>
          <p:spPr bwMode="auto">
            <a:xfrm>
              <a:off x="3207" y="2185"/>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Oval 466">
              <a:extLst>
                <a:ext uri="{FF2B5EF4-FFF2-40B4-BE49-F238E27FC236}">
                  <a16:creationId xmlns:a16="http://schemas.microsoft.com/office/drawing/2014/main" id="{7AC80E24-45E5-E301-1E1A-4FC49F6DB66B}"/>
                </a:ext>
              </a:extLst>
            </p:cNvPr>
            <p:cNvSpPr>
              <a:spLocks noChangeArrowheads="1"/>
            </p:cNvSpPr>
            <p:nvPr/>
          </p:nvSpPr>
          <p:spPr bwMode="auto">
            <a:xfrm>
              <a:off x="3201" y="2153"/>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0" name="Oval 467">
              <a:extLst>
                <a:ext uri="{FF2B5EF4-FFF2-40B4-BE49-F238E27FC236}">
                  <a16:creationId xmlns:a16="http://schemas.microsoft.com/office/drawing/2014/main" id="{C8386359-5AA9-8419-48B7-BAAFA5A02DAE}"/>
                </a:ext>
              </a:extLst>
            </p:cNvPr>
            <p:cNvSpPr>
              <a:spLocks noChangeArrowheads="1"/>
            </p:cNvSpPr>
            <p:nvPr/>
          </p:nvSpPr>
          <p:spPr bwMode="auto">
            <a:xfrm>
              <a:off x="3231" y="2147"/>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Oval 468">
              <a:extLst>
                <a:ext uri="{FF2B5EF4-FFF2-40B4-BE49-F238E27FC236}">
                  <a16:creationId xmlns:a16="http://schemas.microsoft.com/office/drawing/2014/main" id="{14AB14BA-0A90-A706-FCBF-4FD242A464E3}"/>
                </a:ext>
              </a:extLst>
            </p:cNvPr>
            <p:cNvSpPr>
              <a:spLocks noChangeArrowheads="1"/>
            </p:cNvSpPr>
            <p:nvPr/>
          </p:nvSpPr>
          <p:spPr bwMode="auto">
            <a:xfrm>
              <a:off x="3240" y="2118"/>
              <a:ext cx="9" cy="9"/>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2" name="Oval 469">
              <a:extLst>
                <a:ext uri="{FF2B5EF4-FFF2-40B4-BE49-F238E27FC236}">
                  <a16:creationId xmlns:a16="http://schemas.microsoft.com/office/drawing/2014/main" id="{7F74CF65-B9C3-D85D-DB8B-7EAB8B117E3E}"/>
                </a:ext>
              </a:extLst>
            </p:cNvPr>
            <p:cNvSpPr>
              <a:spLocks noChangeArrowheads="1"/>
            </p:cNvSpPr>
            <p:nvPr/>
          </p:nvSpPr>
          <p:spPr bwMode="auto">
            <a:xfrm>
              <a:off x="3147" y="223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3" name="Oval 470">
              <a:extLst>
                <a:ext uri="{FF2B5EF4-FFF2-40B4-BE49-F238E27FC236}">
                  <a16:creationId xmlns:a16="http://schemas.microsoft.com/office/drawing/2014/main" id="{10684698-4956-7755-9949-8CF3E70A0F19}"/>
                </a:ext>
              </a:extLst>
            </p:cNvPr>
            <p:cNvSpPr>
              <a:spLocks noChangeArrowheads="1"/>
            </p:cNvSpPr>
            <p:nvPr/>
          </p:nvSpPr>
          <p:spPr bwMode="auto">
            <a:xfrm>
              <a:off x="3150" y="2250"/>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4" name="Oval 471">
              <a:extLst>
                <a:ext uri="{FF2B5EF4-FFF2-40B4-BE49-F238E27FC236}">
                  <a16:creationId xmlns:a16="http://schemas.microsoft.com/office/drawing/2014/main" id="{E685ED8B-114F-BCEE-1C69-3B36699D394C}"/>
                </a:ext>
              </a:extLst>
            </p:cNvPr>
            <p:cNvSpPr>
              <a:spLocks noChangeArrowheads="1"/>
            </p:cNvSpPr>
            <p:nvPr/>
          </p:nvSpPr>
          <p:spPr bwMode="auto">
            <a:xfrm>
              <a:off x="3165" y="2201"/>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5" name="Oval 472">
              <a:extLst>
                <a:ext uri="{FF2B5EF4-FFF2-40B4-BE49-F238E27FC236}">
                  <a16:creationId xmlns:a16="http://schemas.microsoft.com/office/drawing/2014/main" id="{667BD1CC-238B-ED67-24B3-94C1F9357CEB}"/>
                </a:ext>
              </a:extLst>
            </p:cNvPr>
            <p:cNvSpPr>
              <a:spLocks noChangeArrowheads="1"/>
            </p:cNvSpPr>
            <p:nvPr/>
          </p:nvSpPr>
          <p:spPr bwMode="auto">
            <a:xfrm>
              <a:off x="3174" y="2240"/>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6" name="Oval 473">
              <a:extLst>
                <a:ext uri="{FF2B5EF4-FFF2-40B4-BE49-F238E27FC236}">
                  <a16:creationId xmlns:a16="http://schemas.microsoft.com/office/drawing/2014/main" id="{288AA9BA-71C3-3F23-48ED-0CF437C5B9A7}"/>
                </a:ext>
              </a:extLst>
            </p:cNvPr>
            <p:cNvSpPr>
              <a:spLocks noChangeArrowheads="1"/>
            </p:cNvSpPr>
            <p:nvPr/>
          </p:nvSpPr>
          <p:spPr bwMode="auto">
            <a:xfrm>
              <a:off x="3168" y="2269"/>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7" name="Oval 474">
              <a:extLst>
                <a:ext uri="{FF2B5EF4-FFF2-40B4-BE49-F238E27FC236}">
                  <a16:creationId xmlns:a16="http://schemas.microsoft.com/office/drawing/2014/main" id="{B55904FD-A030-A396-11B7-26938846159B}"/>
                </a:ext>
              </a:extLst>
            </p:cNvPr>
            <p:cNvSpPr>
              <a:spLocks noChangeArrowheads="1"/>
            </p:cNvSpPr>
            <p:nvPr/>
          </p:nvSpPr>
          <p:spPr bwMode="auto">
            <a:xfrm>
              <a:off x="3153" y="2304"/>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8" name="Oval 475">
              <a:extLst>
                <a:ext uri="{FF2B5EF4-FFF2-40B4-BE49-F238E27FC236}">
                  <a16:creationId xmlns:a16="http://schemas.microsoft.com/office/drawing/2014/main" id="{F2F330A7-E084-F02C-E26F-C847DAD8F1AB}"/>
                </a:ext>
              </a:extLst>
            </p:cNvPr>
            <p:cNvSpPr>
              <a:spLocks noChangeArrowheads="1"/>
            </p:cNvSpPr>
            <p:nvPr/>
          </p:nvSpPr>
          <p:spPr bwMode="auto">
            <a:xfrm>
              <a:off x="3162" y="2336"/>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9" name="Oval 476">
              <a:extLst>
                <a:ext uri="{FF2B5EF4-FFF2-40B4-BE49-F238E27FC236}">
                  <a16:creationId xmlns:a16="http://schemas.microsoft.com/office/drawing/2014/main" id="{EAA2C2CC-5C8F-8AC6-D0E8-C657D1799607}"/>
                </a:ext>
              </a:extLst>
            </p:cNvPr>
            <p:cNvSpPr>
              <a:spLocks noChangeArrowheads="1"/>
            </p:cNvSpPr>
            <p:nvPr/>
          </p:nvSpPr>
          <p:spPr bwMode="auto">
            <a:xfrm>
              <a:off x="3183" y="2352"/>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0" name="Oval 477">
              <a:extLst>
                <a:ext uri="{FF2B5EF4-FFF2-40B4-BE49-F238E27FC236}">
                  <a16:creationId xmlns:a16="http://schemas.microsoft.com/office/drawing/2014/main" id="{547BC991-C0C3-5B9C-D13E-E323FBCB67EE}"/>
                </a:ext>
              </a:extLst>
            </p:cNvPr>
            <p:cNvSpPr>
              <a:spLocks noChangeArrowheads="1"/>
            </p:cNvSpPr>
            <p:nvPr/>
          </p:nvSpPr>
          <p:spPr bwMode="auto">
            <a:xfrm>
              <a:off x="3189"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1" name="Oval 478">
              <a:extLst>
                <a:ext uri="{FF2B5EF4-FFF2-40B4-BE49-F238E27FC236}">
                  <a16:creationId xmlns:a16="http://schemas.microsoft.com/office/drawing/2014/main" id="{AEA78308-FF62-05D0-6555-1995509F4E2B}"/>
                </a:ext>
              </a:extLst>
            </p:cNvPr>
            <p:cNvSpPr>
              <a:spLocks noChangeArrowheads="1"/>
            </p:cNvSpPr>
            <p:nvPr/>
          </p:nvSpPr>
          <p:spPr bwMode="auto">
            <a:xfrm>
              <a:off x="3207" y="238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2" name="Oval 479">
              <a:extLst>
                <a:ext uri="{FF2B5EF4-FFF2-40B4-BE49-F238E27FC236}">
                  <a16:creationId xmlns:a16="http://schemas.microsoft.com/office/drawing/2014/main" id="{CA671060-664B-FBA2-1ACD-11587B4CD134}"/>
                </a:ext>
              </a:extLst>
            </p:cNvPr>
            <p:cNvSpPr>
              <a:spLocks noChangeArrowheads="1"/>
            </p:cNvSpPr>
            <p:nvPr/>
          </p:nvSpPr>
          <p:spPr bwMode="auto">
            <a:xfrm>
              <a:off x="3207" y="2410"/>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3" name="Oval 480">
              <a:extLst>
                <a:ext uri="{FF2B5EF4-FFF2-40B4-BE49-F238E27FC236}">
                  <a16:creationId xmlns:a16="http://schemas.microsoft.com/office/drawing/2014/main" id="{0189A98F-4AF3-051C-642A-62456203267B}"/>
                </a:ext>
              </a:extLst>
            </p:cNvPr>
            <p:cNvSpPr>
              <a:spLocks noChangeArrowheads="1"/>
            </p:cNvSpPr>
            <p:nvPr/>
          </p:nvSpPr>
          <p:spPr bwMode="auto">
            <a:xfrm>
              <a:off x="3174" y="2317"/>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4" name="Oval 481">
              <a:extLst>
                <a:ext uri="{FF2B5EF4-FFF2-40B4-BE49-F238E27FC236}">
                  <a16:creationId xmlns:a16="http://schemas.microsoft.com/office/drawing/2014/main" id="{8623DE4C-AC2E-856C-167F-7301535637AC}"/>
                </a:ext>
              </a:extLst>
            </p:cNvPr>
            <p:cNvSpPr>
              <a:spLocks noChangeArrowheads="1"/>
            </p:cNvSpPr>
            <p:nvPr/>
          </p:nvSpPr>
          <p:spPr bwMode="auto">
            <a:xfrm>
              <a:off x="3150" y="2282"/>
              <a:ext cx="9" cy="9"/>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5" name="Oval 482">
              <a:extLst>
                <a:ext uri="{FF2B5EF4-FFF2-40B4-BE49-F238E27FC236}">
                  <a16:creationId xmlns:a16="http://schemas.microsoft.com/office/drawing/2014/main" id="{9B4ED82C-AAB5-9601-37B1-4B38B16017A9}"/>
                </a:ext>
              </a:extLst>
            </p:cNvPr>
            <p:cNvSpPr>
              <a:spLocks noChangeArrowheads="1"/>
            </p:cNvSpPr>
            <p:nvPr/>
          </p:nvSpPr>
          <p:spPr bwMode="auto">
            <a:xfrm>
              <a:off x="3265" y="2108"/>
              <a:ext cx="9" cy="10"/>
            </a:xfrm>
            <a:prstGeom prst="ellipse">
              <a:avLst/>
            </a:prstGeom>
            <a:solidFill>
              <a:srgbClr val="F1E2EB"/>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6" name="Oval 483">
              <a:extLst>
                <a:ext uri="{FF2B5EF4-FFF2-40B4-BE49-F238E27FC236}">
                  <a16:creationId xmlns:a16="http://schemas.microsoft.com/office/drawing/2014/main" id="{3A94CF6D-31ED-4E7F-3DD8-88A43D693FB0}"/>
                </a:ext>
              </a:extLst>
            </p:cNvPr>
            <p:cNvSpPr>
              <a:spLocks noChangeArrowheads="1"/>
            </p:cNvSpPr>
            <p:nvPr/>
          </p:nvSpPr>
          <p:spPr bwMode="auto">
            <a:xfrm>
              <a:off x="3602" y="1783"/>
              <a:ext cx="9" cy="10"/>
            </a:xfrm>
            <a:prstGeom prst="ellipse">
              <a:avLst/>
            </a:prstGeom>
            <a:solidFill>
              <a:srgbClr val="FBF6F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7" name="Oval 484">
              <a:extLst>
                <a:ext uri="{FF2B5EF4-FFF2-40B4-BE49-F238E27FC236}">
                  <a16:creationId xmlns:a16="http://schemas.microsoft.com/office/drawing/2014/main" id="{B31639DB-339E-12DC-FA78-C08617E67071}"/>
                </a:ext>
              </a:extLst>
            </p:cNvPr>
            <p:cNvSpPr>
              <a:spLocks noChangeArrowheads="1"/>
            </p:cNvSpPr>
            <p:nvPr/>
          </p:nvSpPr>
          <p:spPr bwMode="auto">
            <a:xfrm>
              <a:off x="3943" y="1468"/>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 name="Oval 485">
              <a:extLst>
                <a:ext uri="{FF2B5EF4-FFF2-40B4-BE49-F238E27FC236}">
                  <a16:creationId xmlns:a16="http://schemas.microsoft.com/office/drawing/2014/main" id="{3EF1D7AC-E00C-ACE9-5718-436E72893FD4}"/>
                </a:ext>
              </a:extLst>
            </p:cNvPr>
            <p:cNvSpPr>
              <a:spLocks noChangeArrowheads="1"/>
            </p:cNvSpPr>
            <p:nvPr/>
          </p:nvSpPr>
          <p:spPr bwMode="auto">
            <a:xfrm>
              <a:off x="3940" y="1487"/>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 name="Oval 486">
              <a:extLst>
                <a:ext uri="{FF2B5EF4-FFF2-40B4-BE49-F238E27FC236}">
                  <a16:creationId xmlns:a16="http://schemas.microsoft.com/office/drawing/2014/main" id="{E918FE30-0ADB-208A-4983-83EFDCF5A4FE}"/>
                </a:ext>
              </a:extLst>
            </p:cNvPr>
            <p:cNvSpPr>
              <a:spLocks noChangeArrowheads="1"/>
            </p:cNvSpPr>
            <p:nvPr/>
          </p:nvSpPr>
          <p:spPr bwMode="auto">
            <a:xfrm>
              <a:off x="3952" y="1478"/>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 name="Oval 487">
              <a:extLst>
                <a:ext uri="{FF2B5EF4-FFF2-40B4-BE49-F238E27FC236}">
                  <a16:creationId xmlns:a16="http://schemas.microsoft.com/office/drawing/2014/main" id="{0DC7FE8D-E914-F76A-7EC3-64C36181CE76}"/>
                </a:ext>
              </a:extLst>
            </p:cNvPr>
            <p:cNvSpPr>
              <a:spLocks noChangeArrowheads="1"/>
            </p:cNvSpPr>
            <p:nvPr/>
          </p:nvSpPr>
          <p:spPr bwMode="auto">
            <a:xfrm>
              <a:off x="3252" y="2738"/>
              <a:ext cx="13"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 name="Oval 488">
              <a:extLst>
                <a:ext uri="{FF2B5EF4-FFF2-40B4-BE49-F238E27FC236}">
                  <a16:creationId xmlns:a16="http://schemas.microsoft.com/office/drawing/2014/main" id="{CA686715-9336-5570-6A88-315C20A0405C}"/>
                </a:ext>
              </a:extLst>
            </p:cNvPr>
            <p:cNvSpPr>
              <a:spLocks noChangeArrowheads="1"/>
            </p:cNvSpPr>
            <p:nvPr/>
          </p:nvSpPr>
          <p:spPr bwMode="auto">
            <a:xfrm>
              <a:off x="3234" y="2703"/>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 name="Oval 489">
              <a:extLst>
                <a:ext uri="{FF2B5EF4-FFF2-40B4-BE49-F238E27FC236}">
                  <a16:creationId xmlns:a16="http://schemas.microsoft.com/office/drawing/2014/main" id="{C7E442A9-762D-29CC-3CD6-9CEAA6037894}"/>
                </a:ext>
              </a:extLst>
            </p:cNvPr>
            <p:cNvSpPr>
              <a:spLocks noChangeArrowheads="1"/>
            </p:cNvSpPr>
            <p:nvPr/>
          </p:nvSpPr>
          <p:spPr bwMode="auto">
            <a:xfrm>
              <a:off x="4082" y="3182"/>
              <a:ext cx="9"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Oval 490">
              <a:extLst>
                <a:ext uri="{FF2B5EF4-FFF2-40B4-BE49-F238E27FC236}">
                  <a16:creationId xmlns:a16="http://schemas.microsoft.com/office/drawing/2014/main" id="{C2835759-AB74-3969-F5FC-071E37E4A5DE}"/>
                </a:ext>
              </a:extLst>
            </p:cNvPr>
            <p:cNvSpPr>
              <a:spLocks noChangeArrowheads="1"/>
            </p:cNvSpPr>
            <p:nvPr/>
          </p:nvSpPr>
          <p:spPr bwMode="auto">
            <a:xfrm>
              <a:off x="4067" y="3176"/>
              <a:ext cx="12" cy="9"/>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 name="Oval 491">
              <a:extLst>
                <a:ext uri="{FF2B5EF4-FFF2-40B4-BE49-F238E27FC236}">
                  <a16:creationId xmlns:a16="http://schemas.microsoft.com/office/drawing/2014/main" id="{A36644DE-607F-0740-0FD6-B7448FD0AC5A}"/>
                </a:ext>
              </a:extLst>
            </p:cNvPr>
            <p:cNvSpPr>
              <a:spLocks noChangeArrowheads="1"/>
            </p:cNvSpPr>
            <p:nvPr/>
          </p:nvSpPr>
          <p:spPr bwMode="auto">
            <a:xfrm>
              <a:off x="4097" y="3182"/>
              <a:ext cx="12" cy="10"/>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 name="Oval 492">
              <a:extLst>
                <a:ext uri="{FF2B5EF4-FFF2-40B4-BE49-F238E27FC236}">
                  <a16:creationId xmlns:a16="http://schemas.microsoft.com/office/drawing/2014/main" id="{199D360C-5777-98DD-B193-4DC75755A988}"/>
                </a:ext>
              </a:extLst>
            </p:cNvPr>
            <p:cNvSpPr>
              <a:spLocks noChangeArrowheads="1"/>
            </p:cNvSpPr>
            <p:nvPr/>
          </p:nvSpPr>
          <p:spPr bwMode="auto">
            <a:xfrm>
              <a:off x="4085" y="3163"/>
              <a:ext cx="9" cy="13"/>
            </a:xfrm>
            <a:prstGeom prst="ellipse">
              <a:avLst/>
            </a:prstGeom>
            <a:solidFill>
              <a:srgbClr val="88BCE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 name="Freeform 493">
              <a:extLst>
                <a:ext uri="{FF2B5EF4-FFF2-40B4-BE49-F238E27FC236}">
                  <a16:creationId xmlns:a16="http://schemas.microsoft.com/office/drawing/2014/main" id="{E8575D42-0CF1-C83B-AC83-B56F6548FC44}"/>
                </a:ext>
              </a:extLst>
            </p:cNvPr>
            <p:cNvSpPr>
              <a:spLocks noEditPoints="1"/>
            </p:cNvSpPr>
            <p:nvPr/>
          </p:nvSpPr>
          <p:spPr bwMode="auto">
            <a:xfrm>
              <a:off x="4100" y="1465"/>
              <a:ext cx="277" cy="1679"/>
            </a:xfrm>
            <a:custGeom>
              <a:avLst/>
              <a:gdLst>
                <a:gd name="T0" fmla="*/ 27 w 92"/>
                <a:gd name="T1" fmla="*/ 103 h 522"/>
                <a:gd name="T2" fmla="*/ 680 w 92"/>
                <a:gd name="T3" fmla="*/ 994 h 522"/>
                <a:gd name="T4" fmla="*/ 599 w 92"/>
                <a:gd name="T5" fmla="*/ 2866 h 522"/>
                <a:gd name="T6" fmla="*/ 1831 w 92"/>
                <a:gd name="T7" fmla="*/ 4490 h 522"/>
                <a:gd name="T8" fmla="*/ 1912 w 92"/>
                <a:gd name="T9" fmla="*/ 7282 h 522"/>
                <a:gd name="T10" fmla="*/ 1141 w 92"/>
                <a:gd name="T11" fmla="*/ 8392 h 522"/>
                <a:gd name="T12" fmla="*/ 1885 w 92"/>
                <a:gd name="T13" fmla="*/ 10614 h 522"/>
                <a:gd name="T14" fmla="*/ 1722 w 92"/>
                <a:gd name="T15" fmla="*/ 12342 h 522"/>
                <a:gd name="T16" fmla="*/ 789 w 92"/>
                <a:gd name="T17" fmla="*/ 12972 h 522"/>
                <a:gd name="T18" fmla="*/ 843 w 92"/>
                <a:gd name="T19" fmla="*/ 13107 h 522"/>
                <a:gd name="T20" fmla="*/ 951 w 92"/>
                <a:gd name="T21" fmla="*/ 16501 h 522"/>
                <a:gd name="T22" fmla="*/ 572 w 92"/>
                <a:gd name="T23" fmla="*/ 17340 h 522"/>
                <a:gd name="T24" fmla="*/ 1912 w 92"/>
                <a:gd name="T25" fmla="*/ 14712 h 522"/>
                <a:gd name="T26" fmla="*/ 1966 w 92"/>
                <a:gd name="T27" fmla="*/ 12882 h 522"/>
                <a:gd name="T28" fmla="*/ 1939 w 92"/>
                <a:gd name="T29" fmla="*/ 8752 h 522"/>
                <a:gd name="T30" fmla="*/ 1993 w 92"/>
                <a:gd name="T31" fmla="*/ 8286 h 522"/>
                <a:gd name="T32" fmla="*/ 2348 w 92"/>
                <a:gd name="T33" fmla="*/ 7221 h 522"/>
                <a:gd name="T34" fmla="*/ 1560 w 92"/>
                <a:gd name="T35" fmla="*/ 2959 h 522"/>
                <a:gd name="T36" fmla="*/ 1370 w 92"/>
                <a:gd name="T37" fmla="*/ 1933 h 522"/>
                <a:gd name="T38" fmla="*/ 27 w 92"/>
                <a:gd name="T39" fmla="*/ 32 h 522"/>
                <a:gd name="T40" fmla="*/ 735 w 92"/>
                <a:gd name="T41" fmla="*/ 930 h 522"/>
                <a:gd name="T42" fmla="*/ 1289 w 92"/>
                <a:gd name="T43" fmla="*/ 1965 h 522"/>
                <a:gd name="T44" fmla="*/ 1505 w 92"/>
                <a:gd name="T45" fmla="*/ 3030 h 522"/>
                <a:gd name="T46" fmla="*/ 2376 w 92"/>
                <a:gd name="T47" fmla="*/ 6353 h 522"/>
                <a:gd name="T48" fmla="*/ 2240 w 92"/>
                <a:gd name="T49" fmla="*/ 7520 h 522"/>
                <a:gd name="T50" fmla="*/ 1831 w 92"/>
                <a:gd name="T51" fmla="*/ 8318 h 522"/>
                <a:gd name="T52" fmla="*/ 1885 w 92"/>
                <a:gd name="T53" fmla="*/ 8784 h 522"/>
                <a:gd name="T54" fmla="*/ 2159 w 92"/>
                <a:gd name="T55" fmla="*/ 11110 h 522"/>
                <a:gd name="T56" fmla="*/ 1804 w 92"/>
                <a:gd name="T57" fmla="*/ 13242 h 522"/>
                <a:gd name="T58" fmla="*/ 1858 w 92"/>
                <a:gd name="T59" fmla="*/ 14175 h 522"/>
                <a:gd name="T60" fmla="*/ 843 w 92"/>
                <a:gd name="T61" fmla="*/ 16906 h 522"/>
                <a:gd name="T62" fmla="*/ 1668 w 92"/>
                <a:gd name="T63" fmla="*/ 14545 h 522"/>
                <a:gd name="T64" fmla="*/ 951 w 92"/>
                <a:gd name="T65" fmla="*/ 13046 h 522"/>
                <a:gd name="T66" fmla="*/ 1993 w 92"/>
                <a:gd name="T67" fmla="*/ 11483 h 522"/>
                <a:gd name="T68" fmla="*/ 1966 w 92"/>
                <a:gd name="T69" fmla="*/ 10614 h 522"/>
                <a:gd name="T70" fmla="*/ 1993 w 92"/>
                <a:gd name="T71" fmla="*/ 7282 h 522"/>
                <a:gd name="T72" fmla="*/ 1993 w 92"/>
                <a:gd name="T73" fmla="*/ 7086 h 522"/>
                <a:gd name="T74" fmla="*/ 2020 w 92"/>
                <a:gd name="T75" fmla="*/ 5886 h 522"/>
                <a:gd name="T76" fmla="*/ 735 w 92"/>
                <a:gd name="T77" fmla="*/ 2792 h 522"/>
                <a:gd name="T78" fmla="*/ 816 w 92"/>
                <a:gd name="T79" fmla="*/ 13078 h 522"/>
                <a:gd name="T80" fmla="*/ 816 w 92"/>
                <a:gd name="T81" fmla="*/ 13078 h 5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2" h="522">
                  <a:moveTo>
                    <a:pt x="1" y="1"/>
                  </a:moveTo>
                  <a:cubicBezTo>
                    <a:pt x="0" y="1"/>
                    <a:pt x="0" y="2"/>
                    <a:pt x="1" y="3"/>
                  </a:cubicBezTo>
                  <a:cubicBezTo>
                    <a:pt x="13" y="17"/>
                    <a:pt x="13" y="17"/>
                    <a:pt x="13" y="17"/>
                  </a:cubicBezTo>
                  <a:cubicBezTo>
                    <a:pt x="25" y="30"/>
                    <a:pt x="25" y="30"/>
                    <a:pt x="25" y="30"/>
                  </a:cubicBezTo>
                  <a:cubicBezTo>
                    <a:pt x="39" y="47"/>
                    <a:pt x="27" y="80"/>
                    <a:pt x="23" y="84"/>
                  </a:cubicBezTo>
                  <a:cubicBezTo>
                    <a:pt x="22" y="85"/>
                    <a:pt x="22" y="85"/>
                    <a:pt x="22" y="86"/>
                  </a:cubicBezTo>
                  <a:cubicBezTo>
                    <a:pt x="23" y="87"/>
                    <a:pt x="23" y="87"/>
                    <a:pt x="24" y="87"/>
                  </a:cubicBezTo>
                  <a:cubicBezTo>
                    <a:pt x="43" y="85"/>
                    <a:pt x="61" y="104"/>
                    <a:pt x="67" y="135"/>
                  </a:cubicBezTo>
                  <a:cubicBezTo>
                    <a:pt x="72" y="158"/>
                    <a:pt x="71" y="182"/>
                    <a:pt x="70" y="200"/>
                  </a:cubicBezTo>
                  <a:cubicBezTo>
                    <a:pt x="70" y="207"/>
                    <a:pt x="70" y="214"/>
                    <a:pt x="70" y="219"/>
                  </a:cubicBezTo>
                  <a:cubicBezTo>
                    <a:pt x="71" y="233"/>
                    <a:pt x="52" y="248"/>
                    <a:pt x="43" y="251"/>
                  </a:cubicBezTo>
                  <a:cubicBezTo>
                    <a:pt x="43" y="251"/>
                    <a:pt x="42" y="252"/>
                    <a:pt x="42" y="252"/>
                  </a:cubicBezTo>
                  <a:cubicBezTo>
                    <a:pt x="42" y="253"/>
                    <a:pt x="43" y="254"/>
                    <a:pt x="43" y="254"/>
                  </a:cubicBezTo>
                  <a:cubicBezTo>
                    <a:pt x="65" y="261"/>
                    <a:pt x="68" y="293"/>
                    <a:pt x="69" y="319"/>
                  </a:cubicBezTo>
                  <a:cubicBezTo>
                    <a:pt x="70" y="330"/>
                    <a:pt x="70" y="330"/>
                    <a:pt x="70" y="330"/>
                  </a:cubicBezTo>
                  <a:cubicBezTo>
                    <a:pt x="70" y="353"/>
                    <a:pt x="71" y="359"/>
                    <a:pt x="63" y="371"/>
                  </a:cubicBezTo>
                  <a:cubicBezTo>
                    <a:pt x="55" y="385"/>
                    <a:pt x="36" y="391"/>
                    <a:pt x="31" y="390"/>
                  </a:cubicBezTo>
                  <a:cubicBezTo>
                    <a:pt x="30" y="389"/>
                    <a:pt x="29" y="390"/>
                    <a:pt x="29" y="390"/>
                  </a:cubicBezTo>
                  <a:cubicBezTo>
                    <a:pt x="29" y="391"/>
                    <a:pt x="29" y="392"/>
                    <a:pt x="29" y="392"/>
                  </a:cubicBezTo>
                  <a:cubicBezTo>
                    <a:pt x="31" y="394"/>
                    <a:pt x="31" y="394"/>
                    <a:pt x="31" y="394"/>
                  </a:cubicBezTo>
                  <a:cubicBezTo>
                    <a:pt x="42" y="401"/>
                    <a:pt x="58" y="413"/>
                    <a:pt x="58" y="437"/>
                  </a:cubicBezTo>
                  <a:cubicBezTo>
                    <a:pt x="58" y="461"/>
                    <a:pt x="44" y="481"/>
                    <a:pt x="35" y="496"/>
                  </a:cubicBezTo>
                  <a:cubicBezTo>
                    <a:pt x="20" y="519"/>
                    <a:pt x="20" y="519"/>
                    <a:pt x="20" y="519"/>
                  </a:cubicBezTo>
                  <a:cubicBezTo>
                    <a:pt x="20" y="520"/>
                    <a:pt x="20" y="521"/>
                    <a:pt x="21" y="521"/>
                  </a:cubicBezTo>
                  <a:cubicBezTo>
                    <a:pt x="21" y="522"/>
                    <a:pt x="22" y="522"/>
                    <a:pt x="23" y="521"/>
                  </a:cubicBezTo>
                  <a:cubicBezTo>
                    <a:pt x="44" y="501"/>
                    <a:pt x="65" y="466"/>
                    <a:pt x="70" y="442"/>
                  </a:cubicBezTo>
                  <a:cubicBezTo>
                    <a:pt x="72" y="429"/>
                    <a:pt x="71" y="419"/>
                    <a:pt x="70" y="410"/>
                  </a:cubicBezTo>
                  <a:cubicBezTo>
                    <a:pt x="69" y="401"/>
                    <a:pt x="68" y="393"/>
                    <a:pt x="72" y="387"/>
                  </a:cubicBezTo>
                  <a:cubicBezTo>
                    <a:pt x="79" y="373"/>
                    <a:pt x="84" y="361"/>
                    <a:pt x="82" y="315"/>
                  </a:cubicBezTo>
                  <a:cubicBezTo>
                    <a:pt x="81" y="288"/>
                    <a:pt x="75" y="272"/>
                    <a:pt x="71" y="263"/>
                  </a:cubicBezTo>
                  <a:cubicBezTo>
                    <a:pt x="69" y="257"/>
                    <a:pt x="68" y="254"/>
                    <a:pt x="69" y="252"/>
                  </a:cubicBezTo>
                  <a:cubicBezTo>
                    <a:pt x="73" y="249"/>
                    <a:pt x="73" y="249"/>
                    <a:pt x="73" y="249"/>
                  </a:cubicBezTo>
                  <a:cubicBezTo>
                    <a:pt x="78" y="245"/>
                    <a:pt x="82" y="241"/>
                    <a:pt x="85" y="227"/>
                  </a:cubicBezTo>
                  <a:cubicBezTo>
                    <a:pt x="86" y="217"/>
                    <a:pt x="86" y="217"/>
                    <a:pt x="86" y="217"/>
                  </a:cubicBezTo>
                  <a:cubicBezTo>
                    <a:pt x="89" y="202"/>
                    <a:pt x="92" y="188"/>
                    <a:pt x="85" y="153"/>
                  </a:cubicBezTo>
                  <a:cubicBezTo>
                    <a:pt x="75" y="109"/>
                    <a:pt x="66" y="99"/>
                    <a:pt x="57" y="89"/>
                  </a:cubicBezTo>
                  <a:cubicBezTo>
                    <a:pt x="53" y="84"/>
                    <a:pt x="53" y="81"/>
                    <a:pt x="53" y="76"/>
                  </a:cubicBezTo>
                  <a:cubicBezTo>
                    <a:pt x="53" y="72"/>
                    <a:pt x="52" y="67"/>
                    <a:pt x="50" y="58"/>
                  </a:cubicBezTo>
                  <a:cubicBezTo>
                    <a:pt x="44" y="40"/>
                    <a:pt x="25" y="17"/>
                    <a:pt x="3" y="1"/>
                  </a:cubicBezTo>
                  <a:cubicBezTo>
                    <a:pt x="2" y="0"/>
                    <a:pt x="1" y="0"/>
                    <a:pt x="1" y="1"/>
                  </a:cubicBezTo>
                  <a:close/>
                  <a:moveTo>
                    <a:pt x="35" y="52"/>
                  </a:moveTo>
                  <a:cubicBezTo>
                    <a:pt x="35" y="44"/>
                    <a:pt x="33" y="35"/>
                    <a:pt x="27" y="28"/>
                  </a:cubicBezTo>
                  <a:cubicBezTo>
                    <a:pt x="27" y="28"/>
                    <a:pt x="15" y="14"/>
                    <a:pt x="15" y="14"/>
                  </a:cubicBezTo>
                  <a:cubicBezTo>
                    <a:pt x="30" y="29"/>
                    <a:pt x="43" y="46"/>
                    <a:pt x="47" y="59"/>
                  </a:cubicBezTo>
                  <a:cubicBezTo>
                    <a:pt x="49" y="67"/>
                    <a:pt x="50" y="72"/>
                    <a:pt x="50" y="76"/>
                  </a:cubicBezTo>
                  <a:cubicBezTo>
                    <a:pt x="50" y="82"/>
                    <a:pt x="50" y="85"/>
                    <a:pt x="55" y="91"/>
                  </a:cubicBezTo>
                  <a:cubicBezTo>
                    <a:pt x="63" y="101"/>
                    <a:pt x="73" y="111"/>
                    <a:pt x="82" y="154"/>
                  </a:cubicBezTo>
                  <a:cubicBezTo>
                    <a:pt x="85" y="170"/>
                    <a:pt x="87" y="182"/>
                    <a:pt x="87" y="191"/>
                  </a:cubicBezTo>
                  <a:cubicBezTo>
                    <a:pt x="87" y="202"/>
                    <a:pt x="85" y="209"/>
                    <a:pt x="84" y="217"/>
                  </a:cubicBezTo>
                  <a:cubicBezTo>
                    <a:pt x="82" y="226"/>
                    <a:pt x="82" y="226"/>
                    <a:pt x="82" y="226"/>
                  </a:cubicBezTo>
                  <a:cubicBezTo>
                    <a:pt x="80" y="240"/>
                    <a:pt x="75" y="243"/>
                    <a:pt x="71" y="246"/>
                  </a:cubicBezTo>
                  <a:cubicBezTo>
                    <a:pt x="67" y="250"/>
                    <a:pt x="67" y="250"/>
                    <a:pt x="67" y="250"/>
                  </a:cubicBezTo>
                  <a:cubicBezTo>
                    <a:pt x="66" y="252"/>
                    <a:pt x="66" y="253"/>
                    <a:pt x="66" y="254"/>
                  </a:cubicBezTo>
                  <a:cubicBezTo>
                    <a:pt x="66" y="257"/>
                    <a:pt x="67" y="260"/>
                    <a:pt x="69" y="264"/>
                  </a:cubicBezTo>
                  <a:cubicBezTo>
                    <a:pt x="72" y="273"/>
                    <a:pt x="78" y="289"/>
                    <a:pt x="79" y="316"/>
                  </a:cubicBezTo>
                  <a:cubicBezTo>
                    <a:pt x="79" y="323"/>
                    <a:pt x="79" y="329"/>
                    <a:pt x="79" y="334"/>
                  </a:cubicBezTo>
                  <a:cubicBezTo>
                    <a:pt x="79" y="364"/>
                    <a:pt x="75" y="374"/>
                    <a:pt x="69" y="386"/>
                  </a:cubicBezTo>
                  <a:cubicBezTo>
                    <a:pt x="67" y="390"/>
                    <a:pt x="66" y="394"/>
                    <a:pt x="66" y="398"/>
                  </a:cubicBezTo>
                  <a:cubicBezTo>
                    <a:pt x="66" y="402"/>
                    <a:pt x="67" y="406"/>
                    <a:pt x="67" y="410"/>
                  </a:cubicBezTo>
                  <a:cubicBezTo>
                    <a:pt x="68" y="415"/>
                    <a:pt x="68" y="420"/>
                    <a:pt x="68" y="426"/>
                  </a:cubicBezTo>
                  <a:cubicBezTo>
                    <a:pt x="68" y="431"/>
                    <a:pt x="68" y="436"/>
                    <a:pt x="67" y="441"/>
                  </a:cubicBezTo>
                  <a:cubicBezTo>
                    <a:pt x="63" y="461"/>
                    <a:pt x="48" y="488"/>
                    <a:pt x="31" y="508"/>
                  </a:cubicBezTo>
                  <a:cubicBezTo>
                    <a:pt x="31" y="508"/>
                    <a:pt x="37" y="498"/>
                    <a:pt x="37" y="498"/>
                  </a:cubicBezTo>
                  <a:cubicBezTo>
                    <a:pt x="47" y="483"/>
                    <a:pt x="61" y="462"/>
                    <a:pt x="61" y="437"/>
                  </a:cubicBezTo>
                  <a:cubicBezTo>
                    <a:pt x="61" y="437"/>
                    <a:pt x="61" y="437"/>
                    <a:pt x="61" y="437"/>
                  </a:cubicBezTo>
                  <a:cubicBezTo>
                    <a:pt x="61" y="412"/>
                    <a:pt x="46" y="400"/>
                    <a:pt x="35" y="392"/>
                  </a:cubicBezTo>
                  <a:cubicBezTo>
                    <a:pt x="44" y="391"/>
                    <a:pt x="58" y="385"/>
                    <a:pt x="66" y="373"/>
                  </a:cubicBezTo>
                  <a:cubicBezTo>
                    <a:pt x="72" y="364"/>
                    <a:pt x="73" y="357"/>
                    <a:pt x="73" y="345"/>
                  </a:cubicBezTo>
                  <a:cubicBezTo>
                    <a:pt x="73" y="341"/>
                    <a:pt x="73" y="336"/>
                    <a:pt x="73" y="330"/>
                  </a:cubicBezTo>
                  <a:cubicBezTo>
                    <a:pt x="72" y="319"/>
                    <a:pt x="72" y="319"/>
                    <a:pt x="72" y="319"/>
                  </a:cubicBezTo>
                  <a:cubicBezTo>
                    <a:pt x="71" y="293"/>
                    <a:pt x="67" y="262"/>
                    <a:pt x="47" y="253"/>
                  </a:cubicBezTo>
                  <a:cubicBezTo>
                    <a:pt x="57" y="248"/>
                    <a:pt x="73" y="233"/>
                    <a:pt x="73" y="219"/>
                  </a:cubicBezTo>
                  <a:cubicBezTo>
                    <a:pt x="73" y="219"/>
                    <a:pt x="73" y="219"/>
                    <a:pt x="73" y="218"/>
                  </a:cubicBezTo>
                  <a:cubicBezTo>
                    <a:pt x="73" y="217"/>
                    <a:pt x="73" y="215"/>
                    <a:pt x="73" y="213"/>
                  </a:cubicBezTo>
                  <a:cubicBezTo>
                    <a:pt x="73" y="210"/>
                    <a:pt x="73" y="205"/>
                    <a:pt x="73" y="200"/>
                  </a:cubicBezTo>
                  <a:cubicBezTo>
                    <a:pt x="74" y="193"/>
                    <a:pt x="74" y="185"/>
                    <a:pt x="74" y="177"/>
                  </a:cubicBezTo>
                  <a:cubicBezTo>
                    <a:pt x="74" y="164"/>
                    <a:pt x="73" y="149"/>
                    <a:pt x="70" y="134"/>
                  </a:cubicBezTo>
                  <a:cubicBezTo>
                    <a:pt x="64" y="103"/>
                    <a:pt x="47" y="84"/>
                    <a:pt x="27" y="84"/>
                  </a:cubicBezTo>
                  <a:cubicBezTo>
                    <a:pt x="30" y="78"/>
                    <a:pt x="35" y="65"/>
                    <a:pt x="35" y="52"/>
                  </a:cubicBezTo>
                  <a:close/>
                  <a:moveTo>
                    <a:pt x="30" y="393"/>
                  </a:moveTo>
                  <a:cubicBezTo>
                    <a:pt x="30" y="393"/>
                    <a:pt x="30" y="393"/>
                    <a:pt x="30" y="393"/>
                  </a:cubicBezTo>
                  <a:cubicBezTo>
                    <a:pt x="30" y="393"/>
                    <a:pt x="30" y="393"/>
                    <a:pt x="30" y="39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27" name="Freeform 494">
              <a:extLst>
                <a:ext uri="{FF2B5EF4-FFF2-40B4-BE49-F238E27FC236}">
                  <a16:creationId xmlns:a16="http://schemas.microsoft.com/office/drawing/2014/main" id="{63C88CBD-07D2-AD12-5004-DF96B6BCF2FA}"/>
                </a:ext>
              </a:extLst>
            </p:cNvPr>
            <p:cNvSpPr>
              <a:spLocks/>
            </p:cNvSpPr>
            <p:nvPr/>
          </p:nvSpPr>
          <p:spPr bwMode="auto">
            <a:xfrm>
              <a:off x="2930" y="1121"/>
              <a:ext cx="1324" cy="1691"/>
            </a:xfrm>
            <a:custGeom>
              <a:avLst/>
              <a:gdLst>
                <a:gd name="T0" fmla="*/ 884 w 439"/>
                <a:gd name="T1" fmla="*/ 3257 h 526"/>
                <a:gd name="T2" fmla="*/ 911 w 439"/>
                <a:gd name="T3" fmla="*/ 5819 h 526"/>
                <a:gd name="T4" fmla="*/ 1047 w 439"/>
                <a:gd name="T5" fmla="*/ 7214 h 526"/>
                <a:gd name="T6" fmla="*/ 1074 w 439"/>
                <a:gd name="T7" fmla="*/ 7079 h 526"/>
                <a:gd name="T8" fmla="*/ 938 w 439"/>
                <a:gd name="T9" fmla="*/ 5944 h 526"/>
                <a:gd name="T10" fmla="*/ 965 w 439"/>
                <a:gd name="T11" fmla="*/ 3154 h 526"/>
                <a:gd name="T12" fmla="*/ 1810 w 439"/>
                <a:gd name="T13" fmla="*/ 164 h 526"/>
                <a:gd name="T14" fmla="*/ 3785 w 439"/>
                <a:gd name="T15" fmla="*/ 1260 h 526"/>
                <a:gd name="T16" fmla="*/ 2775 w 439"/>
                <a:gd name="T17" fmla="*/ 3388 h 526"/>
                <a:gd name="T18" fmla="*/ 3511 w 439"/>
                <a:gd name="T19" fmla="*/ 4218 h 526"/>
                <a:gd name="T20" fmla="*/ 5975 w 439"/>
                <a:gd name="T21" fmla="*/ 3028 h 526"/>
                <a:gd name="T22" fmla="*/ 6858 w 439"/>
                <a:gd name="T23" fmla="*/ 1829 h 526"/>
                <a:gd name="T24" fmla="*/ 7431 w 439"/>
                <a:gd name="T25" fmla="*/ 3916 h 526"/>
                <a:gd name="T26" fmla="*/ 9105 w 439"/>
                <a:gd name="T27" fmla="*/ 4784 h 526"/>
                <a:gd name="T28" fmla="*/ 9989 w 439"/>
                <a:gd name="T29" fmla="*/ 5880 h 526"/>
                <a:gd name="T30" fmla="*/ 7959 w 439"/>
                <a:gd name="T31" fmla="*/ 8866 h 526"/>
                <a:gd name="T32" fmla="*/ 10833 w 439"/>
                <a:gd name="T33" fmla="*/ 9272 h 526"/>
                <a:gd name="T34" fmla="*/ 11744 w 439"/>
                <a:gd name="T35" fmla="*/ 8703 h 526"/>
                <a:gd name="T36" fmla="*/ 11307 w 439"/>
                <a:gd name="T37" fmla="*/ 11101 h 526"/>
                <a:gd name="T38" fmla="*/ 11717 w 439"/>
                <a:gd name="T39" fmla="*/ 13229 h 526"/>
                <a:gd name="T40" fmla="*/ 11907 w 439"/>
                <a:gd name="T41" fmla="*/ 14988 h 526"/>
                <a:gd name="T42" fmla="*/ 9024 w 439"/>
                <a:gd name="T43" fmla="*/ 14988 h 526"/>
                <a:gd name="T44" fmla="*/ 8424 w 439"/>
                <a:gd name="T45" fmla="*/ 11596 h 526"/>
                <a:gd name="T46" fmla="*/ 7458 w 439"/>
                <a:gd name="T47" fmla="*/ 7773 h 526"/>
                <a:gd name="T48" fmla="*/ 5239 w 439"/>
                <a:gd name="T49" fmla="*/ 8506 h 526"/>
                <a:gd name="T50" fmla="*/ 6041 w 439"/>
                <a:gd name="T51" fmla="*/ 11130 h 526"/>
                <a:gd name="T52" fmla="*/ 6367 w 439"/>
                <a:gd name="T53" fmla="*/ 13621 h 526"/>
                <a:gd name="T54" fmla="*/ 4967 w 439"/>
                <a:gd name="T55" fmla="*/ 15647 h 526"/>
                <a:gd name="T56" fmla="*/ 1918 w 439"/>
                <a:gd name="T57" fmla="*/ 16515 h 526"/>
                <a:gd name="T58" fmla="*/ 109 w 439"/>
                <a:gd name="T59" fmla="*/ 16216 h 526"/>
                <a:gd name="T60" fmla="*/ 1209 w 439"/>
                <a:gd name="T61" fmla="*/ 17209 h 526"/>
                <a:gd name="T62" fmla="*/ 3866 w 439"/>
                <a:gd name="T63" fmla="*/ 16019 h 526"/>
                <a:gd name="T64" fmla="*/ 6858 w 439"/>
                <a:gd name="T65" fmla="*/ 13952 h 526"/>
                <a:gd name="T66" fmla="*/ 6258 w 439"/>
                <a:gd name="T67" fmla="*/ 12123 h 526"/>
                <a:gd name="T68" fmla="*/ 5320 w 439"/>
                <a:gd name="T69" fmla="*/ 9239 h 526"/>
                <a:gd name="T70" fmla="*/ 7048 w 439"/>
                <a:gd name="T71" fmla="*/ 7844 h 526"/>
                <a:gd name="T72" fmla="*/ 8013 w 439"/>
                <a:gd name="T73" fmla="*/ 11326 h 526"/>
                <a:gd name="T74" fmla="*/ 8722 w 439"/>
                <a:gd name="T75" fmla="*/ 14087 h 526"/>
                <a:gd name="T76" fmla="*/ 11415 w 439"/>
                <a:gd name="T77" fmla="*/ 15679 h 526"/>
                <a:gd name="T78" fmla="*/ 11934 w 439"/>
                <a:gd name="T79" fmla="*/ 13756 h 526"/>
                <a:gd name="T80" fmla="*/ 10996 w 439"/>
                <a:gd name="T81" fmla="*/ 11895 h 526"/>
                <a:gd name="T82" fmla="*/ 12016 w 439"/>
                <a:gd name="T83" fmla="*/ 10098 h 526"/>
                <a:gd name="T84" fmla="*/ 10833 w 439"/>
                <a:gd name="T85" fmla="*/ 9075 h 526"/>
                <a:gd name="T86" fmla="*/ 8315 w 439"/>
                <a:gd name="T87" fmla="*/ 9767 h 526"/>
                <a:gd name="T88" fmla="*/ 8776 w 439"/>
                <a:gd name="T89" fmla="*/ 7050 h 526"/>
                <a:gd name="T90" fmla="*/ 9159 w 439"/>
                <a:gd name="T91" fmla="*/ 4289 h 526"/>
                <a:gd name="T92" fmla="*/ 7241 w 439"/>
                <a:gd name="T93" fmla="*/ 4456 h 526"/>
                <a:gd name="T94" fmla="*/ 7133 w 439"/>
                <a:gd name="T95" fmla="*/ 1861 h 526"/>
                <a:gd name="T96" fmla="*/ 5812 w 439"/>
                <a:gd name="T97" fmla="*/ 2729 h 526"/>
                <a:gd name="T98" fmla="*/ 3866 w 439"/>
                <a:gd name="T99" fmla="*/ 5086 h 526"/>
                <a:gd name="T100" fmla="*/ 3019 w 439"/>
                <a:gd name="T101" fmla="*/ 3286 h 526"/>
                <a:gd name="T102" fmla="*/ 3456 w 439"/>
                <a:gd name="T103" fmla="*/ 1456 h 526"/>
                <a:gd name="T104" fmla="*/ 1891 w 439"/>
                <a:gd name="T105" fmla="*/ 32 h 5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39" h="526">
                  <a:moveTo>
                    <a:pt x="27" y="31"/>
                  </a:moveTo>
                  <a:cubicBezTo>
                    <a:pt x="21" y="44"/>
                    <a:pt x="16" y="62"/>
                    <a:pt x="15" y="75"/>
                  </a:cubicBezTo>
                  <a:cubicBezTo>
                    <a:pt x="14" y="86"/>
                    <a:pt x="21" y="90"/>
                    <a:pt x="28" y="95"/>
                  </a:cubicBezTo>
                  <a:cubicBezTo>
                    <a:pt x="32" y="98"/>
                    <a:pt x="32" y="98"/>
                    <a:pt x="32" y="98"/>
                  </a:cubicBezTo>
                  <a:cubicBezTo>
                    <a:pt x="36" y="101"/>
                    <a:pt x="39" y="102"/>
                    <a:pt x="43" y="104"/>
                  </a:cubicBezTo>
                  <a:cubicBezTo>
                    <a:pt x="48" y="106"/>
                    <a:pt x="52" y="108"/>
                    <a:pt x="56" y="113"/>
                  </a:cubicBezTo>
                  <a:cubicBezTo>
                    <a:pt x="62" y="123"/>
                    <a:pt x="60" y="139"/>
                    <a:pt x="56" y="153"/>
                  </a:cubicBezTo>
                  <a:cubicBezTo>
                    <a:pt x="53" y="167"/>
                    <a:pt x="48" y="172"/>
                    <a:pt x="33" y="175"/>
                  </a:cubicBezTo>
                  <a:cubicBezTo>
                    <a:pt x="31" y="175"/>
                    <a:pt x="31" y="175"/>
                    <a:pt x="31" y="175"/>
                  </a:cubicBezTo>
                  <a:cubicBezTo>
                    <a:pt x="25" y="176"/>
                    <a:pt x="22" y="177"/>
                    <a:pt x="21" y="185"/>
                  </a:cubicBezTo>
                  <a:cubicBezTo>
                    <a:pt x="20" y="190"/>
                    <a:pt x="20" y="197"/>
                    <a:pt x="21" y="203"/>
                  </a:cubicBezTo>
                  <a:cubicBezTo>
                    <a:pt x="23" y="214"/>
                    <a:pt x="31" y="216"/>
                    <a:pt x="38" y="217"/>
                  </a:cubicBezTo>
                  <a:cubicBezTo>
                    <a:pt x="42" y="218"/>
                    <a:pt x="45" y="218"/>
                    <a:pt x="48" y="220"/>
                  </a:cubicBezTo>
                  <a:cubicBezTo>
                    <a:pt x="49" y="221"/>
                    <a:pt x="51" y="220"/>
                    <a:pt x="51" y="219"/>
                  </a:cubicBezTo>
                  <a:cubicBezTo>
                    <a:pt x="52" y="218"/>
                    <a:pt x="51" y="217"/>
                    <a:pt x="50" y="217"/>
                  </a:cubicBezTo>
                  <a:cubicBezTo>
                    <a:pt x="46" y="215"/>
                    <a:pt x="42" y="214"/>
                    <a:pt x="39" y="213"/>
                  </a:cubicBezTo>
                  <a:cubicBezTo>
                    <a:pt x="32" y="212"/>
                    <a:pt x="27" y="211"/>
                    <a:pt x="25" y="202"/>
                  </a:cubicBezTo>
                  <a:cubicBezTo>
                    <a:pt x="24" y="197"/>
                    <a:pt x="24" y="191"/>
                    <a:pt x="25" y="185"/>
                  </a:cubicBezTo>
                  <a:cubicBezTo>
                    <a:pt x="26" y="180"/>
                    <a:pt x="27" y="180"/>
                    <a:pt x="31" y="179"/>
                  </a:cubicBezTo>
                  <a:cubicBezTo>
                    <a:pt x="34" y="179"/>
                    <a:pt x="34" y="179"/>
                    <a:pt x="34" y="179"/>
                  </a:cubicBezTo>
                  <a:cubicBezTo>
                    <a:pt x="50" y="176"/>
                    <a:pt x="56" y="170"/>
                    <a:pt x="60" y="154"/>
                  </a:cubicBezTo>
                  <a:cubicBezTo>
                    <a:pt x="64" y="139"/>
                    <a:pt x="67" y="122"/>
                    <a:pt x="59" y="111"/>
                  </a:cubicBezTo>
                  <a:cubicBezTo>
                    <a:pt x="55" y="105"/>
                    <a:pt x="50" y="102"/>
                    <a:pt x="44" y="100"/>
                  </a:cubicBezTo>
                  <a:cubicBezTo>
                    <a:pt x="41" y="99"/>
                    <a:pt x="38" y="97"/>
                    <a:pt x="35" y="95"/>
                  </a:cubicBezTo>
                  <a:cubicBezTo>
                    <a:pt x="30" y="92"/>
                    <a:pt x="30" y="92"/>
                    <a:pt x="30" y="92"/>
                  </a:cubicBezTo>
                  <a:cubicBezTo>
                    <a:pt x="24" y="87"/>
                    <a:pt x="18" y="84"/>
                    <a:pt x="19" y="76"/>
                  </a:cubicBezTo>
                  <a:cubicBezTo>
                    <a:pt x="20" y="63"/>
                    <a:pt x="25" y="45"/>
                    <a:pt x="31" y="33"/>
                  </a:cubicBezTo>
                  <a:cubicBezTo>
                    <a:pt x="34" y="24"/>
                    <a:pt x="46" y="4"/>
                    <a:pt x="66" y="5"/>
                  </a:cubicBezTo>
                  <a:cubicBezTo>
                    <a:pt x="69" y="5"/>
                    <a:pt x="69" y="5"/>
                    <a:pt x="69" y="5"/>
                  </a:cubicBezTo>
                  <a:cubicBezTo>
                    <a:pt x="85" y="6"/>
                    <a:pt x="123" y="8"/>
                    <a:pt x="134" y="16"/>
                  </a:cubicBezTo>
                  <a:cubicBezTo>
                    <a:pt x="138" y="19"/>
                    <a:pt x="141" y="25"/>
                    <a:pt x="141" y="30"/>
                  </a:cubicBezTo>
                  <a:cubicBezTo>
                    <a:pt x="141" y="32"/>
                    <a:pt x="141" y="35"/>
                    <a:pt x="138" y="38"/>
                  </a:cubicBezTo>
                  <a:cubicBezTo>
                    <a:pt x="136" y="40"/>
                    <a:pt x="131" y="40"/>
                    <a:pt x="126" y="40"/>
                  </a:cubicBezTo>
                  <a:cubicBezTo>
                    <a:pt x="120" y="40"/>
                    <a:pt x="113" y="40"/>
                    <a:pt x="109" y="45"/>
                  </a:cubicBezTo>
                  <a:cubicBezTo>
                    <a:pt x="103" y="53"/>
                    <a:pt x="91" y="80"/>
                    <a:pt x="94" y="94"/>
                  </a:cubicBezTo>
                  <a:cubicBezTo>
                    <a:pt x="95" y="98"/>
                    <a:pt x="97" y="101"/>
                    <a:pt x="101" y="102"/>
                  </a:cubicBezTo>
                  <a:cubicBezTo>
                    <a:pt x="104" y="104"/>
                    <a:pt x="108" y="103"/>
                    <a:pt x="111" y="103"/>
                  </a:cubicBezTo>
                  <a:cubicBezTo>
                    <a:pt x="114" y="102"/>
                    <a:pt x="116" y="102"/>
                    <a:pt x="118" y="102"/>
                  </a:cubicBezTo>
                  <a:cubicBezTo>
                    <a:pt x="126" y="104"/>
                    <a:pt x="128" y="112"/>
                    <a:pt x="128" y="119"/>
                  </a:cubicBezTo>
                  <a:cubicBezTo>
                    <a:pt x="128" y="127"/>
                    <a:pt x="128" y="127"/>
                    <a:pt x="128" y="127"/>
                  </a:cubicBezTo>
                  <a:cubicBezTo>
                    <a:pt x="127" y="138"/>
                    <a:pt x="126" y="146"/>
                    <a:pt x="139" y="156"/>
                  </a:cubicBezTo>
                  <a:cubicBezTo>
                    <a:pt x="153" y="167"/>
                    <a:pt x="172" y="170"/>
                    <a:pt x="188" y="164"/>
                  </a:cubicBezTo>
                  <a:cubicBezTo>
                    <a:pt x="198" y="159"/>
                    <a:pt x="207" y="148"/>
                    <a:pt x="214" y="129"/>
                  </a:cubicBezTo>
                  <a:cubicBezTo>
                    <a:pt x="219" y="117"/>
                    <a:pt x="220" y="104"/>
                    <a:pt x="218" y="91"/>
                  </a:cubicBezTo>
                  <a:cubicBezTo>
                    <a:pt x="216" y="81"/>
                    <a:pt x="216" y="81"/>
                    <a:pt x="216" y="81"/>
                  </a:cubicBezTo>
                  <a:cubicBezTo>
                    <a:pt x="214" y="75"/>
                    <a:pt x="213" y="70"/>
                    <a:pt x="213" y="64"/>
                  </a:cubicBezTo>
                  <a:cubicBezTo>
                    <a:pt x="214" y="56"/>
                    <a:pt x="221" y="47"/>
                    <a:pt x="229" y="47"/>
                  </a:cubicBezTo>
                  <a:cubicBezTo>
                    <a:pt x="235" y="47"/>
                    <a:pt x="243" y="51"/>
                    <a:pt x="250" y="55"/>
                  </a:cubicBezTo>
                  <a:cubicBezTo>
                    <a:pt x="258" y="60"/>
                    <a:pt x="258" y="60"/>
                    <a:pt x="258" y="60"/>
                  </a:cubicBezTo>
                  <a:cubicBezTo>
                    <a:pt x="269" y="65"/>
                    <a:pt x="276" y="70"/>
                    <a:pt x="280" y="77"/>
                  </a:cubicBezTo>
                  <a:cubicBezTo>
                    <a:pt x="284" y="84"/>
                    <a:pt x="284" y="95"/>
                    <a:pt x="280" y="106"/>
                  </a:cubicBezTo>
                  <a:cubicBezTo>
                    <a:pt x="278" y="110"/>
                    <a:pt x="274" y="114"/>
                    <a:pt x="271" y="118"/>
                  </a:cubicBezTo>
                  <a:cubicBezTo>
                    <a:pt x="266" y="122"/>
                    <a:pt x="262" y="127"/>
                    <a:pt x="260" y="133"/>
                  </a:cubicBezTo>
                  <a:cubicBezTo>
                    <a:pt x="257" y="143"/>
                    <a:pt x="259" y="153"/>
                    <a:pt x="265" y="161"/>
                  </a:cubicBezTo>
                  <a:cubicBezTo>
                    <a:pt x="273" y="172"/>
                    <a:pt x="286" y="178"/>
                    <a:pt x="299" y="178"/>
                  </a:cubicBezTo>
                  <a:cubicBezTo>
                    <a:pt x="318" y="178"/>
                    <a:pt x="326" y="159"/>
                    <a:pt x="332" y="144"/>
                  </a:cubicBezTo>
                  <a:cubicBezTo>
                    <a:pt x="334" y="139"/>
                    <a:pt x="336" y="134"/>
                    <a:pt x="338" y="131"/>
                  </a:cubicBezTo>
                  <a:cubicBezTo>
                    <a:pt x="341" y="125"/>
                    <a:pt x="346" y="116"/>
                    <a:pt x="352" y="117"/>
                  </a:cubicBezTo>
                  <a:cubicBezTo>
                    <a:pt x="362" y="119"/>
                    <a:pt x="374" y="132"/>
                    <a:pt x="380" y="140"/>
                  </a:cubicBezTo>
                  <a:cubicBezTo>
                    <a:pt x="385" y="147"/>
                    <a:pt x="379" y="160"/>
                    <a:pt x="364" y="177"/>
                  </a:cubicBezTo>
                  <a:cubicBezTo>
                    <a:pt x="345" y="198"/>
                    <a:pt x="325" y="211"/>
                    <a:pt x="322" y="209"/>
                  </a:cubicBezTo>
                  <a:cubicBezTo>
                    <a:pt x="320" y="207"/>
                    <a:pt x="314" y="208"/>
                    <a:pt x="311" y="208"/>
                  </a:cubicBezTo>
                  <a:cubicBezTo>
                    <a:pt x="302" y="210"/>
                    <a:pt x="290" y="216"/>
                    <a:pt x="285" y="225"/>
                  </a:cubicBezTo>
                  <a:cubicBezTo>
                    <a:pt x="276" y="240"/>
                    <a:pt x="284" y="262"/>
                    <a:pt x="290" y="267"/>
                  </a:cubicBezTo>
                  <a:cubicBezTo>
                    <a:pt x="301" y="275"/>
                    <a:pt x="301" y="280"/>
                    <a:pt x="300" y="293"/>
                  </a:cubicBezTo>
                  <a:cubicBezTo>
                    <a:pt x="298" y="307"/>
                    <a:pt x="305" y="319"/>
                    <a:pt x="320" y="326"/>
                  </a:cubicBezTo>
                  <a:cubicBezTo>
                    <a:pt x="333" y="333"/>
                    <a:pt x="371" y="315"/>
                    <a:pt x="375" y="308"/>
                  </a:cubicBezTo>
                  <a:cubicBezTo>
                    <a:pt x="380" y="300"/>
                    <a:pt x="389" y="288"/>
                    <a:pt x="395" y="279"/>
                  </a:cubicBezTo>
                  <a:cubicBezTo>
                    <a:pt x="398" y="275"/>
                    <a:pt x="398" y="275"/>
                    <a:pt x="398" y="275"/>
                  </a:cubicBezTo>
                  <a:cubicBezTo>
                    <a:pt x="401" y="270"/>
                    <a:pt x="411" y="259"/>
                    <a:pt x="416" y="256"/>
                  </a:cubicBezTo>
                  <a:cubicBezTo>
                    <a:pt x="419" y="254"/>
                    <a:pt x="421" y="254"/>
                    <a:pt x="422" y="254"/>
                  </a:cubicBezTo>
                  <a:cubicBezTo>
                    <a:pt x="424" y="255"/>
                    <a:pt x="426" y="257"/>
                    <a:pt x="428" y="262"/>
                  </a:cubicBezTo>
                  <a:cubicBezTo>
                    <a:pt x="433" y="273"/>
                    <a:pt x="435" y="288"/>
                    <a:pt x="434" y="304"/>
                  </a:cubicBezTo>
                  <a:cubicBezTo>
                    <a:pt x="434" y="310"/>
                    <a:pt x="432" y="318"/>
                    <a:pt x="430" y="322"/>
                  </a:cubicBezTo>
                  <a:cubicBezTo>
                    <a:pt x="428" y="326"/>
                    <a:pt x="424" y="327"/>
                    <a:pt x="420" y="329"/>
                  </a:cubicBezTo>
                  <a:cubicBezTo>
                    <a:pt x="417" y="330"/>
                    <a:pt x="414" y="331"/>
                    <a:pt x="412" y="334"/>
                  </a:cubicBezTo>
                  <a:cubicBezTo>
                    <a:pt x="406" y="338"/>
                    <a:pt x="397" y="349"/>
                    <a:pt x="397" y="358"/>
                  </a:cubicBezTo>
                  <a:cubicBezTo>
                    <a:pt x="396" y="367"/>
                    <a:pt x="404" y="374"/>
                    <a:pt x="410" y="379"/>
                  </a:cubicBezTo>
                  <a:cubicBezTo>
                    <a:pt x="411" y="381"/>
                    <a:pt x="411" y="381"/>
                    <a:pt x="411" y="381"/>
                  </a:cubicBezTo>
                  <a:cubicBezTo>
                    <a:pt x="418" y="386"/>
                    <a:pt x="423" y="392"/>
                    <a:pt x="427" y="398"/>
                  </a:cubicBezTo>
                  <a:cubicBezTo>
                    <a:pt x="430" y="403"/>
                    <a:pt x="431" y="409"/>
                    <a:pt x="431" y="414"/>
                  </a:cubicBezTo>
                  <a:cubicBezTo>
                    <a:pt x="432" y="422"/>
                    <a:pt x="432" y="422"/>
                    <a:pt x="432" y="422"/>
                  </a:cubicBezTo>
                  <a:cubicBezTo>
                    <a:pt x="433" y="429"/>
                    <a:pt x="434" y="435"/>
                    <a:pt x="434" y="442"/>
                  </a:cubicBezTo>
                  <a:cubicBezTo>
                    <a:pt x="434" y="451"/>
                    <a:pt x="434" y="451"/>
                    <a:pt x="434" y="451"/>
                  </a:cubicBezTo>
                  <a:cubicBezTo>
                    <a:pt x="434" y="466"/>
                    <a:pt x="433" y="468"/>
                    <a:pt x="416" y="468"/>
                  </a:cubicBezTo>
                  <a:cubicBezTo>
                    <a:pt x="408" y="468"/>
                    <a:pt x="398" y="465"/>
                    <a:pt x="388" y="462"/>
                  </a:cubicBezTo>
                  <a:cubicBezTo>
                    <a:pt x="375" y="458"/>
                    <a:pt x="361" y="453"/>
                    <a:pt x="350" y="454"/>
                  </a:cubicBezTo>
                  <a:cubicBezTo>
                    <a:pt x="340" y="455"/>
                    <a:pt x="333" y="455"/>
                    <a:pt x="329" y="451"/>
                  </a:cubicBezTo>
                  <a:cubicBezTo>
                    <a:pt x="324" y="447"/>
                    <a:pt x="322" y="439"/>
                    <a:pt x="322" y="424"/>
                  </a:cubicBezTo>
                  <a:cubicBezTo>
                    <a:pt x="322" y="411"/>
                    <a:pt x="324" y="402"/>
                    <a:pt x="325" y="395"/>
                  </a:cubicBezTo>
                  <a:cubicBezTo>
                    <a:pt x="327" y="386"/>
                    <a:pt x="328" y="379"/>
                    <a:pt x="324" y="366"/>
                  </a:cubicBezTo>
                  <a:cubicBezTo>
                    <a:pt x="321" y="353"/>
                    <a:pt x="313" y="351"/>
                    <a:pt x="307" y="349"/>
                  </a:cubicBezTo>
                  <a:cubicBezTo>
                    <a:pt x="302" y="347"/>
                    <a:pt x="298" y="346"/>
                    <a:pt x="296" y="340"/>
                  </a:cubicBezTo>
                  <a:cubicBezTo>
                    <a:pt x="295" y="335"/>
                    <a:pt x="292" y="329"/>
                    <a:pt x="290" y="323"/>
                  </a:cubicBezTo>
                  <a:cubicBezTo>
                    <a:pt x="284" y="310"/>
                    <a:pt x="278" y="295"/>
                    <a:pt x="280" y="279"/>
                  </a:cubicBezTo>
                  <a:cubicBezTo>
                    <a:pt x="283" y="262"/>
                    <a:pt x="281" y="242"/>
                    <a:pt x="272" y="234"/>
                  </a:cubicBezTo>
                  <a:cubicBezTo>
                    <a:pt x="269" y="232"/>
                    <a:pt x="263" y="229"/>
                    <a:pt x="256" y="233"/>
                  </a:cubicBezTo>
                  <a:cubicBezTo>
                    <a:pt x="248" y="235"/>
                    <a:pt x="245" y="238"/>
                    <a:pt x="242" y="239"/>
                  </a:cubicBezTo>
                  <a:cubicBezTo>
                    <a:pt x="237" y="242"/>
                    <a:pt x="235" y="243"/>
                    <a:pt x="220" y="244"/>
                  </a:cubicBezTo>
                  <a:cubicBezTo>
                    <a:pt x="208" y="245"/>
                    <a:pt x="196" y="247"/>
                    <a:pt x="191" y="256"/>
                  </a:cubicBezTo>
                  <a:cubicBezTo>
                    <a:pt x="187" y="261"/>
                    <a:pt x="187" y="269"/>
                    <a:pt x="190" y="279"/>
                  </a:cubicBezTo>
                  <a:cubicBezTo>
                    <a:pt x="195" y="292"/>
                    <a:pt x="200" y="298"/>
                    <a:pt x="205" y="304"/>
                  </a:cubicBezTo>
                  <a:cubicBezTo>
                    <a:pt x="209" y="308"/>
                    <a:pt x="213" y="312"/>
                    <a:pt x="214" y="319"/>
                  </a:cubicBezTo>
                  <a:cubicBezTo>
                    <a:pt x="216" y="324"/>
                    <a:pt x="218" y="330"/>
                    <a:pt x="220" y="335"/>
                  </a:cubicBezTo>
                  <a:cubicBezTo>
                    <a:pt x="225" y="345"/>
                    <a:pt x="229" y="355"/>
                    <a:pt x="225" y="363"/>
                  </a:cubicBezTo>
                  <a:cubicBezTo>
                    <a:pt x="222" y="368"/>
                    <a:pt x="218" y="370"/>
                    <a:pt x="215" y="372"/>
                  </a:cubicBezTo>
                  <a:cubicBezTo>
                    <a:pt x="208" y="375"/>
                    <a:pt x="205" y="378"/>
                    <a:pt x="208" y="391"/>
                  </a:cubicBezTo>
                  <a:cubicBezTo>
                    <a:pt x="212" y="403"/>
                    <a:pt x="223" y="407"/>
                    <a:pt x="232" y="410"/>
                  </a:cubicBezTo>
                  <a:cubicBezTo>
                    <a:pt x="239" y="413"/>
                    <a:pt x="246" y="415"/>
                    <a:pt x="246" y="421"/>
                  </a:cubicBezTo>
                  <a:cubicBezTo>
                    <a:pt x="248" y="434"/>
                    <a:pt x="240" y="447"/>
                    <a:pt x="223" y="459"/>
                  </a:cubicBezTo>
                  <a:cubicBezTo>
                    <a:pt x="214" y="465"/>
                    <a:pt x="207" y="466"/>
                    <a:pt x="200" y="466"/>
                  </a:cubicBezTo>
                  <a:cubicBezTo>
                    <a:pt x="194" y="466"/>
                    <a:pt x="188" y="467"/>
                    <a:pt x="181" y="471"/>
                  </a:cubicBezTo>
                  <a:cubicBezTo>
                    <a:pt x="168" y="478"/>
                    <a:pt x="155" y="484"/>
                    <a:pt x="143" y="479"/>
                  </a:cubicBezTo>
                  <a:cubicBezTo>
                    <a:pt x="136" y="475"/>
                    <a:pt x="129" y="472"/>
                    <a:pt x="122" y="471"/>
                  </a:cubicBezTo>
                  <a:cubicBezTo>
                    <a:pt x="113" y="470"/>
                    <a:pt x="106" y="474"/>
                    <a:pt x="102" y="482"/>
                  </a:cubicBezTo>
                  <a:cubicBezTo>
                    <a:pt x="98" y="491"/>
                    <a:pt x="83" y="494"/>
                    <a:pt x="70" y="497"/>
                  </a:cubicBezTo>
                  <a:cubicBezTo>
                    <a:pt x="61" y="500"/>
                    <a:pt x="53" y="502"/>
                    <a:pt x="49" y="505"/>
                  </a:cubicBezTo>
                  <a:cubicBezTo>
                    <a:pt x="44" y="509"/>
                    <a:pt x="42" y="513"/>
                    <a:pt x="40" y="516"/>
                  </a:cubicBezTo>
                  <a:cubicBezTo>
                    <a:pt x="38" y="520"/>
                    <a:pt x="37" y="522"/>
                    <a:pt x="32" y="522"/>
                  </a:cubicBezTo>
                  <a:cubicBezTo>
                    <a:pt x="24" y="522"/>
                    <a:pt x="6" y="500"/>
                    <a:pt x="4" y="488"/>
                  </a:cubicBezTo>
                  <a:cubicBezTo>
                    <a:pt x="4" y="487"/>
                    <a:pt x="3" y="486"/>
                    <a:pt x="2" y="486"/>
                  </a:cubicBezTo>
                  <a:cubicBezTo>
                    <a:pt x="1" y="487"/>
                    <a:pt x="0" y="488"/>
                    <a:pt x="0" y="489"/>
                  </a:cubicBezTo>
                  <a:cubicBezTo>
                    <a:pt x="2" y="501"/>
                    <a:pt x="21" y="526"/>
                    <a:pt x="32" y="526"/>
                  </a:cubicBezTo>
                  <a:cubicBezTo>
                    <a:pt x="39" y="526"/>
                    <a:pt x="41" y="522"/>
                    <a:pt x="44" y="518"/>
                  </a:cubicBezTo>
                  <a:cubicBezTo>
                    <a:pt x="46" y="515"/>
                    <a:pt x="48" y="511"/>
                    <a:pt x="52" y="508"/>
                  </a:cubicBezTo>
                  <a:cubicBezTo>
                    <a:pt x="55" y="505"/>
                    <a:pt x="63" y="503"/>
                    <a:pt x="71" y="501"/>
                  </a:cubicBezTo>
                  <a:cubicBezTo>
                    <a:pt x="85" y="498"/>
                    <a:pt x="101" y="494"/>
                    <a:pt x="106" y="483"/>
                  </a:cubicBezTo>
                  <a:cubicBezTo>
                    <a:pt x="113" y="470"/>
                    <a:pt x="127" y="475"/>
                    <a:pt x="141" y="482"/>
                  </a:cubicBezTo>
                  <a:cubicBezTo>
                    <a:pt x="154" y="489"/>
                    <a:pt x="169" y="482"/>
                    <a:pt x="183" y="474"/>
                  </a:cubicBezTo>
                  <a:cubicBezTo>
                    <a:pt x="189" y="471"/>
                    <a:pt x="194" y="470"/>
                    <a:pt x="200" y="470"/>
                  </a:cubicBezTo>
                  <a:cubicBezTo>
                    <a:pt x="207" y="470"/>
                    <a:pt x="215" y="469"/>
                    <a:pt x="225" y="462"/>
                  </a:cubicBezTo>
                  <a:cubicBezTo>
                    <a:pt x="244" y="450"/>
                    <a:pt x="252" y="435"/>
                    <a:pt x="250" y="420"/>
                  </a:cubicBezTo>
                  <a:cubicBezTo>
                    <a:pt x="249" y="412"/>
                    <a:pt x="241" y="410"/>
                    <a:pt x="233" y="407"/>
                  </a:cubicBezTo>
                  <a:cubicBezTo>
                    <a:pt x="224" y="403"/>
                    <a:pt x="215" y="400"/>
                    <a:pt x="212" y="390"/>
                  </a:cubicBezTo>
                  <a:cubicBezTo>
                    <a:pt x="209" y="379"/>
                    <a:pt x="212" y="378"/>
                    <a:pt x="216" y="376"/>
                  </a:cubicBezTo>
                  <a:cubicBezTo>
                    <a:pt x="220" y="374"/>
                    <a:pt x="225" y="371"/>
                    <a:pt x="228" y="365"/>
                  </a:cubicBezTo>
                  <a:cubicBezTo>
                    <a:pt x="234" y="355"/>
                    <a:pt x="229" y="344"/>
                    <a:pt x="224" y="333"/>
                  </a:cubicBezTo>
                  <a:cubicBezTo>
                    <a:pt x="222" y="328"/>
                    <a:pt x="219" y="323"/>
                    <a:pt x="218" y="318"/>
                  </a:cubicBezTo>
                  <a:cubicBezTo>
                    <a:pt x="216" y="310"/>
                    <a:pt x="212" y="306"/>
                    <a:pt x="208" y="301"/>
                  </a:cubicBezTo>
                  <a:cubicBezTo>
                    <a:pt x="204" y="296"/>
                    <a:pt x="198" y="290"/>
                    <a:pt x="194" y="278"/>
                  </a:cubicBezTo>
                  <a:cubicBezTo>
                    <a:pt x="191" y="269"/>
                    <a:pt x="191" y="262"/>
                    <a:pt x="194" y="258"/>
                  </a:cubicBezTo>
                  <a:cubicBezTo>
                    <a:pt x="197" y="252"/>
                    <a:pt x="205" y="250"/>
                    <a:pt x="220" y="248"/>
                  </a:cubicBezTo>
                  <a:cubicBezTo>
                    <a:pt x="236" y="247"/>
                    <a:pt x="239" y="246"/>
                    <a:pt x="244" y="243"/>
                  </a:cubicBezTo>
                  <a:cubicBezTo>
                    <a:pt x="247" y="241"/>
                    <a:pt x="250" y="239"/>
                    <a:pt x="257" y="236"/>
                  </a:cubicBezTo>
                  <a:cubicBezTo>
                    <a:pt x="262" y="234"/>
                    <a:pt x="266" y="235"/>
                    <a:pt x="269" y="237"/>
                  </a:cubicBezTo>
                  <a:cubicBezTo>
                    <a:pt x="276" y="243"/>
                    <a:pt x="279" y="260"/>
                    <a:pt x="276" y="278"/>
                  </a:cubicBezTo>
                  <a:cubicBezTo>
                    <a:pt x="273" y="295"/>
                    <a:pt x="280" y="311"/>
                    <a:pt x="286" y="325"/>
                  </a:cubicBezTo>
                  <a:cubicBezTo>
                    <a:pt x="289" y="331"/>
                    <a:pt x="291" y="336"/>
                    <a:pt x="292" y="341"/>
                  </a:cubicBezTo>
                  <a:cubicBezTo>
                    <a:pt x="294" y="349"/>
                    <a:pt x="300" y="351"/>
                    <a:pt x="306" y="353"/>
                  </a:cubicBezTo>
                  <a:cubicBezTo>
                    <a:pt x="312" y="354"/>
                    <a:pt x="317" y="356"/>
                    <a:pt x="320" y="367"/>
                  </a:cubicBezTo>
                  <a:cubicBezTo>
                    <a:pt x="324" y="379"/>
                    <a:pt x="323" y="385"/>
                    <a:pt x="321" y="395"/>
                  </a:cubicBezTo>
                  <a:cubicBezTo>
                    <a:pt x="320" y="402"/>
                    <a:pt x="318" y="411"/>
                    <a:pt x="318" y="424"/>
                  </a:cubicBezTo>
                  <a:cubicBezTo>
                    <a:pt x="318" y="440"/>
                    <a:pt x="321" y="449"/>
                    <a:pt x="326" y="454"/>
                  </a:cubicBezTo>
                  <a:cubicBezTo>
                    <a:pt x="332" y="460"/>
                    <a:pt x="341" y="459"/>
                    <a:pt x="350" y="458"/>
                  </a:cubicBezTo>
                  <a:cubicBezTo>
                    <a:pt x="361" y="457"/>
                    <a:pt x="374" y="462"/>
                    <a:pt x="387" y="466"/>
                  </a:cubicBezTo>
                  <a:cubicBezTo>
                    <a:pt x="398" y="469"/>
                    <a:pt x="408" y="472"/>
                    <a:pt x="416" y="472"/>
                  </a:cubicBezTo>
                  <a:cubicBezTo>
                    <a:pt x="435" y="472"/>
                    <a:pt x="438" y="468"/>
                    <a:pt x="438" y="451"/>
                  </a:cubicBezTo>
                  <a:cubicBezTo>
                    <a:pt x="438" y="450"/>
                    <a:pt x="438" y="441"/>
                    <a:pt x="438" y="441"/>
                  </a:cubicBezTo>
                  <a:cubicBezTo>
                    <a:pt x="438" y="435"/>
                    <a:pt x="437" y="428"/>
                    <a:pt x="436" y="421"/>
                  </a:cubicBezTo>
                  <a:cubicBezTo>
                    <a:pt x="435" y="414"/>
                    <a:pt x="435" y="414"/>
                    <a:pt x="435" y="414"/>
                  </a:cubicBezTo>
                  <a:cubicBezTo>
                    <a:pt x="435" y="408"/>
                    <a:pt x="434" y="402"/>
                    <a:pt x="430" y="396"/>
                  </a:cubicBezTo>
                  <a:cubicBezTo>
                    <a:pt x="426" y="388"/>
                    <a:pt x="420" y="382"/>
                    <a:pt x="414" y="378"/>
                  </a:cubicBezTo>
                  <a:cubicBezTo>
                    <a:pt x="412" y="376"/>
                    <a:pt x="412" y="376"/>
                    <a:pt x="412" y="376"/>
                  </a:cubicBezTo>
                  <a:cubicBezTo>
                    <a:pt x="407" y="371"/>
                    <a:pt x="400" y="365"/>
                    <a:pt x="401" y="358"/>
                  </a:cubicBezTo>
                  <a:cubicBezTo>
                    <a:pt x="401" y="351"/>
                    <a:pt x="408" y="342"/>
                    <a:pt x="414" y="337"/>
                  </a:cubicBezTo>
                  <a:cubicBezTo>
                    <a:pt x="416" y="335"/>
                    <a:pt x="419" y="334"/>
                    <a:pt x="422" y="333"/>
                  </a:cubicBezTo>
                  <a:cubicBezTo>
                    <a:pt x="426" y="331"/>
                    <a:pt x="430" y="329"/>
                    <a:pt x="433" y="324"/>
                  </a:cubicBezTo>
                  <a:cubicBezTo>
                    <a:pt x="436" y="319"/>
                    <a:pt x="438" y="311"/>
                    <a:pt x="438" y="304"/>
                  </a:cubicBezTo>
                  <a:cubicBezTo>
                    <a:pt x="439" y="294"/>
                    <a:pt x="439" y="276"/>
                    <a:pt x="432" y="260"/>
                  </a:cubicBezTo>
                  <a:cubicBezTo>
                    <a:pt x="430" y="256"/>
                    <a:pt x="427" y="252"/>
                    <a:pt x="423" y="250"/>
                  </a:cubicBezTo>
                  <a:cubicBezTo>
                    <a:pt x="421" y="250"/>
                    <a:pt x="418" y="250"/>
                    <a:pt x="414" y="252"/>
                  </a:cubicBezTo>
                  <a:cubicBezTo>
                    <a:pt x="409" y="255"/>
                    <a:pt x="398" y="267"/>
                    <a:pt x="395" y="273"/>
                  </a:cubicBezTo>
                  <a:cubicBezTo>
                    <a:pt x="395" y="273"/>
                    <a:pt x="392" y="276"/>
                    <a:pt x="392" y="276"/>
                  </a:cubicBezTo>
                  <a:cubicBezTo>
                    <a:pt x="385" y="285"/>
                    <a:pt x="376" y="297"/>
                    <a:pt x="372" y="306"/>
                  </a:cubicBezTo>
                  <a:cubicBezTo>
                    <a:pt x="368" y="312"/>
                    <a:pt x="333" y="328"/>
                    <a:pt x="322" y="323"/>
                  </a:cubicBezTo>
                  <a:cubicBezTo>
                    <a:pt x="308" y="316"/>
                    <a:pt x="302" y="306"/>
                    <a:pt x="303" y="294"/>
                  </a:cubicBezTo>
                  <a:cubicBezTo>
                    <a:pt x="305" y="279"/>
                    <a:pt x="305" y="273"/>
                    <a:pt x="292" y="263"/>
                  </a:cubicBezTo>
                  <a:cubicBezTo>
                    <a:pt x="288" y="260"/>
                    <a:pt x="281" y="240"/>
                    <a:pt x="288" y="227"/>
                  </a:cubicBezTo>
                  <a:cubicBezTo>
                    <a:pt x="293" y="220"/>
                    <a:pt x="304" y="214"/>
                    <a:pt x="312" y="212"/>
                  </a:cubicBezTo>
                  <a:cubicBezTo>
                    <a:pt x="317" y="211"/>
                    <a:pt x="320" y="212"/>
                    <a:pt x="320" y="212"/>
                  </a:cubicBezTo>
                  <a:cubicBezTo>
                    <a:pt x="327" y="217"/>
                    <a:pt x="351" y="196"/>
                    <a:pt x="359" y="188"/>
                  </a:cubicBezTo>
                  <a:cubicBezTo>
                    <a:pt x="367" y="180"/>
                    <a:pt x="393" y="152"/>
                    <a:pt x="383" y="138"/>
                  </a:cubicBezTo>
                  <a:cubicBezTo>
                    <a:pt x="377" y="130"/>
                    <a:pt x="365" y="116"/>
                    <a:pt x="353" y="113"/>
                  </a:cubicBezTo>
                  <a:cubicBezTo>
                    <a:pt x="344" y="111"/>
                    <a:pt x="338" y="122"/>
                    <a:pt x="334" y="129"/>
                  </a:cubicBezTo>
                  <a:cubicBezTo>
                    <a:pt x="332" y="133"/>
                    <a:pt x="330" y="137"/>
                    <a:pt x="328" y="142"/>
                  </a:cubicBezTo>
                  <a:cubicBezTo>
                    <a:pt x="322" y="157"/>
                    <a:pt x="315" y="174"/>
                    <a:pt x="299" y="174"/>
                  </a:cubicBezTo>
                  <a:cubicBezTo>
                    <a:pt x="287" y="174"/>
                    <a:pt x="275" y="168"/>
                    <a:pt x="269" y="159"/>
                  </a:cubicBezTo>
                  <a:cubicBezTo>
                    <a:pt x="263" y="151"/>
                    <a:pt x="261" y="142"/>
                    <a:pt x="264" y="134"/>
                  </a:cubicBezTo>
                  <a:cubicBezTo>
                    <a:pt x="265" y="129"/>
                    <a:pt x="269" y="125"/>
                    <a:pt x="273" y="121"/>
                  </a:cubicBezTo>
                  <a:cubicBezTo>
                    <a:pt x="277" y="117"/>
                    <a:pt x="281" y="113"/>
                    <a:pt x="284" y="107"/>
                  </a:cubicBezTo>
                  <a:cubicBezTo>
                    <a:pt x="289" y="96"/>
                    <a:pt x="289" y="83"/>
                    <a:pt x="284" y="75"/>
                  </a:cubicBezTo>
                  <a:cubicBezTo>
                    <a:pt x="279" y="67"/>
                    <a:pt x="272" y="61"/>
                    <a:pt x="260" y="56"/>
                  </a:cubicBezTo>
                  <a:cubicBezTo>
                    <a:pt x="252" y="52"/>
                    <a:pt x="252" y="52"/>
                    <a:pt x="252" y="52"/>
                  </a:cubicBezTo>
                  <a:cubicBezTo>
                    <a:pt x="244" y="48"/>
                    <a:pt x="236" y="43"/>
                    <a:pt x="229" y="43"/>
                  </a:cubicBezTo>
                  <a:cubicBezTo>
                    <a:pt x="219" y="43"/>
                    <a:pt x="210" y="54"/>
                    <a:pt x="209" y="64"/>
                  </a:cubicBezTo>
                  <a:cubicBezTo>
                    <a:pt x="209" y="70"/>
                    <a:pt x="210" y="76"/>
                    <a:pt x="212" y="82"/>
                  </a:cubicBezTo>
                  <a:cubicBezTo>
                    <a:pt x="214" y="91"/>
                    <a:pt x="214" y="91"/>
                    <a:pt x="214" y="91"/>
                  </a:cubicBezTo>
                  <a:cubicBezTo>
                    <a:pt x="216" y="104"/>
                    <a:pt x="215" y="116"/>
                    <a:pt x="210" y="127"/>
                  </a:cubicBezTo>
                  <a:cubicBezTo>
                    <a:pt x="204" y="145"/>
                    <a:pt x="196" y="156"/>
                    <a:pt x="186" y="160"/>
                  </a:cubicBezTo>
                  <a:cubicBezTo>
                    <a:pt x="172" y="166"/>
                    <a:pt x="155" y="163"/>
                    <a:pt x="141" y="153"/>
                  </a:cubicBezTo>
                  <a:cubicBezTo>
                    <a:pt x="130" y="144"/>
                    <a:pt x="131" y="138"/>
                    <a:pt x="132" y="127"/>
                  </a:cubicBezTo>
                  <a:cubicBezTo>
                    <a:pt x="132" y="119"/>
                    <a:pt x="132" y="119"/>
                    <a:pt x="132" y="119"/>
                  </a:cubicBezTo>
                  <a:cubicBezTo>
                    <a:pt x="133" y="111"/>
                    <a:pt x="129" y="101"/>
                    <a:pt x="119" y="98"/>
                  </a:cubicBezTo>
                  <a:cubicBezTo>
                    <a:pt x="116" y="98"/>
                    <a:pt x="113" y="98"/>
                    <a:pt x="110" y="99"/>
                  </a:cubicBezTo>
                  <a:cubicBezTo>
                    <a:pt x="107" y="99"/>
                    <a:pt x="105" y="100"/>
                    <a:pt x="102" y="99"/>
                  </a:cubicBezTo>
                  <a:cubicBezTo>
                    <a:pt x="100" y="98"/>
                    <a:pt x="99" y="96"/>
                    <a:pt x="98" y="93"/>
                  </a:cubicBezTo>
                  <a:cubicBezTo>
                    <a:pt x="95" y="81"/>
                    <a:pt x="106" y="55"/>
                    <a:pt x="112" y="48"/>
                  </a:cubicBezTo>
                  <a:cubicBezTo>
                    <a:pt x="115" y="44"/>
                    <a:pt x="121" y="44"/>
                    <a:pt x="126" y="44"/>
                  </a:cubicBezTo>
                  <a:cubicBezTo>
                    <a:pt x="132" y="44"/>
                    <a:pt x="138" y="44"/>
                    <a:pt x="141" y="41"/>
                  </a:cubicBezTo>
                  <a:cubicBezTo>
                    <a:pt x="144" y="38"/>
                    <a:pt x="145" y="34"/>
                    <a:pt x="145" y="29"/>
                  </a:cubicBezTo>
                  <a:cubicBezTo>
                    <a:pt x="145" y="23"/>
                    <a:pt x="141" y="16"/>
                    <a:pt x="136" y="13"/>
                  </a:cubicBezTo>
                  <a:cubicBezTo>
                    <a:pt x="124" y="4"/>
                    <a:pt x="87" y="2"/>
                    <a:pt x="69" y="1"/>
                  </a:cubicBezTo>
                  <a:cubicBezTo>
                    <a:pt x="66" y="1"/>
                    <a:pt x="66" y="1"/>
                    <a:pt x="66" y="1"/>
                  </a:cubicBezTo>
                  <a:cubicBezTo>
                    <a:pt x="50" y="0"/>
                    <a:pt x="36" y="11"/>
                    <a:pt x="2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28" name="Freeform 495">
              <a:extLst>
                <a:ext uri="{FF2B5EF4-FFF2-40B4-BE49-F238E27FC236}">
                  <a16:creationId xmlns:a16="http://schemas.microsoft.com/office/drawing/2014/main" id="{01DE8D92-3E75-ED67-0434-603341F35884}"/>
                </a:ext>
              </a:extLst>
            </p:cNvPr>
            <p:cNvSpPr>
              <a:spLocks/>
            </p:cNvSpPr>
            <p:nvPr/>
          </p:nvSpPr>
          <p:spPr bwMode="auto">
            <a:xfrm>
              <a:off x="1666" y="1105"/>
              <a:ext cx="1207" cy="1640"/>
            </a:xfrm>
            <a:custGeom>
              <a:avLst/>
              <a:gdLst>
                <a:gd name="T0" fmla="*/ 7858 w 400"/>
                <a:gd name="T1" fmla="*/ 2791 h 510"/>
                <a:gd name="T2" fmla="*/ 6020 w 400"/>
                <a:gd name="T3" fmla="*/ 2399 h 510"/>
                <a:gd name="T4" fmla="*/ 4562 w 400"/>
                <a:gd name="T5" fmla="*/ 2656 h 510"/>
                <a:gd name="T6" fmla="*/ 5163 w 400"/>
                <a:gd name="T7" fmla="*/ 4126 h 510"/>
                <a:gd name="T8" fmla="*/ 2450 w 400"/>
                <a:gd name="T9" fmla="*/ 5119 h 510"/>
                <a:gd name="T10" fmla="*/ 1922 w 400"/>
                <a:gd name="T11" fmla="*/ 4055 h 510"/>
                <a:gd name="T12" fmla="*/ 1403 w 400"/>
                <a:gd name="T13" fmla="*/ 4820 h 510"/>
                <a:gd name="T14" fmla="*/ 275 w 400"/>
                <a:gd name="T15" fmla="*/ 6547 h 510"/>
                <a:gd name="T16" fmla="*/ 2667 w 400"/>
                <a:gd name="T17" fmla="*/ 8013 h 510"/>
                <a:gd name="T18" fmla="*/ 1702 w 400"/>
                <a:gd name="T19" fmla="*/ 10538 h 510"/>
                <a:gd name="T20" fmla="*/ 190 w 400"/>
                <a:gd name="T21" fmla="*/ 10538 h 510"/>
                <a:gd name="T22" fmla="*/ 109 w 400"/>
                <a:gd name="T23" fmla="*/ 11107 h 510"/>
                <a:gd name="T24" fmla="*/ 356 w 400"/>
                <a:gd name="T25" fmla="*/ 12470 h 510"/>
                <a:gd name="T26" fmla="*/ 329 w 400"/>
                <a:gd name="T27" fmla="*/ 13731 h 510"/>
                <a:gd name="T28" fmla="*/ 736 w 400"/>
                <a:gd name="T29" fmla="*/ 14561 h 510"/>
                <a:gd name="T30" fmla="*/ 2369 w 400"/>
                <a:gd name="T31" fmla="*/ 14528 h 510"/>
                <a:gd name="T32" fmla="*/ 2830 w 400"/>
                <a:gd name="T33" fmla="*/ 11541 h 510"/>
                <a:gd name="T34" fmla="*/ 4016 w 400"/>
                <a:gd name="T35" fmla="*/ 8116 h 510"/>
                <a:gd name="T36" fmla="*/ 4454 w 400"/>
                <a:gd name="T37" fmla="*/ 8811 h 510"/>
                <a:gd name="T38" fmla="*/ 4590 w 400"/>
                <a:gd name="T39" fmla="*/ 12834 h 510"/>
                <a:gd name="T40" fmla="*/ 5435 w 400"/>
                <a:gd name="T41" fmla="*/ 15458 h 510"/>
                <a:gd name="T42" fmla="*/ 7474 w 400"/>
                <a:gd name="T43" fmla="*/ 16255 h 510"/>
                <a:gd name="T44" fmla="*/ 9559 w 400"/>
                <a:gd name="T45" fmla="*/ 16657 h 510"/>
                <a:gd name="T46" fmla="*/ 10881 w 400"/>
                <a:gd name="T47" fmla="*/ 16432 h 510"/>
                <a:gd name="T48" fmla="*/ 8715 w 400"/>
                <a:gd name="T49" fmla="*/ 16432 h 510"/>
                <a:gd name="T50" fmla="*/ 6020 w 400"/>
                <a:gd name="T51" fmla="*/ 15429 h 510"/>
                <a:gd name="T52" fmla="*/ 4508 w 400"/>
                <a:gd name="T53" fmla="*/ 13599 h 510"/>
                <a:gd name="T54" fmla="*/ 4590 w 400"/>
                <a:gd name="T55" fmla="*/ 10309 h 510"/>
                <a:gd name="T56" fmla="*/ 4427 w 400"/>
                <a:gd name="T57" fmla="*/ 7911 h 510"/>
                <a:gd name="T58" fmla="*/ 2888 w 400"/>
                <a:gd name="T59" fmla="*/ 10879 h 510"/>
                <a:gd name="T60" fmla="*/ 2248 w 400"/>
                <a:gd name="T61" fmla="*/ 12741 h 510"/>
                <a:gd name="T62" fmla="*/ 1485 w 400"/>
                <a:gd name="T63" fmla="*/ 14766 h 510"/>
                <a:gd name="T64" fmla="*/ 410 w 400"/>
                <a:gd name="T65" fmla="*/ 13837 h 510"/>
                <a:gd name="T66" fmla="*/ 600 w 400"/>
                <a:gd name="T67" fmla="*/ 12834 h 510"/>
                <a:gd name="T68" fmla="*/ 356 w 400"/>
                <a:gd name="T69" fmla="*/ 11438 h 510"/>
                <a:gd name="T70" fmla="*/ 190 w 400"/>
                <a:gd name="T71" fmla="*/ 10673 h 510"/>
                <a:gd name="T72" fmla="*/ 1811 w 400"/>
                <a:gd name="T73" fmla="*/ 10580 h 510"/>
                <a:gd name="T74" fmla="*/ 2776 w 400"/>
                <a:gd name="T75" fmla="*/ 8046 h 510"/>
                <a:gd name="T76" fmla="*/ 383 w 400"/>
                <a:gd name="T77" fmla="*/ 6515 h 510"/>
                <a:gd name="T78" fmla="*/ 1457 w 400"/>
                <a:gd name="T79" fmla="*/ 4952 h 510"/>
                <a:gd name="T80" fmla="*/ 1949 w 400"/>
                <a:gd name="T81" fmla="*/ 4158 h 510"/>
                <a:gd name="T82" fmla="*/ 2330 w 400"/>
                <a:gd name="T83" fmla="*/ 5148 h 510"/>
                <a:gd name="T84" fmla="*/ 5244 w 400"/>
                <a:gd name="T85" fmla="*/ 4023 h 510"/>
                <a:gd name="T86" fmla="*/ 4671 w 400"/>
                <a:gd name="T87" fmla="*/ 2656 h 510"/>
                <a:gd name="T88" fmla="*/ 5908 w 400"/>
                <a:gd name="T89" fmla="*/ 2460 h 510"/>
                <a:gd name="T90" fmla="*/ 7912 w 400"/>
                <a:gd name="T91" fmla="*/ 2894 h 510"/>
                <a:gd name="T92" fmla="*/ 9478 w 400"/>
                <a:gd name="T93" fmla="*/ 299 h 510"/>
                <a:gd name="T94" fmla="*/ 9861 w 400"/>
                <a:gd name="T95" fmla="*/ 1335 h 510"/>
                <a:gd name="T96" fmla="*/ 9532 w 400"/>
                <a:gd name="T97" fmla="*/ 3090 h 510"/>
                <a:gd name="T98" fmla="*/ 9997 w 400"/>
                <a:gd name="T99" fmla="*/ 4354 h 510"/>
                <a:gd name="T100" fmla="*/ 8377 w 400"/>
                <a:gd name="T101" fmla="*/ 3557 h 510"/>
                <a:gd name="T102" fmla="*/ 8905 w 400"/>
                <a:gd name="T103" fmla="*/ 6348 h 510"/>
                <a:gd name="T104" fmla="*/ 10607 w 400"/>
                <a:gd name="T105" fmla="*/ 6650 h 510"/>
                <a:gd name="T106" fmla="*/ 9725 w 400"/>
                <a:gd name="T107" fmla="*/ 7248 h 510"/>
                <a:gd name="T108" fmla="*/ 9943 w 400"/>
                <a:gd name="T109" fmla="*/ 6287 h 510"/>
                <a:gd name="T110" fmla="*/ 8021 w 400"/>
                <a:gd name="T111" fmla="*/ 5055 h 510"/>
                <a:gd name="T112" fmla="*/ 9725 w 400"/>
                <a:gd name="T113" fmla="*/ 4621 h 510"/>
                <a:gd name="T114" fmla="*/ 9861 w 400"/>
                <a:gd name="T115" fmla="*/ 3061 h 510"/>
                <a:gd name="T116" fmla="*/ 9559 w 400"/>
                <a:gd name="T117" fmla="*/ 1759 h 510"/>
                <a:gd name="T118" fmla="*/ 9698 w 400"/>
                <a:gd name="T119" fmla="*/ 402 h 5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0" h="510">
                  <a:moveTo>
                    <a:pt x="308" y="4"/>
                  </a:moveTo>
                  <a:cubicBezTo>
                    <a:pt x="295" y="10"/>
                    <a:pt x="294" y="49"/>
                    <a:pt x="296" y="60"/>
                  </a:cubicBezTo>
                  <a:cubicBezTo>
                    <a:pt x="298" y="71"/>
                    <a:pt x="297" y="74"/>
                    <a:pt x="286" y="84"/>
                  </a:cubicBezTo>
                  <a:cubicBezTo>
                    <a:pt x="277" y="91"/>
                    <a:pt x="263" y="98"/>
                    <a:pt x="254" y="99"/>
                  </a:cubicBezTo>
                  <a:cubicBezTo>
                    <a:pt x="231" y="103"/>
                    <a:pt x="230" y="101"/>
                    <a:pt x="221" y="77"/>
                  </a:cubicBezTo>
                  <a:cubicBezTo>
                    <a:pt x="219" y="72"/>
                    <a:pt x="219" y="72"/>
                    <a:pt x="219" y="72"/>
                  </a:cubicBezTo>
                  <a:cubicBezTo>
                    <a:pt x="216" y="64"/>
                    <a:pt x="213" y="56"/>
                    <a:pt x="203" y="52"/>
                  </a:cubicBezTo>
                  <a:cubicBezTo>
                    <a:pt x="196" y="49"/>
                    <a:pt x="188" y="50"/>
                    <a:pt x="180" y="55"/>
                  </a:cubicBezTo>
                  <a:cubicBezTo>
                    <a:pt x="172" y="62"/>
                    <a:pt x="166" y="72"/>
                    <a:pt x="166" y="80"/>
                  </a:cubicBezTo>
                  <a:cubicBezTo>
                    <a:pt x="166" y="88"/>
                    <a:pt x="168" y="108"/>
                    <a:pt x="174" y="117"/>
                  </a:cubicBezTo>
                  <a:cubicBezTo>
                    <a:pt x="176" y="119"/>
                    <a:pt x="179" y="120"/>
                    <a:pt x="182" y="121"/>
                  </a:cubicBezTo>
                  <a:cubicBezTo>
                    <a:pt x="185" y="122"/>
                    <a:pt x="187" y="122"/>
                    <a:pt x="188" y="124"/>
                  </a:cubicBezTo>
                  <a:cubicBezTo>
                    <a:pt x="194" y="130"/>
                    <a:pt x="198" y="148"/>
                    <a:pt x="194" y="157"/>
                  </a:cubicBezTo>
                  <a:cubicBezTo>
                    <a:pt x="177" y="185"/>
                    <a:pt x="165" y="201"/>
                    <a:pt x="132" y="186"/>
                  </a:cubicBezTo>
                  <a:cubicBezTo>
                    <a:pt x="107" y="175"/>
                    <a:pt x="92" y="164"/>
                    <a:pt x="89" y="154"/>
                  </a:cubicBezTo>
                  <a:cubicBezTo>
                    <a:pt x="88" y="152"/>
                    <a:pt x="88" y="149"/>
                    <a:pt x="88" y="145"/>
                  </a:cubicBezTo>
                  <a:cubicBezTo>
                    <a:pt x="87" y="136"/>
                    <a:pt x="86" y="125"/>
                    <a:pt x="80" y="122"/>
                  </a:cubicBezTo>
                  <a:cubicBezTo>
                    <a:pt x="77" y="120"/>
                    <a:pt x="74" y="120"/>
                    <a:pt x="70" y="122"/>
                  </a:cubicBezTo>
                  <a:cubicBezTo>
                    <a:pt x="65" y="123"/>
                    <a:pt x="63" y="128"/>
                    <a:pt x="61" y="133"/>
                  </a:cubicBezTo>
                  <a:cubicBezTo>
                    <a:pt x="60" y="135"/>
                    <a:pt x="59" y="137"/>
                    <a:pt x="58" y="139"/>
                  </a:cubicBezTo>
                  <a:cubicBezTo>
                    <a:pt x="56" y="141"/>
                    <a:pt x="53" y="143"/>
                    <a:pt x="51" y="145"/>
                  </a:cubicBezTo>
                  <a:cubicBezTo>
                    <a:pt x="48" y="147"/>
                    <a:pt x="45" y="149"/>
                    <a:pt x="43" y="152"/>
                  </a:cubicBezTo>
                  <a:cubicBezTo>
                    <a:pt x="38" y="158"/>
                    <a:pt x="38" y="158"/>
                    <a:pt x="38" y="158"/>
                  </a:cubicBezTo>
                  <a:cubicBezTo>
                    <a:pt x="22" y="173"/>
                    <a:pt x="7" y="190"/>
                    <a:pt x="10" y="197"/>
                  </a:cubicBezTo>
                  <a:cubicBezTo>
                    <a:pt x="14" y="209"/>
                    <a:pt x="37" y="211"/>
                    <a:pt x="56" y="213"/>
                  </a:cubicBezTo>
                  <a:cubicBezTo>
                    <a:pt x="63" y="214"/>
                    <a:pt x="68" y="214"/>
                    <a:pt x="71" y="215"/>
                  </a:cubicBezTo>
                  <a:cubicBezTo>
                    <a:pt x="89" y="220"/>
                    <a:pt x="97" y="229"/>
                    <a:pt x="97" y="241"/>
                  </a:cubicBezTo>
                  <a:cubicBezTo>
                    <a:pt x="96" y="256"/>
                    <a:pt x="88" y="265"/>
                    <a:pt x="79" y="276"/>
                  </a:cubicBezTo>
                  <a:cubicBezTo>
                    <a:pt x="77" y="278"/>
                    <a:pt x="77" y="278"/>
                    <a:pt x="77" y="278"/>
                  </a:cubicBezTo>
                  <a:cubicBezTo>
                    <a:pt x="67" y="290"/>
                    <a:pt x="64" y="301"/>
                    <a:pt x="62" y="317"/>
                  </a:cubicBezTo>
                  <a:cubicBezTo>
                    <a:pt x="61" y="321"/>
                    <a:pt x="60" y="324"/>
                    <a:pt x="57" y="325"/>
                  </a:cubicBezTo>
                  <a:cubicBezTo>
                    <a:pt x="51" y="329"/>
                    <a:pt x="38" y="325"/>
                    <a:pt x="27" y="322"/>
                  </a:cubicBezTo>
                  <a:cubicBezTo>
                    <a:pt x="19" y="320"/>
                    <a:pt x="12" y="317"/>
                    <a:pt x="7" y="317"/>
                  </a:cubicBezTo>
                  <a:cubicBezTo>
                    <a:pt x="3" y="317"/>
                    <a:pt x="1" y="318"/>
                    <a:pt x="0" y="320"/>
                  </a:cubicBezTo>
                  <a:cubicBezTo>
                    <a:pt x="0" y="321"/>
                    <a:pt x="0" y="322"/>
                    <a:pt x="0" y="323"/>
                  </a:cubicBezTo>
                  <a:cubicBezTo>
                    <a:pt x="0" y="326"/>
                    <a:pt x="2" y="330"/>
                    <a:pt x="4" y="334"/>
                  </a:cubicBezTo>
                  <a:cubicBezTo>
                    <a:pt x="6" y="338"/>
                    <a:pt x="8" y="342"/>
                    <a:pt x="9" y="345"/>
                  </a:cubicBezTo>
                  <a:cubicBezTo>
                    <a:pt x="10" y="350"/>
                    <a:pt x="10" y="354"/>
                    <a:pt x="11" y="359"/>
                  </a:cubicBezTo>
                  <a:cubicBezTo>
                    <a:pt x="11" y="364"/>
                    <a:pt x="12" y="370"/>
                    <a:pt x="13" y="375"/>
                  </a:cubicBezTo>
                  <a:cubicBezTo>
                    <a:pt x="14" y="379"/>
                    <a:pt x="16" y="383"/>
                    <a:pt x="18" y="387"/>
                  </a:cubicBezTo>
                  <a:cubicBezTo>
                    <a:pt x="20" y="391"/>
                    <a:pt x="21" y="395"/>
                    <a:pt x="22" y="399"/>
                  </a:cubicBezTo>
                  <a:cubicBezTo>
                    <a:pt x="21" y="405"/>
                    <a:pt x="16" y="409"/>
                    <a:pt x="12" y="413"/>
                  </a:cubicBezTo>
                  <a:cubicBezTo>
                    <a:pt x="9" y="416"/>
                    <a:pt x="5" y="419"/>
                    <a:pt x="5" y="423"/>
                  </a:cubicBezTo>
                  <a:cubicBezTo>
                    <a:pt x="5" y="425"/>
                    <a:pt x="6" y="427"/>
                    <a:pt x="8" y="429"/>
                  </a:cubicBezTo>
                  <a:cubicBezTo>
                    <a:pt x="12" y="434"/>
                    <a:pt x="19" y="436"/>
                    <a:pt x="27" y="438"/>
                  </a:cubicBezTo>
                  <a:cubicBezTo>
                    <a:pt x="35" y="440"/>
                    <a:pt x="44" y="442"/>
                    <a:pt x="52" y="448"/>
                  </a:cubicBezTo>
                  <a:cubicBezTo>
                    <a:pt x="61" y="454"/>
                    <a:pt x="68" y="456"/>
                    <a:pt x="73" y="454"/>
                  </a:cubicBezTo>
                  <a:cubicBezTo>
                    <a:pt x="78" y="453"/>
                    <a:pt x="82" y="448"/>
                    <a:pt x="86" y="437"/>
                  </a:cubicBezTo>
                  <a:cubicBezTo>
                    <a:pt x="92" y="421"/>
                    <a:pt x="92" y="402"/>
                    <a:pt x="86" y="382"/>
                  </a:cubicBezTo>
                  <a:cubicBezTo>
                    <a:pt x="82" y="370"/>
                    <a:pt x="85" y="367"/>
                    <a:pt x="93" y="359"/>
                  </a:cubicBezTo>
                  <a:cubicBezTo>
                    <a:pt x="103" y="347"/>
                    <a:pt x="103" y="347"/>
                    <a:pt x="103" y="347"/>
                  </a:cubicBezTo>
                  <a:cubicBezTo>
                    <a:pt x="110" y="337"/>
                    <a:pt x="110" y="333"/>
                    <a:pt x="109" y="327"/>
                  </a:cubicBezTo>
                  <a:cubicBezTo>
                    <a:pt x="108" y="321"/>
                    <a:pt x="108" y="315"/>
                    <a:pt x="111" y="301"/>
                  </a:cubicBezTo>
                  <a:cubicBezTo>
                    <a:pt x="119" y="273"/>
                    <a:pt x="135" y="252"/>
                    <a:pt x="146" y="244"/>
                  </a:cubicBezTo>
                  <a:cubicBezTo>
                    <a:pt x="151" y="240"/>
                    <a:pt x="156" y="240"/>
                    <a:pt x="159" y="241"/>
                  </a:cubicBezTo>
                  <a:cubicBezTo>
                    <a:pt x="162" y="243"/>
                    <a:pt x="164" y="248"/>
                    <a:pt x="163" y="255"/>
                  </a:cubicBezTo>
                  <a:cubicBezTo>
                    <a:pt x="162" y="265"/>
                    <a:pt x="162" y="265"/>
                    <a:pt x="162" y="265"/>
                  </a:cubicBezTo>
                  <a:cubicBezTo>
                    <a:pt x="161" y="277"/>
                    <a:pt x="159" y="288"/>
                    <a:pt x="163" y="310"/>
                  </a:cubicBezTo>
                  <a:cubicBezTo>
                    <a:pt x="167" y="328"/>
                    <a:pt x="167" y="328"/>
                    <a:pt x="167" y="328"/>
                  </a:cubicBezTo>
                  <a:cubicBezTo>
                    <a:pt x="171" y="347"/>
                    <a:pt x="174" y="360"/>
                    <a:pt x="167" y="386"/>
                  </a:cubicBezTo>
                  <a:cubicBezTo>
                    <a:pt x="160" y="407"/>
                    <a:pt x="160" y="407"/>
                    <a:pt x="160" y="407"/>
                  </a:cubicBezTo>
                  <a:cubicBezTo>
                    <a:pt x="154" y="426"/>
                    <a:pt x="150" y="437"/>
                    <a:pt x="163" y="450"/>
                  </a:cubicBezTo>
                  <a:cubicBezTo>
                    <a:pt x="175" y="463"/>
                    <a:pt x="182" y="463"/>
                    <a:pt x="198" y="465"/>
                  </a:cubicBezTo>
                  <a:cubicBezTo>
                    <a:pt x="218" y="468"/>
                    <a:pt x="218" y="468"/>
                    <a:pt x="218" y="468"/>
                  </a:cubicBezTo>
                  <a:cubicBezTo>
                    <a:pt x="247" y="473"/>
                    <a:pt x="250" y="474"/>
                    <a:pt x="267" y="486"/>
                  </a:cubicBezTo>
                  <a:cubicBezTo>
                    <a:pt x="272" y="489"/>
                    <a:pt x="272" y="489"/>
                    <a:pt x="272" y="489"/>
                  </a:cubicBezTo>
                  <a:cubicBezTo>
                    <a:pt x="287" y="499"/>
                    <a:pt x="303" y="498"/>
                    <a:pt x="317" y="498"/>
                  </a:cubicBezTo>
                  <a:cubicBezTo>
                    <a:pt x="325" y="498"/>
                    <a:pt x="332" y="497"/>
                    <a:pt x="338" y="499"/>
                  </a:cubicBezTo>
                  <a:cubicBezTo>
                    <a:pt x="348" y="501"/>
                    <a:pt x="348" y="501"/>
                    <a:pt x="348" y="501"/>
                  </a:cubicBezTo>
                  <a:cubicBezTo>
                    <a:pt x="363" y="505"/>
                    <a:pt x="381" y="510"/>
                    <a:pt x="398" y="497"/>
                  </a:cubicBezTo>
                  <a:cubicBezTo>
                    <a:pt x="399" y="496"/>
                    <a:pt x="400" y="495"/>
                    <a:pt x="399" y="494"/>
                  </a:cubicBezTo>
                  <a:cubicBezTo>
                    <a:pt x="398" y="493"/>
                    <a:pt x="397" y="493"/>
                    <a:pt x="396" y="494"/>
                  </a:cubicBezTo>
                  <a:cubicBezTo>
                    <a:pt x="380" y="505"/>
                    <a:pt x="364" y="501"/>
                    <a:pt x="349" y="497"/>
                  </a:cubicBezTo>
                  <a:cubicBezTo>
                    <a:pt x="339" y="495"/>
                    <a:pt x="339" y="495"/>
                    <a:pt x="339" y="495"/>
                  </a:cubicBezTo>
                  <a:cubicBezTo>
                    <a:pt x="332" y="493"/>
                    <a:pt x="325" y="494"/>
                    <a:pt x="317" y="494"/>
                  </a:cubicBezTo>
                  <a:cubicBezTo>
                    <a:pt x="303" y="494"/>
                    <a:pt x="288" y="495"/>
                    <a:pt x="274" y="486"/>
                  </a:cubicBezTo>
                  <a:cubicBezTo>
                    <a:pt x="269" y="483"/>
                    <a:pt x="269" y="483"/>
                    <a:pt x="269" y="483"/>
                  </a:cubicBezTo>
                  <a:cubicBezTo>
                    <a:pt x="252" y="471"/>
                    <a:pt x="249" y="469"/>
                    <a:pt x="219" y="464"/>
                  </a:cubicBezTo>
                  <a:cubicBezTo>
                    <a:pt x="199" y="461"/>
                    <a:pt x="199" y="461"/>
                    <a:pt x="199" y="461"/>
                  </a:cubicBezTo>
                  <a:cubicBezTo>
                    <a:pt x="183" y="460"/>
                    <a:pt x="177" y="459"/>
                    <a:pt x="165" y="447"/>
                  </a:cubicBezTo>
                  <a:cubicBezTo>
                    <a:pt x="154" y="436"/>
                    <a:pt x="158" y="427"/>
                    <a:pt x="164" y="409"/>
                  </a:cubicBezTo>
                  <a:cubicBezTo>
                    <a:pt x="171" y="387"/>
                    <a:pt x="171" y="387"/>
                    <a:pt x="171" y="387"/>
                  </a:cubicBezTo>
                  <a:cubicBezTo>
                    <a:pt x="179" y="360"/>
                    <a:pt x="175" y="346"/>
                    <a:pt x="171" y="327"/>
                  </a:cubicBezTo>
                  <a:cubicBezTo>
                    <a:pt x="167" y="310"/>
                    <a:pt x="167" y="310"/>
                    <a:pt x="167" y="310"/>
                  </a:cubicBezTo>
                  <a:cubicBezTo>
                    <a:pt x="163" y="287"/>
                    <a:pt x="165" y="277"/>
                    <a:pt x="166" y="266"/>
                  </a:cubicBezTo>
                  <a:cubicBezTo>
                    <a:pt x="167" y="256"/>
                    <a:pt x="167" y="256"/>
                    <a:pt x="167" y="256"/>
                  </a:cubicBezTo>
                  <a:cubicBezTo>
                    <a:pt x="168" y="247"/>
                    <a:pt x="166" y="241"/>
                    <a:pt x="161" y="238"/>
                  </a:cubicBezTo>
                  <a:cubicBezTo>
                    <a:pt x="157" y="235"/>
                    <a:pt x="151" y="236"/>
                    <a:pt x="144" y="240"/>
                  </a:cubicBezTo>
                  <a:cubicBezTo>
                    <a:pt x="132" y="249"/>
                    <a:pt x="115" y="270"/>
                    <a:pt x="107" y="300"/>
                  </a:cubicBezTo>
                  <a:cubicBezTo>
                    <a:pt x="104" y="314"/>
                    <a:pt x="104" y="322"/>
                    <a:pt x="105" y="327"/>
                  </a:cubicBezTo>
                  <a:cubicBezTo>
                    <a:pt x="106" y="333"/>
                    <a:pt x="106" y="336"/>
                    <a:pt x="100" y="345"/>
                  </a:cubicBezTo>
                  <a:cubicBezTo>
                    <a:pt x="90" y="356"/>
                    <a:pt x="90" y="356"/>
                    <a:pt x="90" y="356"/>
                  </a:cubicBezTo>
                  <a:cubicBezTo>
                    <a:pt x="82" y="364"/>
                    <a:pt x="78" y="369"/>
                    <a:pt x="82" y="383"/>
                  </a:cubicBezTo>
                  <a:cubicBezTo>
                    <a:pt x="88" y="402"/>
                    <a:pt x="88" y="421"/>
                    <a:pt x="82" y="436"/>
                  </a:cubicBezTo>
                  <a:cubicBezTo>
                    <a:pt x="79" y="445"/>
                    <a:pt x="75" y="449"/>
                    <a:pt x="72" y="451"/>
                  </a:cubicBezTo>
                  <a:cubicBezTo>
                    <a:pt x="68" y="452"/>
                    <a:pt x="62" y="450"/>
                    <a:pt x="54" y="444"/>
                  </a:cubicBezTo>
                  <a:cubicBezTo>
                    <a:pt x="45" y="438"/>
                    <a:pt x="36" y="436"/>
                    <a:pt x="28" y="434"/>
                  </a:cubicBezTo>
                  <a:cubicBezTo>
                    <a:pt x="21" y="432"/>
                    <a:pt x="14" y="430"/>
                    <a:pt x="11" y="426"/>
                  </a:cubicBezTo>
                  <a:cubicBezTo>
                    <a:pt x="8" y="423"/>
                    <a:pt x="10" y="421"/>
                    <a:pt x="15" y="416"/>
                  </a:cubicBezTo>
                  <a:cubicBezTo>
                    <a:pt x="19" y="412"/>
                    <a:pt x="25" y="407"/>
                    <a:pt x="26" y="399"/>
                  </a:cubicBezTo>
                  <a:cubicBezTo>
                    <a:pt x="27" y="399"/>
                    <a:pt x="27" y="398"/>
                    <a:pt x="26" y="398"/>
                  </a:cubicBezTo>
                  <a:cubicBezTo>
                    <a:pt x="25" y="394"/>
                    <a:pt x="23" y="390"/>
                    <a:pt x="22" y="386"/>
                  </a:cubicBezTo>
                  <a:cubicBezTo>
                    <a:pt x="20" y="382"/>
                    <a:pt x="18" y="378"/>
                    <a:pt x="17" y="374"/>
                  </a:cubicBezTo>
                  <a:cubicBezTo>
                    <a:pt x="16" y="369"/>
                    <a:pt x="15" y="364"/>
                    <a:pt x="15" y="359"/>
                  </a:cubicBezTo>
                  <a:cubicBezTo>
                    <a:pt x="14" y="354"/>
                    <a:pt x="14" y="349"/>
                    <a:pt x="13" y="344"/>
                  </a:cubicBezTo>
                  <a:cubicBezTo>
                    <a:pt x="12" y="340"/>
                    <a:pt x="10" y="336"/>
                    <a:pt x="8" y="332"/>
                  </a:cubicBezTo>
                  <a:cubicBezTo>
                    <a:pt x="6" y="329"/>
                    <a:pt x="3" y="324"/>
                    <a:pt x="4" y="322"/>
                  </a:cubicBezTo>
                  <a:cubicBezTo>
                    <a:pt x="4" y="322"/>
                    <a:pt x="5" y="321"/>
                    <a:pt x="7" y="321"/>
                  </a:cubicBezTo>
                  <a:cubicBezTo>
                    <a:pt x="12" y="321"/>
                    <a:pt x="18" y="323"/>
                    <a:pt x="26" y="326"/>
                  </a:cubicBezTo>
                  <a:cubicBezTo>
                    <a:pt x="38" y="330"/>
                    <a:pt x="51" y="333"/>
                    <a:pt x="59" y="329"/>
                  </a:cubicBezTo>
                  <a:cubicBezTo>
                    <a:pt x="63" y="326"/>
                    <a:pt x="65" y="323"/>
                    <a:pt x="66" y="318"/>
                  </a:cubicBezTo>
                  <a:cubicBezTo>
                    <a:pt x="68" y="302"/>
                    <a:pt x="70" y="292"/>
                    <a:pt x="80" y="281"/>
                  </a:cubicBezTo>
                  <a:cubicBezTo>
                    <a:pt x="82" y="278"/>
                    <a:pt x="82" y="278"/>
                    <a:pt x="82" y="278"/>
                  </a:cubicBezTo>
                  <a:cubicBezTo>
                    <a:pt x="91" y="267"/>
                    <a:pt x="100" y="257"/>
                    <a:pt x="101" y="242"/>
                  </a:cubicBezTo>
                  <a:cubicBezTo>
                    <a:pt x="101" y="227"/>
                    <a:pt x="92" y="217"/>
                    <a:pt x="72" y="211"/>
                  </a:cubicBezTo>
                  <a:cubicBezTo>
                    <a:pt x="69" y="211"/>
                    <a:pt x="63" y="210"/>
                    <a:pt x="56" y="209"/>
                  </a:cubicBezTo>
                  <a:cubicBezTo>
                    <a:pt x="41" y="208"/>
                    <a:pt x="17" y="205"/>
                    <a:pt x="14" y="196"/>
                  </a:cubicBezTo>
                  <a:cubicBezTo>
                    <a:pt x="11" y="190"/>
                    <a:pt x="32" y="168"/>
                    <a:pt x="40" y="160"/>
                  </a:cubicBezTo>
                  <a:cubicBezTo>
                    <a:pt x="46" y="155"/>
                    <a:pt x="46" y="155"/>
                    <a:pt x="46" y="155"/>
                  </a:cubicBezTo>
                  <a:cubicBezTo>
                    <a:pt x="48" y="152"/>
                    <a:pt x="51" y="150"/>
                    <a:pt x="53" y="149"/>
                  </a:cubicBezTo>
                  <a:cubicBezTo>
                    <a:pt x="56" y="146"/>
                    <a:pt x="59" y="144"/>
                    <a:pt x="61" y="141"/>
                  </a:cubicBezTo>
                  <a:cubicBezTo>
                    <a:pt x="63" y="139"/>
                    <a:pt x="64" y="137"/>
                    <a:pt x="65" y="134"/>
                  </a:cubicBezTo>
                  <a:cubicBezTo>
                    <a:pt x="67" y="130"/>
                    <a:pt x="68" y="127"/>
                    <a:pt x="71" y="125"/>
                  </a:cubicBezTo>
                  <a:cubicBezTo>
                    <a:pt x="74" y="124"/>
                    <a:pt x="76" y="124"/>
                    <a:pt x="78" y="125"/>
                  </a:cubicBezTo>
                  <a:cubicBezTo>
                    <a:pt x="82" y="128"/>
                    <a:pt x="83" y="138"/>
                    <a:pt x="84" y="145"/>
                  </a:cubicBezTo>
                  <a:cubicBezTo>
                    <a:pt x="84" y="149"/>
                    <a:pt x="84" y="153"/>
                    <a:pt x="85" y="155"/>
                  </a:cubicBezTo>
                  <a:cubicBezTo>
                    <a:pt x="89" y="167"/>
                    <a:pt x="105" y="178"/>
                    <a:pt x="131" y="190"/>
                  </a:cubicBezTo>
                  <a:cubicBezTo>
                    <a:pt x="169" y="207"/>
                    <a:pt x="182" y="185"/>
                    <a:pt x="197" y="159"/>
                  </a:cubicBezTo>
                  <a:cubicBezTo>
                    <a:pt x="202" y="148"/>
                    <a:pt x="198" y="129"/>
                    <a:pt x="191" y="121"/>
                  </a:cubicBezTo>
                  <a:cubicBezTo>
                    <a:pt x="189" y="119"/>
                    <a:pt x="186" y="118"/>
                    <a:pt x="183" y="117"/>
                  </a:cubicBezTo>
                  <a:cubicBezTo>
                    <a:pt x="181" y="116"/>
                    <a:pt x="178" y="116"/>
                    <a:pt x="177" y="114"/>
                  </a:cubicBezTo>
                  <a:cubicBezTo>
                    <a:pt x="172" y="107"/>
                    <a:pt x="170" y="90"/>
                    <a:pt x="170" y="80"/>
                  </a:cubicBezTo>
                  <a:cubicBezTo>
                    <a:pt x="170" y="73"/>
                    <a:pt x="175" y="64"/>
                    <a:pt x="183" y="59"/>
                  </a:cubicBezTo>
                  <a:cubicBezTo>
                    <a:pt x="186" y="56"/>
                    <a:pt x="194" y="52"/>
                    <a:pt x="202" y="56"/>
                  </a:cubicBezTo>
                  <a:cubicBezTo>
                    <a:pt x="210" y="59"/>
                    <a:pt x="212" y="66"/>
                    <a:pt x="215" y="74"/>
                  </a:cubicBezTo>
                  <a:cubicBezTo>
                    <a:pt x="217" y="78"/>
                    <a:pt x="217" y="78"/>
                    <a:pt x="217" y="78"/>
                  </a:cubicBezTo>
                  <a:cubicBezTo>
                    <a:pt x="227" y="104"/>
                    <a:pt x="230" y="107"/>
                    <a:pt x="255" y="103"/>
                  </a:cubicBezTo>
                  <a:cubicBezTo>
                    <a:pt x="265" y="102"/>
                    <a:pt x="279" y="95"/>
                    <a:pt x="288" y="87"/>
                  </a:cubicBezTo>
                  <a:cubicBezTo>
                    <a:pt x="300" y="76"/>
                    <a:pt x="302" y="73"/>
                    <a:pt x="300" y="59"/>
                  </a:cubicBezTo>
                  <a:cubicBezTo>
                    <a:pt x="297" y="47"/>
                    <a:pt x="300" y="12"/>
                    <a:pt x="310" y="7"/>
                  </a:cubicBezTo>
                  <a:cubicBezTo>
                    <a:pt x="316" y="4"/>
                    <a:pt x="337" y="4"/>
                    <a:pt x="345" y="9"/>
                  </a:cubicBezTo>
                  <a:cubicBezTo>
                    <a:pt x="347" y="10"/>
                    <a:pt x="349" y="11"/>
                    <a:pt x="349" y="13"/>
                  </a:cubicBezTo>
                  <a:cubicBezTo>
                    <a:pt x="349" y="15"/>
                    <a:pt x="351" y="18"/>
                    <a:pt x="353" y="22"/>
                  </a:cubicBezTo>
                  <a:cubicBezTo>
                    <a:pt x="357" y="27"/>
                    <a:pt x="361" y="34"/>
                    <a:pt x="359" y="40"/>
                  </a:cubicBezTo>
                  <a:cubicBezTo>
                    <a:pt x="357" y="43"/>
                    <a:pt x="351" y="46"/>
                    <a:pt x="346" y="49"/>
                  </a:cubicBezTo>
                  <a:cubicBezTo>
                    <a:pt x="339" y="53"/>
                    <a:pt x="337" y="70"/>
                    <a:pt x="339" y="77"/>
                  </a:cubicBezTo>
                  <a:cubicBezTo>
                    <a:pt x="342" y="85"/>
                    <a:pt x="345" y="91"/>
                    <a:pt x="347" y="93"/>
                  </a:cubicBezTo>
                  <a:cubicBezTo>
                    <a:pt x="353" y="98"/>
                    <a:pt x="357" y="97"/>
                    <a:pt x="359" y="96"/>
                  </a:cubicBezTo>
                  <a:cubicBezTo>
                    <a:pt x="361" y="96"/>
                    <a:pt x="363" y="96"/>
                    <a:pt x="367" y="106"/>
                  </a:cubicBezTo>
                  <a:cubicBezTo>
                    <a:pt x="370" y="113"/>
                    <a:pt x="369" y="125"/>
                    <a:pt x="364" y="131"/>
                  </a:cubicBezTo>
                  <a:cubicBezTo>
                    <a:pt x="361" y="135"/>
                    <a:pt x="358" y="136"/>
                    <a:pt x="355" y="135"/>
                  </a:cubicBezTo>
                  <a:cubicBezTo>
                    <a:pt x="349" y="135"/>
                    <a:pt x="344" y="128"/>
                    <a:pt x="338" y="122"/>
                  </a:cubicBezTo>
                  <a:cubicBezTo>
                    <a:pt x="330" y="112"/>
                    <a:pt x="320" y="100"/>
                    <a:pt x="305" y="107"/>
                  </a:cubicBezTo>
                  <a:cubicBezTo>
                    <a:pt x="295" y="111"/>
                    <a:pt x="288" y="150"/>
                    <a:pt x="288" y="152"/>
                  </a:cubicBezTo>
                  <a:cubicBezTo>
                    <a:pt x="287" y="157"/>
                    <a:pt x="292" y="165"/>
                    <a:pt x="297" y="172"/>
                  </a:cubicBezTo>
                  <a:cubicBezTo>
                    <a:pt x="301" y="177"/>
                    <a:pt x="311" y="190"/>
                    <a:pt x="324" y="191"/>
                  </a:cubicBezTo>
                  <a:cubicBezTo>
                    <a:pt x="337" y="193"/>
                    <a:pt x="351" y="193"/>
                    <a:pt x="362" y="193"/>
                  </a:cubicBezTo>
                  <a:cubicBezTo>
                    <a:pt x="372" y="193"/>
                    <a:pt x="384" y="192"/>
                    <a:pt x="386" y="195"/>
                  </a:cubicBezTo>
                  <a:cubicBezTo>
                    <a:pt x="387" y="196"/>
                    <a:pt x="387" y="198"/>
                    <a:pt x="386" y="200"/>
                  </a:cubicBezTo>
                  <a:cubicBezTo>
                    <a:pt x="383" y="207"/>
                    <a:pt x="368" y="214"/>
                    <a:pt x="354" y="214"/>
                  </a:cubicBezTo>
                  <a:cubicBezTo>
                    <a:pt x="353" y="214"/>
                    <a:pt x="352" y="215"/>
                    <a:pt x="352" y="216"/>
                  </a:cubicBezTo>
                  <a:cubicBezTo>
                    <a:pt x="352" y="218"/>
                    <a:pt x="353" y="218"/>
                    <a:pt x="354" y="218"/>
                  </a:cubicBezTo>
                  <a:cubicBezTo>
                    <a:pt x="369" y="218"/>
                    <a:pt x="385" y="211"/>
                    <a:pt x="390" y="202"/>
                  </a:cubicBezTo>
                  <a:cubicBezTo>
                    <a:pt x="391" y="198"/>
                    <a:pt x="391" y="195"/>
                    <a:pt x="389" y="192"/>
                  </a:cubicBezTo>
                  <a:cubicBezTo>
                    <a:pt x="387" y="188"/>
                    <a:pt x="378" y="188"/>
                    <a:pt x="362" y="189"/>
                  </a:cubicBezTo>
                  <a:cubicBezTo>
                    <a:pt x="351" y="189"/>
                    <a:pt x="337" y="189"/>
                    <a:pt x="324" y="187"/>
                  </a:cubicBezTo>
                  <a:cubicBezTo>
                    <a:pt x="317" y="186"/>
                    <a:pt x="308" y="180"/>
                    <a:pt x="300" y="170"/>
                  </a:cubicBezTo>
                  <a:cubicBezTo>
                    <a:pt x="294" y="162"/>
                    <a:pt x="292" y="155"/>
                    <a:pt x="292" y="152"/>
                  </a:cubicBezTo>
                  <a:cubicBezTo>
                    <a:pt x="295" y="131"/>
                    <a:pt x="302" y="112"/>
                    <a:pt x="306" y="110"/>
                  </a:cubicBezTo>
                  <a:cubicBezTo>
                    <a:pt x="319" y="105"/>
                    <a:pt x="327" y="115"/>
                    <a:pt x="335" y="124"/>
                  </a:cubicBezTo>
                  <a:cubicBezTo>
                    <a:pt x="341" y="132"/>
                    <a:pt x="347" y="138"/>
                    <a:pt x="354" y="139"/>
                  </a:cubicBezTo>
                  <a:cubicBezTo>
                    <a:pt x="359" y="140"/>
                    <a:pt x="364" y="138"/>
                    <a:pt x="367" y="134"/>
                  </a:cubicBezTo>
                  <a:cubicBezTo>
                    <a:pt x="373" y="126"/>
                    <a:pt x="374" y="112"/>
                    <a:pt x="371" y="105"/>
                  </a:cubicBezTo>
                  <a:cubicBezTo>
                    <a:pt x="366" y="93"/>
                    <a:pt x="364" y="91"/>
                    <a:pt x="359" y="92"/>
                  </a:cubicBezTo>
                  <a:cubicBezTo>
                    <a:pt x="356" y="93"/>
                    <a:pt x="354" y="93"/>
                    <a:pt x="350" y="90"/>
                  </a:cubicBezTo>
                  <a:cubicBezTo>
                    <a:pt x="348" y="88"/>
                    <a:pt x="345" y="83"/>
                    <a:pt x="343" y="75"/>
                  </a:cubicBezTo>
                  <a:cubicBezTo>
                    <a:pt x="341" y="69"/>
                    <a:pt x="343" y="55"/>
                    <a:pt x="348" y="53"/>
                  </a:cubicBezTo>
                  <a:cubicBezTo>
                    <a:pt x="354" y="50"/>
                    <a:pt x="361" y="46"/>
                    <a:pt x="363" y="41"/>
                  </a:cubicBezTo>
                  <a:cubicBezTo>
                    <a:pt x="366" y="34"/>
                    <a:pt x="361" y="26"/>
                    <a:pt x="356" y="20"/>
                  </a:cubicBezTo>
                  <a:cubicBezTo>
                    <a:pt x="355" y="17"/>
                    <a:pt x="353" y="14"/>
                    <a:pt x="353" y="12"/>
                  </a:cubicBezTo>
                  <a:cubicBezTo>
                    <a:pt x="352" y="9"/>
                    <a:pt x="351" y="7"/>
                    <a:pt x="347" y="5"/>
                  </a:cubicBezTo>
                  <a:cubicBezTo>
                    <a:pt x="337" y="0"/>
                    <a:pt x="315" y="0"/>
                    <a:pt x="30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29" name="Freeform 496">
              <a:extLst>
                <a:ext uri="{FF2B5EF4-FFF2-40B4-BE49-F238E27FC236}">
                  <a16:creationId xmlns:a16="http://schemas.microsoft.com/office/drawing/2014/main" id="{CEA6B5AB-E3D5-BE43-4B3F-46E402199175}"/>
                </a:ext>
              </a:extLst>
            </p:cNvPr>
            <p:cNvSpPr>
              <a:spLocks noEditPoints="1"/>
            </p:cNvSpPr>
            <p:nvPr/>
          </p:nvSpPr>
          <p:spPr bwMode="auto">
            <a:xfrm>
              <a:off x="1588" y="2700"/>
              <a:ext cx="995" cy="714"/>
            </a:xfrm>
            <a:custGeom>
              <a:avLst/>
              <a:gdLst>
                <a:gd name="T0" fmla="*/ 109 w 330"/>
                <a:gd name="T1" fmla="*/ 363 h 222"/>
                <a:gd name="T2" fmla="*/ 190 w 330"/>
                <a:gd name="T3" fmla="*/ 1830 h 222"/>
                <a:gd name="T4" fmla="*/ 817 w 330"/>
                <a:gd name="T5" fmla="*/ 3589 h 222"/>
                <a:gd name="T6" fmla="*/ 2382 w 330"/>
                <a:gd name="T7" fmla="*/ 3663 h 222"/>
                <a:gd name="T8" fmla="*/ 3072 w 330"/>
                <a:gd name="T9" fmla="*/ 3888 h 222"/>
                <a:gd name="T10" fmla="*/ 2747 w 330"/>
                <a:gd name="T11" fmla="*/ 4728 h 222"/>
                <a:gd name="T12" fmla="*/ 2409 w 330"/>
                <a:gd name="T13" fmla="*/ 5162 h 222"/>
                <a:gd name="T14" fmla="*/ 3045 w 330"/>
                <a:gd name="T15" fmla="*/ 6786 h 222"/>
                <a:gd name="T16" fmla="*/ 3920 w 330"/>
                <a:gd name="T17" fmla="*/ 7085 h 222"/>
                <a:gd name="T18" fmla="*/ 3920 w 330"/>
                <a:gd name="T19" fmla="*/ 6683 h 222"/>
                <a:gd name="T20" fmla="*/ 3808 w 330"/>
                <a:gd name="T21" fmla="*/ 4863 h 222"/>
                <a:gd name="T22" fmla="*/ 4164 w 330"/>
                <a:gd name="T23" fmla="*/ 4757 h 222"/>
                <a:gd name="T24" fmla="*/ 4963 w 330"/>
                <a:gd name="T25" fmla="*/ 5223 h 222"/>
                <a:gd name="T26" fmla="*/ 6054 w 330"/>
                <a:gd name="T27" fmla="*/ 5722 h 222"/>
                <a:gd name="T28" fmla="*/ 6163 w 330"/>
                <a:gd name="T29" fmla="*/ 6754 h 222"/>
                <a:gd name="T30" fmla="*/ 7019 w 330"/>
                <a:gd name="T31" fmla="*/ 7323 h 222"/>
                <a:gd name="T32" fmla="*/ 7074 w 330"/>
                <a:gd name="T33" fmla="*/ 6857 h 222"/>
                <a:gd name="T34" fmla="*/ 7101 w 330"/>
                <a:gd name="T35" fmla="*/ 5886 h 222"/>
                <a:gd name="T36" fmla="*/ 7372 w 330"/>
                <a:gd name="T37" fmla="*/ 4863 h 222"/>
                <a:gd name="T38" fmla="*/ 8053 w 330"/>
                <a:gd name="T39" fmla="*/ 4654 h 222"/>
                <a:gd name="T40" fmla="*/ 8883 w 330"/>
                <a:gd name="T41" fmla="*/ 4625 h 222"/>
                <a:gd name="T42" fmla="*/ 8364 w 330"/>
                <a:gd name="T43" fmla="*/ 3557 h 222"/>
                <a:gd name="T44" fmla="*/ 7372 w 330"/>
                <a:gd name="T45" fmla="*/ 3123 h 222"/>
                <a:gd name="T46" fmla="*/ 6663 w 330"/>
                <a:gd name="T47" fmla="*/ 1830 h 222"/>
                <a:gd name="T48" fmla="*/ 4218 w 330"/>
                <a:gd name="T49" fmla="*/ 1200 h 222"/>
                <a:gd name="T50" fmla="*/ 271 w 330"/>
                <a:gd name="T51" fmla="*/ 196 h 222"/>
                <a:gd name="T52" fmla="*/ 464 w 330"/>
                <a:gd name="T53" fmla="*/ 2493 h 222"/>
                <a:gd name="T54" fmla="*/ 217 w 330"/>
                <a:gd name="T55" fmla="*/ 402 h 222"/>
                <a:gd name="T56" fmla="*/ 302 w 330"/>
                <a:gd name="T57" fmla="*/ 331 h 222"/>
                <a:gd name="T58" fmla="*/ 4218 w 330"/>
                <a:gd name="T59" fmla="*/ 1335 h 222"/>
                <a:gd name="T60" fmla="*/ 6609 w 330"/>
                <a:gd name="T61" fmla="*/ 1965 h 222"/>
                <a:gd name="T62" fmla="*/ 7291 w 330"/>
                <a:gd name="T63" fmla="*/ 3226 h 222"/>
                <a:gd name="T64" fmla="*/ 8337 w 330"/>
                <a:gd name="T65" fmla="*/ 3692 h 222"/>
                <a:gd name="T66" fmla="*/ 8801 w 330"/>
                <a:gd name="T67" fmla="*/ 4519 h 222"/>
                <a:gd name="T68" fmla="*/ 8174 w 330"/>
                <a:gd name="T69" fmla="*/ 4625 h 222"/>
                <a:gd name="T70" fmla="*/ 7264 w 330"/>
                <a:gd name="T71" fmla="*/ 4863 h 222"/>
                <a:gd name="T72" fmla="*/ 7019 w 330"/>
                <a:gd name="T73" fmla="*/ 5792 h 222"/>
                <a:gd name="T74" fmla="*/ 6965 w 330"/>
                <a:gd name="T75" fmla="*/ 6921 h 222"/>
                <a:gd name="T76" fmla="*/ 6992 w 330"/>
                <a:gd name="T77" fmla="*/ 7188 h 222"/>
                <a:gd name="T78" fmla="*/ 6272 w 330"/>
                <a:gd name="T79" fmla="*/ 6786 h 222"/>
                <a:gd name="T80" fmla="*/ 6109 w 330"/>
                <a:gd name="T81" fmla="*/ 5587 h 222"/>
                <a:gd name="T82" fmla="*/ 5017 w 330"/>
                <a:gd name="T83" fmla="*/ 5120 h 222"/>
                <a:gd name="T84" fmla="*/ 4164 w 330"/>
                <a:gd name="T85" fmla="*/ 4625 h 222"/>
                <a:gd name="T86" fmla="*/ 3727 w 330"/>
                <a:gd name="T87" fmla="*/ 4789 h 222"/>
                <a:gd name="T88" fmla="*/ 3808 w 330"/>
                <a:gd name="T89" fmla="*/ 6786 h 222"/>
                <a:gd name="T90" fmla="*/ 3862 w 330"/>
                <a:gd name="T91" fmla="*/ 6982 h 222"/>
                <a:gd name="T92" fmla="*/ 3072 w 330"/>
                <a:gd name="T93" fmla="*/ 6651 h 222"/>
                <a:gd name="T94" fmla="*/ 2436 w 330"/>
                <a:gd name="T95" fmla="*/ 5255 h 222"/>
                <a:gd name="T96" fmla="*/ 2828 w 330"/>
                <a:gd name="T97" fmla="*/ 4821 h 222"/>
                <a:gd name="T98" fmla="*/ 3154 w 330"/>
                <a:gd name="T99" fmla="*/ 3795 h 222"/>
                <a:gd name="T100" fmla="*/ 2436 w 330"/>
                <a:gd name="T101" fmla="*/ 3557 h 222"/>
                <a:gd name="T102" fmla="*/ 871 w 330"/>
                <a:gd name="T103" fmla="*/ 3454 h 222"/>
                <a:gd name="T104" fmla="*/ 109 w 330"/>
                <a:gd name="T105" fmla="*/ 363 h 222"/>
                <a:gd name="T106" fmla="*/ 109 w 330"/>
                <a:gd name="T107" fmla="*/ 363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30" h="222">
                  <a:moveTo>
                    <a:pt x="10" y="6"/>
                  </a:moveTo>
                  <a:cubicBezTo>
                    <a:pt x="7" y="7"/>
                    <a:pt x="5" y="9"/>
                    <a:pt x="4" y="11"/>
                  </a:cubicBezTo>
                  <a:cubicBezTo>
                    <a:pt x="2" y="15"/>
                    <a:pt x="0" y="20"/>
                    <a:pt x="0" y="25"/>
                  </a:cubicBezTo>
                  <a:cubicBezTo>
                    <a:pt x="0" y="35"/>
                    <a:pt x="4" y="45"/>
                    <a:pt x="7" y="55"/>
                  </a:cubicBezTo>
                  <a:cubicBezTo>
                    <a:pt x="10" y="62"/>
                    <a:pt x="12" y="69"/>
                    <a:pt x="13" y="76"/>
                  </a:cubicBezTo>
                  <a:cubicBezTo>
                    <a:pt x="16" y="96"/>
                    <a:pt x="19" y="101"/>
                    <a:pt x="30" y="108"/>
                  </a:cubicBezTo>
                  <a:cubicBezTo>
                    <a:pt x="42" y="115"/>
                    <a:pt x="50" y="115"/>
                    <a:pt x="68" y="108"/>
                  </a:cubicBezTo>
                  <a:cubicBezTo>
                    <a:pt x="77" y="104"/>
                    <a:pt x="82" y="107"/>
                    <a:pt x="87" y="110"/>
                  </a:cubicBezTo>
                  <a:cubicBezTo>
                    <a:pt x="90" y="112"/>
                    <a:pt x="94" y="115"/>
                    <a:pt x="100" y="115"/>
                  </a:cubicBezTo>
                  <a:cubicBezTo>
                    <a:pt x="106" y="115"/>
                    <a:pt x="111" y="115"/>
                    <a:pt x="112" y="117"/>
                  </a:cubicBezTo>
                  <a:cubicBezTo>
                    <a:pt x="113" y="118"/>
                    <a:pt x="113" y="120"/>
                    <a:pt x="112" y="124"/>
                  </a:cubicBezTo>
                  <a:cubicBezTo>
                    <a:pt x="110" y="131"/>
                    <a:pt x="105" y="137"/>
                    <a:pt x="100" y="142"/>
                  </a:cubicBezTo>
                  <a:cubicBezTo>
                    <a:pt x="98" y="145"/>
                    <a:pt x="95" y="148"/>
                    <a:pt x="94" y="150"/>
                  </a:cubicBezTo>
                  <a:cubicBezTo>
                    <a:pt x="93" y="152"/>
                    <a:pt x="90" y="153"/>
                    <a:pt x="88" y="155"/>
                  </a:cubicBezTo>
                  <a:cubicBezTo>
                    <a:pt x="82" y="157"/>
                    <a:pt x="75" y="161"/>
                    <a:pt x="79" y="173"/>
                  </a:cubicBezTo>
                  <a:cubicBezTo>
                    <a:pt x="84" y="190"/>
                    <a:pt x="92" y="197"/>
                    <a:pt x="111" y="204"/>
                  </a:cubicBezTo>
                  <a:cubicBezTo>
                    <a:pt x="123" y="209"/>
                    <a:pt x="123" y="209"/>
                    <a:pt x="123" y="209"/>
                  </a:cubicBezTo>
                  <a:cubicBezTo>
                    <a:pt x="134" y="213"/>
                    <a:pt x="140" y="216"/>
                    <a:pt x="143" y="213"/>
                  </a:cubicBezTo>
                  <a:cubicBezTo>
                    <a:pt x="144" y="213"/>
                    <a:pt x="145" y="211"/>
                    <a:pt x="145" y="209"/>
                  </a:cubicBezTo>
                  <a:cubicBezTo>
                    <a:pt x="145" y="205"/>
                    <a:pt x="144" y="203"/>
                    <a:pt x="143" y="201"/>
                  </a:cubicBezTo>
                  <a:cubicBezTo>
                    <a:pt x="140" y="199"/>
                    <a:pt x="138" y="195"/>
                    <a:pt x="136" y="181"/>
                  </a:cubicBezTo>
                  <a:cubicBezTo>
                    <a:pt x="134" y="167"/>
                    <a:pt x="134" y="153"/>
                    <a:pt x="139" y="146"/>
                  </a:cubicBezTo>
                  <a:cubicBezTo>
                    <a:pt x="141" y="144"/>
                    <a:pt x="144" y="143"/>
                    <a:pt x="149" y="143"/>
                  </a:cubicBezTo>
                  <a:cubicBezTo>
                    <a:pt x="152" y="143"/>
                    <a:pt x="152" y="143"/>
                    <a:pt x="152" y="143"/>
                  </a:cubicBezTo>
                  <a:cubicBezTo>
                    <a:pt x="159" y="143"/>
                    <a:pt x="159" y="143"/>
                    <a:pt x="166" y="147"/>
                  </a:cubicBezTo>
                  <a:cubicBezTo>
                    <a:pt x="181" y="157"/>
                    <a:pt x="181" y="157"/>
                    <a:pt x="181" y="157"/>
                  </a:cubicBezTo>
                  <a:cubicBezTo>
                    <a:pt x="199" y="169"/>
                    <a:pt x="205" y="169"/>
                    <a:pt x="212" y="170"/>
                  </a:cubicBezTo>
                  <a:cubicBezTo>
                    <a:pt x="215" y="171"/>
                    <a:pt x="218" y="171"/>
                    <a:pt x="221" y="172"/>
                  </a:cubicBezTo>
                  <a:cubicBezTo>
                    <a:pt x="230" y="175"/>
                    <a:pt x="230" y="179"/>
                    <a:pt x="227" y="193"/>
                  </a:cubicBezTo>
                  <a:cubicBezTo>
                    <a:pt x="225" y="203"/>
                    <a:pt x="225" y="203"/>
                    <a:pt x="225" y="203"/>
                  </a:cubicBezTo>
                  <a:cubicBezTo>
                    <a:pt x="225" y="209"/>
                    <a:pt x="226" y="213"/>
                    <a:pt x="229" y="216"/>
                  </a:cubicBezTo>
                  <a:cubicBezTo>
                    <a:pt x="235" y="222"/>
                    <a:pt x="247" y="222"/>
                    <a:pt x="256" y="220"/>
                  </a:cubicBezTo>
                  <a:cubicBezTo>
                    <a:pt x="257" y="220"/>
                    <a:pt x="259" y="219"/>
                    <a:pt x="260" y="218"/>
                  </a:cubicBezTo>
                  <a:cubicBezTo>
                    <a:pt x="261" y="215"/>
                    <a:pt x="260" y="211"/>
                    <a:pt x="258" y="206"/>
                  </a:cubicBezTo>
                  <a:cubicBezTo>
                    <a:pt x="257" y="202"/>
                    <a:pt x="255" y="196"/>
                    <a:pt x="255" y="189"/>
                  </a:cubicBezTo>
                  <a:cubicBezTo>
                    <a:pt x="255" y="181"/>
                    <a:pt x="256" y="179"/>
                    <a:pt x="259" y="177"/>
                  </a:cubicBezTo>
                  <a:cubicBezTo>
                    <a:pt x="261" y="174"/>
                    <a:pt x="264" y="171"/>
                    <a:pt x="267" y="161"/>
                  </a:cubicBezTo>
                  <a:cubicBezTo>
                    <a:pt x="268" y="156"/>
                    <a:pt x="269" y="151"/>
                    <a:pt x="269" y="146"/>
                  </a:cubicBezTo>
                  <a:cubicBezTo>
                    <a:pt x="271" y="136"/>
                    <a:pt x="271" y="131"/>
                    <a:pt x="282" y="131"/>
                  </a:cubicBezTo>
                  <a:cubicBezTo>
                    <a:pt x="290" y="131"/>
                    <a:pt x="292" y="135"/>
                    <a:pt x="294" y="140"/>
                  </a:cubicBezTo>
                  <a:cubicBezTo>
                    <a:pt x="296" y="145"/>
                    <a:pt x="298" y="149"/>
                    <a:pt x="305" y="149"/>
                  </a:cubicBezTo>
                  <a:cubicBezTo>
                    <a:pt x="313" y="149"/>
                    <a:pt x="320" y="144"/>
                    <a:pt x="324" y="139"/>
                  </a:cubicBezTo>
                  <a:cubicBezTo>
                    <a:pt x="328" y="134"/>
                    <a:pt x="330" y="129"/>
                    <a:pt x="329" y="126"/>
                  </a:cubicBezTo>
                  <a:cubicBezTo>
                    <a:pt x="328" y="118"/>
                    <a:pt x="322" y="113"/>
                    <a:pt x="305" y="107"/>
                  </a:cubicBezTo>
                  <a:cubicBezTo>
                    <a:pt x="298" y="104"/>
                    <a:pt x="293" y="104"/>
                    <a:pt x="288" y="103"/>
                  </a:cubicBezTo>
                  <a:cubicBezTo>
                    <a:pt x="281" y="103"/>
                    <a:pt x="276" y="103"/>
                    <a:pt x="269" y="94"/>
                  </a:cubicBezTo>
                  <a:cubicBezTo>
                    <a:pt x="264" y="88"/>
                    <a:pt x="261" y="81"/>
                    <a:pt x="258" y="75"/>
                  </a:cubicBezTo>
                  <a:cubicBezTo>
                    <a:pt x="254" y="67"/>
                    <a:pt x="250" y="59"/>
                    <a:pt x="243" y="55"/>
                  </a:cubicBezTo>
                  <a:cubicBezTo>
                    <a:pt x="231" y="48"/>
                    <a:pt x="209" y="44"/>
                    <a:pt x="178" y="39"/>
                  </a:cubicBezTo>
                  <a:cubicBezTo>
                    <a:pt x="154" y="36"/>
                    <a:pt x="154" y="36"/>
                    <a:pt x="154" y="36"/>
                  </a:cubicBezTo>
                  <a:cubicBezTo>
                    <a:pt x="132" y="33"/>
                    <a:pt x="110" y="30"/>
                    <a:pt x="91" y="18"/>
                  </a:cubicBezTo>
                  <a:cubicBezTo>
                    <a:pt x="69" y="3"/>
                    <a:pt x="25" y="0"/>
                    <a:pt x="10" y="6"/>
                  </a:cubicBezTo>
                  <a:close/>
                  <a:moveTo>
                    <a:pt x="32" y="104"/>
                  </a:moveTo>
                  <a:cubicBezTo>
                    <a:pt x="22" y="98"/>
                    <a:pt x="20" y="95"/>
                    <a:pt x="17" y="75"/>
                  </a:cubicBezTo>
                  <a:cubicBezTo>
                    <a:pt x="16" y="68"/>
                    <a:pt x="14" y="61"/>
                    <a:pt x="11" y="53"/>
                  </a:cubicBezTo>
                  <a:cubicBezTo>
                    <a:pt x="6" y="39"/>
                    <a:pt x="1" y="24"/>
                    <a:pt x="8" y="12"/>
                  </a:cubicBezTo>
                  <a:cubicBezTo>
                    <a:pt x="8" y="12"/>
                    <a:pt x="8" y="12"/>
                    <a:pt x="8" y="12"/>
                  </a:cubicBezTo>
                  <a:cubicBezTo>
                    <a:pt x="8" y="11"/>
                    <a:pt x="9" y="11"/>
                    <a:pt x="11" y="10"/>
                  </a:cubicBezTo>
                  <a:cubicBezTo>
                    <a:pt x="24" y="5"/>
                    <a:pt x="66" y="6"/>
                    <a:pt x="89" y="21"/>
                  </a:cubicBezTo>
                  <a:cubicBezTo>
                    <a:pt x="109" y="34"/>
                    <a:pt x="131" y="37"/>
                    <a:pt x="154" y="40"/>
                  </a:cubicBezTo>
                  <a:cubicBezTo>
                    <a:pt x="178" y="43"/>
                    <a:pt x="178" y="43"/>
                    <a:pt x="178" y="43"/>
                  </a:cubicBezTo>
                  <a:cubicBezTo>
                    <a:pt x="208" y="48"/>
                    <a:pt x="229" y="52"/>
                    <a:pt x="241" y="59"/>
                  </a:cubicBezTo>
                  <a:cubicBezTo>
                    <a:pt x="247" y="62"/>
                    <a:pt x="250" y="69"/>
                    <a:pt x="254" y="77"/>
                  </a:cubicBezTo>
                  <a:cubicBezTo>
                    <a:pt x="257" y="83"/>
                    <a:pt x="260" y="90"/>
                    <a:pt x="266" y="97"/>
                  </a:cubicBezTo>
                  <a:cubicBezTo>
                    <a:pt x="274" y="106"/>
                    <a:pt x="280" y="107"/>
                    <a:pt x="288" y="107"/>
                  </a:cubicBezTo>
                  <a:cubicBezTo>
                    <a:pt x="292" y="108"/>
                    <a:pt x="298" y="108"/>
                    <a:pt x="304" y="111"/>
                  </a:cubicBezTo>
                  <a:cubicBezTo>
                    <a:pt x="321" y="117"/>
                    <a:pt x="324" y="121"/>
                    <a:pt x="325" y="127"/>
                  </a:cubicBezTo>
                  <a:cubicBezTo>
                    <a:pt x="326" y="128"/>
                    <a:pt x="325" y="132"/>
                    <a:pt x="321" y="136"/>
                  </a:cubicBezTo>
                  <a:cubicBezTo>
                    <a:pt x="317" y="141"/>
                    <a:pt x="311" y="145"/>
                    <a:pt x="305" y="145"/>
                  </a:cubicBezTo>
                  <a:cubicBezTo>
                    <a:pt x="301" y="145"/>
                    <a:pt x="300" y="143"/>
                    <a:pt x="298" y="139"/>
                  </a:cubicBezTo>
                  <a:cubicBezTo>
                    <a:pt x="296" y="134"/>
                    <a:pt x="293" y="127"/>
                    <a:pt x="282" y="127"/>
                  </a:cubicBezTo>
                  <a:cubicBezTo>
                    <a:pt x="268" y="127"/>
                    <a:pt x="267" y="135"/>
                    <a:pt x="265" y="146"/>
                  </a:cubicBezTo>
                  <a:cubicBezTo>
                    <a:pt x="265" y="150"/>
                    <a:pt x="264" y="155"/>
                    <a:pt x="263" y="160"/>
                  </a:cubicBezTo>
                  <a:cubicBezTo>
                    <a:pt x="260" y="169"/>
                    <a:pt x="258" y="171"/>
                    <a:pt x="256" y="174"/>
                  </a:cubicBezTo>
                  <a:cubicBezTo>
                    <a:pt x="253" y="177"/>
                    <a:pt x="251" y="180"/>
                    <a:pt x="251" y="189"/>
                  </a:cubicBezTo>
                  <a:cubicBezTo>
                    <a:pt x="251" y="196"/>
                    <a:pt x="253" y="203"/>
                    <a:pt x="254" y="208"/>
                  </a:cubicBezTo>
                  <a:cubicBezTo>
                    <a:pt x="256" y="211"/>
                    <a:pt x="257" y="215"/>
                    <a:pt x="256" y="216"/>
                  </a:cubicBezTo>
                  <a:cubicBezTo>
                    <a:pt x="256" y="216"/>
                    <a:pt x="255" y="216"/>
                    <a:pt x="255" y="216"/>
                  </a:cubicBezTo>
                  <a:cubicBezTo>
                    <a:pt x="244" y="218"/>
                    <a:pt x="235" y="217"/>
                    <a:pt x="232" y="213"/>
                  </a:cubicBezTo>
                  <a:cubicBezTo>
                    <a:pt x="229" y="211"/>
                    <a:pt x="229" y="208"/>
                    <a:pt x="229" y="204"/>
                  </a:cubicBezTo>
                  <a:cubicBezTo>
                    <a:pt x="231" y="194"/>
                    <a:pt x="231" y="194"/>
                    <a:pt x="231" y="194"/>
                  </a:cubicBezTo>
                  <a:cubicBezTo>
                    <a:pt x="233" y="181"/>
                    <a:pt x="235" y="172"/>
                    <a:pt x="223" y="168"/>
                  </a:cubicBezTo>
                  <a:cubicBezTo>
                    <a:pt x="218" y="167"/>
                    <a:pt x="215" y="167"/>
                    <a:pt x="212" y="166"/>
                  </a:cubicBezTo>
                  <a:cubicBezTo>
                    <a:pt x="206" y="165"/>
                    <a:pt x="200" y="165"/>
                    <a:pt x="183" y="154"/>
                  </a:cubicBezTo>
                  <a:cubicBezTo>
                    <a:pt x="169" y="144"/>
                    <a:pt x="169" y="144"/>
                    <a:pt x="169" y="144"/>
                  </a:cubicBezTo>
                  <a:cubicBezTo>
                    <a:pt x="161" y="139"/>
                    <a:pt x="160" y="139"/>
                    <a:pt x="152" y="139"/>
                  </a:cubicBezTo>
                  <a:cubicBezTo>
                    <a:pt x="149" y="139"/>
                    <a:pt x="149" y="139"/>
                    <a:pt x="149" y="139"/>
                  </a:cubicBezTo>
                  <a:cubicBezTo>
                    <a:pt x="143" y="139"/>
                    <a:pt x="139" y="140"/>
                    <a:pt x="136" y="144"/>
                  </a:cubicBezTo>
                  <a:cubicBezTo>
                    <a:pt x="130" y="151"/>
                    <a:pt x="130" y="166"/>
                    <a:pt x="132" y="181"/>
                  </a:cubicBezTo>
                  <a:cubicBezTo>
                    <a:pt x="134" y="196"/>
                    <a:pt x="137" y="201"/>
                    <a:pt x="139" y="204"/>
                  </a:cubicBezTo>
                  <a:cubicBezTo>
                    <a:pt x="141" y="206"/>
                    <a:pt x="141" y="206"/>
                    <a:pt x="141" y="209"/>
                  </a:cubicBezTo>
                  <a:cubicBezTo>
                    <a:pt x="141" y="209"/>
                    <a:pt x="141" y="210"/>
                    <a:pt x="141" y="210"/>
                  </a:cubicBezTo>
                  <a:cubicBezTo>
                    <a:pt x="139" y="211"/>
                    <a:pt x="132" y="208"/>
                    <a:pt x="125" y="205"/>
                  </a:cubicBezTo>
                  <a:cubicBezTo>
                    <a:pt x="112" y="200"/>
                    <a:pt x="112" y="200"/>
                    <a:pt x="112" y="200"/>
                  </a:cubicBezTo>
                  <a:cubicBezTo>
                    <a:pt x="94" y="194"/>
                    <a:pt x="88" y="188"/>
                    <a:pt x="83" y="172"/>
                  </a:cubicBezTo>
                  <a:cubicBezTo>
                    <a:pt x="80" y="163"/>
                    <a:pt x="84" y="161"/>
                    <a:pt x="89" y="158"/>
                  </a:cubicBezTo>
                  <a:cubicBezTo>
                    <a:pt x="92" y="157"/>
                    <a:pt x="95" y="155"/>
                    <a:pt x="97" y="152"/>
                  </a:cubicBezTo>
                  <a:cubicBezTo>
                    <a:pt x="98" y="150"/>
                    <a:pt x="101" y="148"/>
                    <a:pt x="103" y="145"/>
                  </a:cubicBezTo>
                  <a:cubicBezTo>
                    <a:pt x="108" y="139"/>
                    <a:pt x="114" y="133"/>
                    <a:pt x="116" y="125"/>
                  </a:cubicBezTo>
                  <a:cubicBezTo>
                    <a:pt x="117" y="120"/>
                    <a:pt x="117" y="117"/>
                    <a:pt x="115" y="114"/>
                  </a:cubicBezTo>
                  <a:cubicBezTo>
                    <a:pt x="113" y="111"/>
                    <a:pt x="108" y="111"/>
                    <a:pt x="100" y="111"/>
                  </a:cubicBezTo>
                  <a:cubicBezTo>
                    <a:pt x="95" y="111"/>
                    <a:pt x="92" y="109"/>
                    <a:pt x="89" y="107"/>
                  </a:cubicBezTo>
                  <a:cubicBezTo>
                    <a:pt x="84" y="103"/>
                    <a:pt x="78" y="100"/>
                    <a:pt x="67" y="104"/>
                  </a:cubicBezTo>
                  <a:cubicBezTo>
                    <a:pt x="50" y="111"/>
                    <a:pt x="42" y="111"/>
                    <a:pt x="32" y="104"/>
                  </a:cubicBezTo>
                  <a:close/>
                  <a:moveTo>
                    <a:pt x="4" y="11"/>
                  </a:moveTo>
                  <a:cubicBezTo>
                    <a:pt x="4" y="11"/>
                    <a:pt x="4" y="11"/>
                    <a:pt x="4" y="11"/>
                  </a:cubicBezTo>
                  <a:cubicBezTo>
                    <a:pt x="4" y="11"/>
                    <a:pt x="4" y="11"/>
                    <a:pt x="4" y="10"/>
                  </a:cubicBezTo>
                  <a:cubicBezTo>
                    <a:pt x="4" y="11"/>
                    <a:pt x="4" y="11"/>
                    <a:pt x="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0" name="Freeform 497">
              <a:extLst>
                <a:ext uri="{FF2B5EF4-FFF2-40B4-BE49-F238E27FC236}">
                  <a16:creationId xmlns:a16="http://schemas.microsoft.com/office/drawing/2014/main" id="{5EE2B6BB-D479-2DD8-C6DA-A3B5AE5A0F58}"/>
                </a:ext>
              </a:extLst>
            </p:cNvPr>
            <p:cNvSpPr>
              <a:spLocks noEditPoints="1"/>
            </p:cNvSpPr>
            <p:nvPr/>
          </p:nvSpPr>
          <p:spPr bwMode="auto">
            <a:xfrm>
              <a:off x="3219" y="2780"/>
              <a:ext cx="980" cy="656"/>
            </a:xfrm>
            <a:custGeom>
              <a:avLst/>
              <a:gdLst>
                <a:gd name="T0" fmla="*/ 6691 w 325"/>
                <a:gd name="T1" fmla="*/ 238 h 204"/>
                <a:gd name="T2" fmla="*/ 5621 w 325"/>
                <a:gd name="T3" fmla="*/ 270 h 204"/>
                <a:gd name="T4" fmla="*/ 3727 w 325"/>
                <a:gd name="T5" fmla="*/ 630 h 204"/>
                <a:gd name="T6" fmla="*/ 2409 w 325"/>
                <a:gd name="T7" fmla="*/ 1129 h 204"/>
                <a:gd name="T8" fmla="*/ 573 w 325"/>
                <a:gd name="T9" fmla="*/ 2100 h 204"/>
                <a:gd name="T10" fmla="*/ 163 w 325"/>
                <a:gd name="T11" fmla="*/ 2161 h 204"/>
                <a:gd name="T12" fmla="*/ 54 w 325"/>
                <a:gd name="T13" fmla="*/ 3393 h 204"/>
                <a:gd name="T14" fmla="*/ 519 w 325"/>
                <a:gd name="T15" fmla="*/ 4126 h 204"/>
                <a:gd name="T16" fmla="*/ 709 w 325"/>
                <a:gd name="T17" fmla="*/ 3495 h 204"/>
                <a:gd name="T18" fmla="*/ 1918 w 325"/>
                <a:gd name="T19" fmla="*/ 3920 h 204"/>
                <a:gd name="T20" fmla="*/ 1646 w 325"/>
                <a:gd name="T21" fmla="*/ 5222 h 204"/>
                <a:gd name="T22" fmla="*/ 1674 w 325"/>
                <a:gd name="T23" fmla="*/ 5820 h 204"/>
                <a:gd name="T24" fmla="*/ 1426 w 325"/>
                <a:gd name="T25" fmla="*/ 6081 h 204"/>
                <a:gd name="T26" fmla="*/ 1782 w 325"/>
                <a:gd name="T27" fmla="*/ 6319 h 204"/>
                <a:gd name="T28" fmla="*/ 1999 w 325"/>
                <a:gd name="T29" fmla="*/ 6380 h 204"/>
                <a:gd name="T30" fmla="*/ 2545 w 325"/>
                <a:gd name="T31" fmla="*/ 6216 h 204"/>
                <a:gd name="T32" fmla="*/ 3154 w 325"/>
                <a:gd name="T33" fmla="*/ 6049 h 204"/>
                <a:gd name="T34" fmla="*/ 3646 w 325"/>
                <a:gd name="T35" fmla="*/ 6422 h 204"/>
                <a:gd name="T36" fmla="*/ 4990 w 325"/>
                <a:gd name="T37" fmla="*/ 6287 h 204"/>
                <a:gd name="T38" fmla="*/ 5591 w 325"/>
                <a:gd name="T39" fmla="*/ 5190 h 204"/>
                <a:gd name="T40" fmla="*/ 5455 w 325"/>
                <a:gd name="T41" fmla="*/ 4425 h 204"/>
                <a:gd name="T42" fmla="*/ 5428 w 325"/>
                <a:gd name="T43" fmla="*/ 3659 h 204"/>
                <a:gd name="T44" fmla="*/ 5129 w 325"/>
                <a:gd name="T45" fmla="*/ 2958 h 204"/>
                <a:gd name="T46" fmla="*/ 6191 w 325"/>
                <a:gd name="T47" fmla="*/ 1933 h 204"/>
                <a:gd name="T48" fmla="*/ 6966 w 325"/>
                <a:gd name="T49" fmla="*/ 3225 h 204"/>
                <a:gd name="T50" fmla="*/ 7237 w 325"/>
                <a:gd name="T51" fmla="*/ 3795 h 204"/>
                <a:gd name="T52" fmla="*/ 8585 w 325"/>
                <a:gd name="T53" fmla="*/ 2264 h 204"/>
                <a:gd name="T54" fmla="*/ 7345 w 325"/>
                <a:gd name="T55" fmla="*/ 164 h 204"/>
                <a:gd name="T56" fmla="*/ 6691 w 325"/>
                <a:gd name="T57" fmla="*/ 363 h 204"/>
                <a:gd name="T58" fmla="*/ 8528 w 325"/>
                <a:gd name="T59" fmla="*/ 765 h 204"/>
                <a:gd name="T60" fmla="*/ 7620 w 325"/>
                <a:gd name="T61" fmla="*/ 3528 h 204"/>
                <a:gd name="T62" fmla="*/ 7047 w 325"/>
                <a:gd name="T63" fmla="*/ 3557 h 204"/>
                <a:gd name="T64" fmla="*/ 6938 w 325"/>
                <a:gd name="T65" fmla="*/ 2296 h 204"/>
                <a:gd name="T66" fmla="*/ 5156 w 325"/>
                <a:gd name="T67" fmla="*/ 2161 h 204"/>
                <a:gd name="T68" fmla="*/ 5018 w 325"/>
                <a:gd name="T69" fmla="*/ 2987 h 204"/>
                <a:gd name="T70" fmla="*/ 5319 w 325"/>
                <a:gd name="T71" fmla="*/ 3659 h 204"/>
                <a:gd name="T72" fmla="*/ 5346 w 325"/>
                <a:gd name="T73" fmla="*/ 4425 h 204"/>
                <a:gd name="T74" fmla="*/ 5482 w 325"/>
                <a:gd name="T75" fmla="*/ 5190 h 204"/>
                <a:gd name="T76" fmla="*/ 4963 w 325"/>
                <a:gd name="T77" fmla="*/ 6152 h 204"/>
                <a:gd name="T78" fmla="*/ 3700 w 325"/>
                <a:gd name="T79" fmla="*/ 6319 h 204"/>
                <a:gd name="T80" fmla="*/ 3181 w 325"/>
                <a:gd name="T81" fmla="*/ 5914 h 204"/>
                <a:gd name="T82" fmla="*/ 2491 w 325"/>
                <a:gd name="T83" fmla="*/ 6081 h 204"/>
                <a:gd name="T84" fmla="*/ 2026 w 325"/>
                <a:gd name="T85" fmla="*/ 6255 h 204"/>
                <a:gd name="T86" fmla="*/ 1782 w 325"/>
                <a:gd name="T87" fmla="*/ 6184 h 204"/>
                <a:gd name="T88" fmla="*/ 1538 w 325"/>
                <a:gd name="T89" fmla="*/ 6123 h 204"/>
                <a:gd name="T90" fmla="*/ 1755 w 325"/>
                <a:gd name="T91" fmla="*/ 5914 h 204"/>
                <a:gd name="T92" fmla="*/ 1755 w 325"/>
                <a:gd name="T93" fmla="*/ 5222 h 204"/>
                <a:gd name="T94" fmla="*/ 2026 w 325"/>
                <a:gd name="T95" fmla="*/ 3888 h 204"/>
                <a:gd name="T96" fmla="*/ 627 w 325"/>
                <a:gd name="T97" fmla="*/ 3393 h 204"/>
                <a:gd name="T98" fmla="*/ 437 w 325"/>
                <a:gd name="T99" fmla="*/ 4055 h 204"/>
                <a:gd name="T100" fmla="*/ 136 w 325"/>
                <a:gd name="T101" fmla="*/ 3557 h 204"/>
                <a:gd name="T102" fmla="*/ 190 w 325"/>
                <a:gd name="T103" fmla="*/ 3257 h 204"/>
                <a:gd name="T104" fmla="*/ 136 w 325"/>
                <a:gd name="T105" fmla="*/ 2563 h 204"/>
                <a:gd name="T106" fmla="*/ 573 w 325"/>
                <a:gd name="T107" fmla="*/ 2222 h 204"/>
                <a:gd name="T108" fmla="*/ 2491 w 325"/>
                <a:gd name="T109" fmla="*/ 1232 h 204"/>
                <a:gd name="T110" fmla="*/ 3754 w 325"/>
                <a:gd name="T111" fmla="*/ 765 h 204"/>
                <a:gd name="T112" fmla="*/ 5591 w 325"/>
                <a:gd name="T113" fmla="*/ 402 h 2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25" h="204">
                  <a:moveTo>
                    <a:pt x="268" y="5"/>
                  </a:moveTo>
                  <a:cubicBezTo>
                    <a:pt x="259" y="7"/>
                    <a:pt x="252" y="7"/>
                    <a:pt x="244" y="7"/>
                  </a:cubicBezTo>
                  <a:cubicBezTo>
                    <a:pt x="224" y="8"/>
                    <a:pt x="224" y="8"/>
                    <a:pt x="224" y="8"/>
                  </a:cubicBezTo>
                  <a:cubicBezTo>
                    <a:pt x="217" y="9"/>
                    <a:pt x="211" y="9"/>
                    <a:pt x="205" y="8"/>
                  </a:cubicBezTo>
                  <a:cubicBezTo>
                    <a:pt x="195" y="7"/>
                    <a:pt x="186" y="6"/>
                    <a:pt x="172" y="11"/>
                  </a:cubicBezTo>
                  <a:cubicBezTo>
                    <a:pt x="160" y="16"/>
                    <a:pt x="149" y="17"/>
                    <a:pt x="136" y="19"/>
                  </a:cubicBezTo>
                  <a:cubicBezTo>
                    <a:pt x="126" y="20"/>
                    <a:pt x="116" y="22"/>
                    <a:pt x="104" y="25"/>
                  </a:cubicBezTo>
                  <a:cubicBezTo>
                    <a:pt x="100" y="26"/>
                    <a:pt x="96" y="28"/>
                    <a:pt x="88" y="34"/>
                  </a:cubicBezTo>
                  <a:cubicBezTo>
                    <a:pt x="63" y="51"/>
                    <a:pt x="63" y="51"/>
                    <a:pt x="63" y="51"/>
                  </a:cubicBezTo>
                  <a:cubicBezTo>
                    <a:pt x="45" y="62"/>
                    <a:pt x="32" y="63"/>
                    <a:pt x="21" y="63"/>
                  </a:cubicBezTo>
                  <a:cubicBezTo>
                    <a:pt x="16" y="63"/>
                    <a:pt x="11" y="63"/>
                    <a:pt x="6" y="64"/>
                  </a:cubicBezTo>
                  <a:cubicBezTo>
                    <a:pt x="6" y="65"/>
                    <a:pt x="6" y="65"/>
                    <a:pt x="6" y="65"/>
                  </a:cubicBezTo>
                  <a:cubicBezTo>
                    <a:pt x="0" y="68"/>
                    <a:pt x="1" y="78"/>
                    <a:pt x="2" y="88"/>
                  </a:cubicBezTo>
                  <a:cubicBezTo>
                    <a:pt x="2" y="94"/>
                    <a:pt x="3" y="100"/>
                    <a:pt x="2" y="102"/>
                  </a:cubicBezTo>
                  <a:cubicBezTo>
                    <a:pt x="0" y="109"/>
                    <a:pt x="3" y="126"/>
                    <a:pt x="10" y="129"/>
                  </a:cubicBezTo>
                  <a:cubicBezTo>
                    <a:pt x="12" y="130"/>
                    <a:pt x="16" y="130"/>
                    <a:pt x="19" y="124"/>
                  </a:cubicBezTo>
                  <a:cubicBezTo>
                    <a:pt x="21" y="121"/>
                    <a:pt x="22" y="118"/>
                    <a:pt x="22" y="115"/>
                  </a:cubicBezTo>
                  <a:cubicBezTo>
                    <a:pt x="23" y="111"/>
                    <a:pt x="24" y="108"/>
                    <a:pt x="26" y="105"/>
                  </a:cubicBezTo>
                  <a:cubicBezTo>
                    <a:pt x="29" y="102"/>
                    <a:pt x="35" y="101"/>
                    <a:pt x="43" y="101"/>
                  </a:cubicBezTo>
                  <a:cubicBezTo>
                    <a:pt x="57" y="101"/>
                    <a:pt x="68" y="102"/>
                    <a:pt x="70" y="118"/>
                  </a:cubicBezTo>
                  <a:cubicBezTo>
                    <a:pt x="72" y="125"/>
                    <a:pt x="69" y="131"/>
                    <a:pt x="65" y="136"/>
                  </a:cubicBezTo>
                  <a:cubicBezTo>
                    <a:pt x="62" y="142"/>
                    <a:pt x="59" y="148"/>
                    <a:pt x="60" y="157"/>
                  </a:cubicBezTo>
                  <a:cubicBezTo>
                    <a:pt x="61" y="163"/>
                    <a:pt x="61" y="163"/>
                    <a:pt x="61" y="163"/>
                  </a:cubicBezTo>
                  <a:cubicBezTo>
                    <a:pt x="63" y="167"/>
                    <a:pt x="64" y="171"/>
                    <a:pt x="61" y="175"/>
                  </a:cubicBezTo>
                  <a:cubicBezTo>
                    <a:pt x="60" y="176"/>
                    <a:pt x="59" y="177"/>
                    <a:pt x="58" y="177"/>
                  </a:cubicBezTo>
                  <a:cubicBezTo>
                    <a:pt x="55" y="179"/>
                    <a:pt x="52" y="180"/>
                    <a:pt x="52" y="183"/>
                  </a:cubicBezTo>
                  <a:cubicBezTo>
                    <a:pt x="52" y="185"/>
                    <a:pt x="53" y="187"/>
                    <a:pt x="55" y="189"/>
                  </a:cubicBezTo>
                  <a:cubicBezTo>
                    <a:pt x="56" y="190"/>
                    <a:pt x="59" y="190"/>
                    <a:pt x="65" y="190"/>
                  </a:cubicBezTo>
                  <a:cubicBezTo>
                    <a:pt x="70" y="191"/>
                    <a:pt x="70" y="191"/>
                    <a:pt x="70" y="191"/>
                  </a:cubicBezTo>
                  <a:cubicBezTo>
                    <a:pt x="73" y="192"/>
                    <a:pt x="73" y="192"/>
                    <a:pt x="73" y="192"/>
                  </a:cubicBezTo>
                  <a:cubicBezTo>
                    <a:pt x="75" y="192"/>
                    <a:pt x="76" y="193"/>
                    <a:pt x="80" y="193"/>
                  </a:cubicBezTo>
                  <a:cubicBezTo>
                    <a:pt x="85" y="192"/>
                    <a:pt x="89" y="189"/>
                    <a:pt x="93" y="187"/>
                  </a:cubicBezTo>
                  <a:cubicBezTo>
                    <a:pt x="97" y="185"/>
                    <a:pt x="97" y="185"/>
                    <a:pt x="97" y="185"/>
                  </a:cubicBezTo>
                  <a:cubicBezTo>
                    <a:pt x="103" y="182"/>
                    <a:pt x="107" y="181"/>
                    <a:pt x="115" y="182"/>
                  </a:cubicBezTo>
                  <a:cubicBezTo>
                    <a:pt x="122" y="183"/>
                    <a:pt x="125" y="185"/>
                    <a:pt x="129" y="190"/>
                  </a:cubicBezTo>
                  <a:cubicBezTo>
                    <a:pt x="133" y="193"/>
                    <a:pt x="133" y="193"/>
                    <a:pt x="133" y="193"/>
                  </a:cubicBezTo>
                  <a:cubicBezTo>
                    <a:pt x="145" y="204"/>
                    <a:pt x="169" y="195"/>
                    <a:pt x="181" y="190"/>
                  </a:cubicBezTo>
                  <a:cubicBezTo>
                    <a:pt x="182" y="189"/>
                    <a:pt x="182" y="189"/>
                    <a:pt x="182" y="189"/>
                  </a:cubicBezTo>
                  <a:cubicBezTo>
                    <a:pt x="183" y="188"/>
                    <a:pt x="183" y="188"/>
                    <a:pt x="183" y="188"/>
                  </a:cubicBezTo>
                  <a:cubicBezTo>
                    <a:pt x="194" y="180"/>
                    <a:pt x="205" y="170"/>
                    <a:pt x="204" y="156"/>
                  </a:cubicBezTo>
                  <a:cubicBezTo>
                    <a:pt x="203" y="151"/>
                    <a:pt x="202" y="146"/>
                    <a:pt x="201" y="142"/>
                  </a:cubicBezTo>
                  <a:cubicBezTo>
                    <a:pt x="199" y="133"/>
                    <a:pt x="199" y="133"/>
                    <a:pt x="199" y="133"/>
                  </a:cubicBezTo>
                  <a:cubicBezTo>
                    <a:pt x="199" y="129"/>
                    <a:pt x="199" y="125"/>
                    <a:pt x="199" y="121"/>
                  </a:cubicBezTo>
                  <a:cubicBezTo>
                    <a:pt x="198" y="110"/>
                    <a:pt x="198" y="110"/>
                    <a:pt x="198" y="110"/>
                  </a:cubicBezTo>
                  <a:cubicBezTo>
                    <a:pt x="197" y="104"/>
                    <a:pt x="195" y="101"/>
                    <a:pt x="192" y="97"/>
                  </a:cubicBezTo>
                  <a:cubicBezTo>
                    <a:pt x="190" y="94"/>
                    <a:pt x="188" y="92"/>
                    <a:pt x="187" y="89"/>
                  </a:cubicBezTo>
                  <a:cubicBezTo>
                    <a:pt x="186" y="83"/>
                    <a:pt x="188" y="72"/>
                    <a:pt x="191" y="67"/>
                  </a:cubicBezTo>
                  <a:cubicBezTo>
                    <a:pt x="198" y="53"/>
                    <a:pt x="214" y="53"/>
                    <a:pt x="226" y="58"/>
                  </a:cubicBezTo>
                  <a:cubicBezTo>
                    <a:pt x="234" y="62"/>
                    <a:pt x="244" y="67"/>
                    <a:pt x="251" y="72"/>
                  </a:cubicBezTo>
                  <a:cubicBezTo>
                    <a:pt x="259" y="78"/>
                    <a:pt x="257" y="86"/>
                    <a:pt x="254" y="97"/>
                  </a:cubicBezTo>
                  <a:cubicBezTo>
                    <a:pt x="253" y="102"/>
                    <a:pt x="252" y="106"/>
                    <a:pt x="254" y="109"/>
                  </a:cubicBezTo>
                  <a:cubicBezTo>
                    <a:pt x="256" y="111"/>
                    <a:pt x="259" y="113"/>
                    <a:pt x="264" y="114"/>
                  </a:cubicBezTo>
                  <a:cubicBezTo>
                    <a:pt x="271" y="115"/>
                    <a:pt x="275" y="113"/>
                    <a:pt x="281" y="109"/>
                  </a:cubicBezTo>
                  <a:cubicBezTo>
                    <a:pt x="292" y="99"/>
                    <a:pt x="306" y="84"/>
                    <a:pt x="313" y="68"/>
                  </a:cubicBezTo>
                  <a:cubicBezTo>
                    <a:pt x="318" y="57"/>
                    <a:pt x="325" y="33"/>
                    <a:pt x="314" y="21"/>
                  </a:cubicBezTo>
                  <a:cubicBezTo>
                    <a:pt x="306" y="7"/>
                    <a:pt x="282" y="0"/>
                    <a:pt x="268" y="5"/>
                  </a:cubicBezTo>
                  <a:close/>
                  <a:moveTo>
                    <a:pt x="224" y="12"/>
                  </a:moveTo>
                  <a:cubicBezTo>
                    <a:pt x="244" y="11"/>
                    <a:pt x="244" y="11"/>
                    <a:pt x="244" y="11"/>
                  </a:cubicBezTo>
                  <a:cubicBezTo>
                    <a:pt x="253" y="11"/>
                    <a:pt x="260" y="11"/>
                    <a:pt x="269" y="8"/>
                  </a:cubicBezTo>
                  <a:cubicBezTo>
                    <a:pt x="282" y="5"/>
                    <a:pt x="303" y="10"/>
                    <a:pt x="311" y="23"/>
                  </a:cubicBezTo>
                  <a:cubicBezTo>
                    <a:pt x="320" y="34"/>
                    <a:pt x="315" y="55"/>
                    <a:pt x="310" y="66"/>
                  </a:cubicBezTo>
                  <a:cubicBezTo>
                    <a:pt x="303" y="81"/>
                    <a:pt x="289" y="97"/>
                    <a:pt x="278" y="106"/>
                  </a:cubicBezTo>
                  <a:cubicBezTo>
                    <a:pt x="274" y="110"/>
                    <a:pt x="270" y="111"/>
                    <a:pt x="265" y="110"/>
                  </a:cubicBezTo>
                  <a:cubicBezTo>
                    <a:pt x="261" y="109"/>
                    <a:pt x="258" y="108"/>
                    <a:pt x="257" y="107"/>
                  </a:cubicBezTo>
                  <a:cubicBezTo>
                    <a:pt x="256" y="105"/>
                    <a:pt x="257" y="103"/>
                    <a:pt x="258" y="98"/>
                  </a:cubicBezTo>
                  <a:cubicBezTo>
                    <a:pt x="260" y="89"/>
                    <a:pt x="264" y="77"/>
                    <a:pt x="253" y="69"/>
                  </a:cubicBezTo>
                  <a:cubicBezTo>
                    <a:pt x="246" y="63"/>
                    <a:pt x="236" y="58"/>
                    <a:pt x="227" y="55"/>
                  </a:cubicBezTo>
                  <a:cubicBezTo>
                    <a:pt x="214" y="48"/>
                    <a:pt x="196" y="49"/>
                    <a:pt x="188" y="65"/>
                  </a:cubicBezTo>
                  <a:cubicBezTo>
                    <a:pt x="185" y="70"/>
                    <a:pt x="183" y="78"/>
                    <a:pt x="183" y="84"/>
                  </a:cubicBezTo>
                  <a:cubicBezTo>
                    <a:pt x="183" y="86"/>
                    <a:pt x="183" y="88"/>
                    <a:pt x="183" y="90"/>
                  </a:cubicBezTo>
                  <a:cubicBezTo>
                    <a:pt x="184" y="94"/>
                    <a:pt x="187" y="97"/>
                    <a:pt x="189" y="100"/>
                  </a:cubicBezTo>
                  <a:cubicBezTo>
                    <a:pt x="191" y="103"/>
                    <a:pt x="193" y="106"/>
                    <a:pt x="194" y="110"/>
                  </a:cubicBezTo>
                  <a:cubicBezTo>
                    <a:pt x="195" y="121"/>
                    <a:pt x="195" y="121"/>
                    <a:pt x="195" y="121"/>
                  </a:cubicBezTo>
                  <a:cubicBezTo>
                    <a:pt x="195" y="125"/>
                    <a:pt x="195" y="129"/>
                    <a:pt x="195" y="133"/>
                  </a:cubicBezTo>
                  <a:cubicBezTo>
                    <a:pt x="197" y="143"/>
                    <a:pt x="197" y="143"/>
                    <a:pt x="197" y="143"/>
                  </a:cubicBezTo>
                  <a:cubicBezTo>
                    <a:pt x="198" y="147"/>
                    <a:pt x="199" y="151"/>
                    <a:pt x="200" y="156"/>
                  </a:cubicBezTo>
                  <a:cubicBezTo>
                    <a:pt x="200" y="157"/>
                    <a:pt x="200" y="157"/>
                    <a:pt x="200" y="158"/>
                  </a:cubicBezTo>
                  <a:cubicBezTo>
                    <a:pt x="200" y="170"/>
                    <a:pt x="190" y="177"/>
                    <a:pt x="181" y="185"/>
                  </a:cubicBezTo>
                  <a:cubicBezTo>
                    <a:pt x="181" y="185"/>
                    <a:pt x="180" y="186"/>
                    <a:pt x="180" y="186"/>
                  </a:cubicBezTo>
                  <a:cubicBezTo>
                    <a:pt x="167" y="191"/>
                    <a:pt x="146" y="199"/>
                    <a:pt x="135" y="190"/>
                  </a:cubicBezTo>
                  <a:cubicBezTo>
                    <a:pt x="132" y="187"/>
                    <a:pt x="132" y="187"/>
                    <a:pt x="132" y="187"/>
                  </a:cubicBezTo>
                  <a:cubicBezTo>
                    <a:pt x="127" y="182"/>
                    <a:pt x="124" y="179"/>
                    <a:pt x="116" y="178"/>
                  </a:cubicBezTo>
                  <a:cubicBezTo>
                    <a:pt x="108" y="177"/>
                    <a:pt x="102" y="177"/>
                    <a:pt x="95" y="181"/>
                  </a:cubicBezTo>
                  <a:cubicBezTo>
                    <a:pt x="91" y="183"/>
                    <a:pt x="91" y="183"/>
                    <a:pt x="91" y="183"/>
                  </a:cubicBezTo>
                  <a:cubicBezTo>
                    <a:pt x="87" y="186"/>
                    <a:pt x="84" y="188"/>
                    <a:pt x="79" y="189"/>
                  </a:cubicBezTo>
                  <a:cubicBezTo>
                    <a:pt x="77" y="189"/>
                    <a:pt x="76" y="188"/>
                    <a:pt x="74" y="188"/>
                  </a:cubicBezTo>
                  <a:cubicBezTo>
                    <a:pt x="71" y="187"/>
                    <a:pt x="71" y="187"/>
                    <a:pt x="71" y="187"/>
                  </a:cubicBezTo>
                  <a:cubicBezTo>
                    <a:pt x="71" y="187"/>
                    <a:pt x="65" y="186"/>
                    <a:pt x="65" y="186"/>
                  </a:cubicBezTo>
                  <a:cubicBezTo>
                    <a:pt x="63" y="186"/>
                    <a:pt x="58" y="186"/>
                    <a:pt x="58" y="185"/>
                  </a:cubicBezTo>
                  <a:cubicBezTo>
                    <a:pt x="56" y="184"/>
                    <a:pt x="56" y="184"/>
                    <a:pt x="56" y="184"/>
                  </a:cubicBezTo>
                  <a:cubicBezTo>
                    <a:pt x="56" y="183"/>
                    <a:pt x="58" y="181"/>
                    <a:pt x="60" y="181"/>
                  </a:cubicBezTo>
                  <a:cubicBezTo>
                    <a:pt x="61" y="180"/>
                    <a:pt x="63" y="179"/>
                    <a:pt x="64" y="178"/>
                  </a:cubicBezTo>
                  <a:cubicBezTo>
                    <a:pt x="68" y="172"/>
                    <a:pt x="67" y="166"/>
                    <a:pt x="65" y="162"/>
                  </a:cubicBezTo>
                  <a:cubicBezTo>
                    <a:pt x="64" y="157"/>
                    <a:pt x="64" y="157"/>
                    <a:pt x="64" y="157"/>
                  </a:cubicBezTo>
                  <a:cubicBezTo>
                    <a:pt x="63" y="149"/>
                    <a:pt x="66" y="144"/>
                    <a:pt x="69" y="138"/>
                  </a:cubicBezTo>
                  <a:cubicBezTo>
                    <a:pt x="72" y="132"/>
                    <a:pt x="76" y="126"/>
                    <a:pt x="74" y="117"/>
                  </a:cubicBezTo>
                  <a:cubicBezTo>
                    <a:pt x="71" y="99"/>
                    <a:pt x="57" y="97"/>
                    <a:pt x="43" y="97"/>
                  </a:cubicBezTo>
                  <a:cubicBezTo>
                    <a:pt x="34" y="97"/>
                    <a:pt x="27" y="99"/>
                    <a:pt x="23" y="102"/>
                  </a:cubicBezTo>
                  <a:cubicBezTo>
                    <a:pt x="20" y="106"/>
                    <a:pt x="19" y="110"/>
                    <a:pt x="18" y="114"/>
                  </a:cubicBezTo>
                  <a:cubicBezTo>
                    <a:pt x="18" y="117"/>
                    <a:pt x="17" y="120"/>
                    <a:pt x="16" y="122"/>
                  </a:cubicBezTo>
                  <a:cubicBezTo>
                    <a:pt x="15" y="124"/>
                    <a:pt x="13" y="126"/>
                    <a:pt x="12" y="125"/>
                  </a:cubicBezTo>
                  <a:cubicBezTo>
                    <a:pt x="8" y="124"/>
                    <a:pt x="5" y="114"/>
                    <a:pt x="5" y="107"/>
                  </a:cubicBezTo>
                  <a:cubicBezTo>
                    <a:pt x="5" y="106"/>
                    <a:pt x="6" y="105"/>
                    <a:pt x="6" y="104"/>
                  </a:cubicBezTo>
                  <a:cubicBezTo>
                    <a:pt x="6" y="102"/>
                    <a:pt x="7" y="100"/>
                    <a:pt x="7" y="98"/>
                  </a:cubicBezTo>
                  <a:cubicBezTo>
                    <a:pt x="7" y="95"/>
                    <a:pt x="6" y="92"/>
                    <a:pt x="6" y="88"/>
                  </a:cubicBezTo>
                  <a:cubicBezTo>
                    <a:pt x="6" y="85"/>
                    <a:pt x="5" y="81"/>
                    <a:pt x="5" y="77"/>
                  </a:cubicBezTo>
                  <a:cubicBezTo>
                    <a:pt x="5" y="73"/>
                    <a:pt x="6" y="69"/>
                    <a:pt x="8" y="68"/>
                  </a:cubicBezTo>
                  <a:cubicBezTo>
                    <a:pt x="12" y="67"/>
                    <a:pt x="16" y="67"/>
                    <a:pt x="21" y="67"/>
                  </a:cubicBezTo>
                  <a:cubicBezTo>
                    <a:pt x="32" y="67"/>
                    <a:pt x="46" y="66"/>
                    <a:pt x="65" y="54"/>
                  </a:cubicBezTo>
                  <a:cubicBezTo>
                    <a:pt x="91" y="37"/>
                    <a:pt x="91" y="37"/>
                    <a:pt x="91" y="37"/>
                  </a:cubicBezTo>
                  <a:cubicBezTo>
                    <a:pt x="98" y="32"/>
                    <a:pt x="102" y="29"/>
                    <a:pt x="105" y="28"/>
                  </a:cubicBezTo>
                  <a:cubicBezTo>
                    <a:pt x="117" y="25"/>
                    <a:pt x="127" y="24"/>
                    <a:pt x="137" y="23"/>
                  </a:cubicBezTo>
                  <a:cubicBezTo>
                    <a:pt x="149" y="21"/>
                    <a:pt x="161" y="20"/>
                    <a:pt x="174" y="15"/>
                  </a:cubicBezTo>
                  <a:cubicBezTo>
                    <a:pt x="187" y="10"/>
                    <a:pt x="195" y="11"/>
                    <a:pt x="204" y="12"/>
                  </a:cubicBezTo>
                  <a:cubicBezTo>
                    <a:pt x="210" y="13"/>
                    <a:pt x="217" y="13"/>
                    <a:pt x="2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1" name="Freeform 498">
              <a:extLst>
                <a:ext uri="{FF2B5EF4-FFF2-40B4-BE49-F238E27FC236}">
                  <a16:creationId xmlns:a16="http://schemas.microsoft.com/office/drawing/2014/main" id="{F3893BC9-BDEB-6AC4-3604-2A4787CCC370}"/>
                </a:ext>
              </a:extLst>
            </p:cNvPr>
            <p:cNvSpPr>
              <a:spLocks/>
            </p:cNvSpPr>
            <p:nvPr/>
          </p:nvSpPr>
          <p:spPr bwMode="auto">
            <a:xfrm>
              <a:off x="1959" y="1227"/>
              <a:ext cx="75" cy="74"/>
            </a:xfrm>
            <a:custGeom>
              <a:avLst/>
              <a:gdLst>
                <a:gd name="T0" fmla="*/ 594 w 25"/>
                <a:gd name="T1" fmla="*/ 32 h 23"/>
                <a:gd name="T2" fmla="*/ 54 w 25"/>
                <a:gd name="T3" fmla="*/ 663 h 23"/>
                <a:gd name="T4" fmla="*/ 0 w 25"/>
                <a:gd name="T5" fmla="*/ 705 h 23"/>
                <a:gd name="T6" fmla="*/ 54 w 25"/>
                <a:gd name="T7" fmla="*/ 766 h 23"/>
                <a:gd name="T8" fmla="*/ 648 w 25"/>
                <a:gd name="T9" fmla="*/ 103 h 23"/>
                <a:gd name="T10" fmla="*/ 648 w 25"/>
                <a:gd name="T11" fmla="*/ 32 h 23"/>
                <a:gd name="T12" fmla="*/ 594 w 25"/>
                <a:gd name="T13" fmla="*/ 32 h 2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23">
                  <a:moveTo>
                    <a:pt x="22" y="1"/>
                  </a:moveTo>
                  <a:cubicBezTo>
                    <a:pt x="16" y="11"/>
                    <a:pt x="5" y="20"/>
                    <a:pt x="2" y="20"/>
                  </a:cubicBezTo>
                  <a:cubicBezTo>
                    <a:pt x="1" y="20"/>
                    <a:pt x="0" y="20"/>
                    <a:pt x="0" y="21"/>
                  </a:cubicBezTo>
                  <a:cubicBezTo>
                    <a:pt x="0" y="22"/>
                    <a:pt x="1" y="23"/>
                    <a:pt x="2" y="23"/>
                  </a:cubicBezTo>
                  <a:cubicBezTo>
                    <a:pt x="7" y="22"/>
                    <a:pt x="19" y="13"/>
                    <a:pt x="24" y="3"/>
                  </a:cubicBezTo>
                  <a:cubicBezTo>
                    <a:pt x="25" y="2"/>
                    <a:pt x="24" y="1"/>
                    <a:pt x="24" y="1"/>
                  </a:cubicBezTo>
                  <a:cubicBezTo>
                    <a:pt x="23" y="0"/>
                    <a:pt x="22" y="0"/>
                    <a:pt x="2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2" name="Freeform 499">
              <a:extLst>
                <a:ext uri="{FF2B5EF4-FFF2-40B4-BE49-F238E27FC236}">
                  <a16:creationId xmlns:a16="http://schemas.microsoft.com/office/drawing/2014/main" id="{037F5374-997D-8299-0523-772136463E1B}"/>
                </a:ext>
              </a:extLst>
            </p:cNvPr>
            <p:cNvSpPr>
              <a:spLocks/>
            </p:cNvSpPr>
            <p:nvPr/>
          </p:nvSpPr>
          <p:spPr bwMode="auto">
            <a:xfrm>
              <a:off x="1666" y="3163"/>
              <a:ext cx="82" cy="83"/>
            </a:xfrm>
            <a:custGeom>
              <a:avLst/>
              <a:gdLst>
                <a:gd name="T0" fmla="*/ 0 w 27"/>
                <a:gd name="T1" fmla="*/ 32 h 26"/>
                <a:gd name="T2" fmla="*/ 27 w 27"/>
                <a:gd name="T3" fmla="*/ 102 h 26"/>
                <a:gd name="T4" fmla="*/ 617 w 27"/>
                <a:gd name="T5" fmla="*/ 785 h 26"/>
                <a:gd name="T6" fmla="*/ 647 w 27"/>
                <a:gd name="T7" fmla="*/ 814 h 26"/>
                <a:gd name="T8" fmla="*/ 702 w 27"/>
                <a:gd name="T9" fmla="*/ 785 h 26"/>
                <a:gd name="T10" fmla="*/ 55 w 27"/>
                <a:gd name="T11" fmla="*/ 0 h 26"/>
                <a:gd name="T12" fmla="*/ 0 w 27"/>
                <a:gd name="T13" fmla="*/ 32 h 2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26">
                  <a:moveTo>
                    <a:pt x="0" y="1"/>
                  </a:moveTo>
                  <a:cubicBezTo>
                    <a:pt x="0" y="2"/>
                    <a:pt x="0" y="3"/>
                    <a:pt x="1" y="3"/>
                  </a:cubicBezTo>
                  <a:cubicBezTo>
                    <a:pt x="10" y="6"/>
                    <a:pt x="24" y="16"/>
                    <a:pt x="22" y="24"/>
                  </a:cubicBezTo>
                  <a:cubicBezTo>
                    <a:pt x="22" y="24"/>
                    <a:pt x="23" y="25"/>
                    <a:pt x="23" y="25"/>
                  </a:cubicBezTo>
                  <a:cubicBezTo>
                    <a:pt x="24" y="26"/>
                    <a:pt x="25" y="25"/>
                    <a:pt x="25" y="24"/>
                  </a:cubicBezTo>
                  <a:cubicBezTo>
                    <a:pt x="27" y="15"/>
                    <a:pt x="12" y="3"/>
                    <a:pt x="2" y="0"/>
                  </a:cubicBezTo>
                  <a:cubicBezTo>
                    <a:pt x="1" y="0"/>
                    <a:pt x="0" y="1"/>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3" name="Freeform 500">
              <a:extLst>
                <a:ext uri="{FF2B5EF4-FFF2-40B4-BE49-F238E27FC236}">
                  <a16:creationId xmlns:a16="http://schemas.microsoft.com/office/drawing/2014/main" id="{A03F8018-41E8-8C00-C990-EC9E8ACD327A}"/>
                </a:ext>
              </a:extLst>
            </p:cNvPr>
            <p:cNvSpPr>
              <a:spLocks/>
            </p:cNvSpPr>
            <p:nvPr/>
          </p:nvSpPr>
          <p:spPr bwMode="auto">
            <a:xfrm>
              <a:off x="3937" y="3237"/>
              <a:ext cx="54" cy="71"/>
            </a:xfrm>
            <a:custGeom>
              <a:avLst/>
              <a:gdLst>
                <a:gd name="T0" fmla="*/ 135 w 18"/>
                <a:gd name="T1" fmla="*/ 197 h 22"/>
                <a:gd name="T2" fmla="*/ 27 w 18"/>
                <a:gd name="T3" fmla="*/ 707 h 22"/>
                <a:gd name="T4" fmla="*/ 81 w 18"/>
                <a:gd name="T5" fmla="*/ 739 h 22"/>
                <a:gd name="T6" fmla="*/ 108 w 18"/>
                <a:gd name="T7" fmla="*/ 678 h 22"/>
                <a:gd name="T8" fmla="*/ 216 w 18"/>
                <a:gd name="T9" fmla="*/ 271 h 22"/>
                <a:gd name="T10" fmla="*/ 432 w 18"/>
                <a:gd name="T11" fmla="*/ 103 h 22"/>
                <a:gd name="T12" fmla="*/ 486 w 18"/>
                <a:gd name="T13" fmla="*/ 61 h 22"/>
                <a:gd name="T14" fmla="*/ 432 w 18"/>
                <a:gd name="T15" fmla="*/ 0 h 22"/>
                <a:gd name="T16" fmla="*/ 135 w 18"/>
                <a:gd name="T17" fmla="*/ 197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5" y="6"/>
                  </a:moveTo>
                  <a:cubicBezTo>
                    <a:pt x="2" y="10"/>
                    <a:pt x="0" y="16"/>
                    <a:pt x="1" y="21"/>
                  </a:cubicBezTo>
                  <a:cubicBezTo>
                    <a:pt x="2" y="22"/>
                    <a:pt x="2" y="22"/>
                    <a:pt x="3" y="22"/>
                  </a:cubicBezTo>
                  <a:cubicBezTo>
                    <a:pt x="4" y="22"/>
                    <a:pt x="4" y="21"/>
                    <a:pt x="4" y="20"/>
                  </a:cubicBezTo>
                  <a:cubicBezTo>
                    <a:pt x="4" y="16"/>
                    <a:pt x="5" y="11"/>
                    <a:pt x="8" y="8"/>
                  </a:cubicBezTo>
                  <a:cubicBezTo>
                    <a:pt x="10" y="5"/>
                    <a:pt x="13" y="3"/>
                    <a:pt x="16" y="3"/>
                  </a:cubicBezTo>
                  <a:cubicBezTo>
                    <a:pt x="17" y="3"/>
                    <a:pt x="18" y="3"/>
                    <a:pt x="18" y="2"/>
                  </a:cubicBezTo>
                  <a:cubicBezTo>
                    <a:pt x="18" y="1"/>
                    <a:pt x="17" y="0"/>
                    <a:pt x="16" y="0"/>
                  </a:cubicBezTo>
                  <a:cubicBezTo>
                    <a:pt x="12" y="0"/>
                    <a:pt x="8" y="2"/>
                    <a:pt x="5" y="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4" name="Freeform 501">
              <a:extLst>
                <a:ext uri="{FF2B5EF4-FFF2-40B4-BE49-F238E27FC236}">
                  <a16:creationId xmlns:a16="http://schemas.microsoft.com/office/drawing/2014/main" id="{8F22EE23-BCD8-2617-13F3-B4E1936F0518}"/>
                </a:ext>
              </a:extLst>
            </p:cNvPr>
            <p:cNvSpPr>
              <a:spLocks/>
            </p:cNvSpPr>
            <p:nvPr/>
          </p:nvSpPr>
          <p:spPr bwMode="auto">
            <a:xfrm>
              <a:off x="2894" y="1053"/>
              <a:ext cx="24" cy="235"/>
            </a:xfrm>
            <a:custGeom>
              <a:avLst/>
              <a:gdLst>
                <a:gd name="T0" fmla="*/ 54 w 8"/>
                <a:gd name="T1" fmla="*/ 0 h 73"/>
                <a:gd name="T2" fmla="*/ 27 w 8"/>
                <a:gd name="T3" fmla="*/ 61 h 73"/>
                <a:gd name="T4" fmla="*/ 0 w 8"/>
                <a:gd name="T5" fmla="*/ 2373 h 73"/>
                <a:gd name="T6" fmla="*/ 27 w 8"/>
                <a:gd name="T7" fmla="*/ 2405 h 73"/>
                <a:gd name="T8" fmla="*/ 81 w 8"/>
                <a:gd name="T9" fmla="*/ 2373 h 73"/>
                <a:gd name="T10" fmla="*/ 108 w 8"/>
                <a:gd name="T11" fmla="*/ 32 h 73"/>
                <a:gd name="T12" fmla="*/ 54 w 8"/>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73">
                  <a:moveTo>
                    <a:pt x="2" y="0"/>
                  </a:moveTo>
                  <a:cubicBezTo>
                    <a:pt x="2" y="0"/>
                    <a:pt x="1" y="1"/>
                    <a:pt x="1" y="2"/>
                  </a:cubicBezTo>
                  <a:cubicBezTo>
                    <a:pt x="3" y="11"/>
                    <a:pt x="5" y="51"/>
                    <a:pt x="0" y="71"/>
                  </a:cubicBezTo>
                  <a:cubicBezTo>
                    <a:pt x="0" y="71"/>
                    <a:pt x="1" y="72"/>
                    <a:pt x="1" y="72"/>
                  </a:cubicBezTo>
                  <a:cubicBezTo>
                    <a:pt x="2" y="73"/>
                    <a:pt x="3" y="72"/>
                    <a:pt x="3" y="71"/>
                  </a:cubicBezTo>
                  <a:cubicBezTo>
                    <a:pt x="8" y="52"/>
                    <a:pt x="6" y="11"/>
                    <a:pt x="4" y="1"/>
                  </a:cubicBezTo>
                  <a:cubicBezTo>
                    <a:pt x="4" y="0"/>
                    <a:pt x="3" y="0"/>
                    <a:pt x="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5" name="Freeform 502">
              <a:extLst>
                <a:ext uri="{FF2B5EF4-FFF2-40B4-BE49-F238E27FC236}">
                  <a16:creationId xmlns:a16="http://schemas.microsoft.com/office/drawing/2014/main" id="{2BF71A9D-B8C2-1136-E4D2-86ABF0BCF886}"/>
                </a:ext>
              </a:extLst>
            </p:cNvPr>
            <p:cNvSpPr>
              <a:spLocks/>
            </p:cNvSpPr>
            <p:nvPr/>
          </p:nvSpPr>
          <p:spPr bwMode="auto">
            <a:xfrm>
              <a:off x="2381" y="1044"/>
              <a:ext cx="42" cy="167"/>
            </a:xfrm>
            <a:custGeom>
              <a:avLst/>
              <a:gdLst>
                <a:gd name="T0" fmla="*/ 54 w 14"/>
                <a:gd name="T1" fmla="*/ 32 h 52"/>
                <a:gd name="T2" fmla="*/ 135 w 14"/>
                <a:gd name="T3" fmla="*/ 690 h 52"/>
                <a:gd name="T4" fmla="*/ 189 w 14"/>
                <a:gd name="T5" fmla="*/ 928 h 52"/>
                <a:gd name="T6" fmla="*/ 216 w 14"/>
                <a:gd name="T7" fmla="*/ 1156 h 52"/>
                <a:gd name="T8" fmla="*/ 243 w 14"/>
                <a:gd name="T9" fmla="*/ 1362 h 52"/>
                <a:gd name="T10" fmla="*/ 270 w 14"/>
                <a:gd name="T11" fmla="*/ 1497 h 52"/>
                <a:gd name="T12" fmla="*/ 297 w 14"/>
                <a:gd name="T13" fmla="*/ 1660 h 52"/>
                <a:gd name="T14" fmla="*/ 351 w 14"/>
                <a:gd name="T15" fmla="*/ 1721 h 52"/>
                <a:gd name="T16" fmla="*/ 378 w 14"/>
                <a:gd name="T17" fmla="*/ 1660 h 52"/>
                <a:gd name="T18" fmla="*/ 351 w 14"/>
                <a:gd name="T19" fmla="*/ 1455 h 52"/>
                <a:gd name="T20" fmla="*/ 297 w 14"/>
                <a:gd name="T21" fmla="*/ 1320 h 52"/>
                <a:gd name="T22" fmla="*/ 297 w 14"/>
                <a:gd name="T23" fmla="*/ 1156 h 52"/>
                <a:gd name="T24" fmla="*/ 270 w 14"/>
                <a:gd name="T25" fmla="*/ 896 h 52"/>
                <a:gd name="T26" fmla="*/ 189 w 14"/>
                <a:gd name="T27" fmla="*/ 662 h 52"/>
                <a:gd name="T28" fmla="*/ 135 w 14"/>
                <a:gd name="T29" fmla="*/ 61 h 52"/>
                <a:gd name="T30" fmla="*/ 108 w 14"/>
                <a:gd name="T31" fmla="*/ 0 h 52"/>
                <a:gd name="T32" fmla="*/ 54 w 14"/>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52">
                  <a:moveTo>
                    <a:pt x="2" y="1"/>
                  </a:moveTo>
                  <a:cubicBezTo>
                    <a:pt x="0" y="8"/>
                    <a:pt x="2" y="15"/>
                    <a:pt x="5" y="21"/>
                  </a:cubicBezTo>
                  <a:cubicBezTo>
                    <a:pt x="7" y="28"/>
                    <a:pt x="7" y="28"/>
                    <a:pt x="7" y="28"/>
                  </a:cubicBezTo>
                  <a:cubicBezTo>
                    <a:pt x="8" y="35"/>
                    <a:pt x="8" y="35"/>
                    <a:pt x="8" y="35"/>
                  </a:cubicBezTo>
                  <a:cubicBezTo>
                    <a:pt x="9" y="41"/>
                    <a:pt x="9" y="41"/>
                    <a:pt x="9" y="41"/>
                  </a:cubicBezTo>
                  <a:cubicBezTo>
                    <a:pt x="10" y="45"/>
                    <a:pt x="10" y="45"/>
                    <a:pt x="10" y="45"/>
                  </a:cubicBezTo>
                  <a:cubicBezTo>
                    <a:pt x="10" y="47"/>
                    <a:pt x="11" y="49"/>
                    <a:pt x="11" y="50"/>
                  </a:cubicBezTo>
                  <a:cubicBezTo>
                    <a:pt x="11" y="51"/>
                    <a:pt x="12" y="52"/>
                    <a:pt x="13" y="52"/>
                  </a:cubicBezTo>
                  <a:cubicBezTo>
                    <a:pt x="14" y="52"/>
                    <a:pt x="14" y="51"/>
                    <a:pt x="14" y="50"/>
                  </a:cubicBezTo>
                  <a:cubicBezTo>
                    <a:pt x="14" y="48"/>
                    <a:pt x="13" y="46"/>
                    <a:pt x="13" y="44"/>
                  </a:cubicBezTo>
                  <a:cubicBezTo>
                    <a:pt x="11" y="40"/>
                    <a:pt x="11" y="40"/>
                    <a:pt x="11" y="40"/>
                  </a:cubicBezTo>
                  <a:cubicBezTo>
                    <a:pt x="11" y="35"/>
                    <a:pt x="11" y="35"/>
                    <a:pt x="11" y="35"/>
                  </a:cubicBezTo>
                  <a:cubicBezTo>
                    <a:pt x="10" y="27"/>
                    <a:pt x="10" y="27"/>
                    <a:pt x="10" y="27"/>
                  </a:cubicBezTo>
                  <a:cubicBezTo>
                    <a:pt x="7" y="20"/>
                    <a:pt x="7" y="20"/>
                    <a:pt x="7" y="20"/>
                  </a:cubicBezTo>
                  <a:cubicBezTo>
                    <a:pt x="5" y="14"/>
                    <a:pt x="3" y="8"/>
                    <a:pt x="5" y="2"/>
                  </a:cubicBezTo>
                  <a:cubicBezTo>
                    <a:pt x="5" y="1"/>
                    <a:pt x="5" y="1"/>
                    <a:pt x="4" y="0"/>
                  </a:cubicBezTo>
                  <a:cubicBezTo>
                    <a:pt x="3" y="0"/>
                    <a:pt x="2" y="1"/>
                    <a:pt x="2"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6" name="Freeform 503">
              <a:extLst>
                <a:ext uri="{FF2B5EF4-FFF2-40B4-BE49-F238E27FC236}">
                  <a16:creationId xmlns:a16="http://schemas.microsoft.com/office/drawing/2014/main" id="{2A6236EC-C8FD-37A0-1FB7-D872AFAC0625}"/>
                </a:ext>
              </a:extLst>
            </p:cNvPr>
            <p:cNvSpPr>
              <a:spLocks/>
            </p:cNvSpPr>
            <p:nvPr/>
          </p:nvSpPr>
          <p:spPr bwMode="auto">
            <a:xfrm>
              <a:off x="2851" y="2471"/>
              <a:ext cx="103" cy="447"/>
            </a:xfrm>
            <a:custGeom>
              <a:avLst/>
              <a:gdLst>
                <a:gd name="T0" fmla="*/ 479 w 34"/>
                <a:gd name="T1" fmla="*/ 0 h 139"/>
                <a:gd name="T2" fmla="*/ 27 w 34"/>
                <a:gd name="T3" fmla="*/ 601 h 139"/>
                <a:gd name="T4" fmla="*/ 248 w 34"/>
                <a:gd name="T5" fmla="*/ 4094 h 139"/>
                <a:gd name="T6" fmla="*/ 670 w 34"/>
                <a:gd name="T7" fmla="*/ 4261 h 139"/>
                <a:gd name="T8" fmla="*/ 918 w 34"/>
                <a:gd name="T9" fmla="*/ 402 h 139"/>
                <a:gd name="T10" fmla="*/ 479 w 34"/>
                <a:gd name="T11" fmla="*/ 0 h 1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39">
                  <a:moveTo>
                    <a:pt x="17" y="0"/>
                  </a:moveTo>
                  <a:cubicBezTo>
                    <a:pt x="8" y="0"/>
                    <a:pt x="0" y="4"/>
                    <a:pt x="1" y="18"/>
                  </a:cubicBezTo>
                  <a:cubicBezTo>
                    <a:pt x="1" y="33"/>
                    <a:pt x="9" y="107"/>
                    <a:pt x="9" y="123"/>
                  </a:cubicBezTo>
                  <a:cubicBezTo>
                    <a:pt x="9" y="139"/>
                    <a:pt x="24" y="128"/>
                    <a:pt x="24" y="128"/>
                  </a:cubicBezTo>
                  <a:cubicBezTo>
                    <a:pt x="24" y="128"/>
                    <a:pt x="34" y="19"/>
                    <a:pt x="33" y="12"/>
                  </a:cubicBezTo>
                  <a:cubicBezTo>
                    <a:pt x="33" y="6"/>
                    <a:pt x="26" y="0"/>
                    <a:pt x="17" y="0"/>
                  </a:cubicBezTo>
                  <a:close/>
                </a:path>
              </a:pathLst>
            </a:custGeom>
            <a:solidFill>
              <a:srgbClr val="897B8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7" name="Freeform 504">
              <a:extLst>
                <a:ext uri="{FF2B5EF4-FFF2-40B4-BE49-F238E27FC236}">
                  <a16:creationId xmlns:a16="http://schemas.microsoft.com/office/drawing/2014/main" id="{A725375D-0F23-7D02-1E6F-2C259F669E70}"/>
                </a:ext>
              </a:extLst>
            </p:cNvPr>
            <p:cNvSpPr>
              <a:spLocks noEditPoints="1"/>
            </p:cNvSpPr>
            <p:nvPr/>
          </p:nvSpPr>
          <p:spPr bwMode="auto">
            <a:xfrm>
              <a:off x="2848" y="2468"/>
              <a:ext cx="109" cy="438"/>
            </a:xfrm>
            <a:custGeom>
              <a:avLst/>
              <a:gdLst>
                <a:gd name="T0" fmla="*/ 136 w 36"/>
                <a:gd name="T1" fmla="*/ 167 h 136"/>
                <a:gd name="T2" fmla="*/ 0 w 36"/>
                <a:gd name="T3" fmla="*/ 631 h 136"/>
                <a:gd name="T4" fmla="*/ 109 w 36"/>
                <a:gd name="T5" fmla="*/ 2074 h 136"/>
                <a:gd name="T6" fmla="*/ 221 w 36"/>
                <a:gd name="T7" fmla="*/ 4138 h 136"/>
                <a:gd name="T8" fmla="*/ 330 w 36"/>
                <a:gd name="T9" fmla="*/ 4438 h 136"/>
                <a:gd name="T10" fmla="*/ 724 w 36"/>
                <a:gd name="T11" fmla="*/ 4345 h 136"/>
                <a:gd name="T12" fmla="*/ 751 w 36"/>
                <a:gd name="T13" fmla="*/ 4306 h 136"/>
                <a:gd name="T14" fmla="*/ 999 w 36"/>
                <a:gd name="T15" fmla="*/ 435 h 136"/>
                <a:gd name="T16" fmla="*/ 506 w 36"/>
                <a:gd name="T17" fmla="*/ 0 h 136"/>
                <a:gd name="T18" fmla="*/ 136 w 36"/>
                <a:gd name="T19" fmla="*/ 167 h 136"/>
                <a:gd name="T20" fmla="*/ 385 w 36"/>
                <a:gd name="T21" fmla="*/ 4377 h 136"/>
                <a:gd name="T22" fmla="*/ 303 w 36"/>
                <a:gd name="T23" fmla="*/ 4138 h 136"/>
                <a:gd name="T24" fmla="*/ 194 w 36"/>
                <a:gd name="T25" fmla="*/ 2074 h 136"/>
                <a:gd name="T26" fmla="*/ 82 w 36"/>
                <a:gd name="T27" fmla="*/ 631 h 136"/>
                <a:gd name="T28" fmla="*/ 194 w 36"/>
                <a:gd name="T29" fmla="*/ 238 h 136"/>
                <a:gd name="T30" fmla="*/ 506 w 36"/>
                <a:gd name="T31" fmla="*/ 103 h 136"/>
                <a:gd name="T32" fmla="*/ 917 w 36"/>
                <a:gd name="T33" fmla="*/ 467 h 136"/>
                <a:gd name="T34" fmla="*/ 917 w 36"/>
                <a:gd name="T35" fmla="*/ 467 h 136"/>
                <a:gd name="T36" fmla="*/ 669 w 36"/>
                <a:gd name="T37" fmla="*/ 4274 h 136"/>
                <a:gd name="T38" fmla="*/ 385 w 36"/>
                <a:gd name="T39" fmla="*/ 4377 h 1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136">
                  <a:moveTo>
                    <a:pt x="5" y="5"/>
                  </a:moveTo>
                  <a:cubicBezTo>
                    <a:pt x="1" y="8"/>
                    <a:pt x="0" y="13"/>
                    <a:pt x="0" y="19"/>
                  </a:cubicBezTo>
                  <a:cubicBezTo>
                    <a:pt x="0" y="26"/>
                    <a:pt x="2" y="43"/>
                    <a:pt x="4" y="62"/>
                  </a:cubicBezTo>
                  <a:cubicBezTo>
                    <a:pt x="6" y="87"/>
                    <a:pt x="8" y="115"/>
                    <a:pt x="8" y="124"/>
                  </a:cubicBezTo>
                  <a:cubicBezTo>
                    <a:pt x="8" y="129"/>
                    <a:pt x="10" y="132"/>
                    <a:pt x="12" y="133"/>
                  </a:cubicBezTo>
                  <a:cubicBezTo>
                    <a:pt x="18" y="136"/>
                    <a:pt x="25" y="131"/>
                    <a:pt x="26" y="130"/>
                  </a:cubicBezTo>
                  <a:cubicBezTo>
                    <a:pt x="26" y="130"/>
                    <a:pt x="27" y="129"/>
                    <a:pt x="27" y="129"/>
                  </a:cubicBezTo>
                  <a:cubicBezTo>
                    <a:pt x="27" y="124"/>
                    <a:pt x="36" y="20"/>
                    <a:pt x="36" y="13"/>
                  </a:cubicBezTo>
                  <a:cubicBezTo>
                    <a:pt x="35" y="6"/>
                    <a:pt x="27" y="0"/>
                    <a:pt x="18" y="0"/>
                  </a:cubicBezTo>
                  <a:cubicBezTo>
                    <a:pt x="12" y="0"/>
                    <a:pt x="8" y="1"/>
                    <a:pt x="5" y="5"/>
                  </a:cubicBezTo>
                  <a:close/>
                  <a:moveTo>
                    <a:pt x="14" y="131"/>
                  </a:moveTo>
                  <a:cubicBezTo>
                    <a:pt x="12" y="130"/>
                    <a:pt x="11" y="127"/>
                    <a:pt x="11" y="124"/>
                  </a:cubicBezTo>
                  <a:cubicBezTo>
                    <a:pt x="11" y="115"/>
                    <a:pt x="9" y="87"/>
                    <a:pt x="7" y="62"/>
                  </a:cubicBezTo>
                  <a:cubicBezTo>
                    <a:pt x="5" y="43"/>
                    <a:pt x="3" y="26"/>
                    <a:pt x="3" y="19"/>
                  </a:cubicBezTo>
                  <a:cubicBezTo>
                    <a:pt x="3" y="14"/>
                    <a:pt x="4" y="9"/>
                    <a:pt x="7" y="7"/>
                  </a:cubicBezTo>
                  <a:cubicBezTo>
                    <a:pt x="9" y="4"/>
                    <a:pt x="13" y="3"/>
                    <a:pt x="18" y="3"/>
                  </a:cubicBezTo>
                  <a:cubicBezTo>
                    <a:pt x="26" y="3"/>
                    <a:pt x="32" y="8"/>
                    <a:pt x="33" y="14"/>
                  </a:cubicBezTo>
                  <a:cubicBezTo>
                    <a:pt x="33" y="14"/>
                    <a:pt x="33" y="14"/>
                    <a:pt x="33" y="14"/>
                  </a:cubicBezTo>
                  <a:cubicBezTo>
                    <a:pt x="33" y="23"/>
                    <a:pt x="27" y="91"/>
                    <a:pt x="24" y="128"/>
                  </a:cubicBezTo>
                  <a:cubicBezTo>
                    <a:pt x="21" y="129"/>
                    <a:pt x="16" y="132"/>
                    <a:pt x="14" y="1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8" name="Freeform 505">
              <a:extLst>
                <a:ext uri="{FF2B5EF4-FFF2-40B4-BE49-F238E27FC236}">
                  <a16:creationId xmlns:a16="http://schemas.microsoft.com/office/drawing/2014/main" id="{596E64EB-6EF0-D69D-739F-03398A114FDA}"/>
                </a:ext>
              </a:extLst>
            </p:cNvPr>
            <p:cNvSpPr>
              <a:spLocks/>
            </p:cNvSpPr>
            <p:nvPr/>
          </p:nvSpPr>
          <p:spPr bwMode="auto">
            <a:xfrm>
              <a:off x="2016" y="1330"/>
              <a:ext cx="36" cy="215"/>
            </a:xfrm>
            <a:custGeom>
              <a:avLst/>
              <a:gdLst>
                <a:gd name="T0" fmla="*/ 54 w 12"/>
                <a:gd name="T1" fmla="*/ 266 h 67"/>
                <a:gd name="T2" fmla="*/ 108 w 12"/>
                <a:gd name="T3" fmla="*/ 1884 h 67"/>
                <a:gd name="T4" fmla="*/ 243 w 12"/>
                <a:gd name="T5" fmla="*/ 1855 h 67"/>
                <a:gd name="T6" fmla="*/ 108 w 12"/>
                <a:gd name="T7" fmla="*/ 0 h 6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7">
                  <a:moveTo>
                    <a:pt x="2" y="8"/>
                  </a:moveTo>
                  <a:cubicBezTo>
                    <a:pt x="3" y="23"/>
                    <a:pt x="0" y="42"/>
                    <a:pt x="4" y="57"/>
                  </a:cubicBezTo>
                  <a:cubicBezTo>
                    <a:pt x="6" y="66"/>
                    <a:pt x="12" y="67"/>
                    <a:pt x="9" y="56"/>
                  </a:cubicBezTo>
                  <a:cubicBezTo>
                    <a:pt x="5" y="39"/>
                    <a:pt x="9" y="16"/>
                    <a:pt x="4"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39" name="Freeform 506">
              <a:extLst>
                <a:ext uri="{FF2B5EF4-FFF2-40B4-BE49-F238E27FC236}">
                  <a16:creationId xmlns:a16="http://schemas.microsoft.com/office/drawing/2014/main" id="{B71F6E2F-3365-773C-16AA-4CC2AB162265}"/>
                </a:ext>
              </a:extLst>
            </p:cNvPr>
            <p:cNvSpPr>
              <a:spLocks/>
            </p:cNvSpPr>
            <p:nvPr/>
          </p:nvSpPr>
          <p:spPr bwMode="auto">
            <a:xfrm>
              <a:off x="2016" y="1323"/>
              <a:ext cx="36" cy="219"/>
            </a:xfrm>
            <a:custGeom>
              <a:avLst/>
              <a:gdLst>
                <a:gd name="T0" fmla="*/ 81 w 12"/>
                <a:gd name="T1" fmla="*/ 0 h 68"/>
                <a:gd name="T2" fmla="*/ 54 w 12"/>
                <a:gd name="T3" fmla="*/ 61 h 68"/>
                <a:gd name="T4" fmla="*/ 162 w 12"/>
                <a:gd name="T5" fmla="*/ 1069 h 68"/>
                <a:gd name="T6" fmla="*/ 216 w 12"/>
                <a:gd name="T7" fmla="*/ 1939 h 68"/>
                <a:gd name="T8" fmla="*/ 216 w 12"/>
                <a:gd name="T9" fmla="*/ 2135 h 68"/>
                <a:gd name="T10" fmla="*/ 135 w 12"/>
                <a:gd name="T11" fmla="*/ 1971 h 68"/>
                <a:gd name="T12" fmla="*/ 108 w 12"/>
                <a:gd name="T13" fmla="*/ 841 h 68"/>
                <a:gd name="T14" fmla="*/ 108 w 12"/>
                <a:gd name="T15" fmla="*/ 332 h 68"/>
                <a:gd name="T16" fmla="*/ 54 w 12"/>
                <a:gd name="T17" fmla="*/ 300 h 68"/>
                <a:gd name="T18" fmla="*/ 27 w 12"/>
                <a:gd name="T19" fmla="*/ 332 h 68"/>
                <a:gd name="T20" fmla="*/ 27 w 12"/>
                <a:gd name="T21" fmla="*/ 841 h 68"/>
                <a:gd name="T22" fmla="*/ 54 w 12"/>
                <a:gd name="T23" fmla="*/ 2003 h 68"/>
                <a:gd name="T24" fmla="*/ 243 w 12"/>
                <a:gd name="T25" fmla="*/ 2242 h 68"/>
                <a:gd name="T26" fmla="*/ 297 w 12"/>
                <a:gd name="T27" fmla="*/ 1939 h 68"/>
                <a:gd name="T28" fmla="*/ 243 w 12"/>
                <a:gd name="T29" fmla="*/ 1069 h 68"/>
                <a:gd name="T30" fmla="*/ 135 w 12"/>
                <a:gd name="T31" fmla="*/ 32 h 68"/>
                <a:gd name="T32" fmla="*/ 81 w 12"/>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68">
                  <a:moveTo>
                    <a:pt x="3" y="0"/>
                  </a:moveTo>
                  <a:cubicBezTo>
                    <a:pt x="3" y="1"/>
                    <a:pt x="2" y="1"/>
                    <a:pt x="2" y="2"/>
                  </a:cubicBezTo>
                  <a:cubicBezTo>
                    <a:pt x="5" y="11"/>
                    <a:pt x="6" y="22"/>
                    <a:pt x="6" y="32"/>
                  </a:cubicBezTo>
                  <a:cubicBezTo>
                    <a:pt x="6" y="41"/>
                    <a:pt x="6" y="50"/>
                    <a:pt x="8" y="58"/>
                  </a:cubicBezTo>
                  <a:cubicBezTo>
                    <a:pt x="9" y="62"/>
                    <a:pt x="8" y="64"/>
                    <a:pt x="8" y="64"/>
                  </a:cubicBezTo>
                  <a:cubicBezTo>
                    <a:pt x="8" y="64"/>
                    <a:pt x="6" y="63"/>
                    <a:pt x="5" y="59"/>
                  </a:cubicBezTo>
                  <a:cubicBezTo>
                    <a:pt x="3" y="49"/>
                    <a:pt x="3" y="37"/>
                    <a:pt x="4" y="25"/>
                  </a:cubicBezTo>
                  <a:cubicBezTo>
                    <a:pt x="4" y="10"/>
                    <a:pt x="4" y="10"/>
                    <a:pt x="4" y="10"/>
                  </a:cubicBezTo>
                  <a:cubicBezTo>
                    <a:pt x="4" y="9"/>
                    <a:pt x="3" y="9"/>
                    <a:pt x="2" y="9"/>
                  </a:cubicBezTo>
                  <a:cubicBezTo>
                    <a:pt x="2" y="9"/>
                    <a:pt x="1" y="9"/>
                    <a:pt x="1" y="10"/>
                  </a:cubicBezTo>
                  <a:cubicBezTo>
                    <a:pt x="1" y="25"/>
                    <a:pt x="1" y="25"/>
                    <a:pt x="1" y="25"/>
                  </a:cubicBezTo>
                  <a:cubicBezTo>
                    <a:pt x="0" y="36"/>
                    <a:pt x="0" y="49"/>
                    <a:pt x="2" y="60"/>
                  </a:cubicBezTo>
                  <a:cubicBezTo>
                    <a:pt x="4" y="65"/>
                    <a:pt x="6" y="68"/>
                    <a:pt x="9" y="67"/>
                  </a:cubicBezTo>
                  <a:cubicBezTo>
                    <a:pt x="10" y="67"/>
                    <a:pt x="12" y="65"/>
                    <a:pt x="11" y="58"/>
                  </a:cubicBezTo>
                  <a:cubicBezTo>
                    <a:pt x="9" y="50"/>
                    <a:pt x="9" y="41"/>
                    <a:pt x="9" y="32"/>
                  </a:cubicBezTo>
                  <a:cubicBezTo>
                    <a:pt x="8" y="21"/>
                    <a:pt x="8" y="10"/>
                    <a:pt x="5" y="1"/>
                  </a:cubicBezTo>
                  <a:cubicBezTo>
                    <a:pt x="5" y="0"/>
                    <a:pt x="4" y="0"/>
                    <a:pt x="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0" name="Freeform 507">
              <a:extLst>
                <a:ext uri="{FF2B5EF4-FFF2-40B4-BE49-F238E27FC236}">
                  <a16:creationId xmlns:a16="http://schemas.microsoft.com/office/drawing/2014/main" id="{7F8F2B2F-9C16-5737-E87A-DBC710C57A7B}"/>
                </a:ext>
              </a:extLst>
            </p:cNvPr>
            <p:cNvSpPr>
              <a:spLocks/>
            </p:cNvSpPr>
            <p:nvPr/>
          </p:nvSpPr>
          <p:spPr bwMode="auto">
            <a:xfrm>
              <a:off x="2405" y="1195"/>
              <a:ext cx="64" cy="132"/>
            </a:xfrm>
            <a:custGeom>
              <a:avLst/>
              <a:gdLst>
                <a:gd name="T0" fmla="*/ 140 w 21"/>
                <a:gd name="T1" fmla="*/ 32 h 41"/>
                <a:gd name="T2" fmla="*/ 222 w 21"/>
                <a:gd name="T3" fmla="*/ 1368 h 41"/>
                <a:gd name="T4" fmla="*/ 195 w 21"/>
                <a:gd name="T5" fmla="*/ 0 h 41"/>
                <a:gd name="T6" fmla="*/ 0 60000 65536"/>
                <a:gd name="T7" fmla="*/ 0 60000 65536"/>
                <a:gd name="T8" fmla="*/ 0 60000 65536"/>
              </a:gdLst>
              <a:ahLst/>
              <a:cxnLst>
                <a:cxn ang="T6">
                  <a:pos x="T0" y="T1"/>
                </a:cxn>
                <a:cxn ang="T7">
                  <a:pos x="T2" y="T3"/>
                </a:cxn>
                <a:cxn ang="T8">
                  <a:pos x="T4" y="T5"/>
                </a:cxn>
              </a:cxnLst>
              <a:rect l="0" t="0" r="r" b="b"/>
              <a:pathLst>
                <a:path w="21" h="41">
                  <a:moveTo>
                    <a:pt x="5" y="1"/>
                  </a:moveTo>
                  <a:cubicBezTo>
                    <a:pt x="9" y="12"/>
                    <a:pt x="0" y="34"/>
                    <a:pt x="8" y="41"/>
                  </a:cubicBezTo>
                  <a:cubicBezTo>
                    <a:pt x="21" y="38"/>
                    <a:pt x="8" y="9"/>
                    <a:pt x="7"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1" name="Freeform 508">
              <a:extLst>
                <a:ext uri="{FF2B5EF4-FFF2-40B4-BE49-F238E27FC236}">
                  <a16:creationId xmlns:a16="http://schemas.microsoft.com/office/drawing/2014/main" id="{CDF9B90F-A5FD-8A77-3531-4A6D07BBCDD1}"/>
                </a:ext>
              </a:extLst>
            </p:cNvPr>
            <p:cNvSpPr>
              <a:spLocks noEditPoints="1"/>
            </p:cNvSpPr>
            <p:nvPr/>
          </p:nvSpPr>
          <p:spPr bwMode="auto">
            <a:xfrm>
              <a:off x="2411" y="1188"/>
              <a:ext cx="48" cy="142"/>
            </a:xfrm>
            <a:custGeom>
              <a:avLst/>
              <a:gdLst>
                <a:gd name="T0" fmla="*/ 108 w 16"/>
                <a:gd name="T1" fmla="*/ 32 h 44"/>
                <a:gd name="T2" fmla="*/ 81 w 16"/>
                <a:gd name="T3" fmla="*/ 61 h 44"/>
                <a:gd name="T4" fmla="*/ 81 w 16"/>
                <a:gd name="T5" fmla="*/ 61 h 44"/>
                <a:gd name="T6" fmla="*/ 54 w 16"/>
                <a:gd name="T7" fmla="*/ 61 h 44"/>
                <a:gd name="T8" fmla="*/ 27 w 16"/>
                <a:gd name="T9" fmla="*/ 136 h 44"/>
                <a:gd name="T10" fmla="*/ 54 w 16"/>
                <a:gd name="T11" fmla="*/ 707 h 44"/>
                <a:gd name="T12" fmla="*/ 135 w 16"/>
                <a:gd name="T13" fmla="*/ 1478 h 44"/>
                <a:gd name="T14" fmla="*/ 162 w 16"/>
                <a:gd name="T15" fmla="*/ 1478 h 44"/>
                <a:gd name="T16" fmla="*/ 324 w 16"/>
                <a:gd name="T17" fmla="*/ 1343 h 44"/>
                <a:gd name="T18" fmla="*/ 243 w 16"/>
                <a:gd name="T19" fmla="*/ 374 h 44"/>
                <a:gd name="T20" fmla="*/ 162 w 16"/>
                <a:gd name="T21" fmla="*/ 61 h 44"/>
                <a:gd name="T22" fmla="*/ 108 w 16"/>
                <a:gd name="T23" fmla="*/ 32 h 44"/>
                <a:gd name="T24" fmla="*/ 108 w 16"/>
                <a:gd name="T25" fmla="*/ 1042 h 44"/>
                <a:gd name="T26" fmla="*/ 135 w 16"/>
                <a:gd name="T27" fmla="*/ 707 h 44"/>
                <a:gd name="T28" fmla="*/ 135 w 16"/>
                <a:gd name="T29" fmla="*/ 374 h 44"/>
                <a:gd name="T30" fmla="*/ 135 w 16"/>
                <a:gd name="T31" fmla="*/ 332 h 44"/>
                <a:gd name="T32" fmla="*/ 162 w 16"/>
                <a:gd name="T33" fmla="*/ 407 h 44"/>
                <a:gd name="T34" fmla="*/ 270 w 16"/>
                <a:gd name="T35" fmla="*/ 1113 h 44"/>
                <a:gd name="T36" fmla="*/ 243 w 16"/>
                <a:gd name="T37" fmla="*/ 1314 h 44"/>
                <a:gd name="T38" fmla="*/ 162 w 16"/>
                <a:gd name="T39" fmla="*/ 1375 h 44"/>
                <a:gd name="T40" fmla="*/ 108 w 16"/>
                <a:gd name="T41" fmla="*/ 1042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 h="44">
                  <a:moveTo>
                    <a:pt x="4" y="1"/>
                  </a:moveTo>
                  <a:cubicBezTo>
                    <a:pt x="4" y="1"/>
                    <a:pt x="3" y="1"/>
                    <a:pt x="3" y="2"/>
                  </a:cubicBezTo>
                  <a:cubicBezTo>
                    <a:pt x="3" y="2"/>
                    <a:pt x="3" y="2"/>
                    <a:pt x="3" y="2"/>
                  </a:cubicBezTo>
                  <a:cubicBezTo>
                    <a:pt x="3" y="2"/>
                    <a:pt x="3" y="2"/>
                    <a:pt x="2" y="2"/>
                  </a:cubicBezTo>
                  <a:cubicBezTo>
                    <a:pt x="1" y="2"/>
                    <a:pt x="1" y="3"/>
                    <a:pt x="1" y="4"/>
                  </a:cubicBezTo>
                  <a:cubicBezTo>
                    <a:pt x="3" y="8"/>
                    <a:pt x="2" y="15"/>
                    <a:pt x="2" y="21"/>
                  </a:cubicBezTo>
                  <a:cubicBezTo>
                    <a:pt x="1" y="31"/>
                    <a:pt x="0" y="40"/>
                    <a:pt x="5" y="44"/>
                  </a:cubicBezTo>
                  <a:cubicBezTo>
                    <a:pt x="5" y="44"/>
                    <a:pt x="6" y="44"/>
                    <a:pt x="6" y="44"/>
                  </a:cubicBezTo>
                  <a:cubicBezTo>
                    <a:pt x="9" y="44"/>
                    <a:pt x="11" y="42"/>
                    <a:pt x="12" y="40"/>
                  </a:cubicBezTo>
                  <a:cubicBezTo>
                    <a:pt x="16" y="34"/>
                    <a:pt x="12" y="21"/>
                    <a:pt x="9" y="11"/>
                  </a:cubicBezTo>
                  <a:cubicBezTo>
                    <a:pt x="6" y="2"/>
                    <a:pt x="6" y="2"/>
                    <a:pt x="6" y="2"/>
                  </a:cubicBezTo>
                  <a:cubicBezTo>
                    <a:pt x="6" y="1"/>
                    <a:pt x="5" y="0"/>
                    <a:pt x="4" y="1"/>
                  </a:cubicBezTo>
                  <a:close/>
                  <a:moveTo>
                    <a:pt x="4" y="31"/>
                  </a:moveTo>
                  <a:cubicBezTo>
                    <a:pt x="4" y="28"/>
                    <a:pt x="4" y="25"/>
                    <a:pt x="5" y="21"/>
                  </a:cubicBezTo>
                  <a:cubicBezTo>
                    <a:pt x="5" y="18"/>
                    <a:pt x="5" y="14"/>
                    <a:pt x="5" y="11"/>
                  </a:cubicBezTo>
                  <a:cubicBezTo>
                    <a:pt x="5" y="11"/>
                    <a:pt x="5" y="10"/>
                    <a:pt x="5" y="10"/>
                  </a:cubicBezTo>
                  <a:cubicBezTo>
                    <a:pt x="5" y="11"/>
                    <a:pt x="6" y="12"/>
                    <a:pt x="6" y="12"/>
                  </a:cubicBezTo>
                  <a:cubicBezTo>
                    <a:pt x="8" y="19"/>
                    <a:pt x="10" y="27"/>
                    <a:pt x="10" y="33"/>
                  </a:cubicBezTo>
                  <a:cubicBezTo>
                    <a:pt x="10" y="35"/>
                    <a:pt x="10" y="37"/>
                    <a:pt x="9" y="39"/>
                  </a:cubicBezTo>
                  <a:cubicBezTo>
                    <a:pt x="9" y="40"/>
                    <a:pt x="8" y="40"/>
                    <a:pt x="6" y="41"/>
                  </a:cubicBezTo>
                  <a:cubicBezTo>
                    <a:pt x="5" y="39"/>
                    <a:pt x="4" y="35"/>
                    <a:pt x="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2" name="Freeform 509">
              <a:extLst>
                <a:ext uri="{FF2B5EF4-FFF2-40B4-BE49-F238E27FC236}">
                  <a16:creationId xmlns:a16="http://schemas.microsoft.com/office/drawing/2014/main" id="{EAD38F41-AADD-13A9-2E8D-D257FFCBC991}"/>
                </a:ext>
              </a:extLst>
            </p:cNvPr>
            <p:cNvSpPr>
              <a:spLocks/>
            </p:cNvSpPr>
            <p:nvPr/>
          </p:nvSpPr>
          <p:spPr bwMode="auto">
            <a:xfrm>
              <a:off x="2779" y="1275"/>
              <a:ext cx="121" cy="90"/>
            </a:xfrm>
            <a:custGeom>
              <a:avLst/>
              <a:gdLst>
                <a:gd name="T0" fmla="*/ 1107 w 40"/>
                <a:gd name="T1" fmla="*/ 196 h 28"/>
                <a:gd name="T2" fmla="*/ 54 w 40"/>
                <a:gd name="T3" fmla="*/ 434 h 28"/>
                <a:gd name="T4" fmla="*/ 614 w 40"/>
                <a:gd name="T5" fmla="*/ 630 h 28"/>
                <a:gd name="T6" fmla="*/ 1053 w 40"/>
                <a:gd name="T7" fmla="*/ 569 h 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0" h="28">
                  <a:moveTo>
                    <a:pt x="40" y="6"/>
                  </a:moveTo>
                  <a:cubicBezTo>
                    <a:pt x="34" y="28"/>
                    <a:pt x="5" y="0"/>
                    <a:pt x="2" y="13"/>
                  </a:cubicBezTo>
                  <a:cubicBezTo>
                    <a:pt x="0" y="21"/>
                    <a:pt x="18" y="18"/>
                    <a:pt x="22" y="19"/>
                  </a:cubicBezTo>
                  <a:cubicBezTo>
                    <a:pt x="29" y="20"/>
                    <a:pt x="31" y="25"/>
                    <a:pt x="38" y="1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3" name="Freeform 510">
              <a:extLst>
                <a:ext uri="{FF2B5EF4-FFF2-40B4-BE49-F238E27FC236}">
                  <a16:creationId xmlns:a16="http://schemas.microsoft.com/office/drawing/2014/main" id="{52F3368D-402E-EC0B-ED43-7C0324B7E451}"/>
                </a:ext>
              </a:extLst>
            </p:cNvPr>
            <p:cNvSpPr>
              <a:spLocks/>
            </p:cNvSpPr>
            <p:nvPr/>
          </p:nvSpPr>
          <p:spPr bwMode="auto">
            <a:xfrm>
              <a:off x="2779" y="1291"/>
              <a:ext cx="124" cy="65"/>
            </a:xfrm>
            <a:custGeom>
              <a:avLst/>
              <a:gdLst>
                <a:gd name="T0" fmla="*/ 1052 w 41"/>
                <a:gd name="T1" fmla="*/ 33 h 20"/>
                <a:gd name="T2" fmla="*/ 944 w 41"/>
                <a:gd name="T3" fmla="*/ 276 h 20"/>
                <a:gd name="T4" fmla="*/ 466 w 41"/>
                <a:gd name="T5" fmla="*/ 211 h 20"/>
                <a:gd name="T6" fmla="*/ 82 w 41"/>
                <a:gd name="T7" fmla="*/ 137 h 20"/>
                <a:gd name="T8" fmla="*/ 0 w 41"/>
                <a:gd name="T9" fmla="*/ 276 h 20"/>
                <a:gd name="T10" fmla="*/ 27 w 41"/>
                <a:gd name="T11" fmla="*/ 413 h 20"/>
                <a:gd name="T12" fmla="*/ 466 w 41"/>
                <a:gd name="T13" fmla="*/ 517 h 20"/>
                <a:gd name="T14" fmla="*/ 587 w 41"/>
                <a:gd name="T15" fmla="*/ 517 h 20"/>
                <a:gd name="T16" fmla="*/ 723 w 41"/>
                <a:gd name="T17" fmla="*/ 582 h 20"/>
                <a:gd name="T18" fmla="*/ 1080 w 41"/>
                <a:gd name="T19" fmla="*/ 445 h 20"/>
                <a:gd name="T20" fmla="*/ 1080 w 41"/>
                <a:gd name="T21" fmla="*/ 380 h 20"/>
                <a:gd name="T22" fmla="*/ 1025 w 41"/>
                <a:gd name="T23" fmla="*/ 380 h 20"/>
                <a:gd name="T24" fmla="*/ 750 w 41"/>
                <a:gd name="T25" fmla="*/ 488 h 20"/>
                <a:gd name="T26" fmla="*/ 614 w 41"/>
                <a:gd name="T27" fmla="*/ 413 h 20"/>
                <a:gd name="T28" fmla="*/ 466 w 41"/>
                <a:gd name="T29" fmla="*/ 413 h 20"/>
                <a:gd name="T30" fmla="*/ 82 w 41"/>
                <a:gd name="T31" fmla="*/ 348 h 20"/>
                <a:gd name="T32" fmla="*/ 82 w 41"/>
                <a:gd name="T33" fmla="*/ 306 h 20"/>
                <a:gd name="T34" fmla="*/ 109 w 41"/>
                <a:gd name="T35" fmla="*/ 244 h 20"/>
                <a:gd name="T36" fmla="*/ 439 w 41"/>
                <a:gd name="T37" fmla="*/ 306 h 20"/>
                <a:gd name="T38" fmla="*/ 971 w 41"/>
                <a:gd name="T39" fmla="*/ 348 h 20"/>
                <a:gd name="T40" fmla="*/ 1134 w 41"/>
                <a:gd name="T41" fmla="*/ 75 h 20"/>
                <a:gd name="T42" fmla="*/ 1107 w 41"/>
                <a:gd name="T43" fmla="*/ 0 h 20"/>
                <a:gd name="T44" fmla="*/ 1052 w 41"/>
                <a:gd name="T45" fmla="*/ 33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1" h="20">
                  <a:moveTo>
                    <a:pt x="38" y="1"/>
                  </a:moveTo>
                  <a:cubicBezTo>
                    <a:pt x="37" y="4"/>
                    <a:pt x="36" y="6"/>
                    <a:pt x="34" y="8"/>
                  </a:cubicBezTo>
                  <a:cubicBezTo>
                    <a:pt x="30" y="10"/>
                    <a:pt x="23" y="8"/>
                    <a:pt x="17" y="6"/>
                  </a:cubicBezTo>
                  <a:cubicBezTo>
                    <a:pt x="11" y="4"/>
                    <a:pt x="6" y="2"/>
                    <a:pt x="3" y="4"/>
                  </a:cubicBezTo>
                  <a:cubicBezTo>
                    <a:pt x="2" y="5"/>
                    <a:pt x="1" y="6"/>
                    <a:pt x="0" y="8"/>
                  </a:cubicBezTo>
                  <a:cubicBezTo>
                    <a:pt x="0" y="10"/>
                    <a:pt x="0" y="11"/>
                    <a:pt x="1" y="12"/>
                  </a:cubicBezTo>
                  <a:cubicBezTo>
                    <a:pt x="4" y="15"/>
                    <a:pt x="11" y="15"/>
                    <a:pt x="17" y="15"/>
                  </a:cubicBezTo>
                  <a:cubicBezTo>
                    <a:pt x="21" y="15"/>
                    <a:pt x="21" y="15"/>
                    <a:pt x="21" y="15"/>
                  </a:cubicBezTo>
                  <a:cubicBezTo>
                    <a:pt x="26" y="17"/>
                    <a:pt x="26" y="17"/>
                    <a:pt x="26" y="17"/>
                  </a:cubicBezTo>
                  <a:cubicBezTo>
                    <a:pt x="30" y="18"/>
                    <a:pt x="33" y="20"/>
                    <a:pt x="39" y="13"/>
                  </a:cubicBezTo>
                  <a:cubicBezTo>
                    <a:pt x="39" y="13"/>
                    <a:pt x="39" y="12"/>
                    <a:pt x="39" y="11"/>
                  </a:cubicBezTo>
                  <a:cubicBezTo>
                    <a:pt x="38" y="11"/>
                    <a:pt x="37" y="11"/>
                    <a:pt x="37" y="11"/>
                  </a:cubicBezTo>
                  <a:cubicBezTo>
                    <a:pt x="33" y="16"/>
                    <a:pt x="31" y="15"/>
                    <a:pt x="27" y="14"/>
                  </a:cubicBezTo>
                  <a:cubicBezTo>
                    <a:pt x="22" y="12"/>
                    <a:pt x="22" y="12"/>
                    <a:pt x="22" y="12"/>
                  </a:cubicBezTo>
                  <a:cubicBezTo>
                    <a:pt x="17" y="12"/>
                    <a:pt x="17" y="12"/>
                    <a:pt x="17" y="12"/>
                  </a:cubicBezTo>
                  <a:cubicBezTo>
                    <a:pt x="12" y="12"/>
                    <a:pt x="5" y="12"/>
                    <a:pt x="3" y="10"/>
                  </a:cubicBezTo>
                  <a:cubicBezTo>
                    <a:pt x="3" y="10"/>
                    <a:pt x="3" y="9"/>
                    <a:pt x="3" y="9"/>
                  </a:cubicBezTo>
                  <a:cubicBezTo>
                    <a:pt x="3" y="7"/>
                    <a:pt x="4" y="7"/>
                    <a:pt x="4" y="7"/>
                  </a:cubicBezTo>
                  <a:cubicBezTo>
                    <a:pt x="7" y="5"/>
                    <a:pt x="11" y="7"/>
                    <a:pt x="16" y="9"/>
                  </a:cubicBezTo>
                  <a:cubicBezTo>
                    <a:pt x="23" y="11"/>
                    <a:pt x="30" y="13"/>
                    <a:pt x="35" y="10"/>
                  </a:cubicBezTo>
                  <a:cubicBezTo>
                    <a:pt x="38" y="9"/>
                    <a:pt x="40" y="6"/>
                    <a:pt x="41" y="2"/>
                  </a:cubicBezTo>
                  <a:cubicBezTo>
                    <a:pt x="41" y="1"/>
                    <a:pt x="41" y="0"/>
                    <a:pt x="40" y="0"/>
                  </a:cubicBezTo>
                  <a:cubicBezTo>
                    <a:pt x="39" y="0"/>
                    <a:pt x="38" y="0"/>
                    <a:pt x="3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4" name="Freeform 511">
              <a:extLst>
                <a:ext uri="{FF2B5EF4-FFF2-40B4-BE49-F238E27FC236}">
                  <a16:creationId xmlns:a16="http://schemas.microsoft.com/office/drawing/2014/main" id="{CE034D2B-19E6-E1BB-B2EF-01B79AF77E2B}"/>
                </a:ext>
              </a:extLst>
            </p:cNvPr>
            <p:cNvSpPr>
              <a:spLocks/>
            </p:cNvSpPr>
            <p:nvPr/>
          </p:nvSpPr>
          <p:spPr bwMode="auto">
            <a:xfrm>
              <a:off x="3940" y="1674"/>
              <a:ext cx="259" cy="334"/>
            </a:xfrm>
            <a:custGeom>
              <a:avLst/>
              <a:gdLst>
                <a:gd name="T0" fmla="*/ 2295 w 86"/>
                <a:gd name="T1" fmla="*/ 0 h 104"/>
                <a:gd name="T2" fmla="*/ 1560 w 86"/>
                <a:gd name="T3" fmla="*/ 1320 h 104"/>
                <a:gd name="T4" fmla="*/ 491 w 86"/>
                <a:gd name="T5" fmla="*/ 2248 h 104"/>
                <a:gd name="T6" fmla="*/ 0 w 86"/>
                <a:gd name="T7" fmla="*/ 3115 h 104"/>
                <a:gd name="T8" fmla="*/ 1141 w 86"/>
                <a:gd name="T9" fmla="*/ 2187 h 104"/>
                <a:gd name="T10" fmla="*/ 2349 w 86"/>
                <a:gd name="T11" fmla="*/ 662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6" h="104">
                  <a:moveTo>
                    <a:pt x="84" y="0"/>
                  </a:moveTo>
                  <a:cubicBezTo>
                    <a:pt x="81" y="12"/>
                    <a:pt x="65" y="33"/>
                    <a:pt x="57" y="40"/>
                  </a:cubicBezTo>
                  <a:cubicBezTo>
                    <a:pt x="46" y="51"/>
                    <a:pt x="30" y="59"/>
                    <a:pt x="18" y="68"/>
                  </a:cubicBezTo>
                  <a:cubicBezTo>
                    <a:pt x="10" y="74"/>
                    <a:pt x="0" y="93"/>
                    <a:pt x="0" y="94"/>
                  </a:cubicBezTo>
                  <a:cubicBezTo>
                    <a:pt x="4" y="104"/>
                    <a:pt x="26" y="80"/>
                    <a:pt x="42" y="66"/>
                  </a:cubicBezTo>
                  <a:cubicBezTo>
                    <a:pt x="58" y="52"/>
                    <a:pt x="78" y="40"/>
                    <a:pt x="86" y="20"/>
                  </a:cubicBezTo>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5" name="Freeform 512">
              <a:extLst>
                <a:ext uri="{FF2B5EF4-FFF2-40B4-BE49-F238E27FC236}">
                  <a16:creationId xmlns:a16="http://schemas.microsoft.com/office/drawing/2014/main" id="{3ABA6F3C-FF07-7F78-E332-019586F391BA}"/>
                </a:ext>
              </a:extLst>
            </p:cNvPr>
            <p:cNvSpPr>
              <a:spLocks/>
            </p:cNvSpPr>
            <p:nvPr/>
          </p:nvSpPr>
          <p:spPr bwMode="auto">
            <a:xfrm>
              <a:off x="3934" y="1667"/>
              <a:ext cx="271" cy="325"/>
            </a:xfrm>
            <a:custGeom>
              <a:avLst/>
              <a:gdLst>
                <a:gd name="T0" fmla="*/ 2322 w 90"/>
                <a:gd name="T1" fmla="*/ 61 h 101"/>
                <a:gd name="T2" fmla="*/ 1587 w 90"/>
                <a:gd name="T3" fmla="*/ 1368 h 101"/>
                <a:gd name="T4" fmla="*/ 979 w 90"/>
                <a:gd name="T5" fmla="*/ 1895 h 101"/>
                <a:gd name="T6" fmla="*/ 518 w 90"/>
                <a:gd name="T7" fmla="*/ 2298 h 101"/>
                <a:gd name="T8" fmla="*/ 27 w 90"/>
                <a:gd name="T9" fmla="*/ 3199 h 101"/>
                <a:gd name="T10" fmla="*/ 108 w 90"/>
                <a:gd name="T11" fmla="*/ 3301 h 101"/>
                <a:gd name="T12" fmla="*/ 924 w 90"/>
                <a:gd name="T13" fmla="*/ 2629 h 101"/>
                <a:gd name="T14" fmla="*/ 1235 w 90"/>
                <a:gd name="T15" fmla="*/ 2298 h 101"/>
                <a:gd name="T16" fmla="*/ 1533 w 90"/>
                <a:gd name="T17" fmla="*/ 1998 h 101"/>
                <a:gd name="T18" fmla="*/ 2457 w 90"/>
                <a:gd name="T19" fmla="*/ 766 h 101"/>
                <a:gd name="T20" fmla="*/ 2430 w 90"/>
                <a:gd name="T21" fmla="*/ 705 h 101"/>
                <a:gd name="T22" fmla="*/ 2376 w 90"/>
                <a:gd name="T23" fmla="*/ 734 h 101"/>
                <a:gd name="T24" fmla="*/ 1506 w 90"/>
                <a:gd name="T25" fmla="*/ 1895 h 101"/>
                <a:gd name="T26" fmla="*/ 1168 w 90"/>
                <a:gd name="T27" fmla="*/ 2236 h 101"/>
                <a:gd name="T28" fmla="*/ 870 w 90"/>
                <a:gd name="T29" fmla="*/ 2568 h 101"/>
                <a:gd name="T30" fmla="*/ 136 w 90"/>
                <a:gd name="T31" fmla="*/ 3199 h 101"/>
                <a:gd name="T32" fmla="*/ 108 w 90"/>
                <a:gd name="T33" fmla="*/ 3199 h 101"/>
                <a:gd name="T34" fmla="*/ 545 w 90"/>
                <a:gd name="T35" fmla="*/ 2404 h 101"/>
                <a:gd name="T36" fmla="*/ 1006 w 90"/>
                <a:gd name="T37" fmla="*/ 1998 h 101"/>
                <a:gd name="T38" fmla="*/ 1641 w 90"/>
                <a:gd name="T39" fmla="*/ 1429 h 101"/>
                <a:gd name="T40" fmla="*/ 2403 w 90"/>
                <a:gd name="T41" fmla="*/ 61 h 101"/>
                <a:gd name="T42" fmla="*/ 2403 w 90"/>
                <a:gd name="T43" fmla="*/ 61 h 101"/>
                <a:gd name="T44" fmla="*/ 2376 w 90"/>
                <a:gd name="T45" fmla="*/ 0 h 101"/>
                <a:gd name="T46" fmla="*/ 2322 w 90"/>
                <a:gd name="T47" fmla="*/ 61 h 10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101">
                  <a:moveTo>
                    <a:pt x="85" y="2"/>
                  </a:moveTo>
                  <a:cubicBezTo>
                    <a:pt x="82" y="13"/>
                    <a:pt x="66" y="34"/>
                    <a:pt x="58" y="41"/>
                  </a:cubicBezTo>
                  <a:cubicBezTo>
                    <a:pt x="52" y="47"/>
                    <a:pt x="44" y="52"/>
                    <a:pt x="36" y="57"/>
                  </a:cubicBezTo>
                  <a:cubicBezTo>
                    <a:pt x="30" y="61"/>
                    <a:pt x="24" y="65"/>
                    <a:pt x="19" y="69"/>
                  </a:cubicBezTo>
                  <a:cubicBezTo>
                    <a:pt x="12" y="74"/>
                    <a:pt x="0" y="94"/>
                    <a:pt x="1" y="96"/>
                  </a:cubicBezTo>
                  <a:cubicBezTo>
                    <a:pt x="2" y="98"/>
                    <a:pt x="3" y="99"/>
                    <a:pt x="4" y="99"/>
                  </a:cubicBezTo>
                  <a:cubicBezTo>
                    <a:pt x="10" y="101"/>
                    <a:pt x="19" y="93"/>
                    <a:pt x="34" y="79"/>
                  </a:cubicBezTo>
                  <a:cubicBezTo>
                    <a:pt x="45" y="69"/>
                    <a:pt x="45" y="69"/>
                    <a:pt x="45" y="69"/>
                  </a:cubicBezTo>
                  <a:cubicBezTo>
                    <a:pt x="56" y="60"/>
                    <a:pt x="56" y="60"/>
                    <a:pt x="56" y="60"/>
                  </a:cubicBezTo>
                  <a:cubicBezTo>
                    <a:pt x="69" y="49"/>
                    <a:pt x="83" y="39"/>
                    <a:pt x="90" y="23"/>
                  </a:cubicBezTo>
                  <a:cubicBezTo>
                    <a:pt x="90" y="22"/>
                    <a:pt x="90" y="21"/>
                    <a:pt x="89" y="21"/>
                  </a:cubicBezTo>
                  <a:cubicBezTo>
                    <a:pt x="88" y="21"/>
                    <a:pt x="87" y="21"/>
                    <a:pt x="87" y="22"/>
                  </a:cubicBezTo>
                  <a:cubicBezTo>
                    <a:pt x="81" y="37"/>
                    <a:pt x="67" y="47"/>
                    <a:pt x="55" y="57"/>
                  </a:cubicBezTo>
                  <a:cubicBezTo>
                    <a:pt x="43" y="67"/>
                    <a:pt x="43" y="67"/>
                    <a:pt x="43" y="67"/>
                  </a:cubicBezTo>
                  <a:cubicBezTo>
                    <a:pt x="32" y="77"/>
                    <a:pt x="32" y="77"/>
                    <a:pt x="32" y="77"/>
                  </a:cubicBezTo>
                  <a:cubicBezTo>
                    <a:pt x="22" y="86"/>
                    <a:pt x="9" y="98"/>
                    <a:pt x="5" y="96"/>
                  </a:cubicBezTo>
                  <a:cubicBezTo>
                    <a:pt x="5" y="96"/>
                    <a:pt x="4" y="96"/>
                    <a:pt x="4" y="96"/>
                  </a:cubicBezTo>
                  <a:cubicBezTo>
                    <a:pt x="5" y="93"/>
                    <a:pt x="14" y="77"/>
                    <a:pt x="20" y="72"/>
                  </a:cubicBezTo>
                  <a:cubicBezTo>
                    <a:pt x="26" y="68"/>
                    <a:pt x="31" y="64"/>
                    <a:pt x="37" y="60"/>
                  </a:cubicBezTo>
                  <a:cubicBezTo>
                    <a:pt x="45" y="55"/>
                    <a:pt x="54" y="49"/>
                    <a:pt x="60" y="43"/>
                  </a:cubicBezTo>
                  <a:cubicBezTo>
                    <a:pt x="68" y="36"/>
                    <a:pt x="85" y="14"/>
                    <a:pt x="88" y="2"/>
                  </a:cubicBezTo>
                  <a:cubicBezTo>
                    <a:pt x="88" y="2"/>
                    <a:pt x="88" y="2"/>
                    <a:pt x="88" y="2"/>
                  </a:cubicBezTo>
                  <a:cubicBezTo>
                    <a:pt x="88" y="1"/>
                    <a:pt x="87" y="1"/>
                    <a:pt x="87" y="0"/>
                  </a:cubicBezTo>
                  <a:cubicBezTo>
                    <a:pt x="86" y="0"/>
                    <a:pt x="85" y="1"/>
                    <a:pt x="8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6" name="Freeform 513">
              <a:extLst>
                <a:ext uri="{FF2B5EF4-FFF2-40B4-BE49-F238E27FC236}">
                  <a16:creationId xmlns:a16="http://schemas.microsoft.com/office/drawing/2014/main" id="{29D82015-3DDA-2253-FB0B-0A9F72ACF098}"/>
                </a:ext>
              </a:extLst>
            </p:cNvPr>
            <p:cNvSpPr>
              <a:spLocks/>
            </p:cNvSpPr>
            <p:nvPr/>
          </p:nvSpPr>
          <p:spPr bwMode="auto">
            <a:xfrm>
              <a:off x="3316" y="1150"/>
              <a:ext cx="169" cy="402"/>
            </a:xfrm>
            <a:custGeom>
              <a:avLst/>
              <a:gdLst>
                <a:gd name="T0" fmla="*/ 1539 w 56"/>
                <a:gd name="T1" fmla="*/ 32 h 125"/>
                <a:gd name="T2" fmla="*/ 1237 w 56"/>
                <a:gd name="T3" fmla="*/ 2161 h 125"/>
                <a:gd name="T4" fmla="*/ 1020 w 56"/>
                <a:gd name="T5" fmla="*/ 4158 h 125"/>
                <a:gd name="T6" fmla="*/ 1102 w 56"/>
                <a:gd name="T7" fmla="*/ 2566 h 125"/>
                <a:gd name="T8" fmla="*/ 0 w 56"/>
                <a:gd name="T9" fmla="*/ 2328 h 125"/>
                <a:gd name="T10" fmla="*/ 966 w 56"/>
                <a:gd name="T11" fmla="*/ 1862 h 125"/>
                <a:gd name="T12" fmla="*/ 1322 w 56"/>
                <a:gd name="T13" fmla="*/ 0 h 125"/>
                <a:gd name="T14" fmla="*/ 1539 w 56"/>
                <a:gd name="T15" fmla="*/ 32 h 1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25">
                  <a:moveTo>
                    <a:pt x="56" y="1"/>
                  </a:moveTo>
                  <a:cubicBezTo>
                    <a:pt x="51" y="17"/>
                    <a:pt x="43" y="48"/>
                    <a:pt x="45" y="65"/>
                  </a:cubicBezTo>
                  <a:cubicBezTo>
                    <a:pt x="46" y="78"/>
                    <a:pt x="53" y="119"/>
                    <a:pt x="37" y="125"/>
                  </a:cubicBezTo>
                  <a:cubicBezTo>
                    <a:pt x="27" y="113"/>
                    <a:pt x="45" y="92"/>
                    <a:pt x="40" y="77"/>
                  </a:cubicBezTo>
                  <a:cubicBezTo>
                    <a:pt x="34" y="59"/>
                    <a:pt x="15" y="75"/>
                    <a:pt x="0" y="70"/>
                  </a:cubicBezTo>
                  <a:cubicBezTo>
                    <a:pt x="4" y="59"/>
                    <a:pt x="27" y="66"/>
                    <a:pt x="35" y="56"/>
                  </a:cubicBezTo>
                  <a:cubicBezTo>
                    <a:pt x="46" y="43"/>
                    <a:pt x="44" y="15"/>
                    <a:pt x="48" y="0"/>
                  </a:cubicBezTo>
                  <a:cubicBezTo>
                    <a:pt x="50" y="8"/>
                    <a:pt x="56" y="4"/>
                    <a:pt x="56" y="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7" name="Freeform 514">
              <a:extLst>
                <a:ext uri="{FF2B5EF4-FFF2-40B4-BE49-F238E27FC236}">
                  <a16:creationId xmlns:a16="http://schemas.microsoft.com/office/drawing/2014/main" id="{E8CECD95-9F18-B2C6-142B-10FD3E8EF504}"/>
                </a:ext>
              </a:extLst>
            </p:cNvPr>
            <p:cNvSpPr>
              <a:spLocks noEditPoints="1"/>
            </p:cNvSpPr>
            <p:nvPr/>
          </p:nvSpPr>
          <p:spPr bwMode="auto">
            <a:xfrm>
              <a:off x="3313" y="1143"/>
              <a:ext cx="178" cy="412"/>
            </a:xfrm>
            <a:custGeom>
              <a:avLst/>
              <a:gdLst>
                <a:gd name="T0" fmla="*/ 1318 w 59"/>
                <a:gd name="T1" fmla="*/ 32 h 128"/>
                <a:gd name="T2" fmla="*/ 1237 w 59"/>
                <a:gd name="T3" fmla="*/ 663 h 128"/>
                <a:gd name="T4" fmla="*/ 965 w 59"/>
                <a:gd name="T5" fmla="*/ 1896 h 128"/>
                <a:gd name="T6" fmla="*/ 492 w 59"/>
                <a:gd name="T7" fmla="*/ 2102 h 128"/>
                <a:gd name="T8" fmla="*/ 0 w 59"/>
                <a:gd name="T9" fmla="*/ 2404 h 128"/>
                <a:gd name="T10" fmla="*/ 27 w 59"/>
                <a:gd name="T11" fmla="*/ 2466 h 128"/>
                <a:gd name="T12" fmla="*/ 546 w 59"/>
                <a:gd name="T13" fmla="*/ 2433 h 128"/>
                <a:gd name="T14" fmla="*/ 1101 w 59"/>
                <a:gd name="T15" fmla="*/ 2672 h 128"/>
                <a:gd name="T16" fmla="*/ 1020 w 59"/>
                <a:gd name="T17" fmla="*/ 3367 h 128"/>
                <a:gd name="T18" fmla="*/ 1020 w 59"/>
                <a:gd name="T19" fmla="*/ 4268 h 128"/>
                <a:gd name="T20" fmla="*/ 1047 w 59"/>
                <a:gd name="T21" fmla="*/ 4268 h 128"/>
                <a:gd name="T22" fmla="*/ 1318 w 59"/>
                <a:gd name="T23" fmla="*/ 2433 h 128"/>
                <a:gd name="T24" fmla="*/ 1291 w 59"/>
                <a:gd name="T25" fmla="*/ 2237 h 128"/>
                <a:gd name="T26" fmla="*/ 1593 w 59"/>
                <a:gd name="T27" fmla="*/ 135 h 128"/>
                <a:gd name="T28" fmla="*/ 1593 w 59"/>
                <a:gd name="T29" fmla="*/ 135 h 128"/>
                <a:gd name="T30" fmla="*/ 1620 w 59"/>
                <a:gd name="T31" fmla="*/ 135 h 128"/>
                <a:gd name="T32" fmla="*/ 1620 w 59"/>
                <a:gd name="T33" fmla="*/ 103 h 128"/>
                <a:gd name="T34" fmla="*/ 1566 w 59"/>
                <a:gd name="T35" fmla="*/ 61 h 128"/>
                <a:gd name="T36" fmla="*/ 1539 w 59"/>
                <a:gd name="T37" fmla="*/ 103 h 128"/>
                <a:gd name="T38" fmla="*/ 1511 w 59"/>
                <a:gd name="T39" fmla="*/ 103 h 128"/>
                <a:gd name="T40" fmla="*/ 1457 w 59"/>
                <a:gd name="T41" fmla="*/ 167 h 128"/>
                <a:gd name="T42" fmla="*/ 1376 w 59"/>
                <a:gd name="T43" fmla="*/ 32 h 128"/>
                <a:gd name="T44" fmla="*/ 1349 w 59"/>
                <a:gd name="T45" fmla="*/ 0 h 128"/>
                <a:gd name="T46" fmla="*/ 1318 w 59"/>
                <a:gd name="T47" fmla="*/ 32 h 128"/>
                <a:gd name="T48" fmla="*/ 492 w 59"/>
                <a:gd name="T49" fmla="*/ 2195 h 128"/>
                <a:gd name="T50" fmla="*/ 1047 w 59"/>
                <a:gd name="T51" fmla="*/ 1970 h 128"/>
                <a:gd name="T52" fmla="*/ 1318 w 59"/>
                <a:gd name="T53" fmla="*/ 663 h 128"/>
                <a:gd name="T54" fmla="*/ 1376 w 59"/>
                <a:gd name="T55" fmla="*/ 196 h 128"/>
                <a:gd name="T56" fmla="*/ 1457 w 59"/>
                <a:gd name="T57" fmla="*/ 270 h 128"/>
                <a:gd name="T58" fmla="*/ 1484 w 59"/>
                <a:gd name="T59" fmla="*/ 270 h 128"/>
                <a:gd name="T60" fmla="*/ 1210 w 59"/>
                <a:gd name="T61" fmla="*/ 2073 h 128"/>
                <a:gd name="T62" fmla="*/ 1210 w 59"/>
                <a:gd name="T63" fmla="*/ 2237 h 128"/>
                <a:gd name="T64" fmla="*/ 1237 w 59"/>
                <a:gd name="T65" fmla="*/ 2466 h 128"/>
                <a:gd name="T66" fmla="*/ 1291 w 59"/>
                <a:gd name="T67" fmla="*/ 3335 h 128"/>
                <a:gd name="T68" fmla="*/ 1047 w 59"/>
                <a:gd name="T69" fmla="*/ 4165 h 128"/>
                <a:gd name="T70" fmla="*/ 993 w 59"/>
                <a:gd name="T71" fmla="*/ 3937 h 128"/>
                <a:gd name="T72" fmla="*/ 1101 w 59"/>
                <a:gd name="T73" fmla="*/ 3399 h 128"/>
                <a:gd name="T74" fmla="*/ 1210 w 59"/>
                <a:gd name="T75" fmla="*/ 2839 h 128"/>
                <a:gd name="T76" fmla="*/ 1183 w 59"/>
                <a:gd name="T77" fmla="*/ 2633 h 128"/>
                <a:gd name="T78" fmla="*/ 519 w 59"/>
                <a:gd name="T79" fmla="*/ 2330 h 128"/>
                <a:gd name="T80" fmla="*/ 109 w 59"/>
                <a:gd name="T81" fmla="*/ 2372 h 128"/>
                <a:gd name="T82" fmla="*/ 492 w 59"/>
                <a:gd name="T83" fmla="*/ 2195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128">
                  <a:moveTo>
                    <a:pt x="48" y="1"/>
                  </a:moveTo>
                  <a:cubicBezTo>
                    <a:pt x="46" y="7"/>
                    <a:pt x="46" y="13"/>
                    <a:pt x="45" y="20"/>
                  </a:cubicBezTo>
                  <a:cubicBezTo>
                    <a:pt x="44" y="33"/>
                    <a:pt x="42" y="48"/>
                    <a:pt x="35" y="57"/>
                  </a:cubicBezTo>
                  <a:cubicBezTo>
                    <a:pt x="32" y="61"/>
                    <a:pt x="24" y="62"/>
                    <a:pt x="18" y="63"/>
                  </a:cubicBezTo>
                  <a:cubicBezTo>
                    <a:pt x="10" y="64"/>
                    <a:pt x="2" y="65"/>
                    <a:pt x="0" y="72"/>
                  </a:cubicBezTo>
                  <a:cubicBezTo>
                    <a:pt x="0" y="73"/>
                    <a:pt x="0" y="73"/>
                    <a:pt x="1" y="74"/>
                  </a:cubicBezTo>
                  <a:cubicBezTo>
                    <a:pt x="7" y="76"/>
                    <a:pt x="14" y="74"/>
                    <a:pt x="20" y="73"/>
                  </a:cubicBezTo>
                  <a:cubicBezTo>
                    <a:pt x="30" y="71"/>
                    <a:pt x="37" y="70"/>
                    <a:pt x="40" y="80"/>
                  </a:cubicBezTo>
                  <a:cubicBezTo>
                    <a:pt x="42" y="86"/>
                    <a:pt x="40" y="94"/>
                    <a:pt x="37" y="101"/>
                  </a:cubicBezTo>
                  <a:cubicBezTo>
                    <a:pt x="34" y="111"/>
                    <a:pt x="31" y="120"/>
                    <a:pt x="37" y="128"/>
                  </a:cubicBezTo>
                  <a:cubicBezTo>
                    <a:pt x="37" y="128"/>
                    <a:pt x="38" y="128"/>
                    <a:pt x="38" y="128"/>
                  </a:cubicBezTo>
                  <a:cubicBezTo>
                    <a:pt x="54" y="123"/>
                    <a:pt x="50" y="92"/>
                    <a:pt x="48" y="73"/>
                  </a:cubicBezTo>
                  <a:cubicBezTo>
                    <a:pt x="47" y="67"/>
                    <a:pt x="47" y="67"/>
                    <a:pt x="47" y="67"/>
                  </a:cubicBezTo>
                  <a:cubicBezTo>
                    <a:pt x="46" y="50"/>
                    <a:pt x="54" y="18"/>
                    <a:pt x="58" y="4"/>
                  </a:cubicBezTo>
                  <a:cubicBezTo>
                    <a:pt x="58" y="4"/>
                    <a:pt x="58" y="4"/>
                    <a:pt x="58" y="4"/>
                  </a:cubicBezTo>
                  <a:cubicBezTo>
                    <a:pt x="58" y="4"/>
                    <a:pt x="58" y="4"/>
                    <a:pt x="59" y="4"/>
                  </a:cubicBezTo>
                  <a:cubicBezTo>
                    <a:pt x="59" y="4"/>
                    <a:pt x="59" y="3"/>
                    <a:pt x="59" y="3"/>
                  </a:cubicBezTo>
                  <a:cubicBezTo>
                    <a:pt x="59" y="3"/>
                    <a:pt x="58" y="2"/>
                    <a:pt x="57" y="2"/>
                  </a:cubicBezTo>
                  <a:cubicBezTo>
                    <a:pt x="57" y="2"/>
                    <a:pt x="56" y="2"/>
                    <a:pt x="56" y="3"/>
                  </a:cubicBezTo>
                  <a:cubicBezTo>
                    <a:pt x="56" y="3"/>
                    <a:pt x="56" y="3"/>
                    <a:pt x="55" y="3"/>
                  </a:cubicBezTo>
                  <a:cubicBezTo>
                    <a:pt x="55" y="4"/>
                    <a:pt x="54" y="5"/>
                    <a:pt x="53" y="5"/>
                  </a:cubicBezTo>
                  <a:cubicBezTo>
                    <a:pt x="52" y="5"/>
                    <a:pt x="51" y="3"/>
                    <a:pt x="50" y="1"/>
                  </a:cubicBezTo>
                  <a:cubicBezTo>
                    <a:pt x="50" y="1"/>
                    <a:pt x="50" y="0"/>
                    <a:pt x="49" y="0"/>
                  </a:cubicBezTo>
                  <a:cubicBezTo>
                    <a:pt x="48" y="0"/>
                    <a:pt x="48" y="1"/>
                    <a:pt x="48" y="1"/>
                  </a:cubicBezTo>
                  <a:close/>
                  <a:moveTo>
                    <a:pt x="18" y="66"/>
                  </a:moveTo>
                  <a:cubicBezTo>
                    <a:pt x="25" y="65"/>
                    <a:pt x="33" y="64"/>
                    <a:pt x="38" y="59"/>
                  </a:cubicBezTo>
                  <a:cubicBezTo>
                    <a:pt x="45" y="50"/>
                    <a:pt x="47" y="34"/>
                    <a:pt x="48" y="20"/>
                  </a:cubicBezTo>
                  <a:cubicBezTo>
                    <a:pt x="48" y="15"/>
                    <a:pt x="49" y="11"/>
                    <a:pt x="50" y="6"/>
                  </a:cubicBezTo>
                  <a:cubicBezTo>
                    <a:pt x="51" y="8"/>
                    <a:pt x="52" y="8"/>
                    <a:pt x="53" y="8"/>
                  </a:cubicBezTo>
                  <a:cubicBezTo>
                    <a:pt x="54" y="8"/>
                    <a:pt x="54" y="8"/>
                    <a:pt x="54" y="8"/>
                  </a:cubicBezTo>
                  <a:cubicBezTo>
                    <a:pt x="50" y="22"/>
                    <a:pt x="44" y="46"/>
                    <a:pt x="44" y="62"/>
                  </a:cubicBezTo>
                  <a:cubicBezTo>
                    <a:pt x="44" y="64"/>
                    <a:pt x="44" y="65"/>
                    <a:pt x="44" y="67"/>
                  </a:cubicBezTo>
                  <a:cubicBezTo>
                    <a:pt x="45" y="74"/>
                    <a:pt x="45" y="74"/>
                    <a:pt x="45" y="74"/>
                  </a:cubicBezTo>
                  <a:cubicBezTo>
                    <a:pt x="46" y="81"/>
                    <a:pt x="47" y="91"/>
                    <a:pt x="47" y="100"/>
                  </a:cubicBezTo>
                  <a:cubicBezTo>
                    <a:pt x="47" y="111"/>
                    <a:pt x="45" y="121"/>
                    <a:pt x="38" y="125"/>
                  </a:cubicBezTo>
                  <a:cubicBezTo>
                    <a:pt x="37" y="123"/>
                    <a:pt x="36" y="120"/>
                    <a:pt x="36" y="118"/>
                  </a:cubicBezTo>
                  <a:cubicBezTo>
                    <a:pt x="36" y="113"/>
                    <a:pt x="38" y="108"/>
                    <a:pt x="40" y="102"/>
                  </a:cubicBezTo>
                  <a:cubicBezTo>
                    <a:pt x="42" y="96"/>
                    <a:pt x="44" y="90"/>
                    <a:pt x="44" y="85"/>
                  </a:cubicBezTo>
                  <a:cubicBezTo>
                    <a:pt x="44" y="83"/>
                    <a:pt x="43" y="81"/>
                    <a:pt x="43" y="79"/>
                  </a:cubicBezTo>
                  <a:cubicBezTo>
                    <a:pt x="39" y="66"/>
                    <a:pt x="29" y="68"/>
                    <a:pt x="19" y="70"/>
                  </a:cubicBezTo>
                  <a:cubicBezTo>
                    <a:pt x="14" y="71"/>
                    <a:pt x="9" y="72"/>
                    <a:pt x="4" y="71"/>
                  </a:cubicBezTo>
                  <a:cubicBezTo>
                    <a:pt x="6" y="68"/>
                    <a:pt x="12" y="67"/>
                    <a:pt x="18"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8" name="Freeform 515">
              <a:extLst>
                <a:ext uri="{FF2B5EF4-FFF2-40B4-BE49-F238E27FC236}">
                  <a16:creationId xmlns:a16="http://schemas.microsoft.com/office/drawing/2014/main" id="{A0BD040B-8B05-DB0B-31DD-A78FB0FF43A2}"/>
                </a:ext>
              </a:extLst>
            </p:cNvPr>
            <p:cNvSpPr>
              <a:spLocks/>
            </p:cNvSpPr>
            <p:nvPr/>
          </p:nvSpPr>
          <p:spPr bwMode="auto">
            <a:xfrm>
              <a:off x="3771" y="1404"/>
              <a:ext cx="124" cy="202"/>
            </a:xfrm>
            <a:custGeom>
              <a:avLst/>
              <a:gdLst>
                <a:gd name="T0" fmla="*/ 1134 w 41"/>
                <a:gd name="T1" fmla="*/ 0 h 63"/>
                <a:gd name="T2" fmla="*/ 913 w 41"/>
                <a:gd name="T3" fmla="*/ 1388 h 63"/>
                <a:gd name="T4" fmla="*/ 384 w 41"/>
                <a:gd name="T5" fmla="*/ 1975 h 63"/>
                <a:gd name="T6" fmla="*/ 832 w 41"/>
                <a:gd name="T7" fmla="*/ 1315 h 63"/>
                <a:gd name="T8" fmla="*/ 1080 w 41"/>
                <a:gd name="T9" fmla="*/ 103 h 63"/>
                <a:gd name="T10" fmla="*/ 1134 w 41"/>
                <a:gd name="T11" fmla="*/ 0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 h="63">
                  <a:moveTo>
                    <a:pt x="41" y="0"/>
                  </a:moveTo>
                  <a:cubicBezTo>
                    <a:pt x="41" y="13"/>
                    <a:pt x="39" y="30"/>
                    <a:pt x="33" y="42"/>
                  </a:cubicBezTo>
                  <a:cubicBezTo>
                    <a:pt x="30" y="50"/>
                    <a:pt x="23" y="63"/>
                    <a:pt x="14" y="60"/>
                  </a:cubicBezTo>
                  <a:cubicBezTo>
                    <a:pt x="0" y="57"/>
                    <a:pt x="28" y="43"/>
                    <a:pt x="30" y="40"/>
                  </a:cubicBezTo>
                  <a:cubicBezTo>
                    <a:pt x="35" y="33"/>
                    <a:pt x="38" y="12"/>
                    <a:pt x="39" y="3"/>
                  </a:cubicBezTo>
                  <a:cubicBezTo>
                    <a:pt x="40" y="4"/>
                    <a:pt x="41" y="0"/>
                    <a:pt x="41"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49" name="Freeform 516">
              <a:extLst>
                <a:ext uri="{FF2B5EF4-FFF2-40B4-BE49-F238E27FC236}">
                  <a16:creationId xmlns:a16="http://schemas.microsoft.com/office/drawing/2014/main" id="{F23597E0-C7A7-9095-EE54-9CD5EEEDA45F}"/>
                </a:ext>
              </a:extLst>
            </p:cNvPr>
            <p:cNvSpPr>
              <a:spLocks noEditPoints="1"/>
            </p:cNvSpPr>
            <p:nvPr/>
          </p:nvSpPr>
          <p:spPr bwMode="auto">
            <a:xfrm>
              <a:off x="3795" y="1401"/>
              <a:ext cx="103" cy="212"/>
            </a:xfrm>
            <a:custGeom>
              <a:avLst/>
              <a:gdLst>
                <a:gd name="T0" fmla="*/ 863 w 34"/>
                <a:gd name="T1" fmla="*/ 32 h 66"/>
                <a:gd name="T2" fmla="*/ 863 w 34"/>
                <a:gd name="T3" fmla="*/ 61 h 66"/>
                <a:gd name="T4" fmla="*/ 836 w 34"/>
                <a:gd name="T5" fmla="*/ 61 h 66"/>
                <a:gd name="T6" fmla="*/ 809 w 34"/>
                <a:gd name="T7" fmla="*/ 135 h 66"/>
                <a:gd name="T8" fmla="*/ 588 w 34"/>
                <a:gd name="T9" fmla="*/ 1362 h 66"/>
                <a:gd name="T10" fmla="*/ 412 w 34"/>
                <a:gd name="T11" fmla="*/ 1455 h 66"/>
                <a:gd name="T12" fmla="*/ 0 w 34"/>
                <a:gd name="T13" fmla="*/ 1959 h 66"/>
                <a:gd name="T14" fmla="*/ 136 w 34"/>
                <a:gd name="T15" fmla="*/ 2085 h 66"/>
                <a:gd name="T16" fmla="*/ 751 w 34"/>
                <a:gd name="T17" fmla="*/ 1455 h 66"/>
                <a:gd name="T18" fmla="*/ 945 w 34"/>
                <a:gd name="T19" fmla="*/ 32 h 66"/>
                <a:gd name="T20" fmla="*/ 918 w 34"/>
                <a:gd name="T21" fmla="*/ 0 h 66"/>
                <a:gd name="T22" fmla="*/ 863 w 34"/>
                <a:gd name="T23" fmla="*/ 32 h 66"/>
                <a:gd name="T24" fmla="*/ 167 w 34"/>
                <a:gd name="T25" fmla="*/ 1992 h 66"/>
                <a:gd name="T26" fmla="*/ 82 w 34"/>
                <a:gd name="T27" fmla="*/ 1918 h 66"/>
                <a:gd name="T28" fmla="*/ 82 w 34"/>
                <a:gd name="T29" fmla="*/ 1918 h 66"/>
                <a:gd name="T30" fmla="*/ 479 w 34"/>
                <a:gd name="T31" fmla="*/ 1558 h 66"/>
                <a:gd name="T32" fmla="*/ 642 w 34"/>
                <a:gd name="T33" fmla="*/ 1394 h 66"/>
                <a:gd name="T34" fmla="*/ 809 w 34"/>
                <a:gd name="T35" fmla="*/ 867 h 66"/>
                <a:gd name="T36" fmla="*/ 670 w 34"/>
                <a:gd name="T37" fmla="*/ 1394 h 66"/>
                <a:gd name="T38" fmla="*/ 167 w 34"/>
                <a:gd name="T39" fmla="*/ 1992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 h="66">
                  <a:moveTo>
                    <a:pt x="31" y="1"/>
                  </a:moveTo>
                  <a:cubicBezTo>
                    <a:pt x="31" y="1"/>
                    <a:pt x="31" y="2"/>
                    <a:pt x="31" y="2"/>
                  </a:cubicBezTo>
                  <a:cubicBezTo>
                    <a:pt x="31" y="2"/>
                    <a:pt x="30" y="2"/>
                    <a:pt x="30" y="2"/>
                  </a:cubicBezTo>
                  <a:cubicBezTo>
                    <a:pt x="30" y="2"/>
                    <a:pt x="29" y="3"/>
                    <a:pt x="29" y="4"/>
                  </a:cubicBezTo>
                  <a:cubicBezTo>
                    <a:pt x="29" y="13"/>
                    <a:pt x="25" y="34"/>
                    <a:pt x="21" y="41"/>
                  </a:cubicBezTo>
                  <a:cubicBezTo>
                    <a:pt x="20" y="41"/>
                    <a:pt x="17" y="43"/>
                    <a:pt x="15" y="44"/>
                  </a:cubicBezTo>
                  <a:cubicBezTo>
                    <a:pt x="6" y="50"/>
                    <a:pt x="0" y="55"/>
                    <a:pt x="0" y="59"/>
                  </a:cubicBezTo>
                  <a:cubicBezTo>
                    <a:pt x="1" y="61"/>
                    <a:pt x="2" y="62"/>
                    <a:pt x="5" y="63"/>
                  </a:cubicBezTo>
                  <a:cubicBezTo>
                    <a:pt x="17" y="66"/>
                    <a:pt x="24" y="49"/>
                    <a:pt x="27" y="44"/>
                  </a:cubicBezTo>
                  <a:cubicBezTo>
                    <a:pt x="32" y="32"/>
                    <a:pt x="34" y="13"/>
                    <a:pt x="34" y="1"/>
                  </a:cubicBezTo>
                  <a:cubicBezTo>
                    <a:pt x="34" y="1"/>
                    <a:pt x="34" y="0"/>
                    <a:pt x="33" y="0"/>
                  </a:cubicBezTo>
                  <a:cubicBezTo>
                    <a:pt x="32" y="0"/>
                    <a:pt x="32" y="0"/>
                    <a:pt x="31" y="1"/>
                  </a:cubicBezTo>
                  <a:close/>
                  <a:moveTo>
                    <a:pt x="6" y="60"/>
                  </a:moveTo>
                  <a:cubicBezTo>
                    <a:pt x="4" y="59"/>
                    <a:pt x="3" y="59"/>
                    <a:pt x="3" y="58"/>
                  </a:cubicBezTo>
                  <a:cubicBezTo>
                    <a:pt x="3" y="58"/>
                    <a:pt x="3" y="58"/>
                    <a:pt x="3" y="58"/>
                  </a:cubicBezTo>
                  <a:cubicBezTo>
                    <a:pt x="3" y="56"/>
                    <a:pt x="12" y="50"/>
                    <a:pt x="17" y="47"/>
                  </a:cubicBezTo>
                  <a:cubicBezTo>
                    <a:pt x="20" y="45"/>
                    <a:pt x="22" y="43"/>
                    <a:pt x="23" y="42"/>
                  </a:cubicBezTo>
                  <a:cubicBezTo>
                    <a:pt x="25" y="39"/>
                    <a:pt x="27" y="33"/>
                    <a:pt x="29" y="26"/>
                  </a:cubicBezTo>
                  <a:cubicBezTo>
                    <a:pt x="28" y="32"/>
                    <a:pt x="26" y="38"/>
                    <a:pt x="24" y="42"/>
                  </a:cubicBezTo>
                  <a:cubicBezTo>
                    <a:pt x="18" y="56"/>
                    <a:pt x="12" y="61"/>
                    <a:pt x="6"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0" name="Freeform 517">
              <a:extLst>
                <a:ext uri="{FF2B5EF4-FFF2-40B4-BE49-F238E27FC236}">
                  <a16:creationId xmlns:a16="http://schemas.microsoft.com/office/drawing/2014/main" id="{23BF760D-9980-C38E-3A77-ADFBC8CCD547}"/>
                </a:ext>
              </a:extLst>
            </p:cNvPr>
            <p:cNvSpPr>
              <a:spLocks/>
            </p:cNvSpPr>
            <p:nvPr/>
          </p:nvSpPr>
          <p:spPr bwMode="auto">
            <a:xfrm>
              <a:off x="2022" y="3243"/>
              <a:ext cx="184" cy="232"/>
            </a:xfrm>
            <a:custGeom>
              <a:avLst/>
              <a:gdLst>
                <a:gd name="T0" fmla="*/ 817 w 61"/>
                <a:gd name="T1" fmla="*/ 2378 h 72"/>
                <a:gd name="T2" fmla="*/ 1155 w 61"/>
                <a:gd name="T3" fmla="*/ 1205 h 72"/>
                <a:gd name="T4" fmla="*/ 1566 w 61"/>
                <a:gd name="T5" fmla="*/ 767 h 72"/>
                <a:gd name="T6" fmla="*/ 790 w 61"/>
                <a:gd name="T7" fmla="*/ 706 h 72"/>
                <a:gd name="T8" fmla="*/ 163 w 61"/>
                <a:gd name="T9" fmla="*/ 197 h 72"/>
                <a:gd name="T10" fmla="*/ 857 w 61"/>
                <a:gd name="T11" fmla="*/ 967 h 72"/>
                <a:gd name="T12" fmla="*/ 655 w 61"/>
                <a:gd name="T13" fmla="*/ 2410 h 72"/>
                <a:gd name="T14" fmla="*/ 817 w 61"/>
                <a:gd name="T15" fmla="*/ 2378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72">
                  <a:moveTo>
                    <a:pt x="30" y="71"/>
                  </a:moveTo>
                  <a:cubicBezTo>
                    <a:pt x="31" y="60"/>
                    <a:pt x="36" y="43"/>
                    <a:pt x="42" y="36"/>
                  </a:cubicBezTo>
                  <a:cubicBezTo>
                    <a:pt x="46" y="30"/>
                    <a:pt x="61" y="30"/>
                    <a:pt x="57" y="23"/>
                  </a:cubicBezTo>
                  <a:cubicBezTo>
                    <a:pt x="53" y="15"/>
                    <a:pt x="40" y="25"/>
                    <a:pt x="29" y="21"/>
                  </a:cubicBezTo>
                  <a:cubicBezTo>
                    <a:pt x="18" y="17"/>
                    <a:pt x="11" y="0"/>
                    <a:pt x="6" y="6"/>
                  </a:cubicBezTo>
                  <a:cubicBezTo>
                    <a:pt x="0" y="11"/>
                    <a:pt x="24" y="19"/>
                    <a:pt x="31" y="29"/>
                  </a:cubicBezTo>
                  <a:cubicBezTo>
                    <a:pt x="38" y="39"/>
                    <a:pt x="33" y="63"/>
                    <a:pt x="24" y="72"/>
                  </a:cubicBezTo>
                  <a:cubicBezTo>
                    <a:pt x="27" y="70"/>
                    <a:pt x="29" y="70"/>
                    <a:pt x="30" y="71"/>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1" name="Freeform 518">
              <a:extLst>
                <a:ext uri="{FF2B5EF4-FFF2-40B4-BE49-F238E27FC236}">
                  <a16:creationId xmlns:a16="http://schemas.microsoft.com/office/drawing/2014/main" id="{49DF10BD-8901-7220-6E22-38B1C65D990C}"/>
                </a:ext>
              </a:extLst>
            </p:cNvPr>
            <p:cNvSpPr>
              <a:spLocks noEditPoints="1"/>
            </p:cNvSpPr>
            <p:nvPr/>
          </p:nvSpPr>
          <p:spPr bwMode="auto">
            <a:xfrm>
              <a:off x="2031" y="3243"/>
              <a:ext cx="169" cy="235"/>
            </a:xfrm>
            <a:custGeom>
              <a:avLst/>
              <a:gdLst>
                <a:gd name="T0" fmla="*/ 54 w 56"/>
                <a:gd name="T1" fmla="*/ 135 h 73"/>
                <a:gd name="T2" fmla="*/ 0 w 56"/>
                <a:gd name="T3" fmla="*/ 270 h 73"/>
                <a:gd name="T4" fmla="*/ 329 w 56"/>
                <a:gd name="T5" fmla="*/ 602 h 73"/>
                <a:gd name="T6" fmla="*/ 736 w 56"/>
                <a:gd name="T7" fmla="*/ 1004 h 73"/>
                <a:gd name="T8" fmla="*/ 546 w 56"/>
                <a:gd name="T9" fmla="*/ 2373 h 73"/>
                <a:gd name="T10" fmla="*/ 546 w 56"/>
                <a:gd name="T11" fmla="*/ 2437 h 73"/>
                <a:gd name="T12" fmla="*/ 573 w 56"/>
                <a:gd name="T13" fmla="*/ 2437 h 73"/>
                <a:gd name="T14" fmla="*/ 709 w 56"/>
                <a:gd name="T15" fmla="*/ 2405 h 73"/>
                <a:gd name="T16" fmla="*/ 776 w 56"/>
                <a:gd name="T17" fmla="*/ 2437 h 73"/>
                <a:gd name="T18" fmla="*/ 803 w 56"/>
                <a:gd name="T19" fmla="*/ 2373 h 73"/>
                <a:gd name="T20" fmla="*/ 1102 w 56"/>
                <a:gd name="T21" fmla="*/ 1233 h 73"/>
                <a:gd name="T22" fmla="*/ 1322 w 56"/>
                <a:gd name="T23" fmla="*/ 1069 h 73"/>
                <a:gd name="T24" fmla="*/ 1539 w 56"/>
                <a:gd name="T25" fmla="*/ 869 h 73"/>
                <a:gd name="T26" fmla="*/ 1512 w 56"/>
                <a:gd name="T27" fmla="*/ 737 h 73"/>
                <a:gd name="T28" fmla="*/ 1129 w 56"/>
                <a:gd name="T29" fmla="*/ 631 h 73"/>
                <a:gd name="T30" fmla="*/ 709 w 56"/>
                <a:gd name="T31" fmla="*/ 663 h 73"/>
                <a:gd name="T32" fmla="*/ 410 w 56"/>
                <a:gd name="T33" fmla="*/ 332 h 73"/>
                <a:gd name="T34" fmla="*/ 54 w 56"/>
                <a:gd name="T35" fmla="*/ 135 h 73"/>
                <a:gd name="T36" fmla="*/ 911 w 56"/>
                <a:gd name="T37" fmla="*/ 1429 h 73"/>
                <a:gd name="T38" fmla="*/ 803 w 56"/>
                <a:gd name="T39" fmla="*/ 934 h 73"/>
                <a:gd name="T40" fmla="*/ 356 w 56"/>
                <a:gd name="T41" fmla="*/ 499 h 73"/>
                <a:gd name="T42" fmla="*/ 81 w 56"/>
                <a:gd name="T43" fmla="*/ 238 h 73"/>
                <a:gd name="T44" fmla="*/ 81 w 56"/>
                <a:gd name="T45" fmla="*/ 238 h 73"/>
                <a:gd name="T46" fmla="*/ 109 w 56"/>
                <a:gd name="T47" fmla="*/ 238 h 73"/>
                <a:gd name="T48" fmla="*/ 356 w 56"/>
                <a:gd name="T49" fmla="*/ 406 h 73"/>
                <a:gd name="T50" fmla="*/ 682 w 56"/>
                <a:gd name="T51" fmla="*/ 737 h 73"/>
                <a:gd name="T52" fmla="*/ 1156 w 56"/>
                <a:gd name="T53" fmla="*/ 737 h 73"/>
                <a:gd name="T54" fmla="*/ 1430 w 56"/>
                <a:gd name="T55" fmla="*/ 766 h 73"/>
                <a:gd name="T56" fmla="*/ 1458 w 56"/>
                <a:gd name="T57" fmla="*/ 831 h 73"/>
                <a:gd name="T58" fmla="*/ 1458 w 56"/>
                <a:gd name="T59" fmla="*/ 831 h 73"/>
                <a:gd name="T60" fmla="*/ 1264 w 56"/>
                <a:gd name="T61" fmla="*/ 1004 h 73"/>
                <a:gd name="T62" fmla="*/ 1047 w 56"/>
                <a:gd name="T63" fmla="*/ 1172 h 73"/>
                <a:gd name="T64" fmla="*/ 911 w 56"/>
                <a:gd name="T65" fmla="*/ 1471 h 73"/>
                <a:gd name="T66" fmla="*/ 911 w 56"/>
                <a:gd name="T67" fmla="*/ 1429 h 73"/>
                <a:gd name="T68" fmla="*/ 736 w 56"/>
                <a:gd name="T69" fmla="*/ 2237 h 73"/>
                <a:gd name="T70" fmla="*/ 709 w 56"/>
                <a:gd name="T71" fmla="*/ 2302 h 73"/>
                <a:gd name="T72" fmla="*/ 682 w 56"/>
                <a:gd name="T73" fmla="*/ 2302 h 73"/>
                <a:gd name="T74" fmla="*/ 736 w 56"/>
                <a:gd name="T75" fmla="*/ 223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6" h="73">
                  <a:moveTo>
                    <a:pt x="2" y="4"/>
                  </a:moveTo>
                  <a:cubicBezTo>
                    <a:pt x="0" y="6"/>
                    <a:pt x="0" y="7"/>
                    <a:pt x="0" y="8"/>
                  </a:cubicBezTo>
                  <a:cubicBezTo>
                    <a:pt x="0" y="11"/>
                    <a:pt x="5" y="14"/>
                    <a:pt x="12" y="18"/>
                  </a:cubicBezTo>
                  <a:cubicBezTo>
                    <a:pt x="17" y="22"/>
                    <a:pt x="24" y="25"/>
                    <a:pt x="27" y="30"/>
                  </a:cubicBezTo>
                  <a:cubicBezTo>
                    <a:pt x="33" y="39"/>
                    <a:pt x="29" y="62"/>
                    <a:pt x="20" y="71"/>
                  </a:cubicBezTo>
                  <a:cubicBezTo>
                    <a:pt x="19" y="71"/>
                    <a:pt x="19" y="72"/>
                    <a:pt x="20" y="73"/>
                  </a:cubicBezTo>
                  <a:cubicBezTo>
                    <a:pt x="20" y="73"/>
                    <a:pt x="21" y="73"/>
                    <a:pt x="21" y="73"/>
                  </a:cubicBezTo>
                  <a:cubicBezTo>
                    <a:pt x="26" y="71"/>
                    <a:pt x="26" y="72"/>
                    <a:pt x="26" y="72"/>
                  </a:cubicBezTo>
                  <a:cubicBezTo>
                    <a:pt x="27" y="73"/>
                    <a:pt x="27" y="73"/>
                    <a:pt x="28" y="73"/>
                  </a:cubicBezTo>
                  <a:cubicBezTo>
                    <a:pt x="29" y="73"/>
                    <a:pt x="29" y="72"/>
                    <a:pt x="29" y="71"/>
                  </a:cubicBezTo>
                  <a:cubicBezTo>
                    <a:pt x="30" y="60"/>
                    <a:pt x="34" y="44"/>
                    <a:pt x="40" y="37"/>
                  </a:cubicBezTo>
                  <a:cubicBezTo>
                    <a:pt x="42" y="35"/>
                    <a:pt x="45" y="34"/>
                    <a:pt x="48" y="32"/>
                  </a:cubicBezTo>
                  <a:cubicBezTo>
                    <a:pt x="51" y="31"/>
                    <a:pt x="55" y="29"/>
                    <a:pt x="56" y="26"/>
                  </a:cubicBezTo>
                  <a:cubicBezTo>
                    <a:pt x="56" y="25"/>
                    <a:pt x="56" y="23"/>
                    <a:pt x="55" y="22"/>
                  </a:cubicBezTo>
                  <a:cubicBezTo>
                    <a:pt x="52" y="17"/>
                    <a:pt x="47" y="18"/>
                    <a:pt x="41" y="19"/>
                  </a:cubicBezTo>
                  <a:cubicBezTo>
                    <a:pt x="37" y="20"/>
                    <a:pt x="31" y="22"/>
                    <a:pt x="26" y="20"/>
                  </a:cubicBezTo>
                  <a:cubicBezTo>
                    <a:pt x="22" y="18"/>
                    <a:pt x="18" y="14"/>
                    <a:pt x="15" y="10"/>
                  </a:cubicBezTo>
                  <a:cubicBezTo>
                    <a:pt x="10" y="5"/>
                    <a:pt x="6" y="0"/>
                    <a:pt x="2" y="4"/>
                  </a:cubicBezTo>
                  <a:close/>
                  <a:moveTo>
                    <a:pt x="33" y="43"/>
                  </a:moveTo>
                  <a:cubicBezTo>
                    <a:pt x="33" y="37"/>
                    <a:pt x="32" y="32"/>
                    <a:pt x="29" y="28"/>
                  </a:cubicBezTo>
                  <a:cubicBezTo>
                    <a:pt x="26" y="23"/>
                    <a:pt x="19" y="19"/>
                    <a:pt x="13" y="15"/>
                  </a:cubicBezTo>
                  <a:cubicBezTo>
                    <a:pt x="9" y="13"/>
                    <a:pt x="3" y="9"/>
                    <a:pt x="3" y="7"/>
                  </a:cubicBezTo>
                  <a:cubicBezTo>
                    <a:pt x="3" y="7"/>
                    <a:pt x="3" y="7"/>
                    <a:pt x="3" y="7"/>
                  </a:cubicBezTo>
                  <a:cubicBezTo>
                    <a:pt x="3" y="7"/>
                    <a:pt x="3" y="7"/>
                    <a:pt x="4" y="7"/>
                  </a:cubicBezTo>
                  <a:cubicBezTo>
                    <a:pt x="5" y="5"/>
                    <a:pt x="8" y="7"/>
                    <a:pt x="13" y="12"/>
                  </a:cubicBezTo>
                  <a:cubicBezTo>
                    <a:pt x="16" y="16"/>
                    <a:pt x="20" y="21"/>
                    <a:pt x="25" y="22"/>
                  </a:cubicBezTo>
                  <a:cubicBezTo>
                    <a:pt x="31" y="25"/>
                    <a:pt x="37" y="23"/>
                    <a:pt x="42" y="22"/>
                  </a:cubicBezTo>
                  <a:cubicBezTo>
                    <a:pt x="48" y="21"/>
                    <a:pt x="51" y="21"/>
                    <a:pt x="52" y="23"/>
                  </a:cubicBezTo>
                  <a:cubicBezTo>
                    <a:pt x="53" y="24"/>
                    <a:pt x="53" y="25"/>
                    <a:pt x="53" y="25"/>
                  </a:cubicBezTo>
                  <a:cubicBezTo>
                    <a:pt x="53" y="25"/>
                    <a:pt x="53" y="25"/>
                    <a:pt x="53" y="25"/>
                  </a:cubicBezTo>
                  <a:cubicBezTo>
                    <a:pt x="52" y="27"/>
                    <a:pt x="49" y="28"/>
                    <a:pt x="46" y="30"/>
                  </a:cubicBezTo>
                  <a:cubicBezTo>
                    <a:pt x="43" y="31"/>
                    <a:pt x="40" y="32"/>
                    <a:pt x="38" y="35"/>
                  </a:cubicBezTo>
                  <a:cubicBezTo>
                    <a:pt x="36" y="37"/>
                    <a:pt x="34" y="40"/>
                    <a:pt x="33" y="44"/>
                  </a:cubicBezTo>
                  <a:cubicBezTo>
                    <a:pt x="33" y="44"/>
                    <a:pt x="33" y="43"/>
                    <a:pt x="33" y="43"/>
                  </a:cubicBezTo>
                  <a:close/>
                  <a:moveTo>
                    <a:pt x="27" y="67"/>
                  </a:moveTo>
                  <a:cubicBezTo>
                    <a:pt x="27" y="67"/>
                    <a:pt x="26" y="68"/>
                    <a:pt x="26" y="69"/>
                  </a:cubicBezTo>
                  <a:cubicBezTo>
                    <a:pt x="26" y="69"/>
                    <a:pt x="26" y="69"/>
                    <a:pt x="25" y="69"/>
                  </a:cubicBezTo>
                  <a:cubicBezTo>
                    <a:pt x="26" y="68"/>
                    <a:pt x="26" y="68"/>
                    <a:pt x="27" y="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2" name="Freeform 519">
              <a:extLst>
                <a:ext uri="{FF2B5EF4-FFF2-40B4-BE49-F238E27FC236}">
                  <a16:creationId xmlns:a16="http://schemas.microsoft.com/office/drawing/2014/main" id="{5D6BA972-EFE0-795C-6033-C76995A44185}"/>
                </a:ext>
              </a:extLst>
            </p:cNvPr>
            <p:cNvSpPr>
              <a:spLocks/>
            </p:cNvSpPr>
            <p:nvPr/>
          </p:nvSpPr>
          <p:spPr bwMode="auto">
            <a:xfrm>
              <a:off x="2381" y="3201"/>
              <a:ext cx="154" cy="145"/>
            </a:xfrm>
            <a:custGeom>
              <a:avLst/>
              <a:gdLst>
                <a:gd name="T0" fmla="*/ 1214 w 51"/>
                <a:gd name="T1" fmla="*/ 1205 h 45"/>
                <a:gd name="T2" fmla="*/ 885 w 51"/>
                <a:gd name="T3" fmla="*/ 767 h 45"/>
                <a:gd name="T4" fmla="*/ 628 w 51"/>
                <a:gd name="T5" fmla="*/ 0 h 45"/>
                <a:gd name="T6" fmla="*/ 682 w 51"/>
                <a:gd name="T7" fmla="*/ 738 h 45"/>
                <a:gd name="T8" fmla="*/ 217 w 51"/>
                <a:gd name="T9" fmla="*/ 1402 h 45"/>
                <a:gd name="T10" fmla="*/ 492 w 51"/>
                <a:gd name="T11" fmla="*/ 1205 h 45"/>
                <a:gd name="T12" fmla="*/ 803 w 51"/>
                <a:gd name="T13" fmla="*/ 1173 h 45"/>
                <a:gd name="T14" fmla="*/ 1404 w 51"/>
                <a:gd name="T15" fmla="*/ 1476 h 45"/>
                <a:gd name="T16" fmla="*/ 1214 w 51"/>
                <a:gd name="T17" fmla="*/ 120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 h="45">
                  <a:moveTo>
                    <a:pt x="44" y="36"/>
                  </a:moveTo>
                  <a:cubicBezTo>
                    <a:pt x="36" y="34"/>
                    <a:pt x="33" y="30"/>
                    <a:pt x="32" y="23"/>
                  </a:cubicBezTo>
                  <a:cubicBezTo>
                    <a:pt x="30" y="16"/>
                    <a:pt x="33" y="1"/>
                    <a:pt x="23" y="0"/>
                  </a:cubicBezTo>
                  <a:cubicBezTo>
                    <a:pt x="19" y="6"/>
                    <a:pt x="30" y="14"/>
                    <a:pt x="25" y="22"/>
                  </a:cubicBezTo>
                  <a:cubicBezTo>
                    <a:pt x="22" y="26"/>
                    <a:pt x="0" y="36"/>
                    <a:pt x="8" y="42"/>
                  </a:cubicBezTo>
                  <a:cubicBezTo>
                    <a:pt x="13" y="45"/>
                    <a:pt x="15" y="38"/>
                    <a:pt x="18" y="36"/>
                  </a:cubicBezTo>
                  <a:cubicBezTo>
                    <a:pt x="22" y="34"/>
                    <a:pt x="25" y="35"/>
                    <a:pt x="29" y="35"/>
                  </a:cubicBezTo>
                  <a:cubicBezTo>
                    <a:pt x="35" y="36"/>
                    <a:pt x="45" y="43"/>
                    <a:pt x="51" y="44"/>
                  </a:cubicBezTo>
                  <a:cubicBezTo>
                    <a:pt x="48" y="44"/>
                    <a:pt x="46" y="37"/>
                    <a:pt x="44" y="3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3" name="Freeform 520">
              <a:extLst>
                <a:ext uri="{FF2B5EF4-FFF2-40B4-BE49-F238E27FC236}">
                  <a16:creationId xmlns:a16="http://schemas.microsoft.com/office/drawing/2014/main" id="{6A569221-06CD-5CEE-4816-AFEE071A0EDE}"/>
                </a:ext>
              </a:extLst>
            </p:cNvPr>
            <p:cNvSpPr>
              <a:spLocks noEditPoints="1"/>
            </p:cNvSpPr>
            <p:nvPr/>
          </p:nvSpPr>
          <p:spPr bwMode="auto">
            <a:xfrm>
              <a:off x="2396" y="3195"/>
              <a:ext cx="142" cy="154"/>
            </a:xfrm>
            <a:custGeom>
              <a:avLst/>
              <a:gdLst>
                <a:gd name="T0" fmla="*/ 465 w 47"/>
                <a:gd name="T1" fmla="*/ 32 h 48"/>
                <a:gd name="T2" fmla="*/ 492 w 47"/>
                <a:gd name="T3" fmla="*/ 401 h 48"/>
                <a:gd name="T4" fmla="*/ 492 w 47"/>
                <a:gd name="T5" fmla="*/ 760 h 48"/>
                <a:gd name="T6" fmla="*/ 329 w 47"/>
                <a:gd name="T7" fmla="*/ 927 h 48"/>
                <a:gd name="T8" fmla="*/ 0 w 47"/>
                <a:gd name="T9" fmla="*/ 1360 h 48"/>
                <a:gd name="T10" fmla="*/ 54 w 47"/>
                <a:gd name="T11" fmla="*/ 1482 h 48"/>
                <a:gd name="T12" fmla="*/ 302 w 47"/>
                <a:gd name="T13" fmla="*/ 1389 h 48"/>
                <a:gd name="T14" fmla="*/ 384 w 47"/>
                <a:gd name="T15" fmla="*/ 1319 h 48"/>
                <a:gd name="T16" fmla="*/ 628 w 47"/>
                <a:gd name="T17" fmla="*/ 1287 h 48"/>
                <a:gd name="T18" fmla="*/ 940 w 47"/>
                <a:gd name="T19" fmla="*/ 1421 h 48"/>
                <a:gd name="T20" fmla="*/ 1215 w 47"/>
                <a:gd name="T21" fmla="*/ 1553 h 48"/>
                <a:gd name="T22" fmla="*/ 1215 w 47"/>
                <a:gd name="T23" fmla="*/ 1553 h 48"/>
                <a:gd name="T24" fmla="*/ 1269 w 47"/>
                <a:gd name="T25" fmla="*/ 1585 h 48"/>
                <a:gd name="T26" fmla="*/ 1242 w 47"/>
                <a:gd name="T27" fmla="*/ 1585 h 48"/>
                <a:gd name="T28" fmla="*/ 1269 w 47"/>
                <a:gd name="T29" fmla="*/ 1585 h 48"/>
                <a:gd name="T30" fmla="*/ 1296 w 47"/>
                <a:gd name="T31" fmla="*/ 1524 h 48"/>
                <a:gd name="T32" fmla="*/ 1296 w 47"/>
                <a:gd name="T33" fmla="*/ 1524 h 48"/>
                <a:gd name="T34" fmla="*/ 1269 w 47"/>
                <a:gd name="T35" fmla="*/ 1482 h 48"/>
                <a:gd name="T36" fmla="*/ 1269 w 47"/>
                <a:gd name="T37" fmla="*/ 1482 h 48"/>
                <a:gd name="T38" fmla="*/ 1187 w 47"/>
                <a:gd name="T39" fmla="*/ 1360 h 48"/>
                <a:gd name="T40" fmla="*/ 1079 w 47"/>
                <a:gd name="T41" fmla="*/ 1226 h 48"/>
                <a:gd name="T42" fmla="*/ 1079 w 47"/>
                <a:gd name="T43" fmla="*/ 1226 h 48"/>
                <a:gd name="T44" fmla="*/ 776 w 47"/>
                <a:gd name="T45" fmla="*/ 792 h 48"/>
                <a:gd name="T46" fmla="*/ 776 w 47"/>
                <a:gd name="T47" fmla="*/ 597 h 48"/>
                <a:gd name="T48" fmla="*/ 492 w 47"/>
                <a:gd name="T49" fmla="*/ 0 h 48"/>
                <a:gd name="T50" fmla="*/ 465 w 47"/>
                <a:gd name="T51" fmla="*/ 32 h 48"/>
                <a:gd name="T52" fmla="*/ 109 w 47"/>
                <a:gd name="T53" fmla="*/ 1389 h 48"/>
                <a:gd name="T54" fmla="*/ 82 w 47"/>
                <a:gd name="T55" fmla="*/ 1360 h 48"/>
                <a:gd name="T56" fmla="*/ 82 w 47"/>
                <a:gd name="T57" fmla="*/ 1360 h 48"/>
                <a:gd name="T58" fmla="*/ 384 w 47"/>
                <a:gd name="T59" fmla="*/ 1020 h 48"/>
                <a:gd name="T60" fmla="*/ 574 w 47"/>
                <a:gd name="T61" fmla="*/ 825 h 48"/>
                <a:gd name="T62" fmla="*/ 628 w 47"/>
                <a:gd name="T63" fmla="*/ 629 h 48"/>
                <a:gd name="T64" fmla="*/ 547 w 47"/>
                <a:gd name="T65" fmla="*/ 330 h 48"/>
                <a:gd name="T66" fmla="*/ 520 w 47"/>
                <a:gd name="T67" fmla="*/ 135 h 48"/>
                <a:gd name="T68" fmla="*/ 520 w 47"/>
                <a:gd name="T69" fmla="*/ 135 h 48"/>
                <a:gd name="T70" fmla="*/ 695 w 47"/>
                <a:gd name="T71" fmla="*/ 597 h 48"/>
                <a:gd name="T72" fmla="*/ 695 w 47"/>
                <a:gd name="T73" fmla="*/ 825 h 48"/>
                <a:gd name="T74" fmla="*/ 1048 w 47"/>
                <a:gd name="T75" fmla="*/ 1319 h 48"/>
                <a:gd name="T76" fmla="*/ 1048 w 47"/>
                <a:gd name="T77" fmla="*/ 1319 h 48"/>
                <a:gd name="T78" fmla="*/ 1106 w 47"/>
                <a:gd name="T79" fmla="*/ 1421 h 48"/>
                <a:gd name="T80" fmla="*/ 1106 w 47"/>
                <a:gd name="T81" fmla="*/ 1421 h 48"/>
                <a:gd name="T82" fmla="*/ 994 w 47"/>
                <a:gd name="T83" fmla="*/ 1360 h 48"/>
                <a:gd name="T84" fmla="*/ 668 w 47"/>
                <a:gd name="T85" fmla="*/ 1194 h 48"/>
                <a:gd name="T86" fmla="*/ 329 w 47"/>
                <a:gd name="T87" fmla="*/ 1226 h 48"/>
                <a:gd name="T88" fmla="*/ 248 w 47"/>
                <a:gd name="T89" fmla="*/ 1319 h 48"/>
                <a:gd name="T90" fmla="*/ 109 w 47"/>
                <a:gd name="T91" fmla="*/ 1389 h 4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7" h="48">
                  <a:moveTo>
                    <a:pt x="17" y="1"/>
                  </a:moveTo>
                  <a:cubicBezTo>
                    <a:pt x="15" y="4"/>
                    <a:pt x="16" y="8"/>
                    <a:pt x="18" y="12"/>
                  </a:cubicBezTo>
                  <a:cubicBezTo>
                    <a:pt x="19" y="16"/>
                    <a:pt x="21" y="19"/>
                    <a:pt x="18" y="23"/>
                  </a:cubicBezTo>
                  <a:cubicBezTo>
                    <a:pt x="18" y="24"/>
                    <a:pt x="15" y="27"/>
                    <a:pt x="12" y="28"/>
                  </a:cubicBezTo>
                  <a:cubicBezTo>
                    <a:pt x="6" y="32"/>
                    <a:pt x="0" y="37"/>
                    <a:pt x="0" y="41"/>
                  </a:cubicBezTo>
                  <a:cubicBezTo>
                    <a:pt x="0" y="42"/>
                    <a:pt x="0" y="43"/>
                    <a:pt x="2" y="45"/>
                  </a:cubicBezTo>
                  <a:cubicBezTo>
                    <a:pt x="7" y="48"/>
                    <a:pt x="9" y="44"/>
                    <a:pt x="11" y="42"/>
                  </a:cubicBezTo>
                  <a:cubicBezTo>
                    <a:pt x="14" y="40"/>
                    <a:pt x="14" y="40"/>
                    <a:pt x="14" y="40"/>
                  </a:cubicBezTo>
                  <a:cubicBezTo>
                    <a:pt x="17" y="38"/>
                    <a:pt x="20" y="38"/>
                    <a:pt x="23" y="39"/>
                  </a:cubicBezTo>
                  <a:cubicBezTo>
                    <a:pt x="26" y="39"/>
                    <a:pt x="31" y="41"/>
                    <a:pt x="34" y="43"/>
                  </a:cubicBezTo>
                  <a:cubicBezTo>
                    <a:pt x="38" y="45"/>
                    <a:pt x="41" y="46"/>
                    <a:pt x="44" y="47"/>
                  </a:cubicBezTo>
                  <a:cubicBezTo>
                    <a:pt x="44" y="47"/>
                    <a:pt x="44" y="47"/>
                    <a:pt x="44" y="47"/>
                  </a:cubicBezTo>
                  <a:cubicBezTo>
                    <a:pt x="45" y="47"/>
                    <a:pt x="45" y="48"/>
                    <a:pt x="46" y="48"/>
                  </a:cubicBezTo>
                  <a:cubicBezTo>
                    <a:pt x="45" y="48"/>
                    <a:pt x="46" y="48"/>
                    <a:pt x="45" y="48"/>
                  </a:cubicBezTo>
                  <a:cubicBezTo>
                    <a:pt x="46" y="48"/>
                    <a:pt x="46" y="48"/>
                    <a:pt x="46" y="48"/>
                  </a:cubicBezTo>
                  <a:cubicBezTo>
                    <a:pt x="46" y="48"/>
                    <a:pt x="47" y="47"/>
                    <a:pt x="47" y="46"/>
                  </a:cubicBezTo>
                  <a:cubicBezTo>
                    <a:pt x="47" y="46"/>
                    <a:pt x="47" y="46"/>
                    <a:pt x="47" y="46"/>
                  </a:cubicBezTo>
                  <a:cubicBezTo>
                    <a:pt x="47" y="45"/>
                    <a:pt x="47" y="45"/>
                    <a:pt x="46" y="45"/>
                  </a:cubicBezTo>
                  <a:cubicBezTo>
                    <a:pt x="46" y="45"/>
                    <a:pt x="46" y="45"/>
                    <a:pt x="46" y="45"/>
                  </a:cubicBezTo>
                  <a:cubicBezTo>
                    <a:pt x="45" y="44"/>
                    <a:pt x="43" y="42"/>
                    <a:pt x="43" y="41"/>
                  </a:cubicBezTo>
                  <a:cubicBezTo>
                    <a:pt x="42" y="39"/>
                    <a:pt x="41" y="38"/>
                    <a:pt x="39" y="37"/>
                  </a:cubicBezTo>
                  <a:cubicBezTo>
                    <a:pt x="39" y="37"/>
                    <a:pt x="39" y="37"/>
                    <a:pt x="39" y="37"/>
                  </a:cubicBezTo>
                  <a:cubicBezTo>
                    <a:pt x="33" y="35"/>
                    <a:pt x="30" y="32"/>
                    <a:pt x="28" y="24"/>
                  </a:cubicBezTo>
                  <a:cubicBezTo>
                    <a:pt x="28" y="18"/>
                    <a:pt x="28" y="18"/>
                    <a:pt x="28" y="18"/>
                  </a:cubicBezTo>
                  <a:cubicBezTo>
                    <a:pt x="27" y="11"/>
                    <a:pt x="27" y="1"/>
                    <a:pt x="18" y="0"/>
                  </a:cubicBezTo>
                  <a:cubicBezTo>
                    <a:pt x="18" y="0"/>
                    <a:pt x="17" y="0"/>
                    <a:pt x="17" y="1"/>
                  </a:cubicBezTo>
                  <a:close/>
                  <a:moveTo>
                    <a:pt x="4" y="42"/>
                  </a:moveTo>
                  <a:cubicBezTo>
                    <a:pt x="3" y="42"/>
                    <a:pt x="3" y="41"/>
                    <a:pt x="3" y="41"/>
                  </a:cubicBezTo>
                  <a:cubicBezTo>
                    <a:pt x="3" y="41"/>
                    <a:pt x="3" y="41"/>
                    <a:pt x="3" y="41"/>
                  </a:cubicBezTo>
                  <a:cubicBezTo>
                    <a:pt x="3" y="38"/>
                    <a:pt x="9" y="34"/>
                    <a:pt x="14" y="31"/>
                  </a:cubicBezTo>
                  <a:cubicBezTo>
                    <a:pt x="18" y="28"/>
                    <a:pt x="20" y="26"/>
                    <a:pt x="21" y="25"/>
                  </a:cubicBezTo>
                  <a:cubicBezTo>
                    <a:pt x="22" y="23"/>
                    <a:pt x="23" y="21"/>
                    <a:pt x="23" y="19"/>
                  </a:cubicBezTo>
                  <a:cubicBezTo>
                    <a:pt x="23" y="16"/>
                    <a:pt x="21" y="13"/>
                    <a:pt x="20" y="10"/>
                  </a:cubicBezTo>
                  <a:cubicBezTo>
                    <a:pt x="20" y="8"/>
                    <a:pt x="19" y="6"/>
                    <a:pt x="19" y="4"/>
                  </a:cubicBezTo>
                  <a:cubicBezTo>
                    <a:pt x="19" y="4"/>
                    <a:pt x="19" y="4"/>
                    <a:pt x="19" y="4"/>
                  </a:cubicBezTo>
                  <a:cubicBezTo>
                    <a:pt x="24" y="5"/>
                    <a:pt x="24" y="11"/>
                    <a:pt x="25" y="18"/>
                  </a:cubicBezTo>
                  <a:cubicBezTo>
                    <a:pt x="25" y="25"/>
                    <a:pt x="25" y="25"/>
                    <a:pt x="25" y="25"/>
                  </a:cubicBezTo>
                  <a:cubicBezTo>
                    <a:pt x="27" y="33"/>
                    <a:pt x="31" y="38"/>
                    <a:pt x="38" y="40"/>
                  </a:cubicBezTo>
                  <a:cubicBezTo>
                    <a:pt x="38" y="40"/>
                    <a:pt x="38" y="40"/>
                    <a:pt x="38" y="40"/>
                  </a:cubicBezTo>
                  <a:cubicBezTo>
                    <a:pt x="38" y="40"/>
                    <a:pt x="39" y="42"/>
                    <a:pt x="40" y="43"/>
                  </a:cubicBezTo>
                  <a:cubicBezTo>
                    <a:pt x="40" y="43"/>
                    <a:pt x="40" y="43"/>
                    <a:pt x="40" y="43"/>
                  </a:cubicBezTo>
                  <a:cubicBezTo>
                    <a:pt x="39" y="42"/>
                    <a:pt x="37" y="41"/>
                    <a:pt x="36" y="41"/>
                  </a:cubicBezTo>
                  <a:cubicBezTo>
                    <a:pt x="32" y="39"/>
                    <a:pt x="27" y="36"/>
                    <a:pt x="24" y="36"/>
                  </a:cubicBezTo>
                  <a:cubicBezTo>
                    <a:pt x="20" y="35"/>
                    <a:pt x="16" y="35"/>
                    <a:pt x="12" y="37"/>
                  </a:cubicBezTo>
                  <a:cubicBezTo>
                    <a:pt x="12" y="37"/>
                    <a:pt x="9" y="40"/>
                    <a:pt x="9" y="40"/>
                  </a:cubicBezTo>
                  <a:cubicBezTo>
                    <a:pt x="7" y="43"/>
                    <a:pt x="6" y="44"/>
                    <a:pt x="4"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4" name="Freeform 521">
              <a:extLst>
                <a:ext uri="{FF2B5EF4-FFF2-40B4-BE49-F238E27FC236}">
                  <a16:creationId xmlns:a16="http://schemas.microsoft.com/office/drawing/2014/main" id="{8CE61B37-1AC7-32F7-BFD1-450F2D25F6FE}"/>
                </a:ext>
              </a:extLst>
            </p:cNvPr>
            <p:cNvSpPr>
              <a:spLocks/>
            </p:cNvSpPr>
            <p:nvPr/>
          </p:nvSpPr>
          <p:spPr bwMode="auto">
            <a:xfrm>
              <a:off x="3280" y="3173"/>
              <a:ext cx="105" cy="141"/>
            </a:xfrm>
            <a:custGeom>
              <a:avLst/>
              <a:gdLst>
                <a:gd name="T0" fmla="*/ 0 w 35"/>
                <a:gd name="T1" fmla="*/ 1058 h 44"/>
                <a:gd name="T2" fmla="*/ 405 w 35"/>
                <a:gd name="T3" fmla="*/ 625 h 44"/>
                <a:gd name="T4" fmla="*/ 675 w 35"/>
                <a:gd name="T5" fmla="*/ 0 h 44"/>
                <a:gd name="T6" fmla="*/ 513 w 35"/>
                <a:gd name="T7" fmla="*/ 689 h 44"/>
                <a:gd name="T8" fmla="*/ 513 w 35"/>
                <a:gd name="T9" fmla="*/ 1448 h 44"/>
                <a:gd name="T10" fmla="*/ 405 w 35"/>
                <a:gd name="T11" fmla="*/ 955 h 44"/>
                <a:gd name="T12" fmla="*/ 0 w 35"/>
                <a:gd name="T13" fmla="*/ 1150 h 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44">
                  <a:moveTo>
                    <a:pt x="0" y="32"/>
                  </a:moveTo>
                  <a:cubicBezTo>
                    <a:pt x="6" y="30"/>
                    <a:pt x="12" y="25"/>
                    <a:pt x="15" y="19"/>
                  </a:cubicBezTo>
                  <a:cubicBezTo>
                    <a:pt x="19" y="13"/>
                    <a:pt x="19" y="6"/>
                    <a:pt x="25" y="0"/>
                  </a:cubicBezTo>
                  <a:cubicBezTo>
                    <a:pt x="35" y="2"/>
                    <a:pt x="20" y="17"/>
                    <a:pt x="19" y="21"/>
                  </a:cubicBezTo>
                  <a:cubicBezTo>
                    <a:pt x="18" y="28"/>
                    <a:pt x="24" y="38"/>
                    <a:pt x="19" y="44"/>
                  </a:cubicBezTo>
                  <a:cubicBezTo>
                    <a:pt x="15" y="41"/>
                    <a:pt x="19" y="31"/>
                    <a:pt x="15" y="29"/>
                  </a:cubicBezTo>
                  <a:cubicBezTo>
                    <a:pt x="13" y="28"/>
                    <a:pt x="6" y="30"/>
                    <a:pt x="0" y="35"/>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5" name="Freeform 522">
              <a:extLst>
                <a:ext uri="{FF2B5EF4-FFF2-40B4-BE49-F238E27FC236}">
                  <a16:creationId xmlns:a16="http://schemas.microsoft.com/office/drawing/2014/main" id="{9013D799-9460-8C3C-C78A-B5AC0A90ED82}"/>
                </a:ext>
              </a:extLst>
            </p:cNvPr>
            <p:cNvSpPr>
              <a:spLocks noEditPoints="1"/>
            </p:cNvSpPr>
            <p:nvPr/>
          </p:nvSpPr>
          <p:spPr bwMode="auto">
            <a:xfrm>
              <a:off x="3277" y="3169"/>
              <a:ext cx="96" cy="151"/>
            </a:xfrm>
            <a:custGeom>
              <a:avLst/>
              <a:gdLst>
                <a:gd name="T0" fmla="*/ 675 w 32"/>
                <a:gd name="T1" fmla="*/ 0 h 47"/>
                <a:gd name="T2" fmla="*/ 486 w 32"/>
                <a:gd name="T3" fmla="*/ 402 h 47"/>
                <a:gd name="T4" fmla="*/ 405 w 32"/>
                <a:gd name="T5" fmla="*/ 662 h 47"/>
                <a:gd name="T6" fmla="*/ 0 w 32"/>
                <a:gd name="T7" fmla="*/ 1063 h 47"/>
                <a:gd name="T8" fmla="*/ 0 w 32"/>
                <a:gd name="T9" fmla="*/ 1096 h 47"/>
                <a:gd name="T10" fmla="*/ 0 w 32"/>
                <a:gd name="T11" fmla="*/ 1124 h 47"/>
                <a:gd name="T12" fmla="*/ 27 w 32"/>
                <a:gd name="T13" fmla="*/ 1157 h 47"/>
                <a:gd name="T14" fmla="*/ 0 w 32"/>
                <a:gd name="T15" fmla="*/ 1157 h 47"/>
                <a:gd name="T16" fmla="*/ 0 w 32"/>
                <a:gd name="T17" fmla="*/ 1198 h 47"/>
                <a:gd name="T18" fmla="*/ 0 w 32"/>
                <a:gd name="T19" fmla="*/ 1227 h 47"/>
                <a:gd name="T20" fmla="*/ 54 w 32"/>
                <a:gd name="T21" fmla="*/ 1227 h 47"/>
                <a:gd name="T22" fmla="*/ 405 w 32"/>
                <a:gd name="T23" fmla="*/ 1031 h 47"/>
                <a:gd name="T24" fmla="*/ 432 w 32"/>
                <a:gd name="T25" fmla="*/ 1227 h 47"/>
                <a:gd name="T26" fmla="*/ 513 w 32"/>
                <a:gd name="T27" fmla="*/ 1526 h 47"/>
                <a:gd name="T28" fmla="*/ 594 w 32"/>
                <a:gd name="T29" fmla="*/ 1526 h 47"/>
                <a:gd name="T30" fmla="*/ 621 w 32"/>
                <a:gd name="T31" fmla="*/ 1031 h 47"/>
                <a:gd name="T32" fmla="*/ 594 w 32"/>
                <a:gd name="T33" fmla="*/ 733 h 47"/>
                <a:gd name="T34" fmla="*/ 675 w 32"/>
                <a:gd name="T35" fmla="*/ 569 h 47"/>
                <a:gd name="T36" fmla="*/ 837 w 32"/>
                <a:gd name="T37" fmla="*/ 103 h 47"/>
                <a:gd name="T38" fmla="*/ 702 w 32"/>
                <a:gd name="T39" fmla="*/ 0 h 47"/>
                <a:gd name="T40" fmla="*/ 675 w 32"/>
                <a:gd name="T41" fmla="*/ 0 h 47"/>
                <a:gd name="T42" fmla="*/ 459 w 32"/>
                <a:gd name="T43" fmla="*/ 691 h 47"/>
                <a:gd name="T44" fmla="*/ 567 w 32"/>
                <a:gd name="T45" fmla="*/ 434 h 47"/>
                <a:gd name="T46" fmla="*/ 702 w 32"/>
                <a:gd name="T47" fmla="*/ 103 h 47"/>
                <a:gd name="T48" fmla="*/ 756 w 32"/>
                <a:gd name="T49" fmla="*/ 135 h 47"/>
                <a:gd name="T50" fmla="*/ 756 w 32"/>
                <a:gd name="T51" fmla="*/ 164 h 47"/>
                <a:gd name="T52" fmla="*/ 621 w 32"/>
                <a:gd name="T53" fmla="*/ 495 h 47"/>
                <a:gd name="T54" fmla="*/ 513 w 32"/>
                <a:gd name="T55" fmla="*/ 733 h 47"/>
                <a:gd name="T56" fmla="*/ 513 w 32"/>
                <a:gd name="T57" fmla="*/ 794 h 47"/>
                <a:gd name="T58" fmla="*/ 540 w 32"/>
                <a:gd name="T59" fmla="*/ 1063 h 47"/>
                <a:gd name="T60" fmla="*/ 567 w 32"/>
                <a:gd name="T61" fmla="*/ 1292 h 47"/>
                <a:gd name="T62" fmla="*/ 540 w 32"/>
                <a:gd name="T63" fmla="*/ 1394 h 47"/>
                <a:gd name="T64" fmla="*/ 513 w 32"/>
                <a:gd name="T65" fmla="*/ 1227 h 47"/>
                <a:gd name="T66" fmla="*/ 432 w 32"/>
                <a:gd name="T67" fmla="*/ 961 h 47"/>
                <a:gd name="T68" fmla="*/ 297 w 32"/>
                <a:gd name="T69" fmla="*/ 961 h 47"/>
                <a:gd name="T70" fmla="*/ 459 w 32"/>
                <a:gd name="T71" fmla="*/ 691 h 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 h="47">
                  <a:moveTo>
                    <a:pt x="25" y="0"/>
                  </a:moveTo>
                  <a:cubicBezTo>
                    <a:pt x="21" y="4"/>
                    <a:pt x="20" y="8"/>
                    <a:pt x="18" y="12"/>
                  </a:cubicBezTo>
                  <a:cubicBezTo>
                    <a:pt x="17" y="15"/>
                    <a:pt x="16" y="17"/>
                    <a:pt x="15" y="20"/>
                  </a:cubicBezTo>
                  <a:cubicBezTo>
                    <a:pt x="12" y="25"/>
                    <a:pt x="7" y="29"/>
                    <a:pt x="0" y="32"/>
                  </a:cubicBezTo>
                  <a:cubicBezTo>
                    <a:pt x="0" y="32"/>
                    <a:pt x="0" y="33"/>
                    <a:pt x="0" y="33"/>
                  </a:cubicBezTo>
                  <a:cubicBezTo>
                    <a:pt x="0" y="34"/>
                    <a:pt x="0" y="34"/>
                    <a:pt x="0" y="34"/>
                  </a:cubicBezTo>
                  <a:cubicBezTo>
                    <a:pt x="0" y="34"/>
                    <a:pt x="0" y="35"/>
                    <a:pt x="1" y="35"/>
                  </a:cubicBezTo>
                  <a:cubicBezTo>
                    <a:pt x="1" y="35"/>
                    <a:pt x="0" y="35"/>
                    <a:pt x="0" y="35"/>
                  </a:cubicBezTo>
                  <a:cubicBezTo>
                    <a:pt x="0" y="35"/>
                    <a:pt x="0" y="36"/>
                    <a:pt x="0" y="36"/>
                  </a:cubicBezTo>
                  <a:cubicBezTo>
                    <a:pt x="0" y="36"/>
                    <a:pt x="0" y="37"/>
                    <a:pt x="0" y="37"/>
                  </a:cubicBezTo>
                  <a:cubicBezTo>
                    <a:pt x="1" y="38"/>
                    <a:pt x="2" y="38"/>
                    <a:pt x="2" y="37"/>
                  </a:cubicBezTo>
                  <a:cubicBezTo>
                    <a:pt x="8" y="32"/>
                    <a:pt x="14" y="31"/>
                    <a:pt x="15" y="31"/>
                  </a:cubicBezTo>
                  <a:cubicBezTo>
                    <a:pt x="16" y="32"/>
                    <a:pt x="16" y="34"/>
                    <a:pt x="16" y="37"/>
                  </a:cubicBezTo>
                  <a:cubicBezTo>
                    <a:pt x="16" y="40"/>
                    <a:pt x="17" y="44"/>
                    <a:pt x="19" y="46"/>
                  </a:cubicBezTo>
                  <a:cubicBezTo>
                    <a:pt x="20" y="47"/>
                    <a:pt x="21" y="47"/>
                    <a:pt x="22" y="46"/>
                  </a:cubicBezTo>
                  <a:cubicBezTo>
                    <a:pt x="25" y="42"/>
                    <a:pt x="24" y="37"/>
                    <a:pt x="23" y="31"/>
                  </a:cubicBezTo>
                  <a:cubicBezTo>
                    <a:pt x="22" y="28"/>
                    <a:pt x="21" y="25"/>
                    <a:pt x="22" y="22"/>
                  </a:cubicBezTo>
                  <a:cubicBezTo>
                    <a:pt x="22" y="21"/>
                    <a:pt x="24" y="19"/>
                    <a:pt x="25" y="17"/>
                  </a:cubicBezTo>
                  <a:cubicBezTo>
                    <a:pt x="29" y="12"/>
                    <a:pt x="32" y="6"/>
                    <a:pt x="31" y="3"/>
                  </a:cubicBezTo>
                  <a:cubicBezTo>
                    <a:pt x="30" y="1"/>
                    <a:pt x="28" y="0"/>
                    <a:pt x="26" y="0"/>
                  </a:cubicBezTo>
                  <a:cubicBezTo>
                    <a:pt x="26" y="0"/>
                    <a:pt x="25" y="0"/>
                    <a:pt x="25" y="0"/>
                  </a:cubicBezTo>
                  <a:close/>
                  <a:moveTo>
                    <a:pt x="17" y="21"/>
                  </a:moveTo>
                  <a:cubicBezTo>
                    <a:pt x="19" y="19"/>
                    <a:pt x="20" y="16"/>
                    <a:pt x="21" y="13"/>
                  </a:cubicBezTo>
                  <a:cubicBezTo>
                    <a:pt x="22" y="9"/>
                    <a:pt x="24" y="6"/>
                    <a:pt x="26" y="3"/>
                  </a:cubicBezTo>
                  <a:cubicBezTo>
                    <a:pt x="27" y="3"/>
                    <a:pt x="28" y="4"/>
                    <a:pt x="28" y="4"/>
                  </a:cubicBezTo>
                  <a:cubicBezTo>
                    <a:pt x="28" y="4"/>
                    <a:pt x="28" y="4"/>
                    <a:pt x="28" y="5"/>
                  </a:cubicBezTo>
                  <a:cubicBezTo>
                    <a:pt x="28" y="7"/>
                    <a:pt x="25" y="12"/>
                    <a:pt x="23" y="15"/>
                  </a:cubicBezTo>
                  <a:cubicBezTo>
                    <a:pt x="21" y="18"/>
                    <a:pt x="19" y="20"/>
                    <a:pt x="19" y="22"/>
                  </a:cubicBezTo>
                  <a:cubicBezTo>
                    <a:pt x="19" y="23"/>
                    <a:pt x="19" y="24"/>
                    <a:pt x="19" y="24"/>
                  </a:cubicBezTo>
                  <a:cubicBezTo>
                    <a:pt x="19" y="27"/>
                    <a:pt x="19" y="30"/>
                    <a:pt x="20" y="32"/>
                  </a:cubicBezTo>
                  <a:cubicBezTo>
                    <a:pt x="20" y="35"/>
                    <a:pt x="21" y="37"/>
                    <a:pt x="21" y="39"/>
                  </a:cubicBezTo>
                  <a:cubicBezTo>
                    <a:pt x="21" y="40"/>
                    <a:pt x="21" y="41"/>
                    <a:pt x="20" y="42"/>
                  </a:cubicBezTo>
                  <a:cubicBezTo>
                    <a:pt x="20" y="41"/>
                    <a:pt x="19" y="39"/>
                    <a:pt x="19" y="37"/>
                  </a:cubicBezTo>
                  <a:cubicBezTo>
                    <a:pt x="19" y="34"/>
                    <a:pt x="19" y="30"/>
                    <a:pt x="16" y="29"/>
                  </a:cubicBezTo>
                  <a:cubicBezTo>
                    <a:pt x="15" y="28"/>
                    <a:pt x="13" y="28"/>
                    <a:pt x="11" y="29"/>
                  </a:cubicBezTo>
                  <a:cubicBezTo>
                    <a:pt x="14" y="27"/>
                    <a:pt x="16" y="24"/>
                    <a:pt x="1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6" name="Freeform 523">
              <a:extLst>
                <a:ext uri="{FF2B5EF4-FFF2-40B4-BE49-F238E27FC236}">
                  <a16:creationId xmlns:a16="http://schemas.microsoft.com/office/drawing/2014/main" id="{242FAAED-67A8-4C7D-0CF9-F83A1D828FF1}"/>
                </a:ext>
              </a:extLst>
            </p:cNvPr>
            <p:cNvSpPr>
              <a:spLocks/>
            </p:cNvSpPr>
            <p:nvPr/>
          </p:nvSpPr>
          <p:spPr bwMode="auto">
            <a:xfrm>
              <a:off x="3825" y="3018"/>
              <a:ext cx="94" cy="180"/>
            </a:xfrm>
            <a:custGeom>
              <a:avLst/>
              <a:gdLst>
                <a:gd name="T0" fmla="*/ 616 w 31"/>
                <a:gd name="T1" fmla="*/ 1427 h 56"/>
                <a:gd name="T2" fmla="*/ 616 w 31"/>
                <a:gd name="T3" fmla="*/ 961 h 56"/>
                <a:gd name="T4" fmla="*/ 810 w 31"/>
                <a:gd name="T5" fmla="*/ 495 h 56"/>
                <a:gd name="T6" fmla="*/ 452 w 31"/>
                <a:gd name="T7" fmla="*/ 164 h 56"/>
                <a:gd name="T8" fmla="*/ 276 w 31"/>
                <a:gd name="T9" fmla="*/ 0 h 56"/>
                <a:gd name="T10" fmla="*/ 385 w 31"/>
                <a:gd name="T11" fmla="*/ 434 h 56"/>
                <a:gd name="T12" fmla="*/ 670 w 31"/>
                <a:gd name="T13" fmla="*/ 1861 h 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56">
                  <a:moveTo>
                    <a:pt x="22" y="43"/>
                  </a:moveTo>
                  <a:cubicBezTo>
                    <a:pt x="22" y="41"/>
                    <a:pt x="21" y="31"/>
                    <a:pt x="22" y="29"/>
                  </a:cubicBezTo>
                  <a:cubicBezTo>
                    <a:pt x="23" y="23"/>
                    <a:pt x="28" y="21"/>
                    <a:pt x="29" y="15"/>
                  </a:cubicBezTo>
                  <a:cubicBezTo>
                    <a:pt x="31" y="7"/>
                    <a:pt x="22" y="9"/>
                    <a:pt x="16" y="5"/>
                  </a:cubicBezTo>
                  <a:cubicBezTo>
                    <a:pt x="15" y="3"/>
                    <a:pt x="10" y="0"/>
                    <a:pt x="10" y="0"/>
                  </a:cubicBezTo>
                  <a:cubicBezTo>
                    <a:pt x="0" y="3"/>
                    <a:pt x="12" y="9"/>
                    <a:pt x="14" y="13"/>
                  </a:cubicBezTo>
                  <a:cubicBezTo>
                    <a:pt x="17" y="18"/>
                    <a:pt x="17" y="45"/>
                    <a:pt x="24" y="56"/>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7" name="Freeform 524">
              <a:extLst>
                <a:ext uri="{FF2B5EF4-FFF2-40B4-BE49-F238E27FC236}">
                  <a16:creationId xmlns:a16="http://schemas.microsoft.com/office/drawing/2014/main" id="{81416483-99B2-1A44-4685-FEA42D51CC88}"/>
                </a:ext>
              </a:extLst>
            </p:cNvPr>
            <p:cNvSpPr>
              <a:spLocks noEditPoints="1"/>
            </p:cNvSpPr>
            <p:nvPr/>
          </p:nvSpPr>
          <p:spPr bwMode="auto">
            <a:xfrm>
              <a:off x="3837" y="3012"/>
              <a:ext cx="85" cy="193"/>
            </a:xfrm>
            <a:custGeom>
              <a:avLst/>
              <a:gdLst>
                <a:gd name="T0" fmla="*/ 140 w 28"/>
                <a:gd name="T1" fmla="*/ 0 h 60"/>
                <a:gd name="T2" fmla="*/ 0 w 28"/>
                <a:gd name="T3" fmla="*/ 135 h 60"/>
                <a:gd name="T4" fmla="*/ 167 w 28"/>
                <a:gd name="T5" fmla="*/ 402 h 60"/>
                <a:gd name="T6" fmla="*/ 249 w 28"/>
                <a:gd name="T7" fmla="*/ 495 h 60"/>
                <a:gd name="T8" fmla="*/ 304 w 28"/>
                <a:gd name="T9" fmla="*/ 962 h 60"/>
                <a:gd name="T10" fmla="*/ 534 w 28"/>
                <a:gd name="T11" fmla="*/ 1965 h 60"/>
                <a:gd name="T12" fmla="*/ 589 w 28"/>
                <a:gd name="T13" fmla="*/ 1998 h 60"/>
                <a:gd name="T14" fmla="*/ 616 w 28"/>
                <a:gd name="T15" fmla="*/ 1936 h 60"/>
                <a:gd name="T16" fmla="*/ 589 w 28"/>
                <a:gd name="T17" fmla="*/ 1936 h 60"/>
                <a:gd name="T18" fmla="*/ 480 w 28"/>
                <a:gd name="T19" fmla="*/ 1531 h 60"/>
                <a:gd name="T20" fmla="*/ 534 w 28"/>
                <a:gd name="T21" fmla="*/ 1531 h 60"/>
                <a:gd name="T22" fmla="*/ 562 w 28"/>
                <a:gd name="T23" fmla="*/ 1499 h 60"/>
                <a:gd name="T24" fmla="*/ 534 w 28"/>
                <a:gd name="T25" fmla="*/ 1036 h 60"/>
                <a:gd name="T26" fmla="*/ 647 w 28"/>
                <a:gd name="T27" fmla="*/ 827 h 60"/>
                <a:gd name="T28" fmla="*/ 756 w 28"/>
                <a:gd name="T29" fmla="*/ 569 h 60"/>
                <a:gd name="T30" fmla="*/ 534 w 28"/>
                <a:gd name="T31" fmla="*/ 270 h 60"/>
                <a:gd name="T32" fmla="*/ 358 w 28"/>
                <a:gd name="T33" fmla="*/ 164 h 60"/>
                <a:gd name="T34" fmla="*/ 304 w 28"/>
                <a:gd name="T35" fmla="*/ 135 h 60"/>
                <a:gd name="T36" fmla="*/ 140 w 28"/>
                <a:gd name="T37" fmla="*/ 0 h 60"/>
                <a:gd name="T38" fmla="*/ 398 w 28"/>
                <a:gd name="T39" fmla="*/ 933 h 60"/>
                <a:gd name="T40" fmla="*/ 304 w 28"/>
                <a:gd name="T41" fmla="*/ 466 h 60"/>
                <a:gd name="T42" fmla="*/ 222 w 28"/>
                <a:gd name="T43" fmla="*/ 331 h 60"/>
                <a:gd name="T44" fmla="*/ 82 w 28"/>
                <a:gd name="T45" fmla="*/ 164 h 60"/>
                <a:gd name="T46" fmla="*/ 82 w 28"/>
                <a:gd name="T47" fmla="*/ 164 h 60"/>
                <a:gd name="T48" fmla="*/ 167 w 28"/>
                <a:gd name="T49" fmla="*/ 103 h 60"/>
                <a:gd name="T50" fmla="*/ 249 w 28"/>
                <a:gd name="T51" fmla="*/ 196 h 60"/>
                <a:gd name="T52" fmla="*/ 304 w 28"/>
                <a:gd name="T53" fmla="*/ 270 h 60"/>
                <a:gd name="T54" fmla="*/ 507 w 28"/>
                <a:gd name="T55" fmla="*/ 363 h 60"/>
                <a:gd name="T56" fmla="*/ 674 w 28"/>
                <a:gd name="T57" fmla="*/ 495 h 60"/>
                <a:gd name="T58" fmla="*/ 674 w 28"/>
                <a:gd name="T59" fmla="*/ 569 h 60"/>
                <a:gd name="T60" fmla="*/ 562 w 28"/>
                <a:gd name="T61" fmla="*/ 766 h 60"/>
                <a:gd name="T62" fmla="*/ 452 w 28"/>
                <a:gd name="T63" fmla="*/ 1004 h 60"/>
                <a:gd name="T64" fmla="*/ 452 w 28"/>
                <a:gd name="T65" fmla="*/ 1129 h 60"/>
                <a:gd name="T66" fmla="*/ 452 w 28"/>
                <a:gd name="T67" fmla="*/ 1396 h 60"/>
                <a:gd name="T68" fmla="*/ 398 w 28"/>
                <a:gd name="T69" fmla="*/ 933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 h="60">
                  <a:moveTo>
                    <a:pt x="5" y="0"/>
                  </a:moveTo>
                  <a:cubicBezTo>
                    <a:pt x="2" y="1"/>
                    <a:pt x="1" y="3"/>
                    <a:pt x="0" y="4"/>
                  </a:cubicBezTo>
                  <a:cubicBezTo>
                    <a:pt x="0" y="7"/>
                    <a:pt x="3" y="10"/>
                    <a:pt x="6" y="12"/>
                  </a:cubicBezTo>
                  <a:cubicBezTo>
                    <a:pt x="7" y="13"/>
                    <a:pt x="8" y="14"/>
                    <a:pt x="9" y="15"/>
                  </a:cubicBezTo>
                  <a:cubicBezTo>
                    <a:pt x="10" y="17"/>
                    <a:pt x="11" y="23"/>
                    <a:pt x="11" y="29"/>
                  </a:cubicBezTo>
                  <a:cubicBezTo>
                    <a:pt x="13" y="39"/>
                    <a:pt x="14" y="52"/>
                    <a:pt x="19" y="59"/>
                  </a:cubicBezTo>
                  <a:cubicBezTo>
                    <a:pt x="19" y="60"/>
                    <a:pt x="20" y="60"/>
                    <a:pt x="21" y="60"/>
                  </a:cubicBezTo>
                  <a:cubicBezTo>
                    <a:pt x="21" y="59"/>
                    <a:pt x="22" y="59"/>
                    <a:pt x="22" y="58"/>
                  </a:cubicBezTo>
                  <a:cubicBezTo>
                    <a:pt x="22" y="58"/>
                    <a:pt x="22" y="58"/>
                    <a:pt x="21" y="58"/>
                  </a:cubicBezTo>
                  <a:cubicBezTo>
                    <a:pt x="20" y="55"/>
                    <a:pt x="18" y="50"/>
                    <a:pt x="17" y="46"/>
                  </a:cubicBezTo>
                  <a:cubicBezTo>
                    <a:pt x="17" y="46"/>
                    <a:pt x="18" y="47"/>
                    <a:pt x="19" y="46"/>
                  </a:cubicBezTo>
                  <a:cubicBezTo>
                    <a:pt x="20" y="46"/>
                    <a:pt x="20" y="45"/>
                    <a:pt x="20" y="45"/>
                  </a:cubicBezTo>
                  <a:cubicBezTo>
                    <a:pt x="19" y="43"/>
                    <a:pt x="19" y="33"/>
                    <a:pt x="19" y="31"/>
                  </a:cubicBezTo>
                  <a:cubicBezTo>
                    <a:pt x="20" y="28"/>
                    <a:pt x="21" y="27"/>
                    <a:pt x="23" y="25"/>
                  </a:cubicBezTo>
                  <a:cubicBezTo>
                    <a:pt x="24" y="23"/>
                    <a:pt x="26" y="21"/>
                    <a:pt x="27" y="17"/>
                  </a:cubicBezTo>
                  <a:cubicBezTo>
                    <a:pt x="28" y="11"/>
                    <a:pt x="23" y="9"/>
                    <a:pt x="19" y="8"/>
                  </a:cubicBezTo>
                  <a:cubicBezTo>
                    <a:pt x="17" y="7"/>
                    <a:pt x="15" y="7"/>
                    <a:pt x="13" y="5"/>
                  </a:cubicBezTo>
                  <a:cubicBezTo>
                    <a:pt x="11" y="4"/>
                    <a:pt x="11" y="4"/>
                    <a:pt x="11" y="4"/>
                  </a:cubicBezTo>
                  <a:cubicBezTo>
                    <a:pt x="8" y="1"/>
                    <a:pt x="6" y="0"/>
                    <a:pt x="5" y="0"/>
                  </a:cubicBezTo>
                  <a:close/>
                  <a:moveTo>
                    <a:pt x="14" y="28"/>
                  </a:moveTo>
                  <a:cubicBezTo>
                    <a:pt x="13" y="22"/>
                    <a:pt x="13" y="16"/>
                    <a:pt x="11" y="14"/>
                  </a:cubicBezTo>
                  <a:cubicBezTo>
                    <a:pt x="11" y="13"/>
                    <a:pt x="9" y="11"/>
                    <a:pt x="8" y="10"/>
                  </a:cubicBezTo>
                  <a:cubicBezTo>
                    <a:pt x="6" y="8"/>
                    <a:pt x="3" y="6"/>
                    <a:pt x="3" y="5"/>
                  </a:cubicBezTo>
                  <a:cubicBezTo>
                    <a:pt x="3" y="5"/>
                    <a:pt x="3" y="5"/>
                    <a:pt x="3" y="5"/>
                  </a:cubicBezTo>
                  <a:cubicBezTo>
                    <a:pt x="3" y="5"/>
                    <a:pt x="4" y="4"/>
                    <a:pt x="6" y="3"/>
                  </a:cubicBezTo>
                  <a:cubicBezTo>
                    <a:pt x="6" y="4"/>
                    <a:pt x="8" y="5"/>
                    <a:pt x="9" y="6"/>
                  </a:cubicBezTo>
                  <a:cubicBezTo>
                    <a:pt x="11" y="8"/>
                    <a:pt x="11" y="8"/>
                    <a:pt x="11" y="8"/>
                  </a:cubicBezTo>
                  <a:cubicBezTo>
                    <a:pt x="13" y="9"/>
                    <a:pt x="16" y="10"/>
                    <a:pt x="18" y="11"/>
                  </a:cubicBezTo>
                  <a:cubicBezTo>
                    <a:pt x="22" y="12"/>
                    <a:pt x="24" y="13"/>
                    <a:pt x="24" y="15"/>
                  </a:cubicBezTo>
                  <a:cubicBezTo>
                    <a:pt x="24" y="16"/>
                    <a:pt x="24" y="16"/>
                    <a:pt x="24" y="17"/>
                  </a:cubicBezTo>
                  <a:cubicBezTo>
                    <a:pt x="23" y="19"/>
                    <a:pt x="22" y="21"/>
                    <a:pt x="20" y="23"/>
                  </a:cubicBezTo>
                  <a:cubicBezTo>
                    <a:pt x="19" y="25"/>
                    <a:pt x="17" y="27"/>
                    <a:pt x="16" y="30"/>
                  </a:cubicBezTo>
                  <a:cubicBezTo>
                    <a:pt x="16" y="31"/>
                    <a:pt x="16" y="33"/>
                    <a:pt x="16" y="34"/>
                  </a:cubicBezTo>
                  <a:cubicBezTo>
                    <a:pt x="16" y="37"/>
                    <a:pt x="16" y="40"/>
                    <a:pt x="16" y="42"/>
                  </a:cubicBezTo>
                  <a:cubicBezTo>
                    <a:pt x="16" y="37"/>
                    <a:pt x="15" y="33"/>
                    <a:pt x="14"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8" name="Freeform 525">
              <a:extLst>
                <a:ext uri="{FF2B5EF4-FFF2-40B4-BE49-F238E27FC236}">
                  <a16:creationId xmlns:a16="http://schemas.microsoft.com/office/drawing/2014/main" id="{A25D8BC1-902E-00EB-B225-467C8E26E109}"/>
                </a:ext>
              </a:extLst>
            </p:cNvPr>
            <p:cNvSpPr>
              <a:spLocks/>
            </p:cNvSpPr>
            <p:nvPr/>
          </p:nvSpPr>
          <p:spPr bwMode="auto">
            <a:xfrm>
              <a:off x="3069" y="1970"/>
              <a:ext cx="1179" cy="952"/>
            </a:xfrm>
            <a:custGeom>
              <a:avLst/>
              <a:gdLst>
                <a:gd name="T0" fmla="*/ 0 w 391"/>
                <a:gd name="T1" fmla="*/ 9713 h 296"/>
                <a:gd name="T2" fmla="*/ 1674 w 391"/>
                <a:gd name="T3" fmla="*/ 9681 h 296"/>
                <a:gd name="T4" fmla="*/ 3401 w 391"/>
                <a:gd name="T5" fmla="*/ 8677 h 296"/>
                <a:gd name="T6" fmla="*/ 5865 w 391"/>
                <a:gd name="T7" fmla="*/ 7986 h 296"/>
                <a:gd name="T8" fmla="*/ 8446 w 391"/>
                <a:gd name="T9" fmla="*/ 7687 h 296"/>
                <a:gd name="T10" fmla="*/ 9483 w 391"/>
                <a:gd name="T11" fmla="*/ 7912 h 296"/>
                <a:gd name="T12" fmla="*/ 10720 w 391"/>
                <a:gd name="T13" fmla="*/ 8317 h 296"/>
                <a:gd name="T14" fmla="*/ 10530 w 391"/>
                <a:gd name="T15" fmla="*/ 7748 h 296"/>
                <a:gd name="T16" fmla="*/ 9046 w 391"/>
                <a:gd name="T17" fmla="*/ 7323 h 296"/>
                <a:gd name="T18" fmla="*/ 7128 w 391"/>
                <a:gd name="T19" fmla="*/ 6982 h 296"/>
                <a:gd name="T20" fmla="*/ 6691 w 391"/>
                <a:gd name="T21" fmla="*/ 5390 h 296"/>
                <a:gd name="T22" fmla="*/ 6691 w 391"/>
                <a:gd name="T23" fmla="*/ 3991 h 296"/>
                <a:gd name="T24" fmla="*/ 6028 w 391"/>
                <a:gd name="T25" fmla="*/ 1666 h 296"/>
                <a:gd name="T26" fmla="*/ 5973 w 391"/>
                <a:gd name="T27" fmla="*/ 0 h 296"/>
                <a:gd name="T28" fmla="*/ 4936 w 391"/>
                <a:gd name="T29" fmla="*/ 196 h 296"/>
                <a:gd name="T30" fmla="*/ 5536 w 391"/>
                <a:gd name="T31" fmla="*/ 1727 h 296"/>
                <a:gd name="T32" fmla="*/ 5265 w 391"/>
                <a:gd name="T33" fmla="*/ 4126 h 296"/>
                <a:gd name="T34" fmla="*/ 6136 w 391"/>
                <a:gd name="T35" fmla="*/ 5059 h 296"/>
                <a:gd name="T36" fmla="*/ 5756 w 391"/>
                <a:gd name="T37" fmla="*/ 6921 h 296"/>
                <a:gd name="T38" fmla="*/ 3618 w 391"/>
                <a:gd name="T39" fmla="*/ 7986 h 296"/>
                <a:gd name="T40" fmla="*/ 2026 w 391"/>
                <a:gd name="T41" fmla="*/ 7790 h 296"/>
                <a:gd name="T42" fmla="*/ 1372 w 391"/>
                <a:gd name="T43" fmla="*/ 8854 h 296"/>
                <a:gd name="T44" fmla="*/ 271 w 391"/>
                <a:gd name="T45" fmla="*/ 9321 h 2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1" h="296">
                  <a:moveTo>
                    <a:pt x="0" y="292"/>
                  </a:moveTo>
                  <a:cubicBezTo>
                    <a:pt x="17" y="285"/>
                    <a:pt x="41" y="296"/>
                    <a:pt x="61" y="291"/>
                  </a:cubicBezTo>
                  <a:cubicBezTo>
                    <a:pt x="82" y="286"/>
                    <a:pt x="105" y="272"/>
                    <a:pt x="124" y="261"/>
                  </a:cubicBezTo>
                  <a:cubicBezTo>
                    <a:pt x="156" y="243"/>
                    <a:pt x="181" y="246"/>
                    <a:pt x="214" y="240"/>
                  </a:cubicBezTo>
                  <a:cubicBezTo>
                    <a:pt x="246" y="235"/>
                    <a:pt x="274" y="223"/>
                    <a:pt x="308" y="231"/>
                  </a:cubicBezTo>
                  <a:cubicBezTo>
                    <a:pt x="322" y="234"/>
                    <a:pt x="331" y="238"/>
                    <a:pt x="346" y="238"/>
                  </a:cubicBezTo>
                  <a:cubicBezTo>
                    <a:pt x="364" y="239"/>
                    <a:pt x="381" y="234"/>
                    <a:pt x="391" y="250"/>
                  </a:cubicBezTo>
                  <a:cubicBezTo>
                    <a:pt x="391" y="243"/>
                    <a:pt x="387" y="239"/>
                    <a:pt x="384" y="233"/>
                  </a:cubicBezTo>
                  <a:cubicBezTo>
                    <a:pt x="369" y="228"/>
                    <a:pt x="348" y="225"/>
                    <a:pt x="330" y="220"/>
                  </a:cubicBezTo>
                  <a:cubicBezTo>
                    <a:pt x="309" y="215"/>
                    <a:pt x="279" y="218"/>
                    <a:pt x="260" y="210"/>
                  </a:cubicBezTo>
                  <a:cubicBezTo>
                    <a:pt x="237" y="200"/>
                    <a:pt x="249" y="182"/>
                    <a:pt x="244" y="162"/>
                  </a:cubicBezTo>
                  <a:cubicBezTo>
                    <a:pt x="240" y="146"/>
                    <a:pt x="225" y="135"/>
                    <a:pt x="244" y="120"/>
                  </a:cubicBezTo>
                  <a:cubicBezTo>
                    <a:pt x="222" y="95"/>
                    <a:pt x="229" y="80"/>
                    <a:pt x="220" y="50"/>
                  </a:cubicBezTo>
                  <a:cubicBezTo>
                    <a:pt x="216" y="35"/>
                    <a:pt x="201" y="13"/>
                    <a:pt x="218" y="0"/>
                  </a:cubicBezTo>
                  <a:cubicBezTo>
                    <a:pt x="207" y="8"/>
                    <a:pt x="193" y="11"/>
                    <a:pt x="180" y="6"/>
                  </a:cubicBezTo>
                  <a:cubicBezTo>
                    <a:pt x="200" y="10"/>
                    <a:pt x="196" y="28"/>
                    <a:pt x="202" y="52"/>
                  </a:cubicBezTo>
                  <a:cubicBezTo>
                    <a:pt x="208" y="76"/>
                    <a:pt x="210" y="114"/>
                    <a:pt x="192" y="124"/>
                  </a:cubicBezTo>
                  <a:cubicBezTo>
                    <a:pt x="216" y="122"/>
                    <a:pt x="218" y="130"/>
                    <a:pt x="224" y="152"/>
                  </a:cubicBezTo>
                  <a:cubicBezTo>
                    <a:pt x="230" y="174"/>
                    <a:pt x="226" y="196"/>
                    <a:pt x="210" y="208"/>
                  </a:cubicBezTo>
                  <a:cubicBezTo>
                    <a:pt x="194" y="220"/>
                    <a:pt x="168" y="218"/>
                    <a:pt x="132" y="240"/>
                  </a:cubicBezTo>
                  <a:cubicBezTo>
                    <a:pt x="96" y="262"/>
                    <a:pt x="84" y="230"/>
                    <a:pt x="74" y="234"/>
                  </a:cubicBezTo>
                  <a:cubicBezTo>
                    <a:pt x="64" y="238"/>
                    <a:pt x="70" y="254"/>
                    <a:pt x="50" y="266"/>
                  </a:cubicBezTo>
                  <a:cubicBezTo>
                    <a:pt x="30" y="278"/>
                    <a:pt x="10" y="280"/>
                    <a:pt x="10" y="280"/>
                  </a:cubicBezTo>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59" name="Freeform 526">
              <a:extLst>
                <a:ext uri="{FF2B5EF4-FFF2-40B4-BE49-F238E27FC236}">
                  <a16:creationId xmlns:a16="http://schemas.microsoft.com/office/drawing/2014/main" id="{DD8EAFBC-ECE7-D510-452B-2FBB18144ED6}"/>
                </a:ext>
              </a:extLst>
            </p:cNvPr>
            <p:cNvSpPr>
              <a:spLocks/>
            </p:cNvSpPr>
            <p:nvPr/>
          </p:nvSpPr>
          <p:spPr bwMode="auto">
            <a:xfrm>
              <a:off x="3277" y="1970"/>
              <a:ext cx="971" cy="923"/>
            </a:xfrm>
            <a:custGeom>
              <a:avLst/>
              <a:gdLst>
                <a:gd name="T0" fmla="*/ 8639 w 322"/>
                <a:gd name="T1" fmla="*/ 7747 h 287"/>
                <a:gd name="T2" fmla="*/ 7156 w 322"/>
                <a:gd name="T3" fmla="*/ 7323 h 287"/>
                <a:gd name="T4" fmla="*/ 5238 w 322"/>
                <a:gd name="T5" fmla="*/ 6982 h 287"/>
                <a:gd name="T6" fmla="*/ 4801 w 322"/>
                <a:gd name="T7" fmla="*/ 5390 h 287"/>
                <a:gd name="T8" fmla="*/ 4801 w 322"/>
                <a:gd name="T9" fmla="*/ 3991 h 287"/>
                <a:gd name="T10" fmla="*/ 4137 w 322"/>
                <a:gd name="T11" fmla="*/ 1666 h 287"/>
                <a:gd name="T12" fmla="*/ 4083 w 322"/>
                <a:gd name="T13" fmla="*/ 0 h 287"/>
                <a:gd name="T14" fmla="*/ 3154 w 322"/>
                <a:gd name="T15" fmla="*/ 238 h 287"/>
                <a:gd name="T16" fmla="*/ 3646 w 322"/>
                <a:gd name="T17" fmla="*/ 1727 h 287"/>
                <a:gd name="T18" fmla="*/ 3374 w 322"/>
                <a:gd name="T19" fmla="*/ 4126 h 287"/>
                <a:gd name="T20" fmla="*/ 4246 w 322"/>
                <a:gd name="T21" fmla="*/ 5059 h 287"/>
                <a:gd name="T22" fmla="*/ 3866 w 322"/>
                <a:gd name="T23" fmla="*/ 6921 h 287"/>
                <a:gd name="T24" fmla="*/ 1728 w 322"/>
                <a:gd name="T25" fmla="*/ 7985 h 287"/>
                <a:gd name="T26" fmla="*/ 136 w 322"/>
                <a:gd name="T27" fmla="*/ 7789 h 287"/>
                <a:gd name="T28" fmla="*/ 0 w 322"/>
                <a:gd name="T29" fmla="*/ 7985 h 287"/>
                <a:gd name="T30" fmla="*/ 0 w 322"/>
                <a:gd name="T31" fmla="*/ 8214 h 287"/>
                <a:gd name="T32" fmla="*/ 54 w 322"/>
                <a:gd name="T33" fmla="*/ 8780 h 287"/>
                <a:gd name="T34" fmla="*/ 109 w 322"/>
                <a:gd name="T35" fmla="*/ 9545 h 287"/>
                <a:gd name="T36" fmla="*/ 1511 w 322"/>
                <a:gd name="T37" fmla="*/ 8677 h 287"/>
                <a:gd name="T38" fmla="*/ 3974 w 322"/>
                <a:gd name="T39" fmla="*/ 7985 h 287"/>
                <a:gd name="T40" fmla="*/ 6556 w 322"/>
                <a:gd name="T41" fmla="*/ 7686 h 287"/>
                <a:gd name="T42" fmla="*/ 7593 w 322"/>
                <a:gd name="T43" fmla="*/ 7911 h 287"/>
                <a:gd name="T44" fmla="*/ 8829 w 322"/>
                <a:gd name="T45" fmla="*/ 8317 h 287"/>
                <a:gd name="T46" fmla="*/ 8639 w 322"/>
                <a:gd name="T47" fmla="*/ 7747 h 28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2" h="287">
                  <a:moveTo>
                    <a:pt x="315" y="233"/>
                  </a:moveTo>
                  <a:cubicBezTo>
                    <a:pt x="300" y="228"/>
                    <a:pt x="279" y="225"/>
                    <a:pt x="261" y="220"/>
                  </a:cubicBezTo>
                  <a:cubicBezTo>
                    <a:pt x="240" y="215"/>
                    <a:pt x="210" y="218"/>
                    <a:pt x="191" y="210"/>
                  </a:cubicBezTo>
                  <a:cubicBezTo>
                    <a:pt x="168" y="200"/>
                    <a:pt x="180" y="182"/>
                    <a:pt x="175" y="162"/>
                  </a:cubicBezTo>
                  <a:cubicBezTo>
                    <a:pt x="171" y="146"/>
                    <a:pt x="156" y="135"/>
                    <a:pt x="175" y="120"/>
                  </a:cubicBezTo>
                  <a:cubicBezTo>
                    <a:pt x="153" y="95"/>
                    <a:pt x="160" y="80"/>
                    <a:pt x="151" y="50"/>
                  </a:cubicBezTo>
                  <a:cubicBezTo>
                    <a:pt x="147" y="35"/>
                    <a:pt x="132" y="13"/>
                    <a:pt x="149" y="0"/>
                  </a:cubicBezTo>
                  <a:cubicBezTo>
                    <a:pt x="139" y="8"/>
                    <a:pt x="127" y="10"/>
                    <a:pt x="115" y="7"/>
                  </a:cubicBezTo>
                  <a:cubicBezTo>
                    <a:pt x="131" y="13"/>
                    <a:pt x="128" y="30"/>
                    <a:pt x="133" y="52"/>
                  </a:cubicBezTo>
                  <a:cubicBezTo>
                    <a:pt x="139" y="76"/>
                    <a:pt x="141" y="114"/>
                    <a:pt x="123" y="124"/>
                  </a:cubicBezTo>
                  <a:cubicBezTo>
                    <a:pt x="147" y="122"/>
                    <a:pt x="149" y="130"/>
                    <a:pt x="155" y="152"/>
                  </a:cubicBezTo>
                  <a:cubicBezTo>
                    <a:pt x="161" y="174"/>
                    <a:pt x="157" y="196"/>
                    <a:pt x="141" y="208"/>
                  </a:cubicBezTo>
                  <a:cubicBezTo>
                    <a:pt x="125" y="220"/>
                    <a:pt x="99" y="218"/>
                    <a:pt x="63" y="240"/>
                  </a:cubicBezTo>
                  <a:cubicBezTo>
                    <a:pt x="27" y="262"/>
                    <a:pt x="15" y="230"/>
                    <a:pt x="5" y="234"/>
                  </a:cubicBezTo>
                  <a:cubicBezTo>
                    <a:pt x="3" y="235"/>
                    <a:pt x="1" y="237"/>
                    <a:pt x="0" y="240"/>
                  </a:cubicBezTo>
                  <a:cubicBezTo>
                    <a:pt x="0" y="242"/>
                    <a:pt x="0" y="245"/>
                    <a:pt x="0" y="247"/>
                  </a:cubicBezTo>
                  <a:cubicBezTo>
                    <a:pt x="0" y="253"/>
                    <a:pt x="1" y="257"/>
                    <a:pt x="2" y="264"/>
                  </a:cubicBezTo>
                  <a:cubicBezTo>
                    <a:pt x="3" y="271"/>
                    <a:pt x="1" y="281"/>
                    <a:pt x="4" y="287"/>
                  </a:cubicBezTo>
                  <a:cubicBezTo>
                    <a:pt x="22" y="281"/>
                    <a:pt x="40" y="270"/>
                    <a:pt x="55" y="261"/>
                  </a:cubicBezTo>
                  <a:cubicBezTo>
                    <a:pt x="87" y="243"/>
                    <a:pt x="112" y="246"/>
                    <a:pt x="145" y="240"/>
                  </a:cubicBezTo>
                  <a:cubicBezTo>
                    <a:pt x="177" y="235"/>
                    <a:pt x="205" y="223"/>
                    <a:pt x="239" y="231"/>
                  </a:cubicBezTo>
                  <a:cubicBezTo>
                    <a:pt x="253" y="234"/>
                    <a:pt x="262" y="238"/>
                    <a:pt x="277" y="238"/>
                  </a:cubicBezTo>
                  <a:cubicBezTo>
                    <a:pt x="295" y="239"/>
                    <a:pt x="312" y="234"/>
                    <a:pt x="322" y="250"/>
                  </a:cubicBezTo>
                  <a:cubicBezTo>
                    <a:pt x="322" y="243"/>
                    <a:pt x="318" y="239"/>
                    <a:pt x="315" y="233"/>
                  </a:cubicBezTo>
                  <a:close/>
                </a:path>
              </a:pathLst>
            </a:custGeom>
            <a:solidFill>
              <a:srgbClr val="195A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0" name="Freeform 527">
              <a:extLst>
                <a:ext uri="{FF2B5EF4-FFF2-40B4-BE49-F238E27FC236}">
                  <a16:creationId xmlns:a16="http://schemas.microsoft.com/office/drawing/2014/main" id="{F7EEEE28-0073-629D-0D1B-69186558F5DD}"/>
                </a:ext>
              </a:extLst>
            </p:cNvPr>
            <p:cNvSpPr>
              <a:spLocks/>
            </p:cNvSpPr>
            <p:nvPr/>
          </p:nvSpPr>
          <p:spPr bwMode="auto">
            <a:xfrm>
              <a:off x="2547" y="1883"/>
              <a:ext cx="712" cy="572"/>
            </a:xfrm>
            <a:custGeom>
              <a:avLst/>
              <a:gdLst>
                <a:gd name="T0" fmla="*/ 81 w 236"/>
                <a:gd name="T1" fmla="*/ 164 h 178"/>
                <a:gd name="T2" fmla="*/ 0 w 236"/>
                <a:gd name="T3" fmla="*/ 360 h 178"/>
                <a:gd name="T4" fmla="*/ 465 w 236"/>
                <a:gd name="T5" fmla="*/ 733 h 178"/>
                <a:gd name="T6" fmla="*/ 709 w 236"/>
                <a:gd name="T7" fmla="*/ 900 h 178"/>
                <a:gd name="T8" fmla="*/ 2030 w 236"/>
                <a:gd name="T9" fmla="*/ 2355 h 178"/>
                <a:gd name="T10" fmla="*/ 2275 w 236"/>
                <a:gd name="T11" fmla="*/ 5277 h 178"/>
                <a:gd name="T12" fmla="*/ 2220 w 236"/>
                <a:gd name="T13" fmla="*/ 5845 h 178"/>
                <a:gd name="T14" fmla="*/ 2613 w 236"/>
                <a:gd name="T15" fmla="*/ 5444 h 178"/>
                <a:gd name="T16" fmla="*/ 2748 w 236"/>
                <a:gd name="T17" fmla="*/ 5113 h 178"/>
                <a:gd name="T18" fmla="*/ 3240 w 236"/>
                <a:gd name="T19" fmla="*/ 4512 h 178"/>
                <a:gd name="T20" fmla="*/ 3732 w 236"/>
                <a:gd name="T21" fmla="*/ 5113 h 178"/>
                <a:gd name="T22" fmla="*/ 3868 w 236"/>
                <a:gd name="T23" fmla="*/ 5444 h 178"/>
                <a:gd name="T24" fmla="*/ 4260 w 236"/>
                <a:gd name="T25" fmla="*/ 5845 h 178"/>
                <a:gd name="T26" fmla="*/ 4178 w 236"/>
                <a:gd name="T27" fmla="*/ 5277 h 178"/>
                <a:gd name="T28" fmla="*/ 4423 w 236"/>
                <a:gd name="T29" fmla="*/ 2355 h 178"/>
                <a:gd name="T30" fmla="*/ 5744 w 236"/>
                <a:gd name="T31" fmla="*/ 900 h 178"/>
                <a:gd name="T32" fmla="*/ 6016 w 236"/>
                <a:gd name="T33" fmla="*/ 733 h 178"/>
                <a:gd name="T34" fmla="*/ 6453 w 236"/>
                <a:gd name="T35" fmla="*/ 360 h 178"/>
                <a:gd name="T36" fmla="*/ 6399 w 236"/>
                <a:gd name="T37" fmla="*/ 164 h 178"/>
                <a:gd name="T38" fmla="*/ 5352 w 236"/>
                <a:gd name="T39" fmla="*/ 466 h 178"/>
                <a:gd name="T40" fmla="*/ 4559 w 236"/>
                <a:gd name="T41" fmla="*/ 794 h 178"/>
                <a:gd name="T42" fmla="*/ 4559 w 236"/>
                <a:gd name="T43" fmla="*/ 794 h 178"/>
                <a:gd name="T44" fmla="*/ 3705 w 236"/>
                <a:gd name="T45" fmla="*/ 990 h 178"/>
                <a:gd name="T46" fmla="*/ 3678 w 236"/>
                <a:gd name="T47" fmla="*/ 1064 h 178"/>
                <a:gd name="T48" fmla="*/ 3732 w 236"/>
                <a:gd name="T49" fmla="*/ 1096 h 178"/>
                <a:gd name="T50" fmla="*/ 4559 w 236"/>
                <a:gd name="T51" fmla="*/ 900 h 178"/>
                <a:gd name="T52" fmla="*/ 4589 w 236"/>
                <a:gd name="T53" fmla="*/ 900 h 178"/>
                <a:gd name="T54" fmla="*/ 5379 w 236"/>
                <a:gd name="T55" fmla="*/ 527 h 178"/>
                <a:gd name="T56" fmla="*/ 6345 w 236"/>
                <a:gd name="T57" fmla="*/ 228 h 178"/>
                <a:gd name="T58" fmla="*/ 6372 w 236"/>
                <a:gd name="T59" fmla="*/ 331 h 178"/>
                <a:gd name="T60" fmla="*/ 5989 w 236"/>
                <a:gd name="T61" fmla="*/ 662 h 178"/>
                <a:gd name="T62" fmla="*/ 5717 w 236"/>
                <a:gd name="T63" fmla="*/ 794 h 178"/>
                <a:gd name="T64" fmla="*/ 4369 w 236"/>
                <a:gd name="T65" fmla="*/ 2323 h 178"/>
                <a:gd name="T66" fmla="*/ 4124 w 236"/>
                <a:gd name="T67" fmla="*/ 5338 h 178"/>
                <a:gd name="T68" fmla="*/ 4206 w 236"/>
                <a:gd name="T69" fmla="*/ 5742 h 178"/>
                <a:gd name="T70" fmla="*/ 3949 w 236"/>
                <a:gd name="T71" fmla="*/ 5412 h 178"/>
                <a:gd name="T72" fmla="*/ 3786 w 236"/>
                <a:gd name="T73" fmla="*/ 5081 h 178"/>
                <a:gd name="T74" fmla="*/ 3240 w 236"/>
                <a:gd name="T75" fmla="*/ 4409 h 178"/>
                <a:gd name="T76" fmla="*/ 2667 w 236"/>
                <a:gd name="T77" fmla="*/ 5081 h 178"/>
                <a:gd name="T78" fmla="*/ 2531 w 236"/>
                <a:gd name="T79" fmla="*/ 5412 h 178"/>
                <a:gd name="T80" fmla="*/ 2248 w 236"/>
                <a:gd name="T81" fmla="*/ 5742 h 178"/>
                <a:gd name="T82" fmla="*/ 2356 w 236"/>
                <a:gd name="T83" fmla="*/ 5338 h 178"/>
                <a:gd name="T84" fmla="*/ 2112 w 236"/>
                <a:gd name="T85" fmla="*/ 2323 h 178"/>
                <a:gd name="T86" fmla="*/ 763 w 236"/>
                <a:gd name="T87" fmla="*/ 794 h 178"/>
                <a:gd name="T88" fmla="*/ 492 w 236"/>
                <a:gd name="T89" fmla="*/ 662 h 178"/>
                <a:gd name="T90" fmla="*/ 81 w 236"/>
                <a:gd name="T91" fmla="*/ 331 h 178"/>
                <a:gd name="T92" fmla="*/ 136 w 236"/>
                <a:gd name="T93" fmla="*/ 228 h 178"/>
                <a:gd name="T94" fmla="*/ 1101 w 236"/>
                <a:gd name="T95" fmla="*/ 527 h 178"/>
                <a:gd name="T96" fmla="*/ 1895 w 236"/>
                <a:gd name="T97" fmla="*/ 900 h 178"/>
                <a:gd name="T98" fmla="*/ 1922 w 236"/>
                <a:gd name="T99" fmla="*/ 900 h 178"/>
                <a:gd name="T100" fmla="*/ 2748 w 236"/>
                <a:gd name="T101" fmla="*/ 1096 h 178"/>
                <a:gd name="T102" fmla="*/ 2776 w 236"/>
                <a:gd name="T103" fmla="*/ 1064 h 178"/>
                <a:gd name="T104" fmla="*/ 2748 w 236"/>
                <a:gd name="T105" fmla="*/ 990 h 178"/>
                <a:gd name="T106" fmla="*/ 1922 w 236"/>
                <a:gd name="T107" fmla="*/ 794 h 178"/>
                <a:gd name="T108" fmla="*/ 1895 w 236"/>
                <a:gd name="T109" fmla="*/ 794 h 178"/>
                <a:gd name="T110" fmla="*/ 1128 w 236"/>
                <a:gd name="T111" fmla="*/ 466 h 178"/>
                <a:gd name="T112" fmla="*/ 81 w 236"/>
                <a:gd name="T113" fmla="*/ 164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 h="178">
                  <a:moveTo>
                    <a:pt x="3" y="5"/>
                  </a:moveTo>
                  <a:cubicBezTo>
                    <a:pt x="1" y="7"/>
                    <a:pt x="0" y="9"/>
                    <a:pt x="0" y="11"/>
                  </a:cubicBezTo>
                  <a:cubicBezTo>
                    <a:pt x="1" y="16"/>
                    <a:pt x="8" y="19"/>
                    <a:pt x="17" y="22"/>
                  </a:cubicBezTo>
                  <a:cubicBezTo>
                    <a:pt x="26" y="27"/>
                    <a:pt x="26" y="27"/>
                    <a:pt x="26" y="27"/>
                  </a:cubicBezTo>
                  <a:cubicBezTo>
                    <a:pt x="48" y="36"/>
                    <a:pt x="65" y="56"/>
                    <a:pt x="74" y="71"/>
                  </a:cubicBezTo>
                  <a:cubicBezTo>
                    <a:pt x="83" y="85"/>
                    <a:pt x="100" y="121"/>
                    <a:pt x="83" y="159"/>
                  </a:cubicBezTo>
                  <a:cubicBezTo>
                    <a:pt x="80" y="166"/>
                    <a:pt x="77" y="174"/>
                    <a:pt x="81" y="176"/>
                  </a:cubicBezTo>
                  <a:cubicBezTo>
                    <a:pt x="85" y="178"/>
                    <a:pt x="91" y="172"/>
                    <a:pt x="95" y="164"/>
                  </a:cubicBezTo>
                  <a:cubicBezTo>
                    <a:pt x="100" y="154"/>
                    <a:pt x="100" y="154"/>
                    <a:pt x="100" y="154"/>
                  </a:cubicBezTo>
                  <a:cubicBezTo>
                    <a:pt x="105" y="144"/>
                    <a:pt x="109" y="136"/>
                    <a:pt x="118" y="136"/>
                  </a:cubicBezTo>
                  <a:cubicBezTo>
                    <a:pt x="126" y="136"/>
                    <a:pt x="130" y="144"/>
                    <a:pt x="136" y="154"/>
                  </a:cubicBezTo>
                  <a:cubicBezTo>
                    <a:pt x="141" y="164"/>
                    <a:pt x="141" y="164"/>
                    <a:pt x="141" y="164"/>
                  </a:cubicBezTo>
                  <a:cubicBezTo>
                    <a:pt x="145" y="172"/>
                    <a:pt x="151" y="178"/>
                    <a:pt x="155" y="176"/>
                  </a:cubicBezTo>
                  <a:cubicBezTo>
                    <a:pt x="159" y="174"/>
                    <a:pt x="156" y="166"/>
                    <a:pt x="152" y="159"/>
                  </a:cubicBezTo>
                  <a:cubicBezTo>
                    <a:pt x="136" y="121"/>
                    <a:pt x="153" y="85"/>
                    <a:pt x="161" y="71"/>
                  </a:cubicBezTo>
                  <a:cubicBezTo>
                    <a:pt x="171" y="56"/>
                    <a:pt x="188" y="36"/>
                    <a:pt x="209" y="27"/>
                  </a:cubicBezTo>
                  <a:cubicBezTo>
                    <a:pt x="209" y="27"/>
                    <a:pt x="219" y="22"/>
                    <a:pt x="219" y="22"/>
                  </a:cubicBezTo>
                  <a:cubicBezTo>
                    <a:pt x="227" y="19"/>
                    <a:pt x="234" y="16"/>
                    <a:pt x="235" y="11"/>
                  </a:cubicBezTo>
                  <a:cubicBezTo>
                    <a:pt x="236" y="9"/>
                    <a:pt x="235" y="7"/>
                    <a:pt x="233" y="5"/>
                  </a:cubicBezTo>
                  <a:cubicBezTo>
                    <a:pt x="228" y="0"/>
                    <a:pt x="216" y="5"/>
                    <a:pt x="195" y="14"/>
                  </a:cubicBezTo>
                  <a:cubicBezTo>
                    <a:pt x="185" y="18"/>
                    <a:pt x="174" y="22"/>
                    <a:pt x="166" y="24"/>
                  </a:cubicBezTo>
                  <a:cubicBezTo>
                    <a:pt x="166" y="24"/>
                    <a:pt x="166" y="24"/>
                    <a:pt x="166" y="24"/>
                  </a:cubicBezTo>
                  <a:cubicBezTo>
                    <a:pt x="154" y="27"/>
                    <a:pt x="144" y="29"/>
                    <a:pt x="135" y="30"/>
                  </a:cubicBezTo>
                  <a:cubicBezTo>
                    <a:pt x="134" y="30"/>
                    <a:pt x="134" y="31"/>
                    <a:pt x="134" y="32"/>
                  </a:cubicBezTo>
                  <a:cubicBezTo>
                    <a:pt x="134" y="33"/>
                    <a:pt x="135" y="33"/>
                    <a:pt x="136" y="33"/>
                  </a:cubicBezTo>
                  <a:cubicBezTo>
                    <a:pt x="145" y="32"/>
                    <a:pt x="155" y="30"/>
                    <a:pt x="166" y="27"/>
                  </a:cubicBezTo>
                  <a:cubicBezTo>
                    <a:pt x="167" y="27"/>
                    <a:pt x="167" y="27"/>
                    <a:pt x="167" y="27"/>
                  </a:cubicBezTo>
                  <a:cubicBezTo>
                    <a:pt x="175" y="25"/>
                    <a:pt x="186" y="21"/>
                    <a:pt x="196" y="16"/>
                  </a:cubicBezTo>
                  <a:cubicBezTo>
                    <a:pt x="210" y="11"/>
                    <a:pt x="227" y="3"/>
                    <a:pt x="231" y="7"/>
                  </a:cubicBezTo>
                  <a:cubicBezTo>
                    <a:pt x="233" y="9"/>
                    <a:pt x="232" y="10"/>
                    <a:pt x="232" y="10"/>
                  </a:cubicBezTo>
                  <a:cubicBezTo>
                    <a:pt x="232" y="14"/>
                    <a:pt x="224" y="17"/>
                    <a:pt x="218" y="20"/>
                  </a:cubicBezTo>
                  <a:cubicBezTo>
                    <a:pt x="208" y="24"/>
                    <a:pt x="208" y="24"/>
                    <a:pt x="208" y="24"/>
                  </a:cubicBezTo>
                  <a:cubicBezTo>
                    <a:pt x="186" y="34"/>
                    <a:pt x="168" y="54"/>
                    <a:pt x="159" y="70"/>
                  </a:cubicBezTo>
                  <a:cubicBezTo>
                    <a:pt x="150" y="84"/>
                    <a:pt x="133" y="121"/>
                    <a:pt x="150" y="161"/>
                  </a:cubicBezTo>
                  <a:cubicBezTo>
                    <a:pt x="155" y="171"/>
                    <a:pt x="154" y="173"/>
                    <a:pt x="153" y="173"/>
                  </a:cubicBezTo>
                  <a:cubicBezTo>
                    <a:pt x="153" y="174"/>
                    <a:pt x="148" y="171"/>
                    <a:pt x="144" y="163"/>
                  </a:cubicBezTo>
                  <a:cubicBezTo>
                    <a:pt x="138" y="153"/>
                    <a:pt x="138" y="153"/>
                    <a:pt x="138" y="153"/>
                  </a:cubicBezTo>
                  <a:cubicBezTo>
                    <a:pt x="133" y="142"/>
                    <a:pt x="128" y="133"/>
                    <a:pt x="118" y="133"/>
                  </a:cubicBezTo>
                  <a:cubicBezTo>
                    <a:pt x="107" y="133"/>
                    <a:pt x="103" y="142"/>
                    <a:pt x="97" y="153"/>
                  </a:cubicBezTo>
                  <a:cubicBezTo>
                    <a:pt x="92" y="163"/>
                    <a:pt x="92" y="163"/>
                    <a:pt x="92" y="163"/>
                  </a:cubicBezTo>
                  <a:cubicBezTo>
                    <a:pt x="87" y="171"/>
                    <a:pt x="83" y="174"/>
                    <a:pt x="82" y="173"/>
                  </a:cubicBezTo>
                  <a:cubicBezTo>
                    <a:pt x="82" y="173"/>
                    <a:pt x="81" y="171"/>
                    <a:pt x="86" y="161"/>
                  </a:cubicBezTo>
                  <a:cubicBezTo>
                    <a:pt x="103" y="121"/>
                    <a:pt x="85" y="84"/>
                    <a:pt x="77" y="70"/>
                  </a:cubicBezTo>
                  <a:cubicBezTo>
                    <a:pt x="68" y="54"/>
                    <a:pt x="50" y="34"/>
                    <a:pt x="28" y="24"/>
                  </a:cubicBezTo>
                  <a:cubicBezTo>
                    <a:pt x="28" y="24"/>
                    <a:pt x="18" y="20"/>
                    <a:pt x="18" y="20"/>
                  </a:cubicBezTo>
                  <a:cubicBezTo>
                    <a:pt x="11" y="17"/>
                    <a:pt x="4" y="14"/>
                    <a:pt x="3" y="10"/>
                  </a:cubicBezTo>
                  <a:cubicBezTo>
                    <a:pt x="3" y="10"/>
                    <a:pt x="3" y="9"/>
                    <a:pt x="5" y="7"/>
                  </a:cubicBezTo>
                  <a:cubicBezTo>
                    <a:pt x="8" y="3"/>
                    <a:pt x="26" y="11"/>
                    <a:pt x="40" y="16"/>
                  </a:cubicBezTo>
                  <a:cubicBezTo>
                    <a:pt x="50" y="21"/>
                    <a:pt x="61" y="25"/>
                    <a:pt x="69" y="27"/>
                  </a:cubicBezTo>
                  <a:cubicBezTo>
                    <a:pt x="69" y="27"/>
                    <a:pt x="70" y="27"/>
                    <a:pt x="70" y="27"/>
                  </a:cubicBezTo>
                  <a:cubicBezTo>
                    <a:pt x="81" y="30"/>
                    <a:pt x="91" y="32"/>
                    <a:pt x="100" y="33"/>
                  </a:cubicBezTo>
                  <a:cubicBezTo>
                    <a:pt x="101" y="33"/>
                    <a:pt x="101" y="33"/>
                    <a:pt x="101" y="32"/>
                  </a:cubicBezTo>
                  <a:cubicBezTo>
                    <a:pt x="102" y="31"/>
                    <a:pt x="101" y="30"/>
                    <a:pt x="100" y="30"/>
                  </a:cubicBezTo>
                  <a:cubicBezTo>
                    <a:pt x="91" y="29"/>
                    <a:pt x="82" y="27"/>
                    <a:pt x="70" y="24"/>
                  </a:cubicBezTo>
                  <a:cubicBezTo>
                    <a:pt x="69" y="24"/>
                    <a:pt x="69" y="24"/>
                    <a:pt x="69" y="24"/>
                  </a:cubicBezTo>
                  <a:cubicBezTo>
                    <a:pt x="62" y="22"/>
                    <a:pt x="51" y="18"/>
                    <a:pt x="41" y="14"/>
                  </a:cubicBezTo>
                  <a:cubicBezTo>
                    <a:pt x="20" y="5"/>
                    <a:pt x="7" y="0"/>
                    <a:pt x="3"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1" name="Freeform 528">
              <a:extLst>
                <a:ext uri="{FF2B5EF4-FFF2-40B4-BE49-F238E27FC236}">
                  <a16:creationId xmlns:a16="http://schemas.microsoft.com/office/drawing/2014/main" id="{712600F5-5450-41A7-EE91-3D00EA426EFA}"/>
                </a:ext>
              </a:extLst>
            </p:cNvPr>
            <p:cNvSpPr>
              <a:spLocks/>
            </p:cNvSpPr>
            <p:nvPr/>
          </p:nvSpPr>
          <p:spPr bwMode="auto">
            <a:xfrm>
              <a:off x="2842" y="1983"/>
              <a:ext cx="121" cy="334"/>
            </a:xfrm>
            <a:custGeom>
              <a:avLst/>
              <a:gdLst>
                <a:gd name="T0" fmla="*/ 1080 w 40"/>
                <a:gd name="T1" fmla="*/ 0 h 104"/>
                <a:gd name="T2" fmla="*/ 777 w 40"/>
                <a:gd name="T3" fmla="*/ 466 h 104"/>
                <a:gd name="T4" fmla="*/ 723 w 40"/>
                <a:gd name="T5" fmla="*/ 597 h 104"/>
                <a:gd name="T6" fmla="*/ 493 w 40"/>
                <a:gd name="T7" fmla="*/ 1917 h 104"/>
                <a:gd name="T8" fmla="*/ 384 w 40"/>
                <a:gd name="T9" fmla="*/ 597 h 104"/>
                <a:gd name="T10" fmla="*/ 330 w 40"/>
                <a:gd name="T11" fmla="*/ 466 h 104"/>
                <a:gd name="T12" fmla="*/ 27 w 40"/>
                <a:gd name="T13" fmla="*/ 0 h 104"/>
                <a:gd name="T14" fmla="*/ 0 w 40"/>
                <a:gd name="T15" fmla="*/ 0 h 104"/>
                <a:gd name="T16" fmla="*/ 27 w 40"/>
                <a:gd name="T17" fmla="*/ 61 h 104"/>
                <a:gd name="T18" fmla="*/ 275 w 40"/>
                <a:gd name="T19" fmla="*/ 495 h 104"/>
                <a:gd name="T20" fmla="*/ 330 w 40"/>
                <a:gd name="T21" fmla="*/ 629 h 104"/>
                <a:gd name="T22" fmla="*/ 439 w 40"/>
                <a:gd name="T23" fmla="*/ 2020 h 104"/>
                <a:gd name="T24" fmla="*/ 466 w 40"/>
                <a:gd name="T25" fmla="*/ 2383 h 104"/>
                <a:gd name="T26" fmla="*/ 520 w 40"/>
                <a:gd name="T27" fmla="*/ 3414 h 104"/>
                <a:gd name="T28" fmla="*/ 560 w 40"/>
                <a:gd name="T29" fmla="*/ 3446 h 104"/>
                <a:gd name="T30" fmla="*/ 587 w 40"/>
                <a:gd name="T31" fmla="*/ 3414 h 104"/>
                <a:gd name="T32" fmla="*/ 587 w 40"/>
                <a:gd name="T33" fmla="*/ 2878 h 104"/>
                <a:gd name="T34" fmla="*/ 560 w 40"/>
                <a:gd name="T35" fmla="*/ 2415 h 104"/>
                <a:gd name="T36" fmla="*/ 560 w 40"/>
                <a:gd name="T37" fmla="*/ 2020 h 104"/>
                <a:gd name="T38" fmla="*/ 777 w 40"/>
                <a:gd name="T39" fmla="*/ 629 h 104"/>
                <a:gd name="T40" fmla="*/ 832 w 40"/>
                <a:gd name="T41" fmla="*/ 495 h 104"/>
                <a:gd name="T42" fmla="*/ 1080 w 40"/>
                <a:gd name="T43" fmla="*/ 61 h 104"/>
                <a:gd name="T44" fmla="*/ 1107 w 40"/>
                <a:gd name="T45" fmla="*/ 0 h 104"/>
                <a:gd name="T46" fmla="*/ 1080 w 40"/>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104">
                  <a:moveTo>
                    <a:pt x="39" y="0"/>
                  </a:moveTo>
                  <a:cubicBezTo>
                    <a:pt x="34" y="1"/>
                    <a:pt x="31" y="8"/>
                    <a:pt x="28" y="14"/>
                  </a:cubicBezTo>
                  <a:cubicBezTo>
                    <a:pt x="26" y="18"/>
                    <a:pt x="26" y="18"/>
                    <a:pt x="26" y="18"/>
                  </a:cubicBezTo>
                  <a:cubicBezTo>
                    <a:pt x="23" y="23"/>
                    <a:pt x="19" y="34"/>
                    <a:pt x="18" y="58"/>
                  </a:cubicBezTo>
                  <a:cubicBezTo>
                    <a:pt x="17" y="33"/>
                    <a:pt x="16" y="23"/>
                    <a:pt x="14" y="18"/>
                  </a:cubicBezTo>
                  <a:cubicBezTo>
                    <a:pt x="12" y="14"/>
                    <a:pt x="12" y="14"/>
                    <a:pt x="12" y="14"/>
                  </a:cubicBezTo>
                  <a:cubicBezTo>
                    <a:pt x="9" y="8"/>
                    <a:pt x="6" y="1"/>
                    <a:pt x="1" y="0"/>
                  </a:cubicBezTo>
                  <a:cubicBezTo>
                    <a:pt x="0" y="0"/>
                    <a:pt x="0" y="0"/>
                    <a:pt x="0" y="0"/>
                  </a:cubicBezTo>
                  <a:cubicBezTo>
                    <a:pt x="0" y="1"/>
                    <a:pt x="0" y="2"/>
                    <a:pt x="1" y="2"/>
                  </a:cubicBezTo>
                  <a:cubicBezTo>
                    <a:pt x="5" y="2"/>
                    <a:pt x="7" y="9"/>
                    <a:pt x="10" y="15"/>
                  </a:cubicBezTo>
                  <a:cubicBezTo>
                    <a:pt x="12" y="19"/>
                    <a:pt x="12" y="19"/>
                    <a:pt x="12" y="19"/>
                  </a:cubicBezTo>
                  <a:cubicBezTo>
                    <a:pt x="14" y="24"/>
                    <a:pt x="15" y="35"/>
                    <a:pt x="16" y="61"/>
                  </a:cubicBezTo>
                  <a:cubicBezTo>
                    <a:pt x="17" y="72"/>
                    <a:pt x="17" y="72"/>
                    <a:pt x="17" y="72"/>
                  </a:cubicBezTo>
                  <a:cubicBezTo>
                    <a:pt x="18" y="82"/>
                    <a:pt x="19" y="95"/>
                    <a:pt x="19" y="103"/>
                  </a:cubicBezTo>
                  <a:cubicBezTo>
                    <a:pt x="19" y="104"/>
                    <a:pt x="19" y="104"/>
                    <a:pt x="20" y="104"/>
                  </a:cubicBezTo>
                  <a:cubicBezTo>
                    <a:pt x="20" y="104"/>
                    <a:pt x="21" y="104"/>
                    <a:pt x="21" y="103"/>
                  </a:cubicBezTo>
                  <a:cubicBezTo>
                    <a:pt x="21" y="87"/>
                    <a:pt x="21" y="87"/>
                    <a:pt x="21" y="87"/>
                  </a:cubicBezTo>
                  <a:cubicBezTo>
                    <a:pt x="21" y="87"/>
                    <a:pt x="20" y="73"/>
                    <a:pt x="20" y="73"/>
                  </a:cubicBezTo>
                  <a:cubicBezTo>
                    <a:pt x="20" y="61"/>
                    <a:pt x="20" y="61"/>
                    <a:pt x="20" y="61"/>
                  </a:cubicBezTo>
                  <a:cubicBezTo>
                    <a:pt x="21" y="32"/>
                    <a:pt x="26" y="22"/>
                    <a:pt x="28" y="19"/>
                  </a:cubicBezTo>
                  <a:cubicBezTo>
                    <a:pt x="30" y="15"/>
                    <a:pt x="30" y="15"/>
                    <a:pt x="30" y="15"/>
                  </a:cubicBezTo>
                  <a:cubicBezTo>
                    <a:pt x="32" y="9"/>
                    <a:pt x="35" y="2"/>
                    <a:pt x="39" y="2"/>
                  </a:cubicBezTo>
                  <a:cubicBezTo>
                    <a:pt x="40" y="2"/>
                    <a:pt x="40" y="1"/>
                    <a:pt x="40" y="0"/>
                  </a:cubicBezTo>
                  <a:cubicBezTo>
                    <a:pt x="40" y="0"/>
                    <a:pt x="39" y="0"/>
                    <a:pt x="3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2" name="Freeform 529">
              <a:extLst>
                <a:ext uri="{FF2B5EF4-FFF2-40B4-BE49-F238E27FC236}">
                  <a16:creationId xmlns:a16="http://schemas.microsoft.com/office/drawing/2014/main" id="{DB361956-16C0-F6F8-554D-FA43CCAFD796}"/>
                </a:ext>
              </a:extLst>
            </p:cNvPr>
            <p:cNvSpPr>
              <a:spLocks noEditPoints="1"/>
            </p:cNvSpPr>
            <p:nvPr/>
          </p:nvSpPr>
          <p:spPr bwMode="auto">
            <a:xfrm>
              <a:off x="2879" y="2002"/>
              <a:ext cx="45" cy="58"/>
            </a:xfrm>
            <a:custGeom>
              <a:avLst/>
              <a:gdLst>
                <a:gd name="T0" fmla="*/ 351 w 15"/>
                <a:gd name="T1" fmla="*/ 0 h 18"/>
                <a:gd name="T2" fmla="*/ 54 w 15"/>
                <a:gd name="T3" fmla="*/ 32 h 18"/>
                <a:gd name="T4" fmla="*/ 54 w 15"/>
                <a:gd name="T5" fmla="*/ 32 h 18"/>
                <a:gd name="T6" fmla="*/ 54 w 15"/>
                <a:gd name="T7" fmla="*/ 32 h 18"/>
                <a:gd name="T8" fmla="*/ 0 w 15"/>
                <a:gd name="T9" fmla="*/ 0 h 18"/>
                <a:gd name="T10" fmla="*/ 0 w 15"/>
                <a:gd name="T11" fmla="*/ 32 h 18"/>
                <a:gd name="T12" fmla="*/ 0 w 15"/>
                <a:gd name="T13" fmla="*/ 61 h 18"/>
                <a:gd name="T14" fmla="*/ 0 w 15"/>
                <a:gd name="T15" fmla="*/ 61 h 18"/>
                <a:gd name="T16" fmla="*/ 0 w 15"/>
                <a:gd name="T17" fmla="*/ 61 h 18"/>
                <a:gd name="T18" fmla="*/ 162 w 15"/>
                <a:gd name="T19" fmla="*/ 570 h 18"/>
                <a:gd name="T20" fmla="*/ 189 w 15"/>
                <a:gd name="T21" fmla="*/ 603 h 18"/>
                <a:gd name="T22" fmla="*/ 216 w 15"/>
                <a:gd name="T23" fmla="*/ 570 h 18"/>
                <a:gd name="T24" fmla="*/ 378 w 15"/>
                <a:gd name="T25" fmla="*/ 61 h 18"/>
                <a:gd name="T26" fmla="*/ 378 w 15"/>
                <a:gd name="T27" fmla="*/ 32 h 18"/>
                <a:gd name="T28" fmla="*/ 351 w 15"/>
                <a:gd name="T29" fmla="*/ 0 h 18"/>
                <a:gd name="T30" fmla="*/ 297 w 15"/>
                <a:gd name="T31" fmla="*/ 103 h 18"/>
                <a:gd name="T32" fmla="*/ 189 w 15"/>
                <a:gd name="T33" fmla="*/ 406 h 18"/>
                <a:gd name="T34" fmla="*/ 108 w 15"/>
                <a:gd name="T35" fmla="*/ 103 h 18"/>
                <a:gd name="T36" fmla="*/ 297 w 15"/>
                <a:gd name="T37" fmla="*/ 103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 h="18">
                  <a:moveTo>
                    <a:pt x="13" y="0"/>
                  </a:moveTo>
                  <a:cubicBezTo>
                    <a:pt x="10" y="1"/>
                    <a:pt x="3" y="2"/>
                    <a:pt x="2" y="1"/>
                  </a:cubicBezTo>
                  <a:cubicBezTo>
                    <a:pt x="2" y="1"/>
                    <a:pt x="2" y="1"/>
                    <a:pt x="2" y="1"/>
                  </a:cubicBezTo>
                  <a:cubicBezTo>
                    <a:pt x="2" y="1"/>
                    <a:pt x="2" y="1"/>
                    <a:pt x="2" y="1"/>
                  </a:cubicBezTo>
                  <a:cubicBezTo>
                    <a:pt x="1" y="0"/>
                    <a:pt x="1" y="0"/>
                    <a:pt x="0" y="0"/>
                  </a:cubicBezTo>
                  <a:cubicBezTo>
                    <a:pt x="0" y="1"/>
                    <a:pt x="0" y="1"/>
                    <a:pt x="0" y="1"/>
                  </a:cubicBezTo>
                  <a:cubicBezTo>
                    <a:pt x="0" y="1"/>
                    <a:pt x="0" y="2"/>
                    <a:pt x="0" y="2"/>
                  </a:cubicBezTo>
                  <a:cubicBezTo>
                    <a:pt x="0" y="2"/>
                    <a:pt x="0" y="2"/>
                    <a:pt x="0" y="2"/>
                  </a:cubicBezTo>
                  <a:cubicBezTo>
                    <a:pt x="0" y="2"/>
                    <a:pt x="0" y="2"/>
                    <a:pt x="0" y="2"/>
                  </a:cubicBezTo>
                  <a:cubicBezTo>
                    <a:pt x="4" y="6"/>
                    <a:pt x="6" y="11"/>
                    <a:pt x="6" y="17"/>
                  </a:cubicBezTo>
                  <a:cubicBezTo>
                    <a:pt x="6" y="18"/>
                    <a:pt x="6" y="18"/>
                    <a:pt x="7" y="18"/>
                  </a:cubicBezTo>
                  <a:cubicBezTo>
                    <a:pt x="7" y="18"/>
                    <a:pt x="8" y="18"/>
                    <a:pt x="8" y="17"/>
                  </a:cubicBezTo>
                  <a:cubicBezTo>
                    <a:pt x="10" y="9"/>
                    <a:pt x="13" y="3"/>
                    <a:pt x="14" y="2"/>
                  </a:cubicBezTo>
                  <a:cubicBezTo>
                    <a:pt x="15" y="2"/>
                    <a:pt x="15" y="1"/>
                    <a:pt x="14" y="1"/>
                  </a:cubicBezTo>
                  <a:cubicBezTo>
                    <a:pt x="14" y="0"/>
                    <a:pt x="14" y="0"/>
                    <a:pt x="13" y="0"/>
                  </a:cubicBezTo>
                  <a:close/>
                  <a:moveTo>
                    <a:pt x="11" y="3"/>
                  </a:moveTo>
                  <a:cubicBezTo>
                    <a:pt x="10" y="5"/>
                    <a:pt x="9" y="8"/>
                    <a:pt x="7" y="12"/>
                  </a:cubicBezTo>
                  <a:cubicBezTo>
                    <a:pt x="7" y="8"/>
                    <a:pt x="5" y="6"/>
                    <a:pt x="4" y="3"/>
                  </a:cubicBezTo>
                  <a:cubicBezTo>
                    <a:pt x="6" y="4"/>
                    <a:pt x="9" y="3"/>
                    <a:pt x="11"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3" name="Freeform 530">
              <a:extLst>
                <a:ext uri="{FF2B5EF4-FFF2-40B4-BE49-F238E27FC236}">
                  <a16:creationId xmlns:a16="http://schemas.microsoft.com/office/drawing/2014/main" id="{4260964C-63F3-87A6-B003-9874D7334607}"/>
                </a:ext>
              </a:extLst>
            </p:cNvPr>
            <p:cNvSpPr>
              <a:spLocks noEditPoints="1"/>
            </p:cNvSpPr>
            <p:nvPr/>
          </p:nvSpPr>
          <p:spPr bwMode="auto">
            <a:xfrm>
              <a:off x="1392" y="1552"/>
              <a:ext cx="259" cy="1611"/>
            </a:xfrm>
            <a:custGeom>
              <a:avLst/>
              <a:gdLst>
                <a:gd name="T0" fmla="*/ 870 w 86"/>
                <a:gd name="T1" fmla="*/ 2595 h 501"/>
                <a:gd name="T2" fmla="*/ 136 w 86"/>
                <a:gd name="T3" fmla="*/ 5717 h 501"/>
                <a:gd name="T4" fmla="*/ 190 w 86"/>
                <a:gd name="T5" fmla="*/ 6721 h 501"/>
                <a:gd name="T6" fmla="*/ 163 w 86"/>
                <a:gd name="T7" fmla="*/ 7187 h 501"/>
                <a:gd name="T8" fmla="*/ 81 w 86"/>
                <a:gd name="T9" fmla="*/ 9274 h 501"/>
                <a:gd name="T10" fmla="*/ 708 w 86"/>
                <a:gd name="T11" fmla="*/ 10669 h 501"/>
                <a:gd name="T12" fmla="*/ 654 w 86"/>
                <a:gd name="T13" fmla="*/ 10939 h 501"/>
                <a:gd name="T14" fmla="*/ 599 w 86"/>
                <a:gd name="T15" fmla="*/ 12965 h 501"/>
                <a:gd name="T16" fmla="*/ 1208 w 86"/>
                <a:gd name="T17" fmla="*/ 15489 h 501"/>
                <a:gd name="T18" fmla="*/ 2241 w 86"/>
                <a:gd name="T19" fmla="*/ 16628 h 501"/>
                <a:gd name="T20" fmla="*/ 2214 w 86"/>
                <a:gd name="T21" fmla="*/ 16554 h 501"/>
                <a:gd name="T22" fmla="*/ 1316 w 86"/>
                <a:gd name="T23" fmla="*/ 14692 h 501"/>
                <a:gd name="T24" fmla="*/ 897 w 86"/>
                <a:gd name="T25" fmla="*/ 12306 h 501"/>
                <a:gd name="T26" fmla="*/ 2105 w 86"/>
                <a:gd name="T27" fmla="*/ 10775 h 501"/>
                <a:gd name="T28" fmla="*/ 2132 w 86"/>
                <a:gd name="T29" fmla="*/ 10743 h 501"/>
                <a:gd name="T30" fmla="*/ 1885 w 86"/>
                <a:gd name="T31" fmla="*/ 10505 h 501"/>
                <a:gd name="T32" fmla="*/ 352 w 86"/>
                <a:gd name="T33" fmla="*/ 9409 h 501"/>
                <a:gd name="T34" fmla="*/ 464 w 86"/>
                <a:gd name="T35" fmla="*/ 7518 h 501"/>
                <a:gd name="T36" fmla="*/ 1370 w 86"/>
                <a:gd name="T37" fmla="*/ 7052 h 501"/>
                <a:gd name="T38" fmla="*/ 708 w 86"/>
                <a:gd name="T39" fmla="*/ 5386 h 501"/>
                <a:gd name="T40" fmla="*/ 2024 w 86"/>
                <a:gd name="T41" fmla="*/ 3257 h 501"/>
                <a:gd name="T42" fmla="*/ 1997 w 86"/>
                <a:gd name="T43" fmla="*/ 3154 h 501"/>
                <a:gd name="T44" fmla="*/ 2322 w 86"/>
                <a:gd name="T45" fmla="*/ 61 h 501"/>
                <a:gd name="T46" fmla="*/ 2268 w 86"/>
                <a:gd name="T47" fmla="*/ 0 h 501"/>
                <a:gd name="T48" fmla="*/ 1087 w 86"/>
                <a:gd name="T49" fmla="*/ 14766 h 501"/>
                <a:gd name="T50" fmla="*/ 599 w 86"/>
                <a:gd name="T51" fmla="*/ 11840 h 501"/>
                <a:gd name="T52" fmla="*/ 789 w 86"/>
                <a:gd name="T53" fmla="*/ 10743 h 501"/>
                <a:gd name="T54" fmla="*/ 599 w 86"/>
                <a:gd name="T55" fmla="*/ 10206 h 501"/>
                <a:gd name="T56" fmla="*/ 81 w 86"/>
                <a:gd name="T57" fmla="*/ 8415 h 501"/>
                <a:gd name="T58" fmla="*/ 298 w 86"/>
                <a:gd name="T59" fmla="*/ 6888 h 501"/>
                <a:gd name="T60" fmla="*/ 190 w 86"/>
                <a:gd name="T61" fmla="*/ 6048 h 501"/>
                <a:gd name="T62" fmla="*/ 762 w 86"/>
                <a:gd name="T63" fmla="*/ 3691 h 501"/>
                <a:gd name="T64" fmla="*/ 952 w 86"/>
                <a:gd name="T65" fmla="*/ 2595 h 501"/>
                <a:gd name="T66" fmla="*/ 1316 w 86"/>
                <a:gd name="T67" fmla="*/ 2222 h 501"/>
                <a:gd name="T68" fmla="*/ 1885 w 86"/>
                <a:gd name="T69" fmla="*/ 3225 h 501"/>
                <a:gd name="T70" fmla="*/ 626 w 86"/>
                <a:gd name="T71" fmla="*/ 5357 h 501"/>
                <a:gd name="T72" fmla="*/ 1141 w 86"/>
                <a:gd name="T73" fmla="*/ 7010 h 501"/>
                <a:gd name="T74" fmla="*/ 163 w 86"/>
                <a:gd name="T75" fmla="*/ 8479 h 501"/>
                <a:gd name="T76" fmla="*/ 1831 w 86"/>
                <a:gd name="T77" fmla="*/ 10608 h 501"/>
                <a:gd name="T78" fmla="*/ 1006 w 86"/>
                <a:gd name="T79" fmla="*/ 11373 h 501"/>
                <a:gd name="T80" fmla="*/ 1114 w 86"/>
                <a:gd name="T81" fmla="*/ 14165 h 501"/>
                <a:gd name="T82" fmla="*/ 1831 w 86"/>
                <a:gd name="T83" fmla="*/ 16358 h 5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6" h="501">
                  <a:moveTo>
                    <a:pt x="83" y="0"/>
                  </a:moveTo>
                  <a:cubicBezTo>
                    <a:pt x="58" y="18"/>
                    <a:pt x="36" y="54"/>
                    <a:pt x="32" y="78"/>
                  </a:cubicBezTo>
                  <a:cubicBezTo>
                    <a:pt x="28" y="98"/>
                    <a:pt x="25" y="109"/>
                    <a:pt x="25" y="110"/>
                  </a:cubicBezTo>
                  <a:cubicBezTo>
                    <a:pt x="24" y="111"/>
                    <a:pt x="7" y="136"/>
                    <a:pt x="5" y="172"/>
                  </a:cubicBezTo>
                  <a:cubicBezTo>
                    <a:pt x="5" y="176"/>
                    <a:pt x="4" y="179"/>
                    <a:pt x="4" y="182"/>
                  </a:cubicBezTo>
                  <a:cubicBezTo>
                    <a:pt x="4" y="193"/>
                    <a:pt x="6" y="199"/>
                    <a:pt x="7" y="202"/>
                  </a:cubicBezTo>
                  <a:cubicBezTo>
                    <a:pt x="7" y="204"/>
                    <a:pt x="8" y="206"/>
                    <a:pt x="8" y="207"/>
                  </a:cubicBezTo>
                  <a:cubicBezTo>
                    <a:pt x="8" y="209"/>
                    <a:pt x="7" y="212"/>
                    <a:pt x="6" y="216"/>
                  </a:cubicBezTo>
                  <a:cubicBezTo>
                    <a:pt x="2" y="226"/>
                    <a:pt x="0" y="240"/>
                    <a:pt x="0" y="253"/>
                  </a:cubicBezTo>
                  <a:cubicBezTo>
                    <a:pt x="0" y="263"/>
                    <a:pt x="1" y="272"/>
                    <a:pt x="3" y="279"/>
                  </a:cubicBezTo>
                  <a:cubicBezTo>
                    <a:pt x="7" y="294"/>
                    <a:pt x="14" y="303"/>
                    <a:pt x="19" y="309"/>
                  </a:cubicBezTo>
                  <a:cubicBezTo>
                    <a:pt x="23" y="314"/>
                    <a:pt x="26" y="317"/>
                    <a:pt x="26" y="321"/>
                  </a:cubicBezTo>
                  <a:cubicBezTo>
                    <a:pt x="26" y="322"/>
                    <a:pt x="26" y="322"/>
                    <a:pt x="26" y="322"/>
                  </a:cubicBezTo>
                  <a:cubicBezTo>
                    <a:pt x="26" y="325"/>
                    <a:pt x="25" y="326"/>
                    <a:pt x="24" y="329"/>
                  </a:cubicBezTo>
                  <a:cubicBezTo>
                    <a:pt x="22" y="334"/>
                    <a:pt x="19" y="340"/>
                    <a:pt x="19" y="356"/>
                  </a:cubicBezTo>
                  <a:cubicBezTo>
                    <a:pt x="19" y="364"/>
                    <a:pt x="20" y="375"/>
                    <a:pt x="22" y="390"/>
                  </a:cubicBezTo>
                  <a:cubicBezTo>
                    <a:pt x="27" y="425"/>
                    <a:pt x="32" y="436"/>
                    <a:pt x="37" y="446"/>
                  </a:cubicBezTo>
                  <a:cubicBezTo>
                    <a:pt x="40" y="451"/>
                    <a:pt x="42" y="456"/>
                    <a:pt x="44" y="466"/>
                  </a:cubicBezTo>
                  <a:cubicBezTo>
                    <a:pt x="48" y="486"/>
                    <a:pt x="66" y="497"/>
                    <a:pt x="80" y="501"/>
                  </a:cubicBezTo>
                  <a:cubicBezTo>
                    <a:pt x="81" y="501"/>
                    <a:pt x="82" y="501"/>
                    <a:pt x="82" y="500"/>
                  </a:cubicBezTo>
                  <a:cubicBezTo>
                    <a:pt x="82" y="500"/>
                    <a:pt x="82" y="499"/>
                    <a:pt x="82" y="499"/>
                  </a:cubicBezTo>
                  <a:cubicBezTo>
                    <a:pt x="82" y="499"/>
                    <a:pt x="82" y="498"/>
                    <a:pt x="81" y="498"/>
                  </a:cubicBezTo>
                  <a:cubicBezTo>
                    <a:pt x="77" y="496"/>
                    <a:pt x="74" y="494"/>
                    <a:pt x="71" y="492"/>
                  </a:cubicBezTo>
                  <a:cubicBezTo>
                    <a:pt x="56" y="480"/>
                    <a:pt x="52" y="460"/>
                    <a:pt x="48" y="442"/>
                  </a:cubicBezTo>
                  <a:cubicBezTo>
                    <a:pt x="44" y="425"/>
                    <a:pt x="44" y="425"/>
                    <a:pt x="44" y="425"/>
                  </a:cubicBezTo>
                  <a:cubicBezTo>
                    <a:pt x="38" y="406"/>
                    <a:pt x="33" y="387"/>
                    <a:pt x="33" y="370"/>
                  </a:cubicBezTo>
                  <a:cubicBezTo>
                    <a:pt x="33" y="360"/>
                    <a:pt x="35" y="351"/>
                    <a:pt x="40" y="343"/>
                  </a:cubicBezTo>
                  <a:cubicBezTo>
                    <a:pt x="46" y="333"/>
                    <a:pt x="59" y="327"/>
                    <a:pt x="77" y="324"/>
                  </a:cubicBezTo>
                  <a:cubicBezTo>
                    <a:pt x="78" y="324"/>
                    <a:pt x="78" y="323"/>
                    <a:pt x="78" y="323"/>
                  </a:cubicBezTo>
                  <a:cubicBezTo>
                    <a:pt x="78" y="323"/>
                    <a:pt x="78" y="323"/>
                    <a:pt x="78" y="323"/>
                  </a:cubicBezTo>
                  <a:cubicBezTo>
                    <a:pt x="78" y="322"/>
                    <a:pt x="78" y="322"/>
                    <a:pt x="78" y="321"/>
                  </a:cubicBezTo>
                  <a:cubicBezTo>
                    <a:pt x="69" y="316"/>
                    <a:pt x="69" y="316"/>
                    <a:pt x="69" y="316"/>
                  </a:cubicBezTo>
                  <a:cubicBezTo>
                    <a:pt x="69" y="316"/>
                    <a:pt x="68" y="316"/>
                    <a:pt x="68" y="316"/>
                  </a:cubicBezTo>
                  <a:cubicBezTo>
                    <a:pt x="44" y="314"/>
                    <a:pt x="18" y="301"/>
                    <a:pt x="13" y="283"/>
                  </a:cubicBezTo>
                  <a:cubicBezTo>
                    <a:pt x="10" y="273"/>
                    <a:pt x="9" y="263"/>
                    <a:pt x="9" y="255"/>
                  </a:cubicBezTo>
                  <a:cubicBezTo>
                    <a:pt x="9" y="243"/>
                    <a:pt x="11" y="233"/>
                    <a:pt x="17" y="226"/>
                  </a:cubicBezTo>
                  <a:cubicBezTo>
                    <a:pt x="23" y="217"/>
                    <a:pt x="34" y="213"/>
                    <a:pt x="48" y="213"/>
                  </a:cubicBezTo>
                  <a:cubicBezTo>
                    <a:pt x="49" y="213"/>
                    <a:pt x="49" y="213"/>
                    <a:pt x="50" y="212"/>
                  </a:cubicBezTo>
                  <a:cubicBezTo>
                    <a:pt x="50" y="211"/>
                    <a:pt x="49" y="210"/>
                    <a:pt x="49" y="210"/>
                  </a:cubicBezTo>
                  <a:cubicBezTo>
                    <a:pt x="20" y="198"/>
                    <a:pt x="21" y="191"/>
                    <a:pt x="26" y="162"/>
                  </a:cubicBezTo>
                  <a:cubicBezTo>
                    <a:pt x="27" y="157"/>
                    <a:pt x="27" y="157"/>
                    <a:pt x="27" y="157"/>
                  </a:cubicBezTo>
                  <a:cubicBezTo>
                    <a:pt x="33" y="124"/>
                    <a:pt x="44" y="113"/>
                    <a:pt x="74" y="98"/>
                  </a:cubicBezTo>
                  <a:cubicBezTo>
                    <a:pt x="74" y="98"/>
                    <a:pt x="74" y="97"/>
                    <a:pt x="74" y="97"/>
                  </a:cubicBezTo>
                  <a:cubicBezTo>
                    <a:pt x="74" y="96"/>
                    <a:pt x="74" y="95"/>
                    <a:pt x="73" y="95"/>
                  </a:cubicBezTo>
                  <a:cubicBezTo>
                    <a:pt x="62" y="92"/>
                    <a:pt x="54" y="86"/>
                    <a:pt x="52" y="75"/>
                  </a:cubicBezTo>
                  <a:cubicBezTo>
                    <a:pt x="47" y="53"/>
                    <a:pt x="65" y="19"/>
                    <a:pt x="85" y="2"/>
                  </a:cubicBezTo>
                  <a:cubicBezTo>
                    <a:pt x="86" y="2"/>
                    <a:pt x="86" y="1"/>
                    <a:pt x="86" y="0"/>
                  </a:cubicBezTo>
                  <a:cubicBezTo>
                    <a:pt x="85" y="0"/>
                    <a:pt x="84" y="0"/>
                    <a:pt x="83" y="0"/>
                  </a:cubicBezTo>
                  <a:close/>
                  <a:moveTo>
                    <a:pt x="47" y="465"/>
                  </a:moveTo>
                  <a:cubicBezTo>
                    <a:pt x="45" y="455"/>
                    <a:pt x="42" y="450"/>
                    <a:pt x="40" y="444"/>
                  </a:cubicBezTo>
                  <a:cubicBezTo>
                    <a:pt x="35" y="435"/>
                    <a:pt x="30" y="424"/>
                    <a:pt x="25" y="390"/>
                  </a:cubicBezTo>
                  <a:cubicBezTo>
                    <a:pt x="23" y="375"/>
                    <a:pt x="22" y="364"/>
                    <a:pt x="22" y="356"/>
                  </a:cubicBezTo>
                  <a:cubicBezTo>
                    <a:pt x="22" y="341"/>
                    <a:pt x="25" y="334"/>
                    <a:pt x="27" y="330"/>
                  </a:cubicBezTo>
                  <a:cubicBezTo>
                    <a:pt x="28" y="327"/>
                    <a:pt x="29" y="325"/>
                    <a:pt x="29" y="323"/>
                  </a:cubicBezTo>
                  <a:cubicBezTo>
                    <a:pt x="29" y="322"/>
                    <a:pt x="29" y="322"/>
                    <a:pt x="29" y="321"/>
                  </a:cubicBezTo>
                  <a:cubicBezTo>
                    <a:pt x="29" y="316"/>
                    <a:pt x="26" y="312"/>
                    <a:pt x="22" y="307"/>
                  </a:cubicBezTo>
                  <a:cubicBezTo>
                    <a:pt x="16" y="301"/>
                    <a:pt x="9" y="293"/>
                    <a:pt x="6" y="279"/>
                  </a:cubicBezTo>
                  <a:cubicBezTo>
                    <a:pt x="4" y="272"/>
                    <a:pt x="3" y="263"/>
                    <a:pt x="3" y="253"/>
                  </a:cubicBezTo>
                  <a:cubicBezTo>
                    <a:pt x="3" y="240"/>
                    <a:pt x="5" y="226"/>
                    <a:pt x="8" y="217"/>
                  </a:cubicBezTo>
                  <a:cubicBezTo>
                    <a:pt x="10" y="213"/>
                    <a:pt x="11" y="210"/>
                    <a:pt x="11" y="207"/>
                  </a:cubicBezTo>
                  <a:cubicBezTo>
                    <a:pt x="11" y="205"/>
                    <a:pt x="10" y="204"/>
                    <a:pt x="10" y="202"/>
                  </a:cubicBezTo>
                  <a:cubicBezTo>
                    <a:pt x="9" y="198"/>
                    <a:pt x="7" y="193"/>
                    <a:pt x="7" y="182"/>
                  </a:cubicBezTo>
                  <a:cubicBezTo>
                    <a:pt x="7" y="179"/>
                    <a:pt x="8" y="176"/>
                    <a:pt x="8" y="172"/>
                  </a:cubicBezTo>
                  <a:cubicBezTo>
                    <a:pt x="10" y="137"/>
                    <a:pt x="27" y="112"/>
                    <a:pt x="28" y="111"/>
                  </a:cubicBezTo>
                  <a:cubicBezTo>
                    <a:pt x="28" y="111"/>
                    <a:pt x="28" y="111"/>
                    <a:pt x="28" y="111"/>
                  </a:cubicBezTo>
                  <a:cubicBezTo>
                    <a:pt x="28" y="111"/>
                    <a:pt x="31" y="100"/>
                    <a:pt x="35" y="78"/>
                  </a:cubicBezTo>
                  <a:cubicBezTo>
                    <a:pt x="38" y="62"/>
                    <a:pt x="49" y="41"/>
                    <a:pt x="63" y="23"/>
                  </a:cubicBezTo>
                  <a:cubicBezTo>
                    <a:pt x="54" y="37"/>
                    <a:pt x="48" y="53"/>
                    <a:pt x="48" y="67"/>
                  </a:cubicBezTo>
                  <a:cubicBezTo>
                    <a:pt x="48" y="70"/>
                    <a:pt x="49" y="73"/>
                    <a:pt x="49" y="76"/>
                  </a:cubicBezTo>
                  <a:cubicBezTo>
                    <a:pt x="52" y="86"/>
                    <a:pt x="59" y="93"/>
                    <a:pt x="69" y="97"/>
                  </a:cubicBezTo>
                  <a:cubicBezTo>
                    <a:pt x="42" y="111"/>
                    <a:pt x="30" y="123"/>
                    <a:pt x="24" y="156"/>
                  </a:cubicBezTo>
                  <a:cubicBezTo>
                    <a:pt x="23" y="161"/>
                    <a:pt x="23" y="161"/>
                    <a:pt x="23" y="161"/>
                  </a:cubicBezTo>
                  <a:cubicBezTo>
                    <a:pt x="21" y="170"/>
                    <a:pt x="20" y="178"/>
                    <a:pt x="20" y="183"/>
                  </a:cubicBezTo>
                  <a:cubicBezTo>
                    <a:pt x="20" y="195"/>
                    <a:pt x="25" y="203"/>
                    <a:pt x="42" y="211"/>
                  </a:cubicBezTo>
                  <a:cubicBezTo>
                    <a:pt x="30" y="212"/>
                    <a:pt x="21" y="216"/>
                    <a:pt x="14" y="224"/>
                  </a:cubicBezTo>
                  <a:cubicBezTo>
                    <a:pt x="8" y="233"/>
                    <a:pt x="6" y="244"/>
                    <a:pt x="6" y="255"/>
                  </a:cubicBezTo>
                  <a:cubicBezTo>
                    <a:pt x="6" y="266"/>
                    <a:pt x="8" y="276"/>
                    <a:pt x="10" y="284"/>
                  </a:cubicBezTo>
                  <a:cubicBezTo>
                    <a:pt x="16" y="304"/>
                    <a:pt x="44" y="317"/>
                    <a:pt x="67" y="319"/>
                  </a:cubicBezTo>
                  <a:cubicBezTo>
                    <a:pt x="68" y="319"/>
                    <a:pt x="70" y="321"/>
                    <a:pt x="72" y="322"/>
                  </a:cubicBezTo>
                  <a:cubicBezTo>
                    <a:pt x="56" y="325"/>
                    <a:pt x="44" y="331"/>
                    <a:pt x="37" y="342"/>
                  </a:cubicBezTo>
                  <a:cubicBezTo>
                    <a:pt x="32" y="349"/>
                    <a:pt x="30" y="359"/>
                    <a:pt x="30" y="370"/>
                  </a:cubicBezTo>
                  <a:cubicBezTo>
                    <a:pt x="30" y="387"/>
                    <a:pt x="35" y="407"/>
                    <a:pt x="41" y="426"/>
                  </a:cubicBezTo>
                  <a:cubicBezTo>
                    <a:pt x="45" y="442"/>
                    <a:pt x="45" y="442"/>
                    <a:pt x="45" y="442"/>
                  </a:cubicBezTo>
                  <a:cubicBezTo>
                    <a:pt x="49" y="461"/>
                    <a:pt x="53" y="479"/>
                    <a:pt x="67" y="492"/>
                  </a:cubicBezTo>
                  <a:cubicBezTo>
                    <a:pt x="58" y="486"/>
                    <a:pt x="50" y="478"/>
                    <a:pt x="47" y="4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4" name="Freeform 531">
              <a:extLst>
                <a:ext uri="{FF2B5EF4-FFF2-40B4-BE49-F238E27FC236}">
                  <a16:creationId xmlns:a16="http://schemas.microsoft.com/office/drawing/2014/main" id="{D1FEA19E-DC91-C1AF-7257-B2B2CED27199}"/>
                </a:ext>
              </a:extLst>
            </p:cNvPr>
            <p:cNvSpPr>
              <a:spLocks/>
            </p:cNvSpPr>
            <p:nvPr/>
          </p:nvSpPr>
          <p:spPr bwMode="auto">
            <a:xfrm>
              <a:off x="1473" y="2198"/>
              <a:ext cx="190" cy="158"/>
            </a:xfrm>
            <a:custGeom>
              <a:avLst/>
              <a:gdLst>
                <a:gd name="T0" fmla="*/ 271 w 63"/>
                <a:gd name="T1" fmla="*/ 364 h 49"/>
                <a:gd name="T2" fmla="*/ 1237 w 63"/>
                <a:gd name="T3" fmla="*/ 771 h 49"/>
                <a:gd name="T4" fmla="*/ 1701 w 63"/>
                <a:gd name="T5" fmla="*/ 1641 h 49"/>
                <a:gd name="T6" fmla="*/ 1372 w 63"/>
                <a:gd name="T7" fmla="*/ 635 h 49"/>
                <a:gd name="T8" fmla="*/ 0 w 63"/>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49">
                  <a:moveTo>
                    <a:pt x="10" y="11"/>
                  </a:moveTo>
                  <a:cubicBezTo>
                    <a:pt x="19" y="11"/>
                    <a:pt x="39" y="16"/>
                    <a:pt x="45" y="23"/>
                  </a:cubicBezTo>
                  <a:cubicBezTo>
                    <a:pt x="51" y="31"/>
                    <a:pt x="48" y="47"/>
                    <a:pt x="62" y="49"/>
                  </a:cubicBezTo>
                  <a:cubicBezTo>
                    <a:pt x="63" y="39"/>
                    <a:pt x="56" y="26"/>
                    <a:pt x="50" y="19"/>
                  </a:cubicBezTo>
                  <a:cubicBezTo>
                    <a:pt x="39" y="6"/>
                    <a:pt x="16" y="0"/>
                    <a:pt x="0" y="0"/>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5" name="Freeform 532">
              <a:extLst>
                <a:ext uri="{FF2B5EF4-FFF2-40B4-BE49-F238E27FC236}">
                  <a16:creationId xmlns:a16="http://schemas.microsoft.com/office/drawing/2014/main" id="{26A69C6C-5F74-136E-1B3B-ECE7C29305AA}"/>
                </a:ext>
              </a:extLst>
            </p:cNvPr>
            <p:cNvSpPr>
              <a:spLocks/>
            </p:cNvSpPr>
            <p:nvPr/>
          </p:nvSpPr>
          <p:spPr bwMode="auto">
            <a:xfrm>
              <a:off x="1470" y="2192"/>
              <a:ext cx="199" cy="167"/>
            </a:xfrm>
            <a:custGeom>
              <a:avLst/>
              <a:gdLst>
                <a:gd name="T0" fmla="*/ 27 w 66"/>
                <a:gd name="T1" fmla="*/ 32 h 52"/>
                <a:gd name="T2" fmla="*/ 0 w 66"/>
                <a:gd name="T3" fmla="*/ 61 h 52"/>
                <a:gd name="T4" fmla="*/ 27 w 66"/>
                <a:gd name="T5" fmla="*/ 135 h 52"/>
                <a:gd name="T6" fmla="*/ 1372 w 66"/>
                <a:gd name="T7" fmla="*/ 732 h 52"/>
                <a:gd name="T8" fmla="*/ 1701 w 66"/>
                <a:gd name="T9" fmla="*/ 1590 h 52"/>
                <a:gd name="T10" fmla="*/ 1701 w 66"/>
                <a:gd name="T11" fmla="*/ 1619 h 52"/>
                <a:gd name="T12" fmla="*/ 1426 w 66"/>
                <a:gd name="T13" fmla="*/ 1156 h 52"/>
                <a:gd name="T14" fmla="*/ 1290 w 66"/>
                <a:gd name="T15" fmla="*/ 793 h 52"/>
                <a:gd name="T16" fmla="*/ 302 w 66"/>
                <a:gd name="T17" fmla="*/ 401 h 52"/>
                <a:gd name="T18" fmla="*/ 271 w 66"/>
                <a:gd name="T19" fmla="*/ 466 h 52"/>
                <a:gd name="T20" fmla="*/ 302 w 66"/>
                <a:gd name="T21" fmla="*/ 495 h 52"/>
                <a:gd name="T22" fmla="*/ 1209 w 66"/>
                <a:gd name="T23" fmla="*/ 867 h 52"/>
                <a:gd name="T24" fmla="*/ 1345 w 66"/>
                <a:gd name="T25" fmla="*/ 1198 h 52"/>
                <a:gd name="T26" fmla="*/ 1728 w 66"/>
                <a:gd name="T27" fmla="*/ 1721 h 52"/>
                <a:gd name="T28" fmla="*/ 1782 w 66"/>
                <a:gd name="T29" fmla="*/ 1692 h 52"/>
                <a:gd name="T30" fmla="*/ 1426 w 66"/>
                <a:gd name="T31" fmla="*/ 662 h 52"/>
                <a:gd name="T32" fmla="*/ 27 w 66"/>
                <a:gd name="T33" fmla="*/ 32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6" h="52">
                  <a:moveTo>
                    <a:pt x="1" y="1"/>
                  </a:moveTo>
                  <a:cubicBezTo>
                    <a:pt x="0" y="1"/>
                    <a:pt x="0" y="1"/>
                    <a:pt x="0" y="2"/>
                  </a:cubicBezTo>
                  <a:cubicBezTo>
                    <a:pt x="0" y="3"/>
                    <a:pt x="0" y="4"/>
                    <a:pt x="1" y="4"/>
                  </a:cubicBezTo>
                  <a:cubicBezTo>
                    <a:pt x="17" y="3"/>
                    <a:pt x="39" y="10"/>
                    <a:pt x="50" y="22"/>
                  </a:cubicBezTo>
                  <a:cubicBezTo>
                    <a:pt x="56" y="29"/>
                    <a:pt x="62" y="40"/>
                    <a:pt x="62" y="48"/>
                  </a:cubicBezTo>
                  <a:cubicBezTo>
                    <a:pt x="62" y="48"/>
                    <a:pt x="62" y="48"/>
                    <a:pt x="62" y="49"/>
                  </a:cubicBezTo>
                  <a:cubicBezTo>
                    <a:pt x="55" y="47"/>
                    <a:pt x="54" y="42"/>
                    <a:pt x="52" y="35"/>
                  </a:cubicBezTo>
                  <a:cubicBezTo>
                    <a:pt x="50" y="31"/>
                    <a:pt x="49" y="27"/>
                    <a:pt x="47" y="24"/>
                  </a:cubicBezTo>
                  <a:cubicBezTo>
                    <a:pt x="41" y="16"/>
                    <a:pt x="20" y="11"/>
                    <a:pt x="11" y="12"/>
                  </a:cubicBezTo>
                  <a:cubicBezTo>
                    <a:pt x="10" y="12"/>
                    <a:pt x="10" y="13"/>
                    <a:pt x="10" y="14"/>
                  </a:cubicBezTo>
                  <a:cubicBezTo>
                    <a:pt x="10" y="14"/>
                    <a:pt x="11" y="15"/>
                    <a:pt x="11" y="15"/>
                  </a:cubicBezTo>
                  <a:cubicBezTo>
                    <a:pt x="20" y="14"/>
                    <a:pt x="39" y="19"/>
                    <a:pt x="44" y="26"/>
                  </a:cubicBezTo>
                  <a:cubicBezTo>
                    <a:pt x="47" y="29"/>
                    <a:pt x="48" y="32"/>
                    <a:pt x="49" y="36"/>
                  </a:cubicBezTo>
                  <a:cubicBezTo>
                    <a:pt x="51" y="43"/>
                    <a:pt x="53" y="51"/>
                    <a:pt x="63" y="52"/>
                  </a:cubicBezTo>
                  <a:cubicBezTo>
                    <a:pt x="64" y="52"/>
                    <a:pt x="64" y="52"/>
                    <a:pt x="65" y="51"/>
                  </a:cubicBezTo>
                  <a:cubicBezTo>
                    <a:pt x="66" y="40"/>
                    <a:pt x="58" y="27"/>
                    <a:pt x="52" y="20"/>
                  </a:cubicBezTo>
                  <a:cubicBezTo>
                    <a:pt x="40" y="7"/>
                    <a:pt x="17"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6" name="Freeform 533">
              <a:extLst>
                <a:ext uri="{FF2B5EF4-FFF2-40B4-BE49-F238E27FC236}">
                  <a16:creationId xmlns:a16="http://schemas.microsoft.com/office/drawing/2014/main" id="{69590AF1-BA46-A3EA-48FA-027B2B0C8D98}"/>
                </a:ext>
              </a:extLst>
            </p:cNvPr>
            <p:cNvSpPr>
              <a:spLocks/>
            </p:cNvSpPr>
            <p:nvPr/>
          </p:nvSpPr>
          <p:spPr bwMode="auto">
            <a:xfrm>
              <a:off x="1558" y="1835"/>
              <a:ext cx="332" cy="273"/>
            </a:xfrm>
            <a:custGeom>
              <a:avLst/>
              <a:gdLst>
                <a:gd name="T0" fmla="*/ 0 w 110"/>
                <a:gd name="T1" fmla="*/ 0 h 85"/>
                <a:gd name="T2" fmla="*/ 1675 w 110"/>
                <a:gd name="T3" fmla="*/ 825 h 85"/>
                <a:gd name="T4" fmla="*/ 2451 w 110"/>
                <a:gd name="T5" fmla="*/ 989 h 85"/>
                <a:gd name="T6" fmla="*/ 3024 w 110"/>
                <a:gd name="T7" fmla="*/ 662 h 85"/>
                <a:gd name="T8" fmla="*/ 2249 w 110"/>
                <a:gd name="T9" fmla="*/ 1455 h 85"/>
                <a:gd name="T10" fmla="*/ 2221 w 110"/>
                <a:gd name="T11" fmla="*/ 2817 h 85"/>
                <a:gd name="T12" fmla="*/ 1594 w 110"/>
                <a:gd name="T13" fmla="*/ 1063 h 85"/>
                <a:gd name="T14" fmla="*/ 302 w 110"/>
                <a:gd name="T15" fmla="*/ 401 h 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85">
                  <a:moveTo>
                    <a:pt x="0" y="0"/>
                  </a:moveTo>
                  <a:cubicBezTo>
                    <a:pt x="36" y="7"/>
                    <a:pt x="47" y="18"/>
                    <a:pt x="61" y="25"/>
                  </a:cubicBezTo>
                  <a:cubicBezTo>
                    <a:pt x="72" y="31"/>
                    <a:pt x="78" y="37"/>
                    <a:pt x="89" y="30"/>
                  </a:cubicBezTo>
                  <a:cubicBezTo>
                    <a:pt x="96" y="27"/>
                    <a:pt x="102" y="14"/>
                    <a:pt x="110" y="20"/>
                  </a:cubicBezTo>
                  <a:cubicBezTo>
                    <a:pt x="102" y="27"/>
                    <a:pt x="88" y="35"/>
                    <a:pt x="82" y="44"/>
                  </a:cubicBezTo>
                  <a:cubicBezTo>
                    <a:pt x="71" y="59"/>
                    <a:pt x="87" y="71"/>
                    <a:pt x="81" y="85"/>
                  </a:cubicBezTo>
                  <a:cubicBezTo>
                    <a:pt x="63" y="68"/>
                    <a:pt x="76" y="45"/>
                    <a:pt x="58" y="32"/>
                  </a:cubicBezTo>
                  <a:cubicBezTo>
                    <a:pt x="45" y="23"/>
                    <a:pt x="26" y="17"/>
                    <a:pt x="11" y="12"/>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7" name="Freeform 534">
              <a:extLst>
                <a:ext uri="{FF2B5EF4-FFF2-40B4-BE49-F238E27FC236}">
                  <a16:creationId xmlns:a16="http://schemas.microsoft.com/office/drawing/2014/main" id="{4D061557-A5A0-0E92-0DD4-93CD695DCF45}"/>
                </a:ext>
              </a:extLst>
            </p:cNvPr>
            <p:cNvSpPr>
              <a:spLocks/>
            </p:cNvSpPr>
            <p:nvPr/>
          </p:nvSpPr>
          <p:spPr bwMode="auto">
            <a:xfrm>
              <a:off x="1552" y="1828"/>
              <a:ext cx="344" cy="287"/>
            </a:xfrm>
            <a:custGeom>
              <a:avLst/>
              <a:gdLst>
                <a:gd name="T0" fmla="*/ 0 w 114"/>
                <a:gd name="T1" fmla="*/ 32 h 89"/>
                <a:gd name="T2" fmla="*/ 54 w 114"/>
                <a:gd name="T3" fmla="*/ 103 h 89"/>
                <a:gd name="T4" fmla="*/ 1485 w 114"/>
                <a:gd name="T5" fmla="*/ 771 h 89"/>
                <a:gd name="T6" fmla="*/ 1702 w 114"/>
                <a:gd name="T7" fmla="*/ 935 h 89"/>
                <a:gd name="T8" fmla="*/ 1841 w 114"/>
                <a:gd name="T9" fmla="*/ 1038 h 89"/>
                <a:gd name="T10" fmla="*/ 2505 w 114"/>
                <a:gd name="T11" fmla="*/ 1145 h 89"/>
                <a:gd name="T12" fmla="*/ 2695 w 114"/>
                <a:gd name="T13" fmla="*/ 935 h 89"/>
                <a:gd name="T14" fmla="*/ 2996 w 114"/>
                <a:gd name="T15" fmla="*/ 771 h 89"/>
                <a:gd name="T16" fmla="*/ 2776 w 114"/>
                <a:gd name="T17" fmla="*/ 977 h 89"/>
                <a:gd name="T18" fmla="*/ 2248 w 114"/>
                <a:gd name="T19" fmla="*/ 1538 h 89"/>
                <a:gd name="T20" fmla="*/ 2139 w 114"/>
                <a:gd name="T21" fmla="*/ 1912 h 89"/>
                <a:gd name="T22" fmla="*/ 2221 w 114"/>
                <a:gd name="T23" fmla="*/ 2319 h 89"/>
                <a:gd name="T24" fmla="*/ 2275 w 114"/>
                <a:gd name="T25" fmla="*/ 2683 h 89"/>
                <a:gd name="T26" fmla="*/ 2248 w 114"/>
                <a:gd name="T27" fmla="*/ 2818 h 89"/>
                <a:gd name="T28" fmla="*/ 2004 w 114"/>
                <a:gd name="T29" fmla="*/ 1977 h 89"/>
                <a:gd name="T30" fmla="*/ 1675 w 114"/>
                <a:gd name="T31" fmla="*/ 1103 h 89"/>
                <a:gd name="T32" fmla="*/ 600 w 114"/>
                <a:gd name="T33" fmla="*/ 500 h 89"/>
                <a:gd name="T34" fmla="*/ 383 w 114"/>
                <a:gd name="T35" fmla="*/ 406 h 89"/>
                <a:gd name="T36" fmla="*/ 329 w 114"/>
                <a:gd name="T37" fmla="*/ 435 h 89"/>
                <a:gd name="T38" fmla="*/ 356 w 114"/>
                <a:gd name="T39" fmla="*/ 500 h 89"/>
                <a:gd name="T40" fmla="*/ 573 w 114"/>
                <a:gd name="T41" fmla="*/ 603 h 89"/>
                <a:gd name="T42" fmla="*/ 1620 w 114"/>
                <a:gd name="T43" fmla="*/ 1174 h 89"/>
                <a:gd name="T44" fmla="*/ 1922 w 114"/>
                <a:gd name="T45" fmla="*/ 1977 h 89"/>
                <a:gd name="T46" fmla="*/ 2248 w 114"/>
                <a:gd name="T47" fmla="*/ 2954 h 89"/>
                <a:gd name="T48" fmla="*/ 2275 w 114"/>
                <a:gd name="T49" fmla="*/ 2983 h 89"/>
                <a:gd name="T50" fmla="*/ 2330 w 114"/>
                <a:gd name="T51" fmla="*/ 2954 h 89"/>
                <a:gd name="T52" fmla="*/ 2302 w 114"/>
                <a:gd name="T53" fmla="*/ 2277 h 89"/>
                <a:gd name="T54" fmla="*/ 2330 w 114"/>
                <a:gd name="T55" fmla="*/ 1580 h 89"/>
                <a:gd name="T56" fmla="*/ 2830 w 114"/>
                <a:gd name="T57" fmla="*/ 1038 h 89"/>
                <a:gd name="T58" fmla="*/ 3105 w 114"/>
                <a:gd name="T59" fmla="*/ 771 h 89"/>
                <a:gd name="T60" fmla="*/ 3132 w 114"/>
                <a:gd name="T61" fmla="*/ 738 h 89"/>
                <a:gd name="T62" fmla="*/ 3105 w 114"/>
                <a:gd name="T63" fmla="*/ 706 h 89"/>
                <a:gd name="T64" fmla="*/ 2640 w 114"/>
                <a:gd name="T65" fmla="*/ 874 h 89"/>
                <a:gd name="T66" fmla="*/ 2477 w 114"/>
                <a:gd name="T67" fmla="*/ 1038 h 89"/>
                <a:gd name="T68" fmla="*/ 1895 w 114"/>
                <a:gd name="T69" fmla="*/ 977 h 89"/>
                <a:gd name="T70" fmla="*/ 1729 w 114"/>
                <a:gd name="T71" fmla="*/ 874 h 89"/>
                <a:gd name="T72" fmla="*/ 1512 w 114"/>
                <a:gd name="T73" fmla="*/ 706 h 89"/>
                <a:gd name="T74" fmla="*/ 54 w 114"/>
                <a:gd name="T75" fmla="*/ 0 h 89"/>
                <a:gd name="T76" fmla="*/ 0 w 114"/>
                <a:gd name="T77" fmla="*/ 32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4" h="89">
                  <a:moveTo>
                    <a:pt x="0" y="1"/>
                  </a:moveTo>
                  <a:cubicBezTo>
                    <a:pt x="0" y="2"/>
                    <a:pt x="1" y="3"/>
                    <a:pt x="2" y="3"/>
                  </a:cubicBezTo>
                  <a:cubicBezTo>
                    <a:pt x="30" y="9"/>
                    <a:pt x="43" y="17"/>
                    <a:pt x="54" y="23"/>
                  </a:cubicBezTo>
                  <a:cubicBezTo>
                    <a:pt x="62" y="28"/>
                    <a:pt x="62" y="28"/>
                    <a:pt x="62" y="28"/>
                  </a:cubicBezTo>
                  <a:cubicBezTo>
                    <a:pt x="67" y="31"/>
                    <a:pt x="67" y="31"/>
                    <a:pt x="67" y="31"/>
                  </a:cubicBezTo>
                  <a:cubicBezTo>
                    <a:pt x="75" y="36"/>
                    <a:pt x="81" y="39"/>
                    <a:pt x="91" y="34"/>
                  </a:cubicBezTo>
                  <a:cubicBezTo>
                    <a:pt x="94" y="32"/>
                    <a:pt x="96" y="30"/>
                    <a:pt x="98" y="28"/>
                  </a:cubicBezTo>
                  <a:cubicBezTo>
                    <a:pt x="102" y="24"/>
                    <a:pt x="106" y="22"/>
                    <a:pt x="109" y="23"/>
                  </a:cubicBezTo>
                  <a:cubicBezTo>
                    <a:pt x="106" y="25"/>
                    <a:pt x="101" y="29"/>
                    <a:pt x="101" y="29"/>
                  </a:cubicBezTo>
                  <a:cubicBezTo>
                    <a:pt x="94" y="34"/>
                    <a:pt x="87" y="39"/>
                    <a:pt x="82" y="46"/>
                  </a:cubicBezTo>
                  <a:cubicBezTo>
                    <a:pt x="79" y="50"/>
                    <a:pt x="78" y="54"/>
                    <a:pt x="78" y="57"/>
                  </a:cubicBezTo>
                  <a:cubicBezTo>
                    <a:pt x="78" y="61"/>
                    <a:pt x="80" y="65"/>
                    <a:pt x="81" y="69"/>
                  </a:cubicBezTo>
                  <a:cubicBezTo>
                    <a:pt x="82" y="73"/>
                    <a:pt x="83" y="77"/>
                    <a:pt x="83" y="80"/>
                  </a:cubicBezTo>
                  <a:cubicBezTo>
                    <a:pt x="83" y="82"/>
                    <a:pt x="83" y="83"/>
                    <a:pt x="82" y="84"/>
                  </a:cubicBezTo>
                  <a:cubicBezTo>
                    <a:pt x="76" y="76"/>
                    <a:pt x="74" y="67"/>
                    <a:pt x="73" y="59"/>
                  </a:cubicBezTo>
                  <a:cubicBezTo>
                    <a:pt x="72" y="49"/>
                    <a:pt x="71" y="39"/>
                    <a:pt x="61" y="33"/>
                  </a:cubicBezTo>
                  <a:cubicBezTo>
                    <a:pt x="50" y="25"/>
                    <a:pt x="35" y="20"/>
                    <a:pt x="22" y="15"/>
                  </a:cubicBezTo>
                  <a:cubicBezTo>
                    <a:pt x="14" y="12"/>
                    <a:pt x="14" y="12"/>
                    <a:pt x="14" y="12"/>
                  </a:cubicBezTo>
                  <a:cubicBezTo>
                    <a:pt x="13" y="12"/>
                    <a:pt x="12" y="12"/>
                    <a:pt x="12" y="13"/>
                  </a:cubicBezTo>
                  <a:cubicBezTo>
                    <a:pt x="12" y="14"/>
                    <a:pt x="12" y="15"/>
                    <a:pt x="13" y="15"/>
                  </a:cubicBezTo>
                  <a:cubicBezTo>
                    <a:pt x="21" y="18"/>
                    <a:pt x="21" y="18"/>
                    <a:pt x="21" y="18"/>
                  </a:cubicBezTo>
                  <a:cubicBezTo>
                    <a:pt x="34" y="22"/>
                    <a:pt x="49" y="28"/>
                    <a:pt x="59" y="35"/>
                  </a:cubicBezTo>
                  <a:cubicBezTo>
                    <a:pt x="68" y="41"/>
                    <a:pt x="69" y="49"/>
                    <a:pt x="70" y="59"/>
                  </a:cubicBezTo>
                  <a:cubicBezTo>
                    <a:pt x="71" y="69"/>
                    <a:pt x="73" y="79"/>
                    <a:pt x="82" y="88"/>
                  </a:cubicBezTo>
                  <a:cubicBezTo>
                    <a:pt x="82" y="89"/>
                    <a:pt x="83" y="89"/>
                    <a:pt x="83" y="89"/>
                  </a:cubicBezTo>
                  <a:cubicBezTo>
                    <a:pt x="84" y="89"/>
                    <a:pt x="84" y="88"/>
                    <a:pt x="85" y="88"/>
                  </a:cubicBezTo>
                  <a:cubicBezTo>
                    <a:pt x="87" y="81"/>
                    <a:pt x="85" y="75"/>
                    <a:pt x="84" y="68"/>
                  </a:cubicBezTo>
                  <a:cubicBezTo>
                    <a:pt x="81" y="61"/>
                    <a:pt x="80" y="55"/>
                    <a:pt x="85" y="47"/>
                  </a:cubicBezTo>
                  <a:cubicBezTo>
                    <a:pt x="89" y="42"/>
                    <a:pt x="96" y="36"/>
                    <a:pt x="103" y="31"/>
                  </a:cubicBezTo>
                  <a:cubicBezTo>
                    <a:pt x="113" y="23"/>
                    <a:pt x="113" y="23"/>
                    <a:pt x="113" y="23"/>
                  </a:cubicBezTo>
                  <a:cubicBezTo>
                    <a:pt x="114" y="23"/>
                    <a:pt x="114" y="22"/>
                    <a:pt x="114" y="22"/>
                  </a:cubicBezTo>
                  <a:cubicBezTo>
                    <a:pt x="114" y="21"/>
                    <a:pt x="113" y="21"/>
                    <a:pt x="113" y="21"/>
                  </a:cubicBezTo>
                  <a:cubicBezTo>
                    <a:pt x="106" y="16"/>
                    <a:pt x="101" y="22"/>
                    <a:pt x="96" y="26"/>
                  </a:cubicBezTo>
                  <a:cubicBezTo>
                    <a:pt x="94" y="28"/>
                    <a:pt x="92" y="30"/>
                    <a:pt x="90" y="31"/>
                  </a:cubicBezTo>
                  <a:cubicBezTo>
                    <a:pt x="81" y="36"/>
                    <a:pt x="77" y="33"/>
                    <a:pt x="69" y="29"/>
                  </a:cubicBezTo>
                  <a:cubicBezTo>
                    <a:pt x="63" y="26"/>
                    <a:pt x="63" y="26"/>
                    <a:pt x="63" y="26"/>
                  </a:cubicBezTo>
                  <a:cubicBezTo>
                    <a:pt x="55" y="21"/>
                    <a:pt x="55" y="21"/>
                    <a:pt x="55" y="21"/>
                  </a:cubicBezTo>
                  <a:cubicBezTo>
                    <a:pt x="44" y="14"/>
                    <a:pt x="31" y="6"/>
                    <a:pt x="2" y="0"/>
                  </a:cubicBezTo>
                  <a:cubicBezTo>
                    <a:pt x="1" y="0"/>
                    <a:pt x="1" y="0"/>
                    <a:pt x="0"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8" name="Freeform 535">
              <a:extLst>
                <a:ext uri="{FF2B5EF4-FFF2-40B4-BE49-F238E27FC236}">
                  <a16:creationId xmlns:a16="http://schemas.microsoft.com/office/drawing/2014/main" id="{D66B6D32-4F76-1BE8-6AEB-968897F85F23}"/>
                </a:ext>
              </a:extLst>
            </p:cNvPr>
            <p:cNvSpPr>
              <a:spLocks noEditPoints="1"/>
            </p:cNvSpPr>
            <p:nvPr/>
          </p:nvSpPr>
          <p:spPr bwMode="auto">
            <a:xfrm>
              <a:off x="2809" y="2922"/>
              <a:ext cx="79" cy="67"/>
            </a:xfrm>
            <a:custGeom>
              <a:avLst/>
              <a:gdLst>
                <a:gd name="T0" fmla="*/ 0 w 26"/>
                <a:gd name="T1" fmla="*/ 325 h 21"/>
                <a:gd name="T2" fmla="*/ 371 w 26"/>
                <a:gd name="T3" fmla="*/ 683 h 21"/>
                <a:gd name="T4" fmla="*/ 729 w 26"/>
                <a:gd name="T5" fmla="*/ 325 h 21"/>
                <a:gd name="T6" fmla="*/ 371 w 26"/>
                <a:gd name="T7" fmla="*/ 0 h 21"/>
                <a:gd name="T8" fmla="*/ 0 w 26"/>
                <a:gd name="T9" fmla="*/ 325 h 21"/>
                <a:gd name="T10" fmla="*/ 82 w 26"/>
                <a:gd name="T11" fmla="*/ 325 h 21"/>
                <a:gd name="T12" fmla="*/ 371 w 26"/>
                <a:gd name="T13" fmla="*/ 102 h 21"/>
                <a:gd name="T14" fmla="*/ 647 w 26"/>
                <a:gd name="T15" fmla="*/ 325 h 21"/>
                <a:gd name="T16" fmla="*/ 371 w 26"/>
                <a:gd name="T17" fmla="*/ 581 h 21"/>
                <a:gd name="T18" fmla="*/ 82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69" name="Freeform 536">
              <a:extLst>
                <a:ext uri="{FF2B5EF4-FFF2-40B4-BE49-F238E27FC236}">
                  <a16:creationId xmlns:a16="http://schemas.microsoft.com/office/drawing/2014/main" id="{345B466E-E195-D830-CEDB-D9B814C762A2}"/>
                </a:ext>
              </a:extLst>
            </p:cNvPr>
            <p:cNvSpPr>
              <a:spLocks noEditPoints="1"/>
            </p:cNvSpPr>
            <p:nvPr/>
          </p:nvSpPr>
          <p:spPr bwMode="auto">
            <a:xfrm>
              <a:off x="2912" y="2922"/>
              <a:ext cx="78" cy="67"/>
            </a:xfrm>
            <a:custGeom>
              <a:avLst/>
              <a:gdLst>
                <a:gd name="T0" fmla="*/ 0 w 26"/>
                <a:gd name="T1" fmla="*/ 325 h 21"/>
                <a:gd name="T2" fmla="*/ 351 w 26"/>
                <a:gd name="T3" fmla="*/ 683 h 21"/>
                <a:gd name="T4" fmla="*/ 702 w 26"/>
                <a:gd name="T5" fmla="*/ 325 h 21"/>
                <a:gd name="T6" fmla="*/ 351 w 26"/>
                <a:gd name="T7" fmla="*/ 0 h 21"/>
                <a:gd name="T8" fmla="*/ 0 w 26"/>
                <a:gd name="T9" fmla="*/ 325 h 21"/>
                <a:gd name="T10" fmla="*/ 81 w 26"/>
                <a:gd name="T11" fmla="*/ 325 h 21"/>
                <a:gd name="T12" fmla="*/ 351 w 26"/>
                <a:gd name="T13" fmla="*/ 102 h 21"/>
                <a:gd name="T14" fmla="*/ 621 w 26"/>
                <a:gd name="T15" fmla="*/ 325 h 21"/>
                <a:gd name="T16" fmla="*/ 351 w 26"/>
                <a:gd name="T17" fmla="*/ 581 h 21"/>
                <a:gd name="T18" fmla="*/ 81 w 26"/>
                <a:gd name="T19" fmla="*/ 32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 h="21">
                  <a:moveTo>
                    <a:pt x="0" y="10"/>
                  </a:moveTo>
                  <a:cubicBezTo>
                    <a:pt x="0" y="16"/>
                    <a:pt x="6" y="21"/>
                    <a:pt x="13" y="21"/>
                  </a:cubicBezTo>
                  <a:cubicBezTo>
                    <a:pt x="20" y="21"/>
                    <a:pt x="26" y="16"/>
                    <a:pt x="26" y="10"/>
                  </a:cubicBezTo>
                  <a:cubicBezTo>
                    <a:pt x="26" y="5"/>
                    <a:pt x="20" y="0"/>
                    <a:pt x="13" y="0"/>
                  </a:cubicBezTo>
                  <a:cubicBezTo>
                    <a:pt x="6" y="0"/>
                    <a:pt x="0" y="5"/>
                    <a:pt x="0" y="10"/>
                  </a:cubicBezTo>
                  <a:close/>
                  <a:moveTo>
                    <a:pt x="3" y="10"/>
                  </a:moveTo>
                  <a:cubicBezTo>
                    <a:pt x="3" y="6"/>
                    <a:pt x="8" y="3"/>
                    <a:pt x="13" y="3"/>
                  </a:cubicBezTo>
                  <a:cubicBezTo>
                    <a:pt x="18" y="3"/>
                    <a:pt x="23" y="6"/>
                    <a:pt x="23" y="10"/>
                  </a:cubicBezTo>
                  <a:cubicBezTo>
                    <a:pt x="23" y="14"/>
                    <a:pt x="18" y="18"/>
                    <a:pt x="13" y="18"/>
                  </a:cubicBezTo>
                  <a:cubicBezTo>
                    <a:pt x="8" y="18"/>
                    <a:pt x="3" y="14"/>
                    <a:pt x="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0" name="Freeform 537">
              <a:extLst>
                <a:ext uri="{FF2B5EF4-FFF2-40B4-BE49-F238E27FC236}">
                  <a16:creationId xmlns:a16="http://schemas.microsoft.com/office/drawing/2014/main" id="{A3B5DD2D-9B2F-0393-498A-68AB55334E80}"/>
                </a:ext>
              </a:extLst>
            </p:cNvPr>
            <p:cNvSpPr>
              <a:spLocks noEditPoints="1"/>
            </p:cNvSpPr>
            <p:nvPr/>
          </p:nvSpPr>
          <p:spPr bwMode="auto">
            <a:xfrm>
              <a:off x="2803" y="2880"/>
              <a:ext cx="193" cy="80"/>
            </a:xfrm>
            <a:custGeom>
              <a:avLst/>
              <a:gdLst>
                <a:gd name="T0" fmla="*/ 884 w 64"/>
                <a:gd name="T1" fmla="*/ 0 h 25"/>
                <a:gd name="T2" fmla="*/ 492 w 64"/>
                <a:gd name="T3" fmla="*/ 195 h 25"/>
                <a:gd name="T4" fmla="*/ 54 w 64"/>
                <a:gd name="T5" fmla="*/ 429 h 25"/>
                <a:gd name="T6" fmla="*/ 27 w 64"/>
                <a:gd name="T7" fmla="*/ 461 h 25"/>
                <a:gd name="T8" fmla="*/ 0 w 64"/>
                <a:gd name="T9" fmla="*/ 758 h 25"/>
                <a:gd name="T10" fmla="*/ 27 w 64"/>
                <a:gd name="T11" fmla="*/ 787 h 25"/>
                <a:gd name="T12" fmla="*/ 54 w 64"/>
                <a:gd name="T13" fmla="*/ 819 h 25"/>
                <a:gd name="T14" fmla="*/ 109 w 64"/>
                <a:gd name="T15" fmla="*/ 819 h 25"/>
                <a:gd name="T16" fmla="*/ 136 w 64"/>
                <a:gd name="T17" fmla="*/ 758 h 25"/>
                <a:gd name="T18" fmla="*/ 410 w 64"/>
                <a:gd name="T19" fmla="*/ 522 h 25"/>
                <a:gd name="T20" fmla="*/ 682 w 64"/>
                <a:gd name="T21" fmla="*/ 758 h 25"/>
                <a:gd name="T22" fmla="*/ 709 w 64"/>
                <a:gd name="T23" fmla="*/ 819 h 25"/>
                <a:gd name="T24" fmla="*/ 763 w 64"/>
                <a:gd name="T25" fmla="*/ 758 h 25"/>
                <a:gd name="T26" fmla="*/ 884 w 64"/>
                <a:gd name="T27" fmla="*/ 656 h 25"/>
                <a:gd name="T28" fmla="*/ 992 w 64"/>
                <a:gd name="T29" fmla="*/ 758 h 25"/>
                <a:gd name="T30" fmla="*/ 1046 w 64"/>
                <a:gd name="T31" fmla="*/ 819 h 25"/>
                <a:gd name="T32" fmla="*/ 1074 w 64"/>
                <a:gd name="T33" fmla="*/ 758 h 25"/>
                <a:gd name="T34" fmla="*/ 1345 w 64"/>
                <a:gd name="T35" fmla="*/ 522 h 25"/>
                <a:gd name="T36" fmla="*/ 1592 w 64"/>
                <a:gd name="T37" fmla="*/ 685 h 25"/>
                <a:gd name="T38" fmla="*/ 1619 w 64"/>
                <a:gd name="T39" fmla="*/ 717 h 25"/>
                <a:gd name="T40" fmla="*/ 1647 w 64"/>
                <a:gd name="T41" fmla="*/ 685 h 25"/>
                <a:gd name="T42" fmla="*/ 1728 w 64"/>
                <a:gd name="T43" fmla="*/ 656 h 25"/>
                <a:gd name="T44" fmla="*/ 1755 w 64"/>
                <a:gd name="T45" fmla="*/ 595 h 25"/>
                <a:gd name="T46" fmla="*/ 1701 w 64"/>
                <a:gd name="T47" fmla="*/ 461 h 25"/>
                <a:gd name="T48" fmla="*/ 1674 w 64"/>
                <a:gd name="T49" fmla="*/ 429 h 25"/>
                <a:gd name="T50" fmla="*/ 1291 w 64"/>
                <a:gd name="T51" fmla="*/ 195 h 25"/>
                <a:gd name="T52" fmla="*/ 884 w 64"/>
                <a:gd name="T53" fmla="*/ 0 h 25"/>
                <a:gd name="T54" fmla="*/ 546 w 64"/>
                <a:gd name="T55" fmla="*/ 298 h 25"/>
                <a:gd name="T56" fmla="*/ 884 w 64"/>
                <a:gd name="T57" fmla="*/ 102 h 25"/>
                <a:gd name="T58" fmla="*/ 884 w 64"/>
                <a:gd name="T59" fmla="*/ 102 h 25"/>
                <a:gd name="T60" fmla="*/ 1236 w 64"/>
                <a:gd name="T61" fmla="*/ 298 h 25"/>
                <a:gd name="T62" fmla="*/ 1619 w 64"/>
                <a:gd name="T63" fmla="*/ 493 h 25"/>
                <a:gd name="T64" fmla="*/ 1647 w 64"/>
                <a:gd name="T65" fmla="*/ 595 h 25"/>
                <a:gd name="T66" fmla="*/ 1647 w 64"/>
                <a:gd name="T67" fmla="*/ 595 h 25"/>
                <a:gd name="T68" fmla="*/ 1345 w 64"/>
                <a:gd name="T69" fmla="*/ 429 h 25"/>
                <a:gd name="T70" fmla="*/ 1019 w 64"/>
                <a:gd name="T71" fmla="*/ 624 h 25"/>
                <a:gd name="T72" fmla="*/ 884 w 64"/>
                <a:gd name="T73" fmla="*/ 554 h 25"/>
                <a:gd name="T74" fmla="*/ 736 w 64"/>
                <a:gd name="T75" fmla="*/ 624 h 25"/>
                <a:gd name="T76" fmla="*/ 410 w 64"/>
                <a:gd name="T77" fmla="*/ 429 h 25"/>
                <a:gd name="T78" fmla="*/ 81 w 64"/>
                <a:gd name="T79" fmla="*/ 624 h 25"/>
                <a:gd name="T80" fmla="*/ 109 w 64"/>
                <a:gd name="T81" fmla="*/ 522 h 25"/>
                <a:gd name="T82" fmla="*/ 546 w 64"/>
                <a:gd name="T83" fmla="*/ 298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4" h="25">
                  <a:moveTo>
                    <a:pt x="32" y="0"/>
                  </a:moveTo>
                  <a:cubicBezTo>
                    <a:pt x="26" y="0"/>
                    <a:pt x="22" y="3"/>
                    <a:pt x="18" y="6"/>
                  </a:cubicBezTo>
                  <a:cubicBezTo>
                    <a:pt x="14" y="9"/>
                    <a:pt x="9" y="12"/>
                    <a:pt x="2" y="13"/>
                  </a:cubicBezTo>
                  <a:cubicBezTo>
                    <a:pt x="1" y="13"/>
                    <a:pt x="1" y="14"/>
                    <a:pt x="1" y="14"/>
                  </a:cubicBezTo>
                  <a:cubicBezTo>
                    <a:pt x="0" y="23"/>
                    <a:pt x="0" y="23"/>
                    <a:pt x="0" y="23"/>
                  </a:cubicBezTo>
                  <a:cubicBezTo>
                    <a:pt x="0" y="24"/>
                    <a:pt x="0" y="24"/>
                    <a:pt x="1" y="24"/>
                  </a:cubicBezTo>
                  <a:cubicBezTo>
                    <a:pt x="1" y="25"/>
                    <a:pt x="1" y="25"/>
                    <a:pt x="2" y="25"/>
                  </a:cubicBezTo>
                  <a:cubicBezTo>
                    <a:pt x="4" y="25"/>
                    <a:pt x="4" y="25"/>
                    <a:pt x="4" y="25"/>
                  </a:cubicBezTo>
                  <a:cubicBezTo>
                    <a:pt x="4" y="25"/>
                    <a:pt x="5" y="24"/>
                    <a:pt x="5" y="23"/>
                  </a:cubicBezTo>
                  <a:cubicBezTo>
                    <a:pt x="5" y="19"/>
                    <a:pt x="10" y="16"/>
                    <a:pt x="15" y="16"/>
                  </a:cubicBezTo>
                  <a:cubicBezTo>
                    <a:pt x="20" y="16"/>
                    <a:pt x="25" y="19"/>
                    <a:pt x="25" y="23"/>
                  </a:cubicBezTo>
                  <a:cubicBezTo>
                    <a:pt x="25" y="24"/>
                    <a:pt x="25" y="25"/>
                    <a:pt x="26" y="25"/>
                  </a:cubicBezTo>
                  <a:cubicBezTo>
                    <a:pt x="27" y="25"/>
                    <a:pt x="28" y="24"/>
                    <a:pt x="28" y="23"/>
                  </a:cubicBezTo>
                  <a:cubicBezTo>
                    <a:pt x="28" y="20"/>
                    <a:pt x="31" y="20"/>
                    <a:pt x="32" y="20"/>
                  </a:cubicBezTo>
                  <a:cubicBezTo>
                    <a:pt x="34" y="20"/>
                    <a:pt x="36" y="21"/>
                    <a:pt x="36" y="23"/>
                  </a:cubicBezTo>
                  <a:cubicBezTo>
                    <a:pt x="36" y="24"/>
                    <a:pt x="37" y="25"/>
                    <a:pt x="38" y="25"/>
                  </a:cubicBezTo>
                  <a:cubicBezTo>
                    <a:pt x="38" y="25"/>
                    <a:pt x="39" y="24"/>
                    <a:pt x="39" y="23"/>
                  </a:cubicBezTo>
                  <a:cubicBezTo>
                    <a:pt x="39" y="19"/>
                    <a:pt x="44" y="16"/>
                    <a:pt x="49" y="16"/>
                  </a:cubicBezTo>
                  <a:cubicBezTo>
                    <a:pt x="53" y="16"/>
                    <a:pt x="57" y="18"/>
                    <a:pt x="58" y="21"/>
                  </a:cubicBezTo>
                  <a:cubicBezTo>
                    <a:pt x="58" y="21"/>
                    <a:pt x="59" y="21"/>
                    <a:pt x="59" y="22"/>
                  </a:cubicBezTo>
                  <a:cubicBezTo>
                    <a:pt x="59" y="22"/>
                    <a:pt x="60" y="22"/>
                    <a:pt x="60" y="21"/>
                  </a:cubicBezTo>
                  <a:cubicBezTo>
                    <a:pt x="63" y="20"/>
                    <a:pt x="63" y="20"/>
                    <a:pt x="63" y="20"/>
                  </a:cubicBezTo>
                  <a:cubicBezTo>
                    <a:pt x="64" y="19"/>
                    <a:pt x="64" y="19"/>
                    <a:pt x="64" y="18"/>
                  </a:cubicBezTo>
                  <a:cubicBezTo>
                    <a:pt x="62" y="14"/>
                    <a:pt x="62" y="14"/>
                    <a:pt x="62" y="14"/>
                  </a:cubicBezTo>
                  <a:cubicBezTo>
                    <a:pt x="62" y="13"/>
                    <a:pt x="61" y="13"/>
                    <a:pt x="61" y="13"/>
                  </a:cubicBezTo>
                  <a:cubicBezTo>
                    <a:pt x="55" y="12"/>
                    <a:pt x="51" y="9"/>
                    <a:pt x="47" y="6"/>
                  </a:cubicBezTo>
                  <a:cubicBezTo>
                    <a:pt x="43" y="3"/>
                    <a:pt x="38" y="0"/>
                    <a:pt x="32" y="0"/>
                  </a:cubicBezTo>
                  <a:close/>
                  <a:moveTo>
                    <a:pt x="20" y="9"/>
                  </a:moveTo>
                  <a:cubicBezTo>
                    <a:pt x="24" y="6"/>
                    <a:pt x="27" y="3"/>
                    <a:pt x="32" y="3"/>
                  </a:cubicBezTo>
                  <a:cubicBezTo>
                    <a:pt x="32" y="3"/>
                    <a:pt x="32" y="3"/>
                    <a:pt x="32" y="3"/>
                  </a:cubicBezTo>
                  <a:cubicBezTo>
                    <a:pt x="37" y="3"/>
                    <a:pt x="41" y="6"/>
                    <a:pt x="45" y="9"/>
                  </a:cubicBezTo>
                  <a:cubicBezTo>
                    <a:pt x="49" y="11"/>
                    <a:pt x="53" y="14"/>
                    <a:pt x="59" y="15"/>
                  </a:cubicBezTo>
                  <a:cubicBezTo>
                    <a:pt x="60" y="16"/>
                    <a:pt x="60" y="17"/>
                    <a:pt x="60" y="18"/>
                  </a:cubicBezTo>
                  <a:cubicBezTo>
                    <a:pt x="60" y="18"/>
                    <a:pt x="60" y="18"/>
                    <a:pt x="60" y="18"/>
                  </a:cubicBezTo>
                  <a:cubicBezTo>
                    <a:pt x="57" y="15"/>
                    <a:pt x="53" y="13"/>
                    <a:pt x="49" y="13"/>
                  </a:cubicBezTo>
                  <a:cubicBezTo>
                    <a:pt x="44" y="13"/>
                    <a:pt x="39" y="16"/>
                    <a:pt x="37" y="19"/>
                  </a:cubicBezTo>
                  <a:cubicBezTo>
                    <a:pt x="36" y="18"/>
                    <a:pt x="34" y="17"/>
                    <a:pt x="32" y="17"/>
                  </a:cubicBezTo>
                  <a:cubicBezTo>
                    <a:pt x="30" y="17"/>
                    <a:pt x="28" y="18"/>
                    <a:pt x="27" y="19"/>
                  </a:cubicBezTo>
                  <a:cubicBezTo>
                    <a:pt x="25" y="16"/>
                    <a:pt x="20" y="13"/>
                    <a:pt x="15" y="13"/>
                  </a:cubicBezTo>
                  <a:cubicBezTo>
                    <a:pt x="10" y="13"/>
                    <a:pt x="6" y="16"/>
                    <a:pt x="3" y="19"/>
                  </a:cubicBezTo>
                  <a:cubicBezTo>
                    <a:pt x="4" y="17"/>
                    <a:pt x="4" y="17"/>
                    <a:pt x="4" y="16"/>
                  </a:cubicBezTo>
                  <a:cubicBezTo>
                    <a:pt x="11" y="15"/>
                    <a:pt x="15" y="11"/>
                    <a:pt x="2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1" name="Freeform 538">
              <a:extLst>
                <a:ext uri="{FF2B5EF4-FFF2-40B4-BE49-F238E27FC236}">
                  <a16:creationId xmlns:a16="http://schemas.microsoft.com/office/drawing/2014/main" id="{0A8AAE95-6BFF-F58F-0043-A3180462A881}"/>
                </a:ext>
              </a:extLst>
            </p:cNvPr>
            <p:cNvSpPr>
              <a:spLocks/>
            </p:cNvSpPr>
            <p:nvPr/>
          </p:nvSpPr>
          <p:spPr bwMode="auto">
            <a:xfrm>
              <a:off x="1510" y="1976"/>
              <a:ext cx="1203" cy="946"/>
            </a:xfrm>
            <a:custGeom>
              <a:avLst/>
              <a:gdLst>
                <a:gd name="T0" fmla="*/ 0 w 399"/>
                <a:gd name="T1" fmla="*/ 5933 h 294"/>
                <a:gd name="T2" fmla="*/ 491 w 399"/>
                <a:gd name="T3" fmla="*/ 6027 h 294"/>
                <a:gd name="T4" fmla="*/ 1209 w 399"/>
                <a:gd name="T5" fmla="*/ 6069 h 294"/>
                <a:gd name="T6" fmla="*/ 2219 w 399"/>
                <a:gd name="T7" fmla="*/ 6368 h 294"/>
                <a:gd name="T8" fmla="*/ 3917 w 399"/>
                <a:gd name="T9" fmla="*/ 6928 h 294"/>
                <a:gd name="T10" fmla="*/ 4462 w 399"/>
                <a:gd name="T11" fmla="*/ 5393 h 294"/>
                <a:gd name="T12" fmla="*/ 4517 w 399"/>
                <a:gd name="T13" fmla="*/ 3469 h 294"/>
                <a:gd name="T14" fmla="*/ 5017 w 399"/>
                <a:gd name="T15" fmla="*/ 1596 h 294"/>
                <a:gd name="T16" fmla="*/ 5563 w 399"/>
                <a:gd name="T17" fmla="*/ 0 h 294"/>
                <a:gd name="T18" fmla="*/ 5346 w 399"/>
                <a:gd name="T19" fmla="*/ 2059 h 294"/>
                <a:gd name="T20" fmla="*/ 5346 w 399"/>
                <a:gd name="T21" fmla="*/ 3832 h 294"/>
                <a:gd name="T22" fmla="*/ 5017 w 399"/>
                <a:gd name="T23" fmla="*/ 5300 h 294"/>
                <a:gd name="T24" fmla="*/ 5346 w 399"/>
                <a:gd name="T25" fmla="*/ 7298 h 294"/>
                <a:gd name="T26" fmla="*/ 7372 w 399"/>
                <a:gd name="T27" fmla="*/ 7600 h 294"/>
                <a:gd name="T28" fmla="*/ 8855 w 399"/>
                <a:gd name="T29" fmla="*/ 8096 h 294"/>
                <a:gd name="T30" fmla="*/ 9672 w 399"/>
                <a:gd name="T31" fmla="*/ 8791 h 294"/>
                <a:gd name="T32" fmla="*/ 10773 w 399"/>
                <a:gd name="T33" fmla="*/ 9267 h 294"/>
                <a:gd name="T34" fmla="*/ 10936 w 399"/>
                <a:gd name="T35" fmla="*/ 9795 h 294"/>
                <a:gd name="T36" fmla="*/ 9428 w 399"/>
                <a:gd name="T37" fmla="*/ 9389 h 294"/>
                <a:gd name="T38" fmla="*/ 7646 w 399"/>
                <a:gd name="T39" fmla="*/ 8623 h 294"/>
                <a:gd name="T40" fmla="*/ 5183 w 399"/>
                <a:gd name="T41" fmla="*/ 7932 h 294"/>
                <a:gd name="T42" fmla="*/ 3154 w 399"/>
                <a:gd name="T43" fmla="*/ 7259 h 294"/>
                <a:gd name="T44" fmla="*/ 1728 w 399"/>
                <a:gd name="T45" fmla="*/ 6667 h 294"/>
                <a:gd name="T46" fmla="*/ 244 w 399"/>
                <a:gd name="T47" fmla="*/ 6625 h 294"/>
                <a:gd name="T48" fmla="*/ 600 w 399"/>
                <a:gd name="T49" fmla="*/ 6265 h 294"/>
                <a:gd name="T50" fmla="*/ 0 w 399"/>
                <a:gd name="T51" fmla="*/ 5933 h 2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9" h="294">
                  <a:moveTo>
                    <a:pt x="0" y="178"/>
                  </a:moveTo>
                  <a:cubicBezTo>
                    <a:pt x="6" y="180"/>
                    <a:pt x="11" y="181"/>
                    <a:pt x="18" y="181"/>
                  </a:cubicBezTo>
                  <a:cubicBezTo>
                    <a:pt x="27" y="181"/>
                    <a:pt x="35" y="180"/>
                    <a:pt x="44" y="182"/>
                  </a:cubicBezTo>
                  <a:cubicBezTo>
                    <a:pt x="59" y="185"/>
                    <a:pt x="73" y="189"/>
                    <a:pt x="81" y="191"/>
                  </a:cubicBezTo>
                  <a:cubicBezTo>
                    <a:pt x="99" y="195"/>
                    <a:pt x="124" y="216"/>
                    <a:pt x="143" y="208"/>
                  </a:cubicBezTo>
                  <a:cubicBezTo>
                    <a:pt x="166" y="198"/>
                    <a:pt x="158" y="182"/>
                    <a:pt x="163" y="162"/>
                  </a:cubicBezTo>
                  <a:cubicBezTo>
                    <a:pt x="167" y="145"/>
                    <a:pt x="175" y="120"/>
                    <a:pt x="165" y="104"/>
                  </a:cubicBezTo>
                  <a:cubicBezTo>
                    <a:pt x="187" y="79"/>
                    <a:pt x="174" y="78"/>
                    <a:pt x="183" y="48"/>
                  </a:cubicBezTo>
                  <a:cubicBezTo>
                    <a:pt x="187" y="33"/>
                    <a:pt x="190" y="5"/>
                    <a:pt x="203" y="0"/>
                  </a:cubicBezTo>
                  <a:cubicBezTo>
                    <a:pt x="193" y="0"/>
                    <a:pt x="192" y="40"/>
                    <a:pt x="195" y="62"/>
                  </a:cubicBezTo>
                  <a:cubicBezTo>
                    <a:pt x="196" y="77"/>
                    <a:pt x="189" y="100"/>
                    <a:pt x="195" y="115"/>
                  </a:cubicBezTo>
                  <a:cubicBezTo>
                    <a:pt x="192" y="130"/>
                    <a:pt x="185" y="150"/>
                    <a:pt x="183" y="159"/>
                  </a:cubicBezTo>
                  <a:cubicBezTo>
                    <a:pt x="177" y="181"/>
                    <a:pt x="179" y="207"/>
                    <a:pt x="195" y="219"/>
                  </a:cubicBezTo>
                  <a:cubicBezTo>
                    <a:pt x="211" y="231"/>
                    <a:pt x="233" y="206"/>
                    <a:pt x="269" y="228"/>
                  </a:cubicBezTo>
                  <a:cubicBezTo>
                    <a:pt x="305" y="250"/>
                    <a:pt x="317" y="242"/>
                    <a:pt x="323" y="243"/>
                  </a:cubicBezTo>
                  <a:cubicBezTo>
                    <a:pt x="328" y="244"/>
                    <a:pt x="333" y="252"/>
                    <a:pt x="353" y="264"/>
                  </a:cubicBezTo>
                  <a:cubicBezTo>
                    <a:pt x="373" y="276"/>
                    <a:pt x="393" y="278"/>
                    <a:pt x="393" y="278"/>
                  </a:cubicBezTo>
                  <a:cubicBezTo>
                    <a:pt x="399" y="294"/>
                    <a:pt x="399" y="294"/>
                    <a:pt x="399" y="294"/>
                  </a:cubicBezTo>
                  <a:cubicBezTo>
                    <a:pt x="382" y="287"/>
                    <a:pt x="364" y="286"/>
                    <a:pt x="344" y="282"/>
                  </a:cubicBezTo>
                  <a:cubicBezTo>
                    <a:pt x="323" y="277"/>
                    <a:pt x="298" y="270"/>
                    <a:pt x="279" y="259"/>
                  </a:cubicBezTo>
                  <a:cubicBezTo>
                    <a:pt x="247" y="241"/>
                    <a:pt x="222" y="244"/>
                    <a:pt x="189" y="238"/>
                  </a:cubicBezTo>
                  <a:cubicBezTo>
                    <a:pt x="157" y="233"/>
                    <a:pt x="156" y="223"/>
                    <a:pt x="115" y="218"/>
                  </a:cubicBezTo>
                  <a:cubicBezTo>
                    <a:pt x="100" y="216"/>
                    <a:pt x="78" y="200"/>
                    <a:pt x="63" y="200"/>
                  </a:cubicBezTo>
                  <a:cubicBezTo>
                    <a:pt x="47" y="201"/>
                    <a:pt x="22" y="190"/>
                    <a:pt x="9" y="199"/>
                  </a:cubicBezTo>
                  <a:cubicBezTo>
                    <a:pt x="13" y="195"/>
                    <a:pt x="23" y="192"/>
                    <a:pt x="22" y="188"/>
                  </a:cubicBezTo>
                  <a:cubicBezTo>
                    <a:pt x="22" y="184"/>
                    <a:pt x="3" y="179"/>
                    <a:pt x="0" y="178"/>
                  </a:cubicBezTo>
                  <a:close/>
                </a:path>
              </a:pathLst>
            </a:custGeom>
            <a:solidFill>
              <a:srgbClr val="9D91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2" name="Freeform 539">
              <a:extLst>
                <a:ext uri="{FF2B5EF4-FFF2-40B4-BE49-F238E27FC236}">
                  <a16:creationId xmlns:a16="http://schemas.microsoft.com/office/drawing/2014/main" id="{FB2E760D-84C7-9799-22DE-8378536F6F25}"/>
                </a:ext>
              </a:extLst>
            </p:cNvPr>
            <p:cNvSpPr>
              <a:spLocks noEditPoints="1"/>
            </p:cNvSpPr>
            <p:nvPr/>
          </p:nvSpPr>
          <p:spPr bwMode="auto">
            <a:xfrm>
              <a:off x="1507" y="1973"/>
              <a:ext cx="1209" cy="955"/>
            </a:xfrm>
            <a:custGeom>
              <a:avLst/>
              <a:gdLst>
                <a:gd name="T0" fmla="*/ 5563 w 401"/>
                <a:gd name="T1" fmla="*/ 0 h 297"/>
                <a:gd name="T2" fmla="*/ 5481 w 401"/>
                <a:gd name="T3" fmla="*/ 61 h 297"/>
                <a:gd name="T4" fmla="*/ 4990 w 401"/>
                <a:gd name="T5" fmla="*/ 1633 h 297"/>
                <a:gd name="T6" fmla="*/ 4516 w 401"/>
                <a:gd name="T7" fmla="*/ 3453 h 297"/>
                <a:gd name="T8" fmla="*/ 4516 w 401"/>
                <a:gd name="T9" fmla="*/ 3524 h 297"/>
                <a:gd name="T10" fmla="*/ 4462 w 401"/>
                <a:gd name="T11" fmla="*/ 5251 h 297"/>
                <a:gd name="T12" fmla="*/ 4381 w 401"/>
                <a:gd name="T13" fmla="*/ 5955 h 297"/>
                <a:gd name="T14" fmla="*/ 2801 w 401"/>
                <a:gd name="T15" fmla="*/ 6617 h 297"/>
                <a:gd name="T16" fmla="*/ 1918 w 401"/>
                <a:gd name="T17" fmla="*/ 6216 h 297"/>
                <a:gd name="T18" fmla="*/ 654 w 401"/>
                <a:gd name="T19" fmla="*/ 5987 h 297"/>
                <a:gd name="T20" fmla="*/ 54 w 401"/>
                <a:gd name="T21" fmla="*/ 5913 h 297"/>
                <a:gd name="T22" fmla="*/ 0 w 401"/>
                <a:gd name="T23" fmla="*/ 5955 h 297"/>
                <a:gd name="T24" fmla="*/ 27 w 401"/>
                <a:gd name="T25" fmla="*/ 5987 h 297"/>
                <a:gd name="T26" fmla="*/ 27 w 401"/>
                <a:gd name="T27" fmla="*/ 5987 h 297"/>
                <a:gd name="T28" fmla="*/ 600 w 401"/>
                <a:gd name="T29" fmla="*/ 6286 h 297"/>
                <a:gd name="T30" fmla="*/ 437 w 401"/>
                <a:gd name="T31" fmla="*/ 6450 h 297"/>
                <a:gd name="T32" fmla="*/ 271 w 401"/>
                <a:gd name="T33" fmla="*/ 6617 h 297"/>
                <a:gd name="T34" fmla="*/ 244 w 401"/>
                <a:gd name="T35" fmla="*/ 6617 h 297"/>
                <a:gd name="T36" fmla="*/ 244 w 401"/>
                <a:gd name="T37" fmla="*/ 6679 h 297"/>
                <a:gd name="T38" fmla="*/ 1209 w 401"/>
                <a:gd name="T39" fmla="*/ 6679 h 297"/>
                <a:gd name="T40" fmla="*/ 2545 w 401"/>
                <a:gd name="T41" fmla="*/ 7052 h 297"/>
                <a:gd name="T42" fmla="*/ 4354 w 401"/>
                <a:gd name="T43" fmla="*/ 7714 h 297"/>
                <a:gd name="T44" fmla="*/ 5946 w 401"/>
                <a:gd name="T45" fmla="*/ 8148 h 297"/>
                <a:gd name="T46" fmla="*/ 9455 w 401"/>
                <a:gd name="T47" fmla="*/ 9441 h 297"/>
                <a:gd name="T48" fmla="*/ 10935 w 401"/>
                <a:gd name="T49" fmla="*/ 9875 h 297"/>
                <a:gd name="T50" fmla="*/ 10990 w 401"/>
                <a:gd name="T51" fmla="*/ 9810 h 297"/>
                <a:gd name="T52" fmla="*/ 10800 w 401"/>
                <a:gd name="T53" fmla="*/ 9245 h 297"/>
                <a:gd name="T54" fmla="*/ 9126 w 401"/>
                <a:gd name="T55" fmla="*/ 8241 h 297"/>
                <a:gd name="T56" fmla="*/ 8743 w 401"/>
                <a:gd name="T57" fmla="*/ 8074 h 297"/>
                <a:gd name="T58" fmla="*/ 6000 w 401"/>
                <a:gd name="T59" fmla="*/ 7351 h 297"/>
                <a:gd name="T60" fmla="*/ 4990 w 401"/>
                <a:gd name="T61" fmla="*/ 6080 h 297"/>
                <a:gd name="T62" fmla="*/ 5153 w 401"/>
                <a:gd name="T63" fmla="*/ 5026 h 297"/>
                <a:gd name="T64" fmla="*/ 5400 w 401"/>
                <a:gd name="T65" fmla="*/ 3855 h 297"/>
                <a:gd name="T66" fmla="*/ 5346 w 401"/>
                <a:gd name="T67" fmla="*/ 3392 h 297"/>
                <a:gd name="T68" fmla="*/ 5400 w 401"/>
                <a:gd name="T69" fmla="*/ 2296 h 297"/>
                <a:gd name="T70" fmla="*/ 5373 w 401"/>
                <a:gd name="T71" fmla="*/ 1363 h 297"/>
                <a:gd name="T72" fmla="*/ 5590 w 401"/>
                <a:gd name="T73" fmla="*/ 103 h 297"/>
                <a:gd name="T74" fmla="*/ 5617 w 401"/>
                <a:gd name="T75" fmla="*/ 32 h 297"/>
                <a:gd name="T76" fmla="*/ 5563 w 401"/>
                <a:gd name="T77" fmla="*/ 0 h 297"/>
                <a:gd name="T78" fmla="*/ 5071 w 401"/>
                <a:gd name="T79" fmla="*/ 1666 h 297"/>
                <a:gd name="T80" fmla="*/ 5346 w 401"/>
                <a:gd name="T81" fmla="*/ 434 h 297"/>
                <a:gd name="T82" fmla="*/ 5318 w 401"/>
                <a:gd name="T83" fmla="*/ 2100 h 297"/>
                <a:gd name="T84" fmla="*/ 5291 w 401"/>
                <a:gd name="T85" fmla="*/ 2791 h 297"/>
                <a:gd name="T86" fmla="*/ 5318 w 401"/>
                <a:gd name="T87" fmla="*/ 3855 h 297"/>
                <a:gd name="T88" fmla="*/ 4990 w 401"/>
                <a:gd name="T89" fmla="*/ 5315 h 297"/>
                <a:gd name="T90" fmla="*/ 5346 w 401"/>
                <a:gd name="T91" fmla="*/ 7351 h 297"/>
                <a:gd name="T92" fmla="*/ 7372 w 401"/>
                <a:gd name="T93" fmla="*/ 7682 h 297"/>
                <a:gd name="T94" fmla="*/ 8855 w 401"/>
                <a:gd name="T95" fmla="*/ 8177 h 297"/>
                <a:gd name="T96" fmla="*/ 9672 w 401"/>
                <a:gd name="T97" fmla="*/ 8881 h 297"/>
                <a:gd name="T98" fmla="*/ 10881 w 401"/>
                <a:gd name="T99" fmla="*/ 9740 h 297"/>
                <a:gd name="T100" fmla="*/ 9455 w 401"/>
                <a:gd name="T101" fmla="*/ 9347 h 297"/>
                <a:gd name="T102" fmla="*/ 5973 w 401"/>
                <a:gd name="T103" fmla="*/ 8045 h 297"/>
                <a:gd name="T104" fmla="*/ 4381 w 401"/>
                <a:gd name="T105" fmla="*/ 7611 h 297"/>
                <a:gd name="T106" fmla="*/ 2572 w 401"/>
                <a:gd name="T107" fmla="*/ 6949 h 297"/>
                <a:gd name="T108" fmla="*/ 1236 w 401"/>
                <a:gd name="T109" fmla="*/ 6585 h 297"/>
                <a:gd name="T110" fmla="*/ 681 w 401"/>
                <a:gd name="T111" fmla="*/ 6286 h 297"/>
                <a:gd name="T112" fmla="*/ 519 w 401"/>
                <a:gd name="T113" fmla="*/ 6080 h 297"/>
                <a:gd name="T114" fmla="*/ 654 w 401"/>
                <a:gd name="T115" fmla="*/ 6080 h 297"/>
                <a:gd name="T116" fmla="*/ 1890 w 401"/>
                <a:gd name="T117" fmla="*/ 6318 h 297"/>
                <a:gd name="T118" fmla="*/ 2774 w 401"/>
                <a:gd name="T119" fmla="*/ 6720 h 297"/>
                <a:gd name="T120" fmla="*/ 4462 w 401"/>
                <a:gd name="T121" fmla="*/ 5955 h 297"/>
                <a:gd name="T122" fmla="*/ 4544 w 401"/>
                <a:gd name="T123" fmla="*/ 5251 h 297"/>
                <a:gd name="T124" fmla="*/ 4610 w 401"/>
                <a:gd name="T125" fmla="*/ 3524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01" h="297">
                  <a:moveTo>
                    <a:pt x="203" y="0"/>
                  </a:moveTo>
                  <a:cubicBezTo>
                    <a:pt x="203" y="0"/>
                    <a:pt x="203" y="0"/>
                    <a:pt x="203" y="0"/>
                  </a:cubicBezTo>
                  <a:cubicBezTo>
                    <a:pt x="203" y="0"/>
                    <a:pt x="203" y="0"/>
                    <a:pt x="203" y="0"/>
                  </a:cubicBezTo>
                  <a:cubicBezTo>
                    <a:pt x="202" y="0"/>
                    <a:pt x="201" y="1"/>
                    <a:pt x="200" y="2"/>
                  </a:cubicBezTo>
                  <a:cubicBezTo>
                    <a:pt x="192" y="7"/>
                    <a:pt x="188" y="22"/>
                    <a:pt x="186" y="36"/>
                  </a:cubicBezTo>
                  <a:cubicBezTo>
                    <a:pt x="182" y="49"/>
                    <a:pt x="182" y="49"/>
                    <a:pt x="182" y="49"/>
                  </a:cubicBezTo>
                  <a:cubicBezTo>
                    <a:pt x="179" y="60"/>
                    <a:pt x="179" y="68"/>
                    <a:pt x="179" y="74"/>
                  </a:cubicBezTo>
                  <a:cubicBezTo>
                    <a:pt x="178" y="83"/>
                    <a:pt x="178" y="89"/>
                    <a:pt x="165" y="104"/>
                  </a:cubicBezTo>
                  <a:cubicBezTo>
                    <a:pt x="165" y="105"/>
                    <a:pt x="165" y="105"/>
                    <a:pt x="165" y="105"/>
                  </a:cubicBezTo>
                  <a:cubicBezTo>
                    <a:pt x="165" y="106"/>
                    <a:pt x="165" y="106"/>
                    <a:pt x="165" y="106"/>
                  </a:cubicBezTo>
                  <a:cubicBezTo>
                    <a:pt x="168" y="111"/>
                    <a:pt x="169" y="118"/>
                    <a:pt x="169" y="124"/>
                  </a:cubicBezTo>
                  <a:cubicBezTo>
                    <a:pt x="169" y="136"/>
                    <a:pt x="166" y="148"/>
                    <a:pt x="163" y="158"/>
                  </a:cubicBezTo>
                  <a:cubicBezTo>
                    <a:pt x="162" y="162"/>
                    <a:pt x="162" y="162"/>
                    <a:pt x="162" y="162"/>
                  </a:cubicBezTo>
                  <a:cubicBezTo>
                    <a:pt x="161" y="168"/>
                    <a:pt x="160" y="174"/>
                    <a:pt x="160" y="179"/>
                  </a:cubicBezTo>
                  <a:cubicBezTo>
                    <a:pt x="159" y="191"/>
                    <a:pt x="159" y="201"/>
                    <a:pt x="143" y="208"/>
                  </a:cubicBezTo>
                  <a:cubicBezTo>
                    <a:pt x="131" y="213"/>
                    <a:pt x="116" y="205"/>
                    <a:pt x="102" y="199"/>
                  </a:cubicBezTo>
                  <a:cubicBezTo>
                    <a:pt x="95" y="195"/>
                    <a:pt x="89" y="192"/>
                    <a:pt x="83" y="191"/>
                  </a:cubicBezTo>
                  <a:cubicBezTo>
                    <a:pt x="70" y="187"/>
                    <a:pt x="70" y="187"/>
                    <a:pt x="70" y="187"/>
                  </a:cubicBezTo>
                  <a:cubicBezTo>
                    <a:pt x="45" y="181"/>
                    <a:pt x="45" y="181"/>
                    <a:pt x="45" y="181"/>
                  </a:cubicBezTo>
                  <a:cubicBezTo>
                    <a:pt x="37" y="180"/>
                    <a:pt x="31" y="180"/>
                    <a:pt x="24" y="180"/>
                  </a:cubicBezTo>
                  <a:cubicBezTo>
                    <a:pt x="19" y="180"/>
                    <a:pt x="19" y="180"/>
                    <a:pt x="19" y="180"/>
                  </a:cubicBezTo>
                  <a:cubicBezTo>
                    <a:pt x="13" y="181"/>
                    <a:pt x="7" y="180"/>
                    <a:pt x="2" y="178"/>
                  </a:cubicBezTo>
                  <a:cubicBezTo>
                    <a:pt x="2" y="178"/>
                    <a:pt x="2" y="178"/>
                    <a:pt x="2" y="178"/>
                  </a:cubicBezTo>
                  <a:cubicBezTo>
                    <a:pt x="1" y="177"/>
                    <a:pt x="0" y="178"/>
                    <a:pt x="0" y="179"/>
                  </a:cubicBezTo>
                  <a:cubicBezTo>
                    <a:pt x="0" y="179"/>
                    <a:pt x="0" y="179"/>
                    <a:pt x="0" y="179"/>
                  </a:cubicBezTo>
                  <a:cubicBezTo>
                    <a:pt x="0" y="180"/>
                    <a:pt x="0" y="180"/>
                    <a:pt x="1" y="180"/>
                  </a:cubicBezTo>
                  <a:cubicBezTo>
                    <a:pt x="1" y="180"/>
                    <a:pt x="1" y="180"/>
                    <a:pt x="1" y="180"/>
                  </a:cubicBezTo>
                  <a:cubicBezTo>
                    <a:pt x="1" y="180"/>
                    <a:pt x="1" y="180"/>
                    <a:pt x="1" y="180"/>
                  </a:cubicBezTo>
                  <a:cubicBezTo>
                    <a:pt x="4" y="181"/>
                    <a:pt x="4" y="181"/>
                    <a:pt x="4" y="181"/>
                  </a:cubicBezTo>
                  <a:cubicBezTo>
                    <a:pt x="18" y="186"/>
                    <a:pt x="22" y="188"/>
                    <a:pt x="22" y="189"/>
                  </a:cubicBezTo>
                  <a:cubicBezTo>
                    <a:pt x="22" y="189"/>
                    <a:pt x="22" y="189"/>
                    <a:pt x="22" y="189"/>
                  </a:cubicBezTo>
                  <a:cubicBezTo>
                    <a:pt x="22" y="191"/>
                    <a:pt x="19" y="193"/>
                    <a:pt x="16" y="194"/>
                  </a:cubicBezTo>
                  <a:cubicBezTo>
                    <a:pt x="14" y="196"/>
                    <a:pt x="11" y="197"/>
                    <a:pt x="10" y="199"/>
                  </a:cubicBezTo>
                  <a:cubicBezTo>
                    <a:pt x="10" y="199"/>
                    <a:pt x="10" y="199"/>
                    <a:pt x="10" y="199"/>
                  </a:cubicBezTo>
                  <a:cubicBezTo>
                    <a:pt x="10" y="199"/>
                    <a:pt x="10" y="199"/>
                    <a:pt x="10" y="199"/>
                  </a:cubicBezTo>
                  <a:cubicBezTo>
                    <a:pt x="10" y="199"/>
                    <a:pt x="9" y="199"/>
                    <a:pt x="9" y="199"/>
                  </a:cubicBezTo>
                  <a:cubicBezTo>
                    <a:pt x="9" y="200"/>
                    <a:pt x="9" y="200"/>
                    <a:pt x="9" y="200"/>
                  </a:cubicBezTo>
                  <a:cubicBezTo>
                    <a:pt x="9" y="201"/>
                    <a:pt x="9" y="201"/>
                    <a:pt x="9" y="201"/>
                  </a:cubicBezTo>
                  <a:cubicBezTo>
                    <a:pt x="10" y="202"/>
                    <a:pt x="11" y="202"/>
                    <a:pt x="11" y="202"/>
                  </a:cubicBezTo>
                  <a:cubicBezTo>
                    <a:pt x="19" y="196"/>
                    <a:pt x="32" y="198"/>
                    <a:pt x="44" y="201"/>
                  </a:cubicBezTo>
                  <a:cubicBezTo>
                    <a:pt x="51" y="202"/>
                    <a:pt x="58" y="203"/>
                    <a:pt x="64" y="203"/>
                  </a:cubicBezTo>
                  <a:cubicBezTo>
                    <a:pt x="72" y="203"/>
                    <a:pt x="83" y="207"/>
                    <a:pt x="93" y="212"/>
                  </a:cubicBezTo>
                  <a:cubicBezTo>
                    <a:pt x="101" y="216"/>
                    <a:pt x="109" y="219"/>
                    <a:pt x="115" y="220"/>
                  </a:cubicBezTo>
                  <a:cubicBezTo>
                    <a:pt x="138" y="223"/>
                    <a:pt x="149" y="227"/>
                    <a:pt x="159" y="232"/>
                  </a:cubicBezTo>
                  <a:cubicBezTo>
                    <a:pt x="167" y="235"/>
                    <a:pt x="175" y="238"/>
                    <a:pt x="190" y="241"/>
                  </a:cubicBezTo>
                  <a:cubicBezTo>
                    <a:pt x="199" y="243"/>
                    <a:pt x="208" y="244"/>
                    <a:pt x="217" y="245"/>
                  </a:cubicBezTo>
                  <a:cubicBezTo>
                    <a:pt x="238" y="247"/>
                    <a:pt x="257" y="249"/>
                    <a:pt x="279" y="261"/>
                  </a:cubicBezTo>
                  <a:cubicBezTo>
                    <a:pt x="299" y="273"/>
                    <a:pt x="324" y="279"/>
                    <a:pt x="345" y="284"/>
                  </a:cubicBezTo>
                  <a:cubicBezTo>
                    <a:pt x="365" y="288"/>
                    <a:pt x="365" y="288"/>
                    <a:pt x="365" y="288"/>
                  </a:cubicBezTo>
                  <a:cubicBezTo>
                    <a:pt x="377" y="290"/>
                    <a:pt x="388" y="292"/>
                    <a:pt x="399" y="297"/>
                  </a:cubicBezTo>
                  <a:cubicBezTo>
                    <a:pt x="400" y="297"/>
                    <a:pt x="400" y="297"/>
                    <a:pt x="401" y="297"/>
                  </a:cubicBezTo>
                  <a:cubicBezTo>
                    <a:pt x="401" y="296"/>
                    <a:pt x="401" y="295"/>
                    <a:pt x="401" y="295"/>
                  </a:cubicBezTo>
                  <a:cubicBezTo>
                    <a:pt x="395" y="279"/>
                    <a:pt x="395" y="279"/>
                    <a:pt x="395" y="279"/>
                  </a:cubicBezTo>
                  <a:cubicBezTo>
                    <a:pt x="395" y="278"/>
                    <a:pt x="394" y="278"/>
                    <a:pt x="394" y="278"/>
                  </a:cubicBezTo>
                  <a:cubicBezTo>
                    <a:pt x="394" y="278"/>
                    <a:pt x="374" y="276"/>
                    <a:pt x="355" y="264"/>
                  </a:cubicBezTo>
                  <a:cubicBezTo>
                    <a:pt x="344" y="258"/>
                    <a:pt x="337" y="252"/>
                    <a:pt x="333" y="248"/>
                  </a:cubicBezTo>
                  <a:cubicBezTo>
                    <a:pt x="329" y="245"/>
                    <a:pt x="327" y="243"/>
                    <a:pt x="324" y="243"/>
                  </a:cubicBezTo>
                  <a:cubicBezTo>
                    <a:pt x="319" y="243"/>
                    <a:pt x="319" y="243"/>
                    <a:pt x="319" y="243"/>
                  </a:cubicBezTo>
                  <a:cubicBezTo>
                    <a:pt x="312" y="244"/>
                    <a:pt x="299" y="245"/>
                    <a:pt x="271" y="228"/>
                  </a:cubicBezTo>
                  <a:cubicBezTo>
                    <a:pt x="250" y="215"/>
                    <a:pt x="233" y="218"/>
                    <a:pt x="219" y="221"/>
                  </a:cubicBezTo>
                  <a:cubicBezTo>
                    <a:pt x="210" y="222"/>
                    <a:pt x="203" y="224"/>
                    <a:pt x="197" y="219"/>
                  </a:cubicBezTo>
                  <a:cubicBezTo>
                    <a:pt x="186" y="211"/>
                    <a:pt x="182" y="197"/>
                    <a:pt x="182" y="183"/>
                  </a:cubicBezTo>
                  <a:cubicBezTo>
                    <a:pt x="182" y="175"/>
                    <a:pt x="183" y="168"/>
                    <a:pt x="185" y="160"/>
                  </a:cubicBezTo>
                  <a:cubicBezTo>
                    <a:pt x="188" y="151"/>
                    <a:pt x="188" y="151"/>
                    <a:pt x="188" y="151"/>
                  </a:cubicBezTo>
                  <a:cubicBezTo>
                    <a:pt x="191" y="141"/>
                    <a:pt x="195" y="127"/>
                    <a:pt x="197" y="116"/>
                  </a:cubicBezTo>
                  <a:cubicBezTo>
                    <a:pt x="197" y="116"/>
                    <a:pt x="197" y="116"/>
                    <a:pt x="197" y="116"/>
                  </a:cubicBezTo>
                  <a:cubicBezTo>
                    <a:pt x="197" y="116"/>
                    <a:pt x="197" y="116"/>
                    <a:pt x="197" y="116"/>
                  </a:cubicBezTo>
                  <a:cubicBezTo>
                    <a:pt x="196" y="112"/>
                    <a:pt x="195" y="107"/>
                    <a:pt x="195" y="102"/>
                  </a:cubicBezTo>
                  <a:cubicBezTo>
                    <a:pt x="195" y="96"/>
                    <a:pt x="196" y="91"/>
                    <a:pt x="196" y="85"/>
                  </a:cubicBezTo>
                  <a:cubicBezTo>
                    <a:pt x="197" y="79"/>
                    <a:pt x="197" y="73"/>
                    <a:pt x="197" y="69"/>
                  </a:cubicBezTo>
                  <a:cubicBezTo>
                    <a:pt x="197" y="66"/>
                    <a:pt x="197" y="64"/>
                    <a:pt x="197" y="63"/>
                  </a:cubicBezTo>
                  <a:cubicBezTo>
                    <a:pt x="196" y="56"/>
                    <a:pt x="196" y="49"/>
                    <a:pt x="196" y="41"/>
                  </a:cubicBezTo>
                  <a:cubicBezTo>
                    <a:pt x="196" y="25"/>
                    <a:pt x="198" y="9"/>
                    <a:pt x="202" y="4"/>
                  </a:cubicBezTo>
                  <a:cubicBezTo>
                    <a:pt x="202" y="4"/>
                    <a:pt x="203" y="3"/>
                    <a:pt x="204" y="3"/>
                  </a:cubicBezTo>
                  <a:cubicBezTo>
                    <a:pt x="205" y="3"/>
                    <a:pt x="205" y="2"/>
                    <a:pt x="205" y="1"/>
                  </a:cubicBezTo>
                  <a:cubicBezTo>
                    <a:pt x="205" y="1"/>
                    <a:pt x="205" y="1"/>
                    <a:pt x="205" y="1"/>
                  </a:cubicBezTo>
                  <a:cubicBezTo>
                    <a:pt x="205" y="0"/>
                    <a:pt x="204" y="0"/>
                    <a:pt x="204" y="0"/>
                  </a:cubicBezTo>
                  <a:cubicBezTo>
                    <a:pt x="203" y="0"/>
                    <a:pt x="203" y="0"/>
                    <a:pt x="203" y="0"/>
                  </a:cubicBezTo>
                  <a:close/>
                  <a:moveTo>
                    <a:pt x="182" y="74"/>
                  </a:moveTo>
                  <a:cubicBezTo>
                    <a:pt x="182" y="68"/>
                    <a:pt x="182" y="61"/>
                    <a:pt x="185" y="50"/>
                  </a:cubicBezTo>
                  <a:cubicBezTo>
                    <a:pt x="188" y="37"/>
                    <a:pt x="188" y="37"/>
                    <a:pt x="188" y="37"/>
                  </a:cubicBezTo>
                  <a:cubicBezTo>
                    <a:pt x="190" y="28"/>
                    <a:pt x="192" y="19"/>
                    <a:pt x="195" y="13"/>
                  </a:cubicBezTo>
                  <a:cubicBezTo>
                    <a:pt x="194" y="21"/>
                    <a:pt x="193" y="31"/>
                    <a:pt x="193" y="41"/>
                  </a:cubicBezTo>
                  <a:cubicBezTo>
                    <a:pt x="193" y="49"/>
                    <a:pt x="193" y="57"/>
                    <a:pt x="194" y="63"/>
                  </a:cubicBezTo>
                  <a:cubicBezTo>
                    <a:pt x="194" y="65"/>
                    <a:pt x="194" y="67"/>
                    <a:pt x="194" y="69"/>
                  </a:cubicBezTo>
                  <a:cubicBezTo>
                    <a:pt x="194" y="73"/>
                    <a:pt x="194" y="79"/>
                    <a:pt x="193" y="84"/>
                  </a:cubicBezTo>
                  <a:cubicBezTo>
                    <a:pt x="193" y="90"/>
                    <a:pt x="192" y="96"/>
                    <a:pt x="192" y="102"/>
                  </a:cubicBezTo>
                  <a:cubicBezTo>
                    <a:pt x="192" y="107"/>
                    <a:pt x="193" y="112"/>
                    <a:pt x="194" y="116"/>
                  </a:cubicBezTo>
                  <a:cubicBezTo>
                    <a:pt x="192" y="127"/>
                    <a:pt x="188" y="140"/>
                    <a:pt x="185" y="150"/>
                  </a:cubicBezTo>
                  <a:cubicBezTo>
                    <a:pt x="182" y="160"/>
                    <a:pt x="182" y="160"/>
                    <a:pt x="182" y="160"/>
                  </a:cubicBezTo>
                  <a:cubicBezTo>
                    <a:pt x="180" y="167"/>
                    <a:pt x="179" y="175"/>
                    <a:pt x="179" y="183"/>
                  </a:cubicBezTo>
                  <a:cubicBezTo>
                    <a:pt x="179" y="198"/>
                    <a:pt x="183" y="213"/>
                    <a:pt x="195" y="221"/>
                  </a:cubicBezTo>
                  <a:cubicBezTo>
                    <a:pt x="202" y="227"/>
                    <a:pt x="210" y="225"/>
                    <a:pt x="220" y="223"/>
                  </a:cubicBezTo>
                  <a:cubicBezTo>
                    <a:pt x="233" y="221"/>
                    <a:pt x="249" y="218"/>
                    <a:pt x="269" y="231"/>
                  </a:cubicBezTo>
                  <a:cubicBezTo>
                    <a:pt x="298" y="248"/>
                    <a:pt x="312" y="247"/>
                    <a:pt x="319" y="246"/>
                  </a:cubicBezTo>
                  <a:cubicBezTo>
                    <a:pt x="323" y="246"/>
                    <a:pt x="323" y="246"/>
                    <a:pt x="323" y="246"/>
                  </a:cubicBezTo>
                  <a:cubicBezTo>
                    <a:pt x="325" y="246"/>
                    <a:pt x="328" y="248"/>
                    <a:pt x="331" y="251"/>
                  </a:cubicBezTo>
                  <a:cubicBezTo>
                    <a:pt x="335" y="254"/>
                    <a:pt x="342" y="260"/>
                    <a:pt x="353" y="267"/>
                  </a:cubicBezTo>
                  <a:cubicBezTo>
                    <a:pt x="371" y="278"/>
                    <a:pt x="389" y="280"/>
                    <a:pt x="393" y="281"/>
                  </a:cubicBezTo>
                  <a:cubicBezTo>
                    <a:pt x="393" y="282"/>
                    <a:pt x="396" y="289"/>
                    <a:pt x="397" y="293"/>
                  </a:cubicBezTo>
                  <a:cubicBezTo>
                    <a:pt x="387" y="289"/>
                    <a:pt x="377" y="287"/>
                    <a:pt x="365" y="285"/>
                  </a:cubicBezTo>
                  <a:cubicBezTo>
                    <a:pt x="345" y="281"/>
                    <a:pt x="345" y="281"/>
                    <a:pt x="345" y="281"/>
                  </a:cubicBezTo>
                  <a:cubicBezTo>
                    <a:pt x="327" y="277"/>
                    <a:pt x="300" y="270"/>
                    <a:pt x="280" y="259"/>
                  </a:cubicBezTo>
                  <a:cubicBezTo>
                    <a:pt x="258" y="246"/>
                    <a:pt x="238" y="244"/>
                    <a:pt x="218" y="242"/>
                  </a:cubicBezTo>
                  <a:cubicBezTo>
                    <a:pt x="209" y="241"/>
                    <a:pt x="200" y="240"/>
                    <a:pt x="190" y="238"/>
                  </a:cubicBezTo>
                  <a:cubicBezTo>
                    <a:pt x="176" y="235"/>
                    <a:pt x="168" y="232"/>
                    <a:pt x="160" y="229"/>
                  </a:cubicBezTo>
                  <a:cubicBezTo>
                    <a:pt x="150" y="225"/>
                    <a:pt x="139" y="220"/>
                    <a:pt x="116" y="217"/>
                  </a:cubicBezTo>
                  <a:cubicBezTo>
                    <a:pt x="110" y="217"/>
                    <a:pt x="102" y="213"/>
                    <a:pt x="94" y="209"/>
                  </a:cubicBezTo>
                  <a:cubicBezTo>
                    <a:pt x="84" y="205"/>
                    <a:pt x="73" y="200"/>
                    <a:pt x="64" y="200"/>
                  </a:cubicBezTo>
                  <a:cubicBezTo>
                    <a:pt x="58" y="200"/>
                    <a:pt x="52" y="199"/>
                    <a:pt x="45" y="198"/>
                  </a:cubicBezTo>
                  <a:cubicBezTo>
                    <a:pt x="36" y="196"/>
                    <a:pt x="27" y="195"/>
                    <a:pt x="20" y="196"/>
                  </a:cubicBezTo>
                  <a:cubicBezTo>
                    <a:pt x="22" y="194"/>
                    <a:pt x="25" y="192"/>
                    <a:pt x="25" y="189"/>
                  </a:cubicBezTo>
                  <a:cubicBezTo>
                    <a:pt x="25" y="189"/>
                    <a:pt x="25" y="189"/>
                    <a:pt x="25" y="189"/>
                  </a:cubicBezTo>
                  <a:cubicBezTo>
                    <a:pt x="25" y="187"/>
                    <a:pt x="22" y="185"/>
                    <a:pt x="19" y="183"/>
                  </a:cubicBezTo>
                  <a:cubicBezTo>
                    <a:pt x="19" y="183"/>
                    <a:pt x="19" y="183"/>
                    <a:pt x="19" y="183"/>
                  </a:cubicBezTo>
                  <a:cubicBezTo>
                    <a:pt x="24" y="183"/>
                    <a:pt x="24" y="183"/>
                    <a:pt x="24" y="183"/>
                  </a:cubicBezTo>
                  <a:cubicBezTo>
                    <a:pt x="31" y="183"/>
                    <a:pt x="37" y="183"/>
                    <a:pt x="45" y="184"/>
                  </a:cubicBezTo>
                  <a:cubicBezTo>
                    <a:pt x="69" y="190"/>
                    <a:pt x="69" y="190"/>
                    <a:pt x="69" y="190"/>
                  </a:cubicBezTo>
                  <a:cubicBezTo>
                    <a:pt x="82" y="194"/>
                    <a:pt x="82" y="194"/>
                    <a:pt x="82" y="194"/>
                  </a:cubicBezTo>
                  <a:cubicBezTo>
                    <a:pt x="88" y="195"/>
                    <a:pt x="94" y="198"/>
                    <a:pt x="101" y="202"/>
                  </a:cubicBezTo>
                  <a:cubicBezTo>
                    <a:pt x="115" y="208"/>
                    <a:pt x="131" y="216"/>
                    <a:pt x="144" y="210"/>
                  </a:cubicBezTo>
                  <a:cubicBezTo>
                    <a:pt x="162" y="203"/>
                    <a:pt x="162" y="192"/>
                    <a:pt x="163" y="179"/>
                  </a:cubicBezTo>
                  <a:cubicBezTo>
                    <a:pt x="163" y="174"/>
                    <a:pt x="164" y="169"/>
                    <a:pt x="165" y="163"/>
                  </a:cubicBezTo>
                  <a:cubicBezTo>
                    <a:pt x="166" y="158"/>
                    <a:pt x="166" y="158"/>
                    <a:pt x="166" y="158"/>
                  </a:cubicBezTo>
                  <a:cubicBezTo>
                    <a:pt x="169" y="148"/>
                    <a:pt x="172" y="136"/>
                    <a:pt x="172" y="124"/>
                  </a:cubicBezTo>
                  <a:cubicBezTo>
                    <a:pt x="172" y="118"/>
                    <a:pt x="171" y="111"/>
                    <a:pt x="168" y="106"/>
                  </a:cubicBezTo>
                  <a:cubicBezTo>
                    <a:pt x="181" y="90"/>
                    <a:pt x="181" y="83"/>
                    <a:pt x="1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3" name="Freeform 540">
              <a:extLst>
                <a:ext uri="{FF2B5EF4-FFF2-40B4-BE49-F238E27FC236}">
                  <a16:creationId xmlns:a16="http://schemas.microsoft.com/office/drawing/2014/main" id="{6E677949-8DB9-25F1-18C0-C4B8C60F729F}"/>
                </a:ext>
              </a:extLst>
            </p:cNvPr>
            <p:cNvSpPr>
              <a:spLocks/>
            </p:cNvSpPr>
            <p:nvPr/>
          </p:nvSpPr>
          <p:spPr bwMode="auto">
            <a:xfrm>
              <a:off x="3066" y="1963"/>
              <a:ext cx="1188" cy="955"/>
            </a:xfrm>
            <a:custGeom>
              <a:avLst/>
              <a:gdLst>
                <a:gd name="T0" fmla="*/ 4990 w 394"/>
                <a:gd name="T1" fmla="*/ 238 h 297"/>
                <a:gd name="T2" fmla="*/ 4990 w 394"/>
                <a:gd name="T3" fmla="*/ 238 h 297"/>
                <a:gd name="T4" fmla="*/ 4936 w 394"/>
                <a:gd name="T5" fmla="*/ 270 h 297"/>
                <a:gd name="T6" fmla="*/ 4963 w 394"/>
                <a:gd name="T7" fmla="*/ 331 h 297"/>
                <a:gd name="T8" fmla="*/ 5455 w 394"/>
                <a:gd name="T9" fmla="*/ 1232 h 297"/>
                <a:gd name="T10" fmla="*/ 5292 w 394"/>
                <a:gd name="T11" fmla="*/ 4158 h 297"/>
                <a:gd name="T12" fmla="*/ 5292 w 394"/>
                <a:gd name="T13" fmla="*/ 4261 h 297"/>
                <a:gd name="T14" fmla="*/ 6136 w 394"/>
                <a:gd name="T15" fmla="*/ 5148 h 297"/>
                <a:gd name="T16" fmla="*/ 5044 w 394"/>
                <a:gd name="T17" fmla="*/ 7309 h 297"/>
                <a:gd name="T18" fmla="*/ 2382 w 394"/>
                <a:gd name="T19" fmla="*/ 7981 h 297"/>
                <a:gd name="T20" fmla="*/ 1836 w 394"/>
                <a:gd name="T21" fmla="*/ 8177 h 297"/>
                <a:gd name="T22" fmla="*/ 271 w 394"/>
                <a:gd name="T23" fmla="*/ 9347 h 297"/>
                <a:gd name="T24" fmla="*/ 302 w 394"/>
                <a:gd name="T25" fmla="*/ 9441 h 297"/>
                <a:gd name="T26" fmla="*/ 1891 w 394"/>
                <a:gd name="T27" fmla="*/ 8209 h 297"/>
                <a:gd name="T28" fmla="*/ 2355 w 394"/>
                <a:gd name="T29" fmla="*/ 8045 h 297"/>
                <a:gd name="T30" fmla="*/ 5072 w 394"/>
                <a:gd name="T31" fmla="*/ 7415 h 297"/>
                <a:gd name="T32" fmla="*/ 6217 w 394"/>
                <a:gd name="T33" fmla="*/ 5119 h 297"/>
                <a:gd name="T34" fmla="*/ 5427 w 394"/>
                <a:gd name="T35" fmla="*/ 4158 h 297"/>
                <a:gd name="T36" fmla="*/ 5617 w 394"/>
                <a:gd name="T37" fmla="*/ 1797 h 297"/>
                <a:gd name="T38" fmla="*/ 5265 w 394"/>
                <a:gd name="T39" fmla="*/ 402 h 297"/>
                <a:gd name="T40" fmla="*/ 5729 w 394"/>
                <a:gd name="T41" fmla="*/ 598 h 297"/>
                <a:gd name="T42" fmla="*/ 6027 w 394"/>
                <a:gd name="T43" fmla="*/ 1759 h 297"/>
                <a:gd name="T44" fmla="*/ 6664 w 394"/>
                <a:gd name="T45" fmla="*/ 4052 h 297"/>
                <a:gd name="T46" fmla="*/ 6555 w 394"/>
                <a:gd name="T47" fmla="*/ 5087 h 297"/>
                <a:gd name="T48" fmla="*/ 6718 w 394"/>
                <a:gd name="T49" fmla="*/ 5852 h 297"/>
                <a:gd name="T50" fmla="*/ 6718 w 394"/>
                <a:gd name="T51" fmla="*/ 6286 h 297"/>
                <a:gd name="T52" fmla="*/ 8256 w 394"/>
                <a:gd name="T53" fmla="*/ 7309 h 297"/>
                <a:gd name="T54" fmla="*/ 9646 w 394"/>
                <a:gd name="T55" fmla="*/ 7579 h 297"/>
                <a:gd name="T56" fmla="*/ 10611 w 394"/>
                <a:gd name="T57" fmla="*/ 8045 h 297"/>
                <a:gd name="T58" fmla="*/ 9836 w 394"/>
                <a:gd name="T59" fmla="*/ 7952 h 297"/>
                <a:gd name="T60" fmla="*/ 8720 w 394"/>
                <a:gd name="T61" fmla="*/ 7775 h 297"/>
                <a:gd name="T62" fmla="*/ 6528 w 394"/>
                <a:gd name="T63" fmla="*/ 7849 h 297"/>
                <a:gd name="T64" fmla="*/ 5156 w 394"/>
                <a:gd name="T65" fmla="*/ 8148 h 297"/>
                <a:gd name="T66" fmla="*/ 3293 w 394"/>
                <a:gd name="T67" fmla="*/ 8778 h 297"/>
                <a:gd name="T68" fmla="*/ 911 w 394"/>
                <a:gd name="T69" fmla="*/ 9679 h 297"/>
                <a:gd name="T70" fmla="*/ 0 w 394"/>
                <a:gd name="T71" fmla="*/ 9810 h 297"/>
                <a:gd name="T72" fmla="*/ 911 w 394"/>
                <a:gd name="T73" fmla="*/ 9772 h 297"/>
                <a:gd name="T74" fmla="*/ 3320 w 394"/>
                <a:gd name="T75" fmla="*/ 8881 h 297"/>
                <a:gd name="T76" fmla="*/ 5156 w 394"/>
                <a:gd name="T77" fmla="*/ 8241 h 297"/>
                <a:gd name="T78" fmla="*/ 6555 w 394"/>
                <a:gd name="T79" fmla="*/ 7952 h 297"/>
                <a:gd name="T80" fmla="*/ 8720 w 394"/>
                <a:gd name="T81" fmla="*/ 7878 h 297"/>
                <a:gd name="T82" fmla="*/ 9836 w 394"/>
                <a:gd name="T83" fmla="*/ 8045 h 297"/>
                <a:gd name="T84" fmla="*/ 10773 w 394"/>
                <a:gd name="T85" fmla="*/ 8447 h 297"/>
                <a:gd name="T86" fmla="*/ 10692 w 394"/>
                <a:gd name="T87" fmla="*/ 7981 h 297"/>
                <a:gd name="T88" fmla="*/ 10583 w 394"/>
                <a:gd name="T89" fmla="*/ 7775 h 297"/>
                <a:gd name="T90" fmla="*/ 9100 w 394"/>
                <a:gd name="T91" fmla="*/ 7351 h 297"/>
                <a:gd name="T92" fmla="*/ 7182 w 394"/>
                <a:gd name="T93" fmla="*/ 7010 h 297"/>
                <a:gd name="T94" fmla="*/ 6772 w 394"/>
                <a:gd name="T95" fmla="*/ 5450 h 297"/>
                <a:gd name="T96" fmla="*/ 6745 w 394"/>
                <a:gd name="T97" fmla="*/ 4093 h 297"/>
                <a:gd name="T98" fmla="*/ 6745 w 394"/>
                <a:gd name="T99" fmla="*/ 4023 h 297"/>
                <a:gd name="T100" fmla="*/ 6109 w 394"/>
                <a:gd name="T101" fmla="*/ 1727 h 297"/>
                <a:gd name="T102" fmla="*/ 6027 w 394"/>
                <a:gd name="T103" fmla="*/ 103 h 297"/>
                <a:gd name="T104" fmla="*/ 5973 w 394"/>
                <a:gd name="T105" fmla="*/ 32 h 2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4" h="297">
                  <a:moveTo>
                    <a:pt x="218" y="1"/>
                  </a:moveTo>
                  <a:cubicBezTo>
                    <a:pt x="207" y="9"/>
                    <a:pt x="194" y="11"/>
                    <a:pt x="182" y="7"/>
                  </a:cubicBezTo>
                  <a:cubicBezTo>
                    <a:pt x="182" y="7"/>
                    <a:pt x="182" y="7"/>
                    <a:pt x="182" y="7"/>
                  </a:cubicBezTo>
                  <a:cubicBezTo>
                    <a:pt x="182" y="7"/>
                    <a:pt x="182" y="7"/>
                    <a:pt x="182" y="7"/>
                  </a:cubicBezTo>
                  <a:cubicBezTo>
                    <a:pt x="181" y="7"/>
                    <a:pt x="180" y="7"/>
                    <a:pt x="180" y="8"/>
                  </a:cubicBezTo>
                  <a:cubicBezTo>
                    <a:pt x="180" y="8"/>
                    <a:pt x="180" y="8"/>
                    <a:pt x="180" y="8"/>
                  </a:cubicBezTo>
                  <a:cubicBezTo>
                    <a:pt x="180" y="9"/>
                    <a:pt x="180" y="10"/>
                    <a:pt x="181" y="10"/>
                  </a:cubicBezTo>
                  <a:cubicBezTo>
                    <a:pt x="181" y="10"/>
                    <a:pt x="181" y="10"/>
                    <a:pt x="181" y="10"/>
                  </a:cubicBezTo>
                  <a:cubicBezTo>
                    <a:pt x="181" y="10"/>
                    <a:pt x="181" y="10"/>
                    <a:pt x="181" y="10"/>
                  </a:cubicBezTo>
                  <a:cubicBezTo>
                    <a:pt x="195" y="13"/>
                    <a:pt x="196" y="23"/>
                    <a:pt x="199" y="37"/>
                  </a:cubicBezTo>
                  <a:cubicBezTo>
                    <a:pt x="202" y="55"/>
                    <a:pt x="202" y="55"/>
                    <a:pt x="202" y="55"/>
                  </a:cubicBezTo>
                  <a:cubicBezTo>
                    <a:pt x="208" y="78"/>
                    <a:pt x="210" y="116"/>
                    <a:pt x="193" y="125"/>
                  </a:cubicBezTo>
                  <a:cubicBezTo>
                    <a:pt x="192" y="125"/>
                    <a:pt x="192" y="126"/>
                    <a:pt x="192" y="127"/>
                  </a:cubicBezTo>
                  <a:cubicBezTo>
                    <a:pt x="192" y="128"/>
                    <a:pt x="193" y="128"/>
                    <a:pt x="193" y="128"/>
                  </a:cubicBezTo>
                  <a:cubicBezTo>
                    <a:pt x="216" y="126"/>
                    <a:pt x="218" y="133"/>
                    <a:pt x="224" y="154"/>
                  </a:cubicBezTo>
                  <a:cubicBezTo>
                    <a:pt x="224" y="155"/>
                    <a:pt x="224" y="155"/>
                    <a:pt x="224" y="155"/>
                  </a:cubicBezTo>
                  <a:cubicBezTo>
                    <a:pt x="230" y="178"/>
                    <a:pt x="225" y="198"/>
                    <a:pt x="210" y="209"/>
                  </a:cubicBezTo>
                  <a:cubicBezTo>
                    <a:pt x="204" y="214"/>
                    <a:pt x="195" y="217"/>
                    <a:pt x="184" y="220"/>
                  </a:cubicBezTo>
                  <a:cubicBezTo>
                    <a:pt x="170" y="224"/>
                    <a:pt x="153" y="229"/>
                    <a:pt x="132" y="241"/>
                  </a:cubicBezTo>
                  <a:cubicBezTo>
                    <a:pt x="109" y="255"/>
                    <a:pt x="97" y="246"/>
                    <a:pt x="87" y="240"/>
                  </a:cubicBezTo>
                  <a:cubicBezTo>
                    <a:pt x="83" y="236"/>
                    <a:pt x="79" y="233"/>
                    <a:pt x="75" y="235"/>
                  </a:cubicBezTo>
                  <a:cubicBezTo>
                    <a:pt x="70" y="237"/>
                    <a:pt x="68" y="241"/>
                    <a:pt x="67" y="246"/>
                  </a:cubicBezTo>
                  <a:cubicBezTo>
                    <a:pt x="64" y="253"/>
                    <a:pt x="62" y="261"/>
                    <a:pt x="51" y="267"/>
                  </a:cubicBezTo>
                  <a:cubicBezTo>
                    <a:pt x="31" y="279"/>
                    <a:pt x="11" y="281"/>
                    <a:pt x="10" y="281"/>
                  </a:cubicBezTo>
                  <a:cubicBezTo>
                    <a:pt x="10" y="281"/>
                    <a:pt x="9" y="282"/>
                    <a:pt x="9" y="283"/>
                  </a:cubicBezTo>
                  <a:cubicBezTo>
                    <a:pt x="9" y="283"/>
                    <a:pt x="10" y="284"/>
                    <a:pt x="11" y="284"/>
                  </a:cubicBezTo>
                  <a:cubicBezTo>
                    <a:pt x="12" y="284"/>
                    <a:pt x="32" y="282"/>
                    <a:pt x="52" y="270"/>
                  </a:cubicBezTo>
                  <a:cubicBezTo>
                    <a:pt x="64" y="263"/>
                    <a:pt x="67" y="254"/>
                    <a:pt x="69" y="247"/>
                  </a:cubicBezTo>
                  <a:cubicBezTo>
                    <a:pt x="71" y="243"/>
                    <a:pt x="72" y="239"/>
                    <a:pt x="76" y="238"/>
                  </a:cubicBezTo>
                  <a:cubicBezTo>
                    <a:pt x="78" y="237"/>
                    <a:pt x="82" y="239"/>
                    <a:pt x="86" y="242"/>
                  </a:cubicBezTo>
                  <a:cubicBezTo>
                    <a:pt x="95" y="249"/>
                    <a:pt x="109" y="259"/>
                    <a:pt x="134" y="244"/>
                  </a:cubicBezTo>
                  <a:cubicBezTo>
                    <a:pt x="154" y="232"/>
                    <a:pt x="171" y="227"/>
                    <a:pt x="185" y="223"/>
                  </a:cubicBezTo>
                  <a:cubicBezTo>
                    <a:pt x="195" y="220"/>
                    <a:pt x="205" y="217"/>
                    <a:pt x="212" y="212"/>
                  </a:cubicBezTo>
                  <a:cubicBezTo>
                    <a:pt x="228" y="200"/>
                    <a:pt x="233" y="178"/>
                    <a:pt x="227" y="154"/>
                  </a:cubicBezTo>
                  <a:cubicBezTo>
                    <a:pt x="227" y="154"/>
                    <a:pt x="227" y="154"/>
                    <a:pt x="227" y="154"/>
                  </a:cubicBezTo>
                  <a:cubicBezTo>
                    <a:pt x="221" y="133"/>
                    <a:pt x="218" y="124"/>
                    <a:pt x="198" y="125"/>
                  </a:cubicBezTo>
                  <a:cubicBezTo>
                    <a:pt x="206" y="117"/>
                    <a:pt x="209" y="103"/>
                    <a:pt x="209" y="89"/>
                  </a:cubicBezTo>
                  <a:cubicBezTo>
                    <a:pt x="209" y="76"/>
                    <a:pt x="207" y="63"/>
                    <a:pt x="205" y="54"/>
                  </a:cubicBezTo>
                  <a:cubicBezTo>
                    <a:pt x="202" y="37"/>
                    <a:pt x="202" y="37"/>
                    <a:pt x="202" y="37"/>
                  </a:cubicBezTo>
                  <a:cubicBezTo>
                    <a:pt x="200" y="26"/>
                    <a:pt x="198" y="17"/>
                    <a:pt x="192" y="12"/>
                  </a:cubicBezTo>
                  <a:cubicBezTo>
                    <a:pt x="199" y="12"/>
                    <a:pt x="206" y="11"/>
                    <a:pt x="212" y="8"/>
                  </a:cubicBezTo>
                  <a:cubicBezTo>
                    <a:pt x="210" y="11"/>
                    <a:pt x="209" y="15"/>
                    <a:pt x="209" y="18"/>
                  </a:cubicBezTo>
                  <a:cubicBezTo>
                    <a:pt x="209" y="26"/>
                    <a:pt x="213" y="35"/>
                    <a:pt x="216" y="43"/>
                  </a:cubicBezTo>
                  <a:cubicBezTo>
                    <a:pt x="220" y="53"/>
                    <a:pt x="220" y="53"/>
                    <a:pt x="220" y="53"/>
                  </a:cubicBezTo>
                  <a:cubicBezTo>
                    <a:pt x="223" y="63"/>
                    <a:pt x="224" y="71"/>
                    <a:pt x="225" y="78"/>
                  </a:cubicBezTo>
                  <a:cubicBezTo>
                    <a:pt x="227" y="93"/>
                    <a:pt x="229" y="105"/>
                    <a:pt x="243" y="122"/>
                  </a:cubicBezTo>
                  <a:cubicBezTo>
                    <a:pt x="236" y="127"/>
                    <a:pt x="234" y="133"/>
                    <a:pt x="234" y="137"/>
                  </a:cubicBezTo>
                  <a:cubicBezTo>
                    <a:pt x="234" y="143"/>
                    <a:pt x="236" y="148"/>
                    <a:pt x="239" y="153"/>
                  </a:cubicBezTo>
                  <a:cubicBezTo>
                    <a:pt x="241" y="156"/>
                    <a:pt x="243" y="160"/>
                    <a:pt x="244" y="165"/>
                  </a:cubicBezTo>
                  <a:cubicBezTo>
                    <a:pt x="245" y="169"/>
                    <a:pt x="245" y="173"/>
                    <a:pt x="245" y="176"/>
                  </a:cubicBezTo>
                  <a:cubicBezTo>
                    <a:pt x="245" y="179"/>
                    <a:pt x="245" y="181"/>
                    <a:pt x="245" y="183"/>
                  </a:cubicBezTo>
                  <a:cubicBezTo>
                    <a:pt x="245" y="185"/>
                    <a:pt x="245" y="187"/>
                    <a:pt x="245" y="189"/>
                  </a:cubicBezTo>
                  <a:cubicBezTo>
                    <a:pt x="245" y="199"/>
                    <a:pt x="247" y="207"/>
                    <a:pt x="261" y="213"/>
                  </a:cubicBezTo>
                  <a:cubicBezTo>
                    <a:pt x="272" y="218"/>
                    <a:pt x="287" y="219"/>
                    <a:pt x="301" y="220"/>
                  </a:cubicBezTo>
                  <a:cubicBezTo>
                    <a:pt x="311" y="221"/>
                    <a:pt x="322" y="222"/>
                    <a:pt x="331" y="224"/>
                  </a:cubicBezTo>
                  <a:cubicBezTo>
                    <a:pt x="352" y="228"/>
                    <a:pt x="352" y="228"/>
                    <a:pt x="352" y="228"/>
                  </a:cubicBezTo>
                  <a:cubicBezTo>
                    <a:pt x="363" y="231"/>
                    <a:pt x="375" y="233"/>
                    <a:pt x="384" y="237"/>
                  </a:cubicBezTo>
                  <a:cubicBezTo>
                    <a:pt x="385" y="238"/>
                    <a:pt x="387" y="242"/>
                    <a:pt x="387" y="242"/>
                  </a:cubicBezTo>
                  <a:cubicBezTo>
                    <a:pt x="388" y="244"/>
                    <a:pt x="389" y="245"/>
                    <a:pt x="390" y="247"/>
                  </a:cubicBezTo>
                  <a:cubicBezTo>
                    <a:pt x="381" y="238"/>
                    <a:pt x="370" y="238"/>
                    <a:pt x="359" y="239"/>
                  </a:cubicBezTo>
                  <a:cubicBezTo>
                    <a:pt x="347" y="239"/>
                    <a:pt x="347" y="239"/>
                    <a:pt x="347" y="239"/>
                  </a:cubicBezTo>
                  <a:cubicBezTo>
                    <a:pt x="336" y="239"/>
                    <a:pt x="328" y="236"/>
                    <a:pt x="318" y="234"/>
                  </a:cubicBezTo>
                  <a:cubicBezTo>
                    <a:pt x="309" y="231"/>
                    <a:pt x="309" y="231"/>
                    <a:pt x="309" y="231"/>
                  </a:cubicBezTo>
                  <a:cubicBezTo>
                    <a:pt x="283" y="225"/>
                    <a:pt x="261" y="230"/>
                    <a:pt x="238" y="236"/>
                  </a:cubicBezTo>
                  <a:cubicBezTo>
                    <a:pt x="215" y="241"/>
                    <a:pt x="215" y="241"/>
                    <a:pt x="215" y="241"/>
                  </a:cubicBezTo>
                  <a:cubicBezTo>
                    <a:pt x="205" y="243"/>
                    <a:pt x="196" y="244"/>
                    <a:pt x="188" y="245"/>
                  </a:cubicBezTo>
                  <a:cubicBezTo>
                    <a:pt x="167" y="247"/>
                    <a:pt x="147" y="249"/>
                    <a:pt x="125" y="262"/>
                  </a:cubicBezTo>
                  <a:cubicBezTo>
                    <a:pt x="120" y="264"/>
                    <a:pt x="120" y="264"/>
                    <a:pt x="120" y="264"/>
                  </a:cubicBezTo>
                  <a:cubicBezTo>
                    <a:pt x="102" y="275"/>
                    <a:pt x="81" y="287"/>
                    <a:pt x="62" y="291"/>
                  </a:cubicBezTo>
                  <a:cubicBezTo>
                    <a:pt x="53" y="294"/>
                    <a:pt x="43" y="293"/>
                    <a:pt x="33" y="291"/>
                  </a:cubicBezTo>
                  <a:cubicBezTo>
                    <a:pt x="21" y="290"/>
                    <a:pt x="10" y="289"/>
                    <a:pt x="1" y="293"/>
                  </a:cubicBezTo>
                  <a:cubicBezTo>
                    <a:pt x="0" y="293"/>
                    <a:pt x="0" y="294"/>
                    <a:pt x="0" y="295"/>
                  </a:cubicBezTo>
                  <a:cubicBezTo>
                    <a:pt x="0" y="296"/>
                    <a:pt x="1" y="296"/>
                    <a:pt x="2" y="296"/>
                  </a:cubicBezTo>
                  <a:cubicBezTo>
                    <a:pt x="11" y="292"/>
                    <a:pt x="21" y="293"/>
                    <a:pt x="33" y="294"/>
                  </a:cubicBezTo>
                  <a:cubicBezTo>
                    <a:pt x="43" y="296"/>
                    <a:pt x="53" y="297"/>
                    <a:pt x="62" y="294"/>
                  </a:cubicBezTo>
                  <a:cubicBezTo>
                    <a:pt x="82" y="290"/>
                    <a:pt x="103" y="278"/>
                    <a:pt x="121" y="267"/>
                  </a:cubicBezTo>
                  <a:cubicBezTo>
                    <a:pt x="126" y="264"/>
                    <a:pt x="126" y="264"/>
                    <a:pt x="126" y="264"/>
                  </a:cubicBezTo>
                  <a:cubicBezTo>
                    <a:pt x="148" y="252"/>
                    <a:pt x="167" y="250"/>
                    <a:pt x="188" y="248"/>
                  </a:cubicBezTo>
                  <a:cubicBezTo>
                    <a:pt x="197" y="247"/>
                    <a:pt x="206" y="246"/>
                    <a:pt x="215" y="244"/>
                  </a:cubicBezTo>
                  <a:cubicBezTo>
                    <a:pt x="239" y="239"/>
                    <a:pt x="239" y="239"/>
                    <a:pt x="239" y="239"/>
                  </a:cubicBezTo>
                  <a:cubicBezTo>
                    <a:pt x="262" y="233"/>
                    <a:pt x="283" y="228"/>
                    <a:pt x="308" y="234"/>
                  </a:cubicBezTo>
                  <a:cubicBezTo>
                    <a:pt x="318" y="237"/>
                    <a:pt x="318" y="237"/>
                    <a:pt x="318" y="237"/>
                  </a:cubicBezTo>
                  <a:cubicBezTo>
                    <a:pt x="327" y="239"/>
                    <a:pt x="335" y="242"/>
                    <a:pt x="347" y="242"/>
                  </a:cubicBezTo>
                  <a:cubicBezTo>
                    <a:pt x="359" y="242"/>
                    <a:pt x="359" y="242"/>
                    <a:pt x="359" y="242"/>
                  </a:cubicBezTo>
                  <a:cubicBezTo>
                    <a:pt x="372" y="241"/>
                    <a:pt x="383" y="241"/>
                    <a:pt x="391" y="253"/>
                  </a:cubicBezTo>
                  <a:cubicBezTo>
                    <a:pt x="391" y="254"/>
                    <a:pt x="392" y="254"/>
                    <a:pt x="393" y="254"/>
                  </a:cubicBezTo>
                  <a:cubicBezTo>
                    <a:pt x="393" y="254"/>
                    <a:pt x="394" y="253"/>
                    <a:pt x="394" y="252"/>
                  </a:cubicBezTo>
                  <a:cubicBezTo>
                    <a:pt x="394" y="247"/>
                    <a:pt x="392" y="244"/>
                    <a:pt x="390" y="240"/>
                  </a:cubicBezTo>
                  <a:cubicBezTo>
                    <a:pt x="387" y="235"/>
                    <a:pt x="387" y="235"/>
                    <a:pt x="387" y="235"/>
                  </a:cubicBezTo>
                  <a:cubicBezTo>
                    <a:pt x="387" y="234"/>
                    <a:pt x="386" y="234"/>
                    <a:pt x="386" y="234"/>
                  </a:cubicBezTo>
                  <a:cubicBezTo>
                    <a:pt x="376" y="230"/>
                    <a:pt x="364" y="228"/>
                    <a:pt x="352" y="225"/>
                  </a:cubicBezTo>
                  <a:cubicBezTo>
                    <a:pt x="332" y="221"/>
                    <a:pt x="332" y="221"/>
                    <a:pt x="332" y="221"/>
                  </a:cubicBezTo>
                  <a:cubicBezTo>
                    <a:pt x="323" y="219"/>
                    <a:pt x="312" y="218"/>
                    <a:pt x="301" y="217"/>
                  </a:cubicBezTo>
                  <a:cubicBezTo>
                    <a:pt x="287" y="216"/>
                    <a:pt x="273" y="215"/>
                    <a:pt x="262" y="211"/>
                  </a:cubicBezTo>
                  <a:cubicBezTo>
                    <a:pt x="247" y="204"/>
                    <a:pt x="247" y="195"/>
                    <a:pt x="248" y="183"/>
                  </a:cubicBezTo>
                  <a:cubicBezTo>
                    <a:pt x="248" y="177"/>
                    <a:pt x="249" y="171"/>
                    <a:pt x="247" y="164"/>
                  </a:cubicBezTo>
                  <a:cubicBezTo>
                    <a:pt x="246" y="159"/>
                    <a:pt x="244" y="155"/>
                    <a:pt x="242" y="151"/>
                  </a:cubicBezTo>
                  <a:cubicBezTo>
                    <a:pt x="237" y="141"/>
                    <a:pt x="233" y="134"/>
                    <a:pt x="246" y="123"/>
                  </a:cubicBezTo>
                  <a:cubicBezTo>
                    <a:pt x="246" y="123"/>
                    <a:pt x="247" y="123"/>
                    <a:pt x="247" y="122"/>
                  </a:cubicBezTo>
                  <a:cubicBezTo>
                    <a:pt x="247" y="122"/>
                    <a:pt x="246" y="121"/>
                    <a:pt x="246" y="121"/>
                  </a:cubicBezTo>
                  <a:cubicBezTo>
                    <a:pt x="232" y="105"/>
                    <a:pt x="230" y="93"/>
                    <a:pt x="228" y="78"/>
                  </a:cubicBezTo>
                  <a:cubicBezTo>
                    <a:pt x="227" y="70"/>
                    <a:pt x="226" y="62"/>
                    <a:pt x="223" y="52"/>
                  </a:cubicBezTo>
                  <a:cubicBezTo>
                    <a:pt x="219" y="42"/>
                    <a:pt x="219" y="42"/>
                    <a:pt x="219" y="42"/>
                  </a:cubicBezTo>
                  <a:cubicBezTo>
                    <a:pt x="213" y="28"/>
                    <a:pt x="207" y="13"/>
                    <a:pt x="220" y="3"/>
                  </a:cubicBezTo>
                  <a:cubicBezTo>
                    <a:pt x="220" y="3"/>
                    <a:pt x="220" y="2"/>
                    <a:pt x="220" y="1"/>
                  </a:cubicBezTo>
                  <a:cubicBezTo>
                    <a:pt x="219" y="1"/>
                    <a:pt x="218" y="0"/>
                    <a:pt x="218"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4" name="Freeform 541">
              <a:extLst>
                <a:ext uri="{FF2B5EF4-FFF2-40B4-BE49-F238E27FC236}">
                  <a16:creationId xmlns:a16="http://schemas.microsoft.com/office/drawing/2014/main" id="{0D0849DE-224D-4BBF-5BAA-B98D5ACC446B}"/>
                </a:ext>
              </a:extLst>
            </p:cNvPr>
            <p:cNvSpPr>
              <a:spLocks noEditPoints="1"/>
            </p:cNvSpPr>
            <p:nvPr/>
          </p:nvSpPr>
          <p:spPr bwMode="auto">
            <a:xfrm>
              <a:off x="2077" y="957"/>
              <a:ext cx="1378" cy="916"/>
            </a:xfrm>
            <a:custGeom>
              <a:avLst/>
              <a:gdLst>
                <a:gd name="T0" fmla="*/ 2828 w 457"/>
                <a:gd name="T1" fmla="*/ 929 h 285"/>
                <a:gd name="T2" fmla="*/ 27 w 457"/>
                <a:gd name="T3" fmla="*/ 2057 h 285"/>
                <a:gd name="T4" fmla="*/ 573 w 457"/>
                <a:gd name="T5" fmla="*/ 1993 h 285"/>
                <a:gd name="T6" fmla="*/ 3127 w 457"/>
                <a:gd name="T7" fmla="*/ 2623 h 285"/>
                <a:gd name="T8" fmla="*/ 3208 w 457"/>
                <a:gd name="T9" fmla="*/ 1890 h 285"/>
                <a:gd name="T10" fmla="*/ 5455 w 457"/>
                <a:gd name="T11" fmla="*/ 495 h 285"/>
                <a:gd name="T12" fmla="*/ 6800 w 457"/>
                <a:gd name="T13" fmla="*/ 1662 h 285"/>
                <a:gd name="T14" fmla="*/ 7264 w 457"/>
                <a:gd name="T15" fmla="*/ 2128 h 285"/>
                <a:gd name="T16" fmla="*/ 7430 w 457"/>
                <a:gd name="T17" fmla="*/ 4082 h 285"/>
                <a:gd name="T18" fmla="*/ 6447 w 457"/>
                <a:gd name="T19" fmla="*/ 6569 h 285"/>
                <a:gd name="T20" fmla="*/ 5156 w 457"/>
                <a:gd name="T21" fmla="*/ 6643 h 285"/>
                <a:gd name="T22" fmla="*/ 6745 w 457"/>
                <a:gd name="T23" fmla="*/ 6910 h 285"/>
                <a:gd name="T24" fmla="*/ 6938 w 457"/>
                <a:gd name="T25" fmla="*/ 8771 h 285"/>
                <a:gd name="T26" fmla="*/ 5783 w 457"/>
                <a:gd name="T27" fmla="*/ 8729 h 285"/>
                <a:gd name="T28" fmla="*/ 9100 w 457"/>
                <a:gd name="T29" fmla="*/ 9192 h 285"/>
                <a:gd name="T30" fmla="*/ 8666 w 457"/>
                <a:gd name="T31" fmla="*/ 8864 h 285"/>
                <a:gd name="T32" fmla="*/ 7837 w 457"/>
                <a:gd name="T33" fmla="*/ 8337 h 285"/>
                <a:gd name="T34" fmla="*/ 8256 w 457"/>
                <a:gd name="T35" fmla="*/ 6508 h 285"/>
                <a:gd name="T36" fmla="*/ 8202 w 457"/>
                <a:gd name="T37" fmla="*/ 6103 h 285"/>
                <a:gd name="T38" fmla="*/ 7565 w 457"/>
                <a:gd name="T39" fmla="*/ 5384 h 285"/>
                <a:gd name="T40" fmla="*/ 7728 w 457"/>
                <a:gd name="T41" fmla="*/ 2385 h 285"/>
                <a:gd name="T42" fmla="*/ 8693 w 457"/>
                <a:gd name="T43" fmla="*/ 527 h 285"/>
                <a:gd name="T44" fmla="*/ 12474 w 457"/>
                <a:gd name="T45" fmla="*/ 1694 h 285"/>
                <a:gd name="T46" fmla="*/ 12529 w 457"/>
                <a:gd name="T47" fmla="*/ 1623 h 285"/>
                <a:gd name="T48" fmla="*/ 8419 w 457"/>
                <a:gd name="T49" fmla="*/ 196 h 285"/>
                <a:gd name="T50" fmla="*/ 4909 w 457"/>
                <a:gd name="T51" fmla="*/ 196 h 285"/>
                <a:gd name="T52" fmla="*/ 4936 w 457"/>
                <a:gd name="T53" fmla="*/ 299 h 285"/>
                <a:gd name="T54" fmla="*/ 7511 w 457"/>
                <a:gd name="T55" fmla="*/ 1096 h 285"/>
                <a:gd name="T56" fmla="*/ 8500 w 457"/>
                <a:gd name="T57" fmla="*/ 299 h 285"/>
                <a:gd name="T58" fmla="*/ 11594 w 457"/>
                <a:gd name="T59" fmla="*/ 868 h 285"/>
                <a:gd name="T60" fmla="*/ 7728 w 457"/>
                <a:gd name="T61" fmla="*/ 2025 h 285"/>
                <a:gd name="T62" fmla="*/ 7538 w 457"/>
                <a:gd name="T63" fmla="*/ 4246 h 285"/>
                <a:gd name="T64" fmla="*/ 7647 w 457"/>
                <a:gd name="T65" fmla="*/ 6042 h 285"/>
                <a:gd name="T66" fmla="*/ 8693 w 457"/>
                <a:gd name="T67" fmla="*/ 6341 h 285"/>
                <a:gd name="T68" fmla="*/ 7701 w 457"/>
                <a:gd name="T69" fmla="*/ 7932 h 285"/>
                <a:gd name="T70" fmla="*/ 8283 w 457"/>
                <a:gd name="T71" fmla="*/ 8832 h 285"/>
                <a:gd name="T72" fmla="*/ 9155 w 457"/>
                <a:gd name="T73" fmla="*/ 9028 h 285"/>
                <a:gd name="T74" fmla="*/ 5838 w 457"/>
                <a:gd name="T75" fmla="*/ 8832 h 285"/>
                <a:gd name="T76" fmla="*/ 6664 w 457"/>
                <a:gd name="T77" fmla="*/ 8864 h 285"/>
                <a:gd name="T78" fmla="*/ 7291 w 457"/>
                <a:gd name="T79" fmla="*/ 6868 h 285"/>
                <a:gd name="T80" fmla="*/ 5346 w 457"/>
                <a:gd name="T81" fmla="*/ 6839 h 285"/>
                <a:gd name="T82" fmla="*/ 6190 w 457"/>
                <a:gd name="T83" fmla="*/ 6737 h 285"/>
                <a:gd name="T84" fmla="*/ 7101 w 457"/>
                <a:gd name="T85" fmla="*/ 6103 h 285"/>
                <a:gd name="T86" fmla="*/ 7400 w 457"/>
                <a:gd name="T87" fmla="*/ 2356 h 285"/>
                <a:gd name="T88" fmla="*/ 6884 w 457"/>
                <a:gd name="T89" fmla="*/ 1559 h 285"/>
                <a:gd name="T90" fmla="*/ 5455 w 457"/>
                <a:gd name="T91" fmla="*/ 402 h 285"/>
                <a:gd name="T92" fmla="*/ 3127 w 457"/>
                <a:gd name="T93" fmla="*/ 1662 h 285"/>
                <a:gd name="T94" fmla="*/ 3127 w 457"/>
                <a:gd name="T95" fmla="*/ 2427 h 285"/>
                <a:gd name="T96" fmla="*/ 911 w 457"/>
                <a:gd name="T97" fmla="*/ 1797 h 285"/>
                <a:gd name="T98" fmla="*/ 1426 w 457"/>
                <a:gd name="T99" fmla="*/ 1456 h 285"/>
                <a:gd name="T100" fmla="*/ 2883 w 457"/>
                <a:gd name="T101" fmla="*/ 993 h 285"/>
                <a:gd name="T102" fmla="*/ 911 w 457"/>
                <a:gd name="T103" fmla="*/ 1797 h 285"/>
                <a:gd name="T104" fmla="*/ 938 w 457"/>
                <a:gd name="T105" fmla="*/ 1890 h 2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57" h="285">
                  <a:moveTo>
                    <a:pt x="179" y="6"/>
                  </a:moveTo>
                  <a:cubicBezTo>
                    <a:pt x="172" y="8"/>
                    <a:pt x="163" y="9"/>
                    <a:pt x="154" y="10"/>
                  </a:cubicBezTo>
                  <a:cubicBezTo>
                    <a:pt x="132" y="13"/>
                    <a:pt x="110" y="15"/>
                    <a:pt x="103" y="28"/>
                  </a:cubicBezTo>
                  <a:cubicBezTo>
                    <a:pt x="100" y="27"/>
                    <a:pt x="89" y="25"/>
                    <a:pt x="73" y="32"/>
                  </a:cubicBezTo>
                  <a:cubicBezTo>
                    <a:pt x="51" y="41"/>
                    <a:pt x="51" y="41"/>
                    <a:pt x="51" y="41"/>
                  </a:cubicBezTo>
                  <a:cubicBezTo>
                    <a:pt x="35" y="47"/>
                    <a:pt x="15" y="55"/>
                    <a:pt x="1" y="62"/>
                  </a:cubicBezTo>
                  <a:cubicBezTo>
                    <a:pt x="1" y="62"/>
                    <a:pt x="0" y="63"/>
                    <a:pt x="1" y="64"/>
                  </a:cubicBezTo>
                  <a:cubicBezTo>
                    <a:pt x="1" y="64"/>
                    <a:pt x="2" y="65"/>
                    <a:pt x="3" y="64"/>
                  </a:cubicBezTo>
                  <a:cubicBezTo>
                    <a:pt x="8" y="62"/>
                    <a:pt x="15" y="61"/>
                    <a:pt x="21" y="60"/>
                  </a:cubicBezTo>
                  <a:cubicBezTo>
                    <a:pt x="34" y="57"/>
                    <a:pt x="34" y="57"/>
                    <a:pt x="34" y="57"/>
                  </a:cubicBezTo>
                  <a:cubicBezTo>
                    <a:pt x="36" y="56"/>
                    <a:pt x="36" y="56"/>
                    <a:pt x="36" y="56"/>
                  </a:cubicBezTo>
                  <a:cubicBezTo>
                    <a:pt x="76" y="43"/>
                    <a:pt x="91" y="38"/>
                    <a:pt x="114" y="79"/>
                  </a:cubicBezTo>
                  <a:cubicBezTo>
                    <a:pt x="114" y="79"/>
                    <a:pt x="115" y="80"/>
                    <a:pt x="115" y="79"/>
                  </a:cubicBezTo>
                  <a:cubicBezTo>
                    <a:pt x="116" y="79"/>
                    <a:pt x="116" y="79"/>
                    <a:pt x="116" y="78"/>
                  </a:cubicBezTo>
                  <a:cubicBezTo>
                    <a:pt x="117" y="70"/>
                    <a:pt x="117" y="64"/>
                    <a:pt x="117" y="57"/>
                  </a:cubicBezTo>
                  <a:cubicBezTo>
                    <a:pt x="116" y="43"/>
                    <a:pt x="116" y="34"/>
                    <a:pt x="135" y="26"/>
                  </a:cubicBezTo>
                  <a:cubicBezTo>
                    <a:pt x="147" y="22"/>
                    <a:pt x="159" y="20"/>
                    <a:pt x="172" y="19"/>
                  </a:cubicBezTo>
                  <a:cubicBezTo>
                    <a:pt x="181" y="18"/>
                    <a:pt x="190" y="17"/>
                    <a:pt x="199" y="15"/>
                  </a:cubicBezTo>
                  <a:cubicBezTo>
                    <a:pt x="224" y="9"/>
                    <a:pt x="240" y="18"/>
                    <a:pt x="247" y="28"/>
                  </a:cubicBezTo>
                  <a:cubicBezTo>
                    <a:pt x="251" y="35"/>
                    <a:pt x="252" y="42"/>
                    <a:pt x="247" y="49"/>
                  </a:cubicBezTo>
                  <a:cubicBezTo>
                    <a:pt x="247" y="49"/>
                    <a:pt x="247" y="50"/>
                    <a:pt x="248" y="50"/>
                  </a:cubicBezTo>
                  <a:cubicBezTo>
                    <a:pt x="248" y="51"/>
                    <a:pt x="249" y="51"/>
                    <a:pt x="249" y="51"/>
                  </a:cubicBezTo>
                  <a:cubicBezTo>
                    <a:pt x="253" y="49"/>
                    <a:pt x="255" y="49"/>
                    <a:pt x="257" y="50"/>
                  </a:cubicBezTo>
                  <a:cubicBezTo>
                    <a:pt x="261" y="52"/>
                    <a:pt x="263" y="58"/>
                    <a:pt x="265" y="64"/>
                  </a:cubicBezTo>
                  <a:cubicBezTo>
                    <a:pt x="266" y="67"/>
                    <a:pt x="266" y="70"/>
                    <a:pt x="268" y="72"/>
                  </a:cubicBezTo>
                  <a:cubicBezTo>
                    <a:pt x="272" y="87"/>
                    <a:pt x="271" y="94"/>
                    <a:pt x="271" y="107"/>
                  </a:cubicBezTo>
                  <a:cubicBezTo>
                    <a:pt x="271" y="123"/>
                    <a:pt x="271" y="123"/>
                    <a:pt x="271" y="123"/>
                  </a:cubicBezTo>
                  <a:cubicBezTo>
                    <a:pt x="271" y="148"/>
                    <a:pt x="265" y="179"/>
                    <a:pt x="258" y="182"/>
                  </a:cubicBezTo>
                  <a:cubicBezTo>
                    <a:pt x="254" y="183"/>
                    <a:pt x="251" y="186"/>
                    <a:pt x="248" y="189"/>
                  </a:cubicBezTo>
                  <a:cubicBezTo>
                    <a:pt x="244" y="193"/>
                    <a:pt x="240" y="198"/>
                    <a:pt x="235" y="198"/>
                  </a:cubicBezTo>
                  <a:cubicBezTo>
                    <a:pt x="233" y="198"/>
                    <a:pt x="229" y="199"/>
                    <a:pt x="225" y="200"/>
                  </a:cubicBezTo>
                  <a:cubicBezTo>
                    <a:pt x="217" y="203"/>
                    <a:pt x="206" y="206"/>
                    <a:pt x="199" y="201"/>
                  </a:cubicBezTo>
                  <a:cubicBezTo>
                    <a:pt x="195" y="199"/>
                    <a:pt x="190" y="197"/>
                    <a:pt x="188" y="200"/>
                  </a:cubicBezTo>
                  <a:cubicBezTo>
                    <a:pt x="186" y="202"/>
                    <a:pt x="188" y="205"/>
                    <a:pt x="193" y="209"/>
                  </a:cubicBezTo>
                  <a:cubicBezTo>
                    <a:pt x="199" y="214"/>
                    <a:pt x="232" y="211"/>
                    <a:pt x="245" y="208"/>
                  </a:cubicBezTo>
                  <a:cubicBezTo>
                    <a:pt x="245" y="208"/>
                    <a:pt x="246" y="208"/>
                    <a:pt x="246" y="208"/>
                  </a:cubicBezTo>
                  <a:cubicBezTo>
                    <a:pt x="256" y="206"/>
                    <a:pt x="260" y="205"/>
                    <a:pt x="263" y="208"/>
                  </a:cubicBezTo>
                  <a:cubicBezTo>
                    <a:pt x="270" y="218"/>
                    <a:pt x="277" y="250"/>
                    <a:pt x="269" y="258"/>
                  </a:cubicBezTo>
                  <a:cubicBezTo>
                    <a:pt x="263" y="263"/>
                    <a:pt x="259" y="263"/>
                    <a:pt x="253" y="264"/>
                  </a:cubicBezTo>
                  <a:cubicBezTo>
                    <a:pt x="243" y="264"/>
                    <a:pt x="243" y="264"/>
                    <a:pt x="243" y="264"/>
                  </a:cubicBezTo>
                  <a:cubicBezTo>
                    <a:pt x="243" y="264"/>
                    <a:pt x="237" y="264"/>
                    <a:pt x="237" y="264"/>
                  </a:cubicBezTo>
                  <a:cubicBezTo>
                    <a:pt x="222" y="261"/>
                    <a:pt x="215" y="260"/>
                    <a:pt x="211" y="263"/>
                  </a:cubicBezTo>
                  <a:cubicBezTo>
                    <a:pt x="210" y="266"/>
                    <a:pt x="210" y="266"/>
                    <a:pt x="210" y="266"/>
                  </a:cubicBezTo>
                  <a:cubicBezTo>
                    <a:pt x="210" y="274"/>
                    <a:pt x="230" y="285"/>
                    <a:pt x="273" y="285"/>
                  </a:cubicBezTo>
                  <a:cubicBezTo>
                    <a:pt x="286" y="285"/>
                    <a:pt x="316" y="285"/>
                    <a:pt x="332" y="277"/>
                  </a:cubicBezTo>
                  <a:cubicBezTo>
                    <a:pt x="337" y="275"/>
                    <a:pt x="338" y="272"/>
                    <a:pt x="337" y="271"/>
                  </a:cubicBezTo>
                  <a:cubicBezTo>
                    <a:pt x="336" y="269"/>
                    <a:pt x="333" y="267"/>
                    <a:pt x="329" y="269"/>
                  </a:cubicBezTo>
                  <a:cubicBezTo>
                    <a:pt x="326" y="270"/>
                    <a:pt x="322" y="268"/>
                    <a:pt x="316" y="267"/>
                  </a:cubicBezTo>
                  <a:cubicBezTo>
                    <a:pt x="312" y="266"/>
                    <a:pt x="308" y="264"/>
                    <a:pt x="303" y="263"/>
                  </a:cubicBezTo>
                  <a:cubicBezTo>
                    <a:pt x="303" y="263"/>
                    <a:pt x="296" y="262"/>
                    <a:pt x="296" y="262"/>
                  </a:cubicBezTo>
                  <a:cubicBezTo>
                    <a:pt x="289" y="260"/>
                    <a:pt x="287" y="260"/>
                    <a:pt x="286" y="251"/>
                  </a:cubicBezTo>
                  <a:cubicBezTo>
                    <a:pt x="286" y="248"/>
                    <a:pt x="285" y="243"/>
                    <a:pt x="284" y="239"/>
                  </a:cubicBezTo>
                  <a:cubicBezTo>
                    <a:pt x="282" y="229"/>
                    <a:pt x="280" y="217"/>
                    <a:pt x="283" y="207"/>
                  </a:cubicBezTo>
                  <a:cubicBezTo>
                    <a:pt x="286" y="197"/>
                    <a:pt x="297" y="195"/>
                    <a:pt x="301" y="196"/>
                  </a:cubicBezTo>
                  <a:cubicBezTo>
                    <a:pt x="304" y="196"/>
                    <a:pt x="318" y="197"/>
                    <a:pt x="320" y="192"/>
                  </a:cubicBezTo>
                  <a:cubicBezTo>
                    <a:pt x="321" y="190"/>
                    <a:pt x="320" y="188"/>
                    <a:pt x="317" y="187"/>
                  </a:cubicBezTo>
                  <a:cubicBezTo>
                    <a:pt x="314" y="184"/>
                    <a:pt x="306" y="184"/>
                    <a:pt x="299" y="184"/>
                  </a:cubicBezTo>
                  <a:cubicBezTo>
                    <a:pt x="292" y="184"/>
                    <a:pt x="283" y="184"/>
                    <a:pt x="282" y="181"/>
                  </a:cubicBezTo>
                  <a:cubicBezTo>
                    <a:pt x="279" y="174"/>
                    <a:pt x="279" y="174"/>
                    <a:pt x="279" y="174"/>
                  </a:cubicBezTo>
                  <a:cubicBezTo>
                    <a:pt x="277" y="170"/>
                    <a:pt x="275" y="167"/>
                    <a:pt x="276" y="162"/>
                  </a:cubicBezTo>
                  <a:cubicBezTo>
                    <a:pt x="278" y="153"/>
                    <a:pt x="278" y="144"/>
                    <a:pt x="278" y="128"/>
                  </a:cubicBezTo>
                  <a:cubicBezTo>
                    <a:pt x="278" y="128"/>
                    <a:pt x="278" y="115"/>
                    <a:pt x="278" y="115"/>
                  </a:cubicBezTo>
                  <a:cubicBezTo>
                    <a:pt x="278" y="100"/>
                    <a:pt x="278" y="88"/>
                    <a:pt x="282" y="72"/>
                  </a:cubicBezTo>
                  <a:cubicBezTo>
                    <a:pt x="283" y="70"/>
                    <a:pt x="284" y="66"/>
                    <a:pt x="285" y="61"/>
                  </a:cubicBezTo>
                  <a:cubicBezTo>
                    <a:pt x="287" y="47"/>
                    <a:pt x="291" y="25"/>
                    <a:pt x="314" y="17"/>
                  </a:cubicBezTo>
                  <a:cubicBezTo>
                    <a:pt x="317" y="16"/>
                    <a:pt x="317" y="16"/>
                    <a:pt x="317" y="16"/>
                  </a:cubicBezTo>
                  <a:cubicBezTo>
                    <a:pt x="335" y="13"/>
                    <a:pt x="400" y="20"/>
                    <a:pt x="422" y="29"/>
                  </a:cubicBezTo>
                  <a:cubicBezTo>
                    <a:pt x="438" y="35"/>
                    <a:pt x="448" y="42"/>
                    <a:pt x="453" y="50"/>
                  </a:cubicBezTo>
                  <a:cubicBezTo>
                    <a:pt x="454" y="51"/>
                    <a:pt x="454" y="51"/>
                    <a:pt x="455" y="51"/>
                  </a:cubicBezTo>
                  <a:cubicBezTo>
                    <a:pt x="456" y="51"/>
                    <a:pt x="456" y="51"/>
                    <a:pt x="456" y="51"/>
                  </a:cubicBezTo>
                  <a:cubicBezTo>
                    <a:pt x="456" y="51"/>
                    <a:pt x="457" y="50"/>
                    <a:pt x="457" y="50"/>
                  </a:cubicBezTo>
                  <a:cubicBezTo>
                    <a:pt x="457" y="50"/>
                    <a:pt x="457" y="49"/>
                    <a:pt x="457" y="49"/>
                  </a:cubicBezTo>
                  <a:cubicBezTo>
                    <a:pt x="456" y="47"/>
                    <a:pt x="436" y="20"/>
                    <a:pt x="404" y="14"/>
                  </a:cubicBezTo>
                  <a:cubicBezTo>
                    <a:pt x="370" y="8"/>
                    <a:pt x="327" y="4"/>
                    <a:pt x="310" y="6"/>
                  </a:cubicBezTo>
                  <a:cubicBezTo>
                    <a:pt x="307" y="6"/>
                    <a:pt x="307" y="6"/>
                    <a:pt x="307" y="6"/>
                  </a:cubicBezTo>
                  <a:cubicBezTo>
                    <a:pt x="291" y="8"/>
                    <a:pt x="280" y="9"/>
                    <a:pt x="273" y="27"/>
                  </a:cubicBezTo>
                  <a:cubicBezTo>
                    <a:pt x="270" y="19"/>
                    <a:pt x="260" y="11"/>
                    <a:pt x="248" y="6"/>
                  </a:cubicBezTo>
                  <a:cubicBezTo>
                    <a:pt x="234" y="0"/>
                    <a:pt x="204" y="0"/>
                    <a:pt x="179" y="6"/>
                  </a:cubicBezTo>
                  <a:close/>
                  <a:moveTo>
                    <a:pt x="105" y="30"/>
                  </a:moveTo>
                  <a:cubicBezTo>
                    <a:pt x="110" y="18"/>
                    <a:pt x="134" y="15"/>
                    <a:pt x="154" y="13"/>
                  </a:cubicBezTo>
                  <a:cubicBezTo>
                    <a:pt x="164" y="12"/>
                    <a:pt x="173" y="11"/>
                    <a:pt x="180" y="9"/>
                  </a:cubicBezTo>
                  <a:cubicBezTo>
                    <a:pt x="204" y="3"/>
                    <a:pt x="233" y="3"/>
                    <a:pt x="247" y="9"/>
                  </a:cubicBezTo>
                  <a:cubicBezTo>
                    <a:pt x="260" y="14"/>
                    <a:pt x="270" y="24"/>
                    <a:pt x="272" y="32"/>
                  </a:cubicBezTo>
                  <a:cubicBezTo>
                    <a:pt x="272" y="32"/>
                    <a:pt x="273" y="33"/>
                    <a:pt x="274" y="33"/>
                  </a:cubicBezTo>
                  <a:cubicBezTo>
                    <a:pt x="274" y="33"/>
                    <a:pt x="275" y="32"/>
                    <a:pt x="275" y="32"/>
                  </a:cubicBezTo>
                  <a:cubicBezTo>
                    <a:pt x="281" y="12"/>
                    <a:pt x="290" y="11"/>
                    <a:pt x="307" y="9"/>
                  </a:cubicBezTo>
                  <a:cubicBezTo>
                    <a:pt x="310" y="9"/>
                    <a:pt x="310" y="9"/>
                    <a:pt x="310" y="9"/>
                  </a:cubicBezTo>
                  <a:cubicBezTo>
                    <a:pt x="327" y="7"/>
                    <a:pt x="370" y="11"/>
                    <a:pt x="403" y="17"/>
                  </a:cubicBezTo>
                  <a:cubicBezTo>
                    <a:pt x="416" y="19"/>
                    <a:pt x="426" y="25"/>
                    <a:pt x="435" y="31"/>
                  </a:cubicBezTo>
                  <a:cubicBezTo>
                    <a:pt x="431" y="29"/>
                    <a:pt x="427" y="28"/>
                    <a:pt x="423" y="26"/>
                  </a:cubicBezTo>
                  <a:cubicBezTo>
                    <a:pt x="400" y="17"/>
                    <a:pt x="335" y="10"/>
                    <a:pt x="316" y="13"/>
                  </a:cubicBezTo>
                  <a:cubicBezTo>
                    <a:pt x="313" y="14"/>
                    <a:pt x="313" y="14"/>
                    <a:pt x="313" y="14"/>
                  </a:cubicBezTo>
                  <a:cubicBezTo>
                    <a:pt x="288" y="22"/>
                    <a:pt x="284" y="46"/>
                    <a:pt x="282" y="61"/>
                  </a:cubicBezTo>
                  <a:cubicBezTo>
                    <a:pt x="281" y="65"/>
                    <a:pt x="280" y="69"/>
                    <a:pt x="280" y="71"/>
                  </a:cubicBezTo>
                  <a:cubicBezTo>
                    <a:pt x="275" y="88"/>
                    <a:pt x="275" y="99"/>
                    <a:pt x="275" y="115"/>
                  </a:cubicBezTo>
                  <a:cubicBezTo>
                    <a:pt x="275" y="128"/>
                    <a:pt x="275" y="128"/>
                    <a:pt x="275" y="128"/>
                  </a:cubicBezTo>
                  <a:cubicBezTo>
                    <a:pt x="275" y="143"/>
                    <a:pt x="275" y="152"/>
                    <a:pt x="273" y="161"/>
                  </a:cubicBezTo>
                  <a:cubicBezTo>
                    <a:pt x="272" y="168"/>
                    <a:pt x="274" y="171"/>
                    <a:pt x="276" y="175"/>
                  </a:cubicBezTo>
                  <a:cubicBezTo>
                    <a:pt x="279" y="182"/>
                    <a:pt x="279" y="182"/>
                    <a:pt x="279" y="182"/>
                  </a:cubicBezTo>
                  <a:cubicBezTo>
                    <a:pt x="281" y="187"/>
                    <a:pt x="290" y="187"/>
                    <a:pt x="299" y="187"/>
                  </a:cubicBezTo>
                  <a:cubicBezTo>
                    <a:pt x="306" y="187"/>
                    <a:pt x="313" y="187"/>
                    <a:pt x="316" y="189"/>
                  </a:cubicBezTo>
                  <a:cubicBezTo>
                    <a:pt x="317" y="190"/>
                    <a:pt x="317" y="191"/>
                    <a:pt x="317" y="191"/>
                  </a:cubicBezTo>
                  <a:cubicBezTo>
                    <a:pt x="317" y="192"/>
                    <a:pt x="312" y="193"/>
                    <a:pt x="301" y="193"/>
                  </a:cubicBezTo>
                  <a:cubicBezTo>
                    <a:pt x="294" y="192"/>
                    <a:pt x="284" y="195"/>
                    <a:pt x="280" y="206"/>
                  </a:cubicBezTo>
                  <a:cubicBezTo>
                    <a:pt x="277" y="217"/>
                    <a:pt x="279" y="229"/>
                    <a:pt x="281" y="239"/>
                  </a:cubicBezTo>
                  <a:cubicBezTo>
                    <a:pt x="282" y="244"/>
                    <a:pt x="283" y="248"/>
                    <a:pt x="283" y="252"/>
                  </a:cubicBezTo>
                  <a:cubicBezTo>
                    <a:pt x="284" y="262"/>
                    <a:pt x="287" y="263"/>
                    <a:pt x="295" y="265"/>
                  </a:cubicBezTo>
                  <a:cubicBezTo>
                    <a:pt x="302" y="266"/>
                    <a:pt x="302" y="266"/>
                    <a:pt x="302" y="266"/>
                  </a:cubicBezTo>
                  <a:cubicBezTo>
                    <a:pt x="307" y="267"/>
                    <a:pt x="312" y="268"/>
                    <a:pt x="315" y="270"/>
                  </a:cubicBezTo>
                  <a:cubicBezTo>
                    <a:pt x="321" y="271"/>
                    <a:pt x="326" y="273"/>
                    <a:pt x="330" y="271"/>
                  </a:cubicBezTo>
                  <a:cubicBezTo>
                    <a:pt x="333" y="271"/>
                    <a:pt x="334" y="271"/>
                    <a:pt x="334" y="272"/>
                  </a:cubicBezTo>
                  <a:cubicBezTo>
                    <a:pt x="334" y="272"/>
                    <a:pt x="334" y="273"/>
                    <a:pt x="331" y="274"/>
                  </a:cubicBezTo>
                  <a:cubicBezTo>
                    <a:pt x="315" y="282"/>
                    <a:pt x="286" y="282"/>
                    <a:pt x="273" y="282"/>
                  </a:cubicBezTo>
                  <a:cubicBezTo>
                    <a:pt x="228" y="282"/>
                    <a:pt x="213" y="270"/>
                    <a:pt x="213" y="266"/>
                  </a:cubicBezTo>
                  <a:cubicBezTo>
                    <a:pt x="213" y="265"/>
                    <a:pt x="213" y="265"/>
                    <a:pt x="213" y="265"/>
                  </a:cubicBezTo>
                  <a:cubicBezTo>
                    <a:pt x="216" y="264"/>
                    <a:pt x="226" y="265"/>
                    <a:pt x="236" y="266"/>
                  </a:cubicBezTo>
                  <a:cubicBezTo>
                    <a:pt x="243" y="267"/>
                    <a:pt x="243" y="267"/>
                    <a:pt x="243" y="267"/>
                  </a:cubicBezTo>
                  <a:cubicBezTo>
                    <a:pt x="243" y="267"/>
                    <a:pt x="253" y="267"/>
                    <a:pt x="253" y="267"/>
                  </a:cubicBezTo>
                  <a:cubicBezTo>
                    <a:pt x="259" y="266"/>
                    <a:pt x="264" y="266"/>
                    <a:pt x="271" y="260"/>
                  </a:cubicBezTo>
                  <a:cubicBezTo>
                    <a:pt x="281" y="251"/>
                    <a:pt x="273" y="217"/>
                    <a:pt x="266" y="207"/>
                  </a:cubicBezTo>
                  <a:cubicBezTo>
                    <a:pt x="261" y="201"/>
                    <a:pt x="255" y="203"/>
                    <a:pt x="246" y="205"/>
                  </a:cubicBezTo>
                  <a:cubicBezTo>
                    <a:pt x="244" y="205"/>
                    <a:pt x="244" y="205"/>
                    <a:pt x="244" y="205"/>
                  </a:cubicBezTo>
                  <a:cubicBezTo>
                    <a:pt x="229" y="208"/>
                    <a:pt x="200" y="210"/>
                    <a:pt x="195" y="206"/>
                  </a:cubicBezTo>
                  <a:cubicBezTo>
                    <a:pt x="190" y="203"/>
                    <a:pt x="190" y="201"/>
                    <a:pt x="190" y="201"/>
                  </a:cubicBezTo>
                  <a:cubicBezTo>
                    <a:pt x="191" y="201"/>
                    <a:pt x="193" y="201"/>
                    <a:pt x="197" y="204"/>
                  </a:cubicBezTo>
                  <a:cubicBezTo>
                    <a:pt x="206" y="209"/>
                    <a:pt x="217" y="206"/>
                    <a:pt x="226" y="203"/>
                  </a:cubicBezTo>
                  <a:cubicBezTo>
                    <a:pt x="230" y="202"/>
                    <a:pt x="233" y="201"/>
                    <a:pt x="235" y="201"/>
                  </a:cubicBezTo>
                  <a:cubicBezTo>
                    <a:pt x="241" y="201"/>
                    <a:pt x="246" y="196"/>
                    <a:pt x="250" y="192"/>
                  </a:cubicBezTo>
                  <a:cubicBezTo>
                    <a:pt x="253" y="188"/>
                    <a:pt x="256" y="185"/>
                    <a:pt x="259" y="184"/>
                  </a:cubicBezTo>
                  <a:cubicBezTo>
                    <a:pt x="269" y="181"/>
                    <a:pt x="274" y="146"/>
                    <a:pt x="274" y="123"/>
                  </a:cubicBezTo>
                  <a:cubicBezTo>
                    <a:pt x="274" y="107"/>
                    <a:pt x="274" y="107"/>
                    <a:pt x="274" y="107"/>
                  </a:cubicBezTo>
                  <a:cubicBezTo>
                    <a:pt x="274" y="94"/>
                    <a:pt x="275" y="86"/>
                    <a:pt x="270" y="71"/>
                  </a:cubicBezTo>
                  <a:cubicBezTo>
                    <a:pt x="269" y="69"/>
                    <a:pt x="268" y="66"/>
                    <a:pt x="268" y="63"/>
                  </a:cubicBezTo>
                  <a:cubicBezTo>
                    <a:pt x="266" y="57"/>
                    <a:pt x="264" y="50"/>
                    <a:pt x="259" y="47"/>
                  </a:cubicBezTo>
                  <a:cubicBezTo>
                    <a:pt x="257" y="46"/>
                    <a:pt x="254" y="47"/>
                    <a:pt x="251" y="47"/>
                  </a:cubicBezTo>
                  <a:cubicBezTo>
                    <a:pt x="253" y="45"/>
                    <a:pt x="253" y="42"/>
                    <a:pt x="253" y="39"/>
                  </a:cubicBezTo>
                  <a:cubicBezTo>
                    <a:pt x="253" y="35"/>
                    <a:pt x="252" y="30"/>
                    <a:pt x="249" y="26"/>
                  </a:cubicBezTo>
                  <a:cubicBezTo>
                    <a:pt x="242" y="16"/>
                    <a:pt x="224" y="6"/>
                    <a:pt x="199" y="12"/>
                  </a:cubicBezTo>
                  <a:cubicBezTo>
                    <a:pt x="190" y="14"/>
                    <a:pt x="181" y="15"/>
                    <a:pt x="172" y="16"/>
                  </a:cubicBezTo>
                  <a:cubicBezTo>
                    <a:pt x="159" y="17"/>
                    <a:pt x="146" y="19"/>
                    <a:pt x="133" y="23"/>
                  </a:cubicBezTo>
                  <a:cubicBezTo>
                    <a:pt x="116" y="30"/>
                    <a:pt x="114" y="39"/>
                    <a:pt x="114" y="50"/>
                  </a:cubicBezTo>
                  <a:cubicBezTo>
                    <a:pt x="114" y="53"/>
                    <a:pt x="114" y="55"/>
                    <a:pt x="114" y="58"/>
                  </a:cubicBezTo>
                  <a:cubicBezTo>
                    <a:pt x="114" y="61"/>
                    <a:pt x="114" y="64"/>
                    <a:pt x="114" y="67"/>
                  </a:cubicBezTo>
                  <a:cubicBezTo>
                    <a:pt x="114" y="69"/>
                    <a:pt x="114" y="71"/>
                    <a:pt x="114" y="73"/>
                  </a:cubicBezTo>
                  <a:cubicBezTo>
                    <a:pt x="91" y="35"/>
                    <a:pt x="74" y="40"/>
                    <a:pt x="35" y="53"/>
                  </a:cubicBezTo>
                  <a:cubicBezTo>
                    <a:pt x="33" y="54"/>
                    <a:pt x="33" y="54"/>
                    <a:pt x="33" y="54"/>
                  </a:cubicBezTo>
                  <a:cubicBezTo>
                    <a:pt x="33" y="54"/>
                    <a:pt x="33" y="54"/>
                    <a:pt x="33" y="54"/>
                  </a:cubicBezTo>
                  <a:cubicBezTo>
                    <a:pt x="20" y="57"/>
                    <a:pt x="20" y="57"/>
                    <a:pt x="20" y="57"/>
                  </a:cubicBezTo>
                  <a:cubicBezTo>
                    <a:pt x="19" y="57"/>
                    <a:pt x="19" y="57"/>
                    <a:pt x="18" y="57"/>
                  </a:cubicBezTo>
                  <a:cubicBezTo>
                    <a:pt x="29" y="53"/>
                    <a:pt x="41" y="48"/>
                    <a:pt x="52" y="44"/>
                  </a:cubicBezTo>
                  <a:cubicBezTo>
                    <a:pt x="74" y="35"/>
                    <a:pt x="74" y="35"/>
                    <a:pt x="74" y="35"/>
                  </a:cubicBezTo>
                  <a:cubicBezTo>
                    <a:pt x="91" y="27"/>
                    <a:pt x="103" y="31"/>
                    <a:pt x="103" y="31"/>
                  </a:cubicBezTo>
                  <a:cubicBezTo>
                    <a:pt x="104" y="31"/>
                    <a:pt x="105" y="31"/>
                    <a:pt x="105" y="30"/>
                  </a:cubicBezTo>
                  <a:close/>
                  <a:moveTo>
                    <a:pt x="33" y="54"/>
                  </a:moveTo>
                  <a:cubicBezTo>
                    <a:pt x="33" y="54"/>
                    <a:pt x="33" y="54"/>
                    <a:pt x="33" y="54"/>
                  </a:cubicBezTo>
                  <a:moveTo>
                    <a:pt x="33" y="54"/>
                  </a:moveTo>
                  <a:cubicBezTo>
                    <a:pt x="33" y="54"/>
                    <a:pt x="33" y="54"/>
                    <a:pt x="33" y="54"/>
                  </a:cubicBezTo>
                  <a:close/>
                  <a:moveTo>
                    <a:pt x="34" y="57"/>
                  </a:moveTo>
                  <a:cubicBezTo>
                    <a:pt x="34" y="57"/>
                    <a:pt x="34" y="57"/>
                    <a:pt x="34" y="57"/>
                  </a:cubicBezTo>
                  <a:cubicBezTo>
                    <a:pt x="34" y="57"/>
                    <a:pt x="34" y="57"/>
                    <a:pt x="34" y="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5" name="Freeform 542">
              <a:extLst>
                <a:ext uri="{FF2B5EF4-FFF2-40B4-BE49-F238E27FC236}">
                  <a16:creationId xmlns:a16="http://schemas.microsoft.com/office/drawing/2014/main" id="{FDC9A6C3-21E1-6843-96F2-7A03C500F51C}"/>
                </a:ext>
              </a:extLst>
            </p:cNvPr>
            <p:cNvSpPr>
              <a:spLocks noEditPoints="1"/>
            </p:cNvSpPr>
            <p:nvPr/>
          </p:nvSpPr>
          <p:spPr bwMode="auto">
            <a:xfrm>
              <a:off x="1410" y="976"/>
              <a:ext cx="2913" cy="2563"/>
            </a:xfrm>
            <a:custGeom>
              <a:avLst/>
              <a:gdLst>
                <a:gd name="T0" fmla="*/ 9185 w 966"/>
                <a:gd name="T1" fmla="*/ 2222 h 797"/>
                <a:gd name="T2" fmla="*/ 5567 w 966"/>
                <a:gd name="T3" fmla="*/ 3660 h 797"/>
                <a:gd name="T4" fmla="*/ 1155 w 966"/>
                <a:gd name="T5" fmla="*/ 8181 h 797"/>
                <a:gd name="T6" fmla="*/ 0 w 966"/>
                <a:gd name="T7" fmla="*/ 14436 h 797"/>
                <a:gd name="T8" fmla="*/ 1074 w 966"/>
                <a:gd name="T9" fmla="*/ 20652 h 797"/>
                <a:gd name="T10" fmla="*/ 3673 w 966"/>
                <a:gd name="T11" fmla="*/ 25170 h 797"/>
                <a:gd name="T12" fmla="*/ 10395 w 966"/>
                <a:gd name="T13" fmla="*/ 25048 h 797"/>
                <a:gd name="T14" fmla="*/ 11266 w 966"/>
                <a:gd name="T15" fmla="*/ 21282 h 797"/>
                <a:gd name="T16" fmla="*/ 13214 w 966"/>
                <a:gd name="T17" fmla="*/ 19989 h 797"/>
                <a:gd name="T18" fmla="*/ 15277 w 966"/>
                <a:gd name="T19" fmla="*/ 20083 h 797"/>
                <a:gd name="T20" fmla="*/ 15578 w 966"/>
                <a:gd name="T21" fmla="*/ 21646 h 797"/>
                <a:gd name="T22" fmla="*/ 16896 w 966"/>
                <a:gd name="T23" fmla="*/ 23942 h 797"/>
                <a:gd name="T24" fmla="*/ 19278 w 966"/>
                <a:gd name="T25" fmla="*/ 26206 h 797"/>
                <a:gd name="T26" fmla="*/ 22598 w 966"/>
                <a:gd name="T27" fmla="*/ 22710 h 797"/>
                <a:gd name="T28" fmla="*/ 26136 w 966"/>
                <a:gd name="T29" fmla="*/ 19587 h 797"/>
                <a:gd name="T30" fmla="*/ 26461 w 966"/>
                <a:gd name="T31" fmla="*/ 12336 h 797"/>
                <a:gd name="T32" fmla="*/ 25415 w 966"/>
                <a:gd name="T33" fmla="*/ 6785 h 797"/>
                <a:gd name="T34" fmla="*/ 20732 w 966"/>
                <a:gd name="T35" fmla="*/ 2100 h 797"/>
                <a:gd name="T36" fmla="*/ 13739 w 966"/>
                <a:gd name="T37" fmla="*/ 2161 h 797"/>
                <a:gd name="T38" fmla="*/ 14722 w 966"/>
                <a:gd name="T39" fmla="*/ 6081 h 797"/>
                <a:gd name="T40" fmla="*/ 14339 w 966"/>
                <a:gd name="T41" fmla="*/ 8644 h 797"/>
                <a:gd name="T42" fmla="*/ 11902 w 966"/>
                <a:gd name="T43" fmla="*/ 8615 h 797"/>
                <a:gd name="T44" fmla="*/ 12750 w 966"/>
                <a:gd name="T45" fmla="*/ 6618 h 797"/>
                <a:gd name="T46" fmla="*/ 13157 w 966"/>
                <a:gd name="T47" fmla="*/ 5914 h 797"/>
                <a:gd name="T48" fmla="*/ 12994 w 966"/>
                <a:gd name="T49" fmla="*/ 1097 h 797"/>
                <a:gd name="T50" fmla="*/ 10774 w 966"/>
                <a:gd name="T51" fmla="*/ 434 h 797"/>
                <a:gd name="T52" fmla="*/ 13332 w 966"/>
                <a:gd name="T53" fmla="*/ 1933 h 797"/>
                <a:gd name="T54" fmla="*/ 12231 w 966"/>
                <a:gd name="T55" fmla="*/ 6454 h 797"/>
                <a:gd name="T56" fmla="*/ 13440 w 966"/>
                <a:gd name="T57" fmla="*/ 8377 h 797"/>
                <a:gd name="T58" fmla="*/ 15168 w 966"/>
                <a:gd name="T59" fmla="*/ 9007 h 797"/>
                <a:gd name="T60" fmla="*/ 13850 w 966"/>
                <a:gd name="T61" fmla="*/ 7747 h 797"/>
                <a:gd name="T62" fmla="*/ 13712 w 966"/>
                <a:gd name="T63" fmla="*/ 5586 h 797"/>
                <a:gd name="T64" fmla="*/ 14749 w 966"/>
                <a:gd name="T65" fmla="*/ 331 h 797"/>
                <a:gd name="T66" fmla="*/ 21851 w 966"/>
                <a:gd name="T67" fmla="*/ 2894 h 797"/>
                <a:gd name="T68" fmla="*/ 25089 w 966"/>
                <a:gd name="T69" fmla="*/ 7850 h 797"/>
                <a:gd name="T70" fmla="*/ 25617 w 966"/>
                <a:gd name="T71" fmla="*/ 13432 h 797"/>
                <a:gd name="T72" fmla="*/ 25252 w 966"/>
                <a:gd name="T73" fmla="*/ 18086 h 797"/>
                <a:gd name="T74" fmla="*/ 23388 w 966"/>
                <a:gd name="T75" fmla="*/ 23340 h 797"/>
                <a:gd name="T76" fmla="*/ 21115 w 966"/>
                <a:gd name="T77" fmla="*/ 25800 h 797"/>
                <a:gd name="T78" fmla="*/ 19305 w 966"/>
                <a:gd name="T79" fmla="*/ 25408 h 797"/>
                <a:gd name="T80" fmla="*/ 17167 w 966"/>
                <a:gd name="T81" fmla="*/ 23639 h 797"/>
                <a:gd name="T82" fmla="*/ 15551 w 966"/>
                <a:gd name="T83" fmla="*/ 21913 h 797"/>
                <a:gd name="T84" fmla="*/ 15277 w 966"/>
                <a:gd name="T85" fmla="*/ 20549 h 797"/>
                <a:gd name="T86" fmla="*/ 15358 w 966"/>
                <a:gd name="T87" fmla="*/ 19948 h 797"/>
                <a:gd name="T88" fmla="*/ 13959 w 966"/>
                <a:gd name="T89" fmla="*/ 19887 h 797"/>
                <a:gd name="T90" fmla="*/ 11495 w 966"/>
                <a:gd name="T91" fmla="*/ 19989 h 797"/>
                <a:gd name="T92" fmla="*/ 11076 w 966"/>
                <a:gd name="T93" fmla="*/ 23144 h 797"/>
                <a:gd name="T94" fmla="*/ 10012 w 966"/>
                <a:gd name="T95" fmla="*/ 25636 h 797"/>
                <a:gd name="T96" fmla="*/ 3727 w 966"/>
                <a:gd name="T97" fmla="*/ 25077 h 797"/>
                <a:gd name="T98" fmla="*/ 1782 w 966"/>
                <a:gd name="T99" fmla="*/ 22318 h 797"/>
                <a:gd name="T100" fmla="*/ 1809 w 966"/>
                <a:gd name="T101" fmla="*/ 16494 h 797"/>
                <a:gd name="T102" fmla="*/ 546 w 966"/>
                <a:gd name="T103" fmla="*/ 11345 h 797"/>
                <a:gd name="T104" fmla="*/ 2801 w 966"/>
                <a:gd name="T105" fmla="*/ 5657 h 797"/>
                <a:gd name="T106" fmla="*/ 5648 w 966"/>
                <a:gd name="T107" fmla="*/ 3660 h 797"/>
                <a:gd name="T108" fmla="*/ 9212 w 966"/>
                <a:gd name="T109" fmla="*/ 2431 h 797"/>
                <a:gd name="T110" fmla="*/ 22571 w 966"/>
                <a:gd name="T111" fmla="*/ 4518 h 7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66" h="797">
                  <a:moveTo>
                    <a:pt x="420" y="6"/>
                  </a:moveTo>
                  <a:cubicBezTo>
                    <a:pt x="411" y="8"/>
                    <a:pt x="402" y="9"/>
                    <a:pt x="393" y="10"/>
                  </a:cubicBezTo>
                  <a:cubicBezTo>
                    <a:pt x="380" y="11"/>
                    <a:pt x="367" y="13"/>
                    <a:pt x="354" y="17"/>
                  </a:cubicBezTo>
                  <a:cubicBezTo>
                    <a:pt x="337" y="24"/>
                    <a:pt x="335" y="33"/>
                    <a:pt x="335" y="44"/>
                  </a:cubicBezTo>
                  <a:cubicBezTo>
                    <a:pt x="335" y="47"/>
                    <a:pt x="335" y="49"/>
                    <a:pt x="335" y="52"/>
                  </a:cubicBezTo>
                  <a:cubicBezTo>
                    <a:pt x="335" y="55"/>
                    <a:pt x="335" y="58"/>
                    <a:pt x="335" y="61"/>
                  </a:cubicBezTo>
                  <a:cubicBezTo>
                    <a:pt x="335" y="63"/>
                    <a:pt x="335" y="65"/>
                    <a:pt x="335" y="67"/>
                  </a:cubicBezTo>
                  <a:cubicBezTo>
                    <a:pt x="312" y="29"/>
                    <a:pt x="295" y="34"/>
                    <a:pt x="256" y="47"/>
                  </a:cubicBezTo>
                  <a:cubicBezTo>
                    <a:pt x="254" y="48"/>
                    <a:pt x="254" y="48"/>
                    <a:pt x="254" y="48"/>
                  </a:cubicBezTo>
                  <a:cubicBezTo>
                    <a:pt x="241" y="51"/>
                    <a:pt x="241" y="51"/>
                    <a:pt x="241" y="51"/>
                  </a:cubicBezTo>
                  <a:cubicBezTo>
                    <a:pt x="229" y="53"/>
                    <a:pt x="216" y="56"/>
                    <a:pt x="210" y="63"/>
                  </a:cubicBezTo>
                  <a:cubicBezTo>
                    <a:pt x="204" y="70"/>
                    <a:pt x="203" y="80"/>
                    <a:pt x="203" y="91"/>
                  </a:cubicBezTo>
                  <a:cubicBezTo>
                    <a:pt x="203" y="94"/>
                    <a:pt x="203" y="97"/>
                    <a:pt x="203" y="100"/>
                  </a:cubicBezTo>
                  <a:cubicBezTo>
                    <a:pt x="203" y="110"/>
                    <a:pt x="203" y="110"/>
                    <a:pt x="203" y="110"/>
                  </a:cubicBezTo>
                  <a:cubicBezTo>
                    <a:pt x="203" y="110"/>
                    <a:pt x="203" y="112"/>
                    <a:pt x="202" y="114"/>
                  </a:cubicBezTo>
                  <a:cubicBezTo>
                    <a:pt x="195" y="103"/>
                    <a:pt x="185" y="96"/>
                    <a:pt x="171" y="96"/>
                  </a:cubicBezTo>
                  <a:cubicBezTo>
                    <a:pt x="147" y="95"/>
                    <a:pt x="117" y="111"/>
                    <a:pt x="103" y="133"/>
                  </a:cubicBezTo>
                  <a:cubicBezTo>
                    <a:pt x="98" y="141"/>
                    <a:pt x="95" y="148"/>
                    <a:pt x="95" y="156"/>
                  </a:cubicBezTo>
                  <a:cubicBezTo>
                    <a:pt x="95" y="160"/>
                    <a:pt x="96" y="164"/>
                    <a:pt x="98" y="168"/>
                  </a:cubicBezTo>
                  <a:cubicBezTo>
                    <a:pt x="73" y="174"/>
                    <a:pt x="44" y="213"/>
                    <a:pt x="42" y="244"/>
                  </a:cubicBezTo>
                  <a:cubicBezTo>
                    <a:pt x="42" y="244"/>
                    <a:pt x="42" y="245"/>
                    <a:pt x="42" y="246"/>
                  </a:cubicBezTo>
                  <a:cubicBezTo>
                    <a:pt x="42" y="261"/>
                    <a:pt x="50" y="271"/>
                    <a:pt x="63" y="276"/>
                  </a:cubicBezTo>
                  <a:cubicBezTo>
                    <a:pt x="36" y="290"/>
                    <a:pt x="24" y="302"/>
                    <a:pt x="18" y="335"/>
                  </a:cubicBezTo>
                  <a:cubicBezTo>
                    <a:pt x="17" y="340"/>
                    <a:pt x="17" y="340"/>
                    <a:pt x="17" y="340"/>
                  </a:cubicBezTo>
                  <a:cubicBezTo>
                    <a:pt x="15" y="349"/>
                    <a:pt x="14" y="357"/>
                    <a:pt x="14" y="362"/>
                  </a:cubicBezTo>
                  <a:cubicBezTo>
                    <a:pt x="14" y="374"/>
                    <a:pt x="19" y="382"/>
                    <a:pt x="36" y="390"/>
                  </a:cubicBezTo>
                  <a:cubicBezTo>
                    <a:pt x="24" y="391"/>
                    <a:pt x="15" y="395"/>
                    <a:pt x="8" y="403"/>
                  </a:cubicBezTo>
                  <a:cubicBezTo>
                    <a:pt x="2" y="412"/>
                    <a:pt x="0" y="423"/>
                    <a:pt x="0" y="434"/>
                  </a:cubicBezTo>
                  <a:cubicBezTo>
                    <a:pt x="0" y="445"/>
                    <a:pt x="2" y="455"/>
                    <a:pt x="4" y="463"/>
                  </a:cubicBezTo>
                  <a:cubicBezTo>
                    <a:pt x="10" y="484"/>
                    <a:pt x="39" y="497"/>
                    <a:pt x="65" y="499"/>
                  </a:cubicBezTo>
                  <a:cubicBezTo>
                    <a:pt x="65" y="499"/>
                    <a:pt x="68" y="499"/>
                    <a:pt x="71" y="500"/>
                  </a:cubicBezTo>
                  <a:cubicBezTo>
                    <a:pt x="52" y="503"/>
                    <a:pt x="39" y="509"/>
                    <a:pt x="32" y="520"/>
                  </a:cubicBezTo>
                  <a:cubicBezTo>
                    <a:pt x="26" y="528"/>
                    <a:pt x="24" y="538"/>
                    <a:pt x="24" y="549"/>
                  </a:cubicBezTo>
                  <a:cubicBezTo>
                    <a:pt x="24" y="566"/>
                    <a:pt x="29" y="586"/>
                    <a:pt x="35" y="605"/>
                  </a:cubicBezTo>
                  <a:cubicBezTo>
                    <a:pt x="39" y="621"/>
                    <a:pt x="39" y="621"/>
                    <a:pt x="39" y="621"/>
                  </a:cubicBezTo>
                  <a:cubicBezTo>
                    <a:pt x="43" y="641"/>
                    <a:pt x="48" y="661"/>
                    <a:pt x="63" y="673"/>
                  </a:cubicBezTo>
                  <a:cubicBezTo>
                    <a:pt x="86" y="692"/>
                    <a:pt x="124" y="685"/>
                    <a:pt x="146" y="668"/>
                  </a:cubicBezTo>
                  <a:cubicBezTo>
                    <a:pt x="142" y="675"/>
                    <a:pt x="135" y="680"/>
                    <a:pt x="127" y="686"/>
                  </a:cubicBezTo>
                  <a:cubicBezTo>
                    <a:pt x="118" y="692"/>
                    <a:pt x="108" y="699"/>
                    <a:pt x="104" y="711"/>
                  </a:cubicBezTo>
                  <a:cubicBezTo>
                    <a:pt x="103" y="715"/>
                    <a:pt x="103" y="719"/>
                    <a:pt x="103" y="722"/>
                  </a:cubicBezTo>
                  <a:cubicBezTo>
                    <a:pt x="103" y="735"/>
                    <a:pt x="112" y="741"/>
                    <a:pt x="122" y="748"/>
                  </a:cubicBezTo>
                  <a:cubicBezTo>
                    <a:pt x="126" y="750"/>
                    <a:pt x="130" y="753"/>
                    <a:pt x="134" y="757"/>
                  </a:cubicBezTo>
                  <a:cubicBezTo>
                    <a:pt x="159" y="772"/>
                    <a:pt x="203" y="786"/>
                    <a:pt x="223" y="780"/>
                  </a:cubicBezTo>
                  <a:cubicBezTo>
                    <a:pt x="227" y="778"/>
                    <a:pt x="230" y="776"/>
                    <a:pt x="232" y="774"/>
                  </a:cubicBezTo>
                  <a:cubicBezTo>
                    <a:pt x="240" y="793"/>
                    <a:pt x="267" y="794"/>
                    <a:pt x="290" y="794"/>
                  </a:cubicBezTo>
                  <a:cubicBezTo>
                    <a:pt x="307" y="795"/>
                    <a:pt x="307" y="795"/>
                    <a:pt x="307" y="795"/>
                  </a:cubicBezTo>
                  <a:cubicBezTo>
                    <a:pt x="332" y="797"/>
                    <a:pt x="365" y="774"/>
                    <a:pt x="366" y="773"/>
                  </a:cubicBezTo>
                  <a:cubicBezTo>
                    <a:pt x="367" y="773"/>
                    <a:pt x="377" y="768"/>
                    <a:pt x="379" y="756"/>
                  </a:cubicBezTo>
                  <a:cubicBezTo>
                    <a:pt x="379" y="755"/>
                    <a:pt x="379" y="754"/>
                    <a:pt x="379" y="753"/>
                  </a:cubicBezTo>
                  <a:cubicBezTo>
                    <a:pt x="379" y="746"/>
                    <a:pt x="376" y="739"/>
                    <a:pt x="370" y="731"/>
                  </a:cubicBezTo>
                  <a:cubicBezTo>
                    <a:pt x="385" y="736"/>
                    <a:pt x="391" y="726"/>
                    <a:pt x="397" y="714"/>
                  </a:cubicBezTo>
                  <a:cubicBezTo>
                    <a:pt x="402" y="704"/>
                    <a:pt x="402" y="704"/>
                    <a:pt x="402" y="704"/>
                  </a:cubicBezTo>
                  <a:cubicBezTo>
                    <a:pt x="407" y="697"/>
                    <a:pt x="407" y="697"/>
                    <a:pt x="407" y="697"/>
                  </a:cubicBezTo>
                  <a:cubicBezTo>
                    <a:pt x="414" y="686"/>
                    <a:pt x="422" y="674"/>
                    <a:pt x="422" y="662"/>
                  </a:cubicBezTo>
                  <a:cubicBezTo>
                    <a:pt x="422" y="657"/>
                    <a:pt x="421" y="652"/>
                    <a:pt x="417" y="648"/>
                  </a:cubicBezTo>
                  <a:cubicBezTo>
                    <a:pt x="414" y="644"/>
                    <a:pt x="412" y="641"/>
                    <a:pt x="411" y="640"/>
                  </a:cubicBezTo>
                  <a:cubicBezTo>
                    <a:pt x="413" y="640"/>
                    <a:pt x="418" y="638"/>
                    <a:pt x="424" y="634"/>
                  </a:cubicBezTo>
                  <a:cubicBezTo>
                    <a:pt x="432" y="629"/>
                    <a:pt x="434" y="623"/>
                    <a:pt x="434" y="619"/>
                  </a:cubicBezTo>
                  <a:cubicBezTo>
                    <a:pt x="434" y="619"/>
                    <a:pt x="434" y="619"/>
                    <a:pt x="434" y="618"/>
                  </a:cubicBezTo>
                  <a:cubicBezTo>
                    <a:pt x="434" y="610"/>
                    <a:pt x="426" y="602"/>
                    <a:pt x="421" y="599"/>
                  </a:cubicBezTo>
                  <a:cubicBezTo>
                    <a:pt x="423" y="599"/>
                    <a:pt x="428" y="598"/>
                    <a:pt x="432" y="598"/>
                  </a:cubicBezTo>
                  <a:cubicBezTo>
                    <a:pt x="435" y="609"/>
                    <a:pt x="450" y="609"/>
                    <a:pt x="461" y="608"/>
                  </a:cubicBezTo>
                  <a:cubicBezTo>
                    <a:pt x="471" y="608"/>
                    <a:pt x="476" y="604"/>
                    <a:pt x="482" y="601"/>
                  </a:cubicBezTo>
                  <a:cubicBezTo>
                    <a:pt x="486" y="598"/>
                    <a:pt x="489" y="595"/>
                    <a:pt x="494" y="595"/>
                  </a:cubicBezTo>
                  <a:cubicBezTo>
                    <a:pt x="499" y="595"/>
                    <a:pt x="503" y="598"/>
                    <a:pt x="507" y="601"/>
                  </a:cubicBezTo>
                  <a:cubicBezTo>
                    <a:pt x="512" y="604"/>
                    <a:pt x="518" y="608"/>
                    <a:pt x="528" y="608"/>
                  </a:cubicBezTo>
                  <a:cubicBezTo>
                    <a:pt x="544" y="610"/>
                    <a:pt x="554" y="601"/>
                    <a:pt x="557" y="592"/>
                  </a:cubicBezTo>
                  <a:cubicBezTo>
                    <a:pt x="557" y="592"/>
                    <a:pt x="557" y="593"/>
                    <a:pt x="557" y="594"/>
                  </a:cubicBezTo>
                  <a:cubicBezTo>
                    <a:pt x="557" y="596"/>
                    <a:pt x="557" y="598"/>
                    <a:pt x="557" y="599"/>
                  </a:cubicBezTo>
                  <a:cubicBezTo>
                    <a:pt x="557" y="601"/>
                    <a:pt x="557" y="602"/>
                    <a:pt x="557" y="604"/>
                  </a:cubicBezTo>
                  <a:cubicBezTo>
                    <a:pt x="557" y="605"/>
                    <a:pt x="557" y="605"/>
                    <a:pt x="557" y="606"/>
                  </a:cubicBezTo>
                  <a:cubicBezTo>
                    <a:pt x="555" y="608"/>
                    <a:pt x="554" y="612"/>
                    <a:pt x="554" y="618"/>
                  </a:cubicBezTo>
                  <a:cubicBezTo>
                    <a:pt x="554" y="621"/>
                    <a:pt x="554" y="625"/>
                    <a:pt x="556" y="630"/>
                  </a:cubicBezTo>
                  <a:cubicBezTo>
                    <a:pt x="556" y="630"/>
                    <a:pt x="556" y="631"/>
                    <a:pt x="556" y="631"/>
                  </a:cubicBezTo>
                  <a:cubicBezTo>
                    <a:pt x="556" y="635"/>
                    <a:pt x="559" y="639"/>
                    <a:pt x="562" y="643"/>
                  </a:cubicBezTo>
                  <a:cubicBezTo>
                    <a:pt x="564" y="645"/>
                    <a:pt x="567" y="648"/>
                    <a:pt x="568" y="651"/>
                  </a:cubicBezTo>
                  <a:cubicBezTo>
                    <a:pt x="568" y="651"/>
                    <a:pt x="568" y="651"/>
                    <a:pt x="568" y="651"/>
                  </a:cubicBezTo>
                  <a:cubicBezTo>
                    <a:pt x="568" y="652"/>
                    <a:pt x="566" y="655"/>
                    <a:pt x="565" y="658"/>
                  </a:cubicBezTo>
                  <a:cubicBezTo>
                    <a:pt x="563" y="661"/>
                    <a:pt x="562" y="664"/>
                    <a:pt x="562" y="667"/>
                  </a:cubicBezTo>
                  <a:cubicBezTo>
                    <a:pt x="562" y="668"/>
                    <a:pt x="562" y="669"/>
                    <a:pt x="562" y="670"/>
                  </a:cubicBezTo>
                  <a:cubicBezTo>
                    <a:pt x="566" y="680"/>
                    <a:pt x="572" y="689"/>
                    <a:pt x="577" y="697"/>
                  </a:cubicBezTo>
                  <a:cubicBezTo>
                    <a:pt x="581" y="703"/>
                    <a:pt x="584" y="707"/>
                    <a:pt x="585" y="711"/>
                  </a:cubicBezTo>
                  <a:cubicBezTo>
                    <a:pt x="589" y="720"/>
                    <a:pt x="593" y="724"/>
                    <a:pt x="598" y="726"/>
                  </a:cubicBezTo>
                  <a:cubicBezTo>
                    <a:pt x="604" y="727"/>
                    <a:pt x="610" y="724"/>
                    <a:pt x="616" y="720"/>
                  </a:cubicBezTo>
                  <a:cubicBezTo>
                    <a:pt x="616" y="720"/>
                    <a:pt x="617" y="719"/>
                    <a:pt x="617" y="719"/>
                  </a:cubicBezTo>
                  <a:cubicBezTo>
                    <a:pt x="611" y="726"/>
                    <a:pt x="605" y="735"/>
                    <a:pt x="605" y="743"/>
                  </a:cubicBezTo>
                  <a:cubicBezTo>
                    <a:pt x="605" y="745"/>
                    <a:pt x="605" y="746"/>
                    <a:pt x="605" y="747"/>
                  </a:cubicBezTo>
                  <a:cubicBezTo>
                    <a:pt x="608" y="759"/>
                    <a:pt x="637" y="785"/>
                    <a:pt x="661" y="789"/>
                  </a:cubicBezTo>
                  <a:cubicBezTo>
                    <a:pt x="679" y="792"/>
                    <a:pt x="693" y="788"/>
                    <a:pt x="700" y="777"/>
                  </a:cubicBezTo>
                  <a:cubicBezTo>
                    <a:pt x="700" y="777"/>
                    <a:pt x="700" y="777"/>
                    <a:pt x="700" y="778"/>
                  </a:cubicBezTo>
                  <a:cubicBezTo>
                    <a:pt x="700" y="781"/>
                    <a:pt x="701" y="785"/>
                    <a:pt x="703" y="788"/>
                  </a:cubicBezTo>
                  <a:cubicBezTo>
                    <a:pt x="704" y="791"/>
                    <a:pt x="707" y="792"/>
                    <a:pt x="711" y="793"/>
                  </a:cubicBezTo>
                  <a:cubicBezTo>
                    <a:pt x="725" y="795"/>
                    <a:pt x="741" y="789"/>
                    <a:pt x="771" y="779"/>
                  </a:cubicBezTo>
                  <a:cubicBezTo>
                    <a:pt x="788" y="773"/>
                    <a:pt x="788" y="773"/>
                    <a:pt x="788" y="773"/>
                  </a:cubicBezTo>
                  <a:cubicBezTo>
                    <a:pt x="820" y="762"/>
                    <a:pt x="839" y="750"/>
                    <a:pt x="844" y="738"/>
                  </a:cubicBezTo>
                  <a:cubicBezTo>
                    <a:pt x="844" y="736"/>
                    <a:pt x="845" y="734"/>
                    <a:pt x="845" y="733"/>
                  </a:cubicBezTo>
                  <a:cubicBezTo>
                    <a:pt x="845" y="730"/>
                    <a:pt x="844" y="727"/>
                    <a:pt x="842" y="724"/>
                  </a:cubicBezTo>
                  <a:cubicBezTo>
                    <a:pt x="832" y="707"/>
                    <a:pt x="827" y="694"/>
                    <a:pt x="824" y="683"/>
                  </a:cubicBezTo>
                  <a:cubicBezTo>
                    <a:pt x="830" y="693"/>
                    <a:pt x="841" y="701"/>
                    <a:pt x="852" y="705"/>
                  </a:cubicBezTo>
                  <a:cubicBezTo>
                    <a:pt x="865" y="710"/>
                    <a:pt x="878" y="711"/>
                    <a:pt x="883" y="707"/>
                  </a:cubicBezTo>
                  <a:cubicBezTo>
                    <a:pt x="885" y="705"/>
                    <a:pt x="885" y="705"/>
                    <a:pt x="885" y="705"/>
                  </a:cubicBezTo>
                  <a:cubicBezTo>
                    <a:pt x="896" y="696"/>
                    <a:pt x="908" y="686"/>
                    <a:pt x="923" y="659"/>
                  </a:cubicBezTo>
                  <a:cubicBezTo>
                    <a:pt x="929" y="650"/>
                    <a:pt x="929" y="650"/>
                    <a:pt x="929" y="650"/>
                  </a:cubicBezTo>
                  <a:cubicBezTo>
                    <a:pt x="939" y="635"/>
                    <a:pt x="953" y="614"/>
                    <a:pt x="953" y="589"/>
                  </a:cubicBezTo>
                  <a:cubicBezTo>
                    <a:pt x="953" y="589"/>
                    <a:pt x="953" y="589"/>
                    <a:pt x="953" y="589"/>
                  </a:cubicBezTo>
                  <a:cubicBezTo>
                    <a:pt x="953" y="564"/>
                    <a:pt x="938" y="552"/>
                    <a:pt x="927" y="544"/>
                  </a:cubicBezTo>
                  <a:cubicBezTo>
                    <a:pt x="936" y="543"/>
                    <a:pt x="950" y="537"/>
                    <a:pt x="958" y="525"/>
                  </a:cubicBezTo>
                  <a:cubicBezTo>
                    <a:pt x="964" y="516"/>
                    <a:pt x="965" y="509"/>
                    <a:pt x="965" y="497"/>
                  </a:cubicBezTo>
                  <a:cubicBezTo>
                    <a:pt x="965" y="493"/>
                    <a:pt x="965" y="488"/>
                    <a:pt x="965" y="482"/>
                  </a:cubicBezTo>
                  <a:cubicBezTo>
                    <a:pt x="964" y="471"/>
                    <a:pt x="964" y="471"/>
                    <a:pt x="964" y="471"/>
                  </a:cubicBezTo>
                  <a:cubicBezTo>
                    <a:pt x="963" y="445"/>
                    <a:pt x="959" y="414"/>
                    <a:pt x="939" y="405"/>
                  </a:cubicBezTo>
                  <a:cubicBezTo>
                    <a:pt x="949" y="400"/>
                    <a:pt x="965" y="385"/>
                    <a:pt x="965" y="371"/>
                  </a:cubicBezTo>
                  <a:cubicBezTo>
                    <a:pt x="965" y="371"/>
                    <a:pt x="965" y="371"/>
                    <a:pt x="965" y="370"/>
                  </a:cubicBezTo>
                  <a:cubicBezTo>
                    <a:pt x="965" y="369"/>
                    <a:pt x="965" y="367"/>
                    <a:pt x="965" y="365"/>
                  </a:cubicBezTo>
                  <a:cubicBezTo>
                    <a:pt x="965" y="362"/>
                    <a:pt x="965" y="357"/>
                    <a:pt x="965" y="352"/>
                  </a:cubicBezTo>
                  <a:cubicBezTo>
                    <a:pt x="966" y="345"/>
                    <a:pt x="966" y="337"/>
                    <a:pt x="966" y="329"/>
                  </a:cubicBezTo>
                  <a:cubicBezTo>
                    <a:pt x="966" y="316"/>
                    <a:pt x="965" y="301"/>
                    <a:pt x="962" y="286"/>
                  </a:cubicBezTo>
                  <a:cubicBezTo>
                    <a:pt x="956" y="255"/>
                    <a:pt x="939" y="236"/>
                    <a:pt x="919" y="236"/>
                  </a:cubicBezTo>
                  <a:cubicBezTo>
                    <a:pt x="922" y="230"/>
                    <a:pt x="927" y="217"/>
                    <a:pt x="927" y="204"/>
                  </a:cubicBezTo>
                  <a:cubicBezTo>
                    <a:pt x="927" y="196"/>
                    <a:pt x="925" y="187"/>
                    <a:pt x="919" y="180"/>
                  </a:cubicBezTo>
                  <a:cubicBezTo>
                    <a:pt x="907" y="167"/>
                    <a:pt x="907" y="167"/>
                    <a:pt x="907" y="167"/>
                  </a:cubicBezTo>
                  <a:cubicBezTo>
                    <a:pt x="894" y="152"/>
                    <a:pt x="881" y="136"/>
                    <a:pt x="871" y="130"/>
                  </a:cubicBezTo>
                  <a:cubicBezTo>
                    <a:pt x="864" y="125"/>
                    <a:pt x="841" y="112"/>
                    <a:pt x="824" y="131"/>
                  </a:cubicBezTo>
                  <a:cubicBezTo>
                    <a:pt x="824" y="131"/>
                    <a:pt x="824" y="130"/>
                    <a:pt x="824" y="129"/>
                  </a:cubicBezTo>
                  <a:cubicBezTo>
                    <a:pt x="824" y="115"/>
                    <a:pt x="816" y="95"/>
                    <a:pt x="798" y="84"/>
                  </a:cubicBezTo>
                  <a:cubicBezTo>
                    <a:pt x="785" y="76"/>
                    <a:pt x="770" y="69"/>
                    <a:pt x="756" y="63"/>
                  </a:cubicBezTo>
                  <a:cubicBezTo>
                    <a:pt x="736" y="54"/>
                    <a:pt x="736" y="54"/>
                    <a:pt x="736" y="54"/>
                  </a:cubicBezTo>
                  <a:cubicBezTo>
                    <a:pt x="714" y="44"/>
                    <a:pt x="693" y="46"/>
                    <a:pt x="682" y="59"/>
                  </a:cubicBezTo>
                  <a:cubicBezTo>
                    <a:pt x="681" y="42"/>
                    <a:pt x="669" y="30"/>
                    <a:pt x="644" y="20"/>
                  </a:cubicBezTo>
                  <a:cubicBezTo>
                    <a:pt x="621" y="11"/>
                    <a:pt x="556" y="4"/>
                    <a:pt x="537" y="7"/>
                  </a:cubicBezTo>
                  <a:cubicBezTo>
                    <a:pt x="534" y="8"/>
                    <a:pt x="534" y="8"/>
                    <a:pt x="534" y="8"/>
                  </a:cubicBezTo>
                  <a:cubicBezTo>
                    <a:pt x="509" y="16"/>
                    <a:pt x="505" y="40"/>
                    <a:pt x="503" y="55"/>
                  </a:cubicBezTo>
                  <a:cubicBezTo>
                    <a:pt x="502" y="59"/>
                    <a:pt x="501" y="63"/>
                    <a:pt x="501" y="65"/>
                  </a:cubicBezTo>
                  <a:cubicBezTo>
                    <a:pt x="496" y="82"/>
                    <a:pt x="496" y="93"/>
                    <a:pt x="496" y="109"/>
                  </a:cubicBezTo>
                  <a:cubicBezTo>
                    <a:pt x="496" y="122"/>
                    <a:pt x="496" y="122"/>
                    <a:pt x="496" y="122"/>
                  </a:cubicBezTo>
                  <a:cubicBezTo>
                    <a:pt x="496" y="137"/>
                    <a:pt x="496" y="146"/>
                    <a:pt x="494" y="155"/>
                  </a:cubicBezTo>
                  <a:cubicBezTo>
                    <a:pt x="493" y="162"/>
                    <a:pt x="495" y="165"/>
                    <a:pt x="497" y="169"/>
                  </a:cubicBezTo>
                  <a:cubicBezTo>
                    <a:pt x="500" y="176"/>
                    <a:pt x="500" y="176"/>
                    <a:pt x="500" y="176"/>
                  </a:cubicBezTo>
                  <a:cubicBezTo>
                    <a:pt x="502" y="181"/>
                    <a:pt x="511" y="181"/>
                    <a:pt x="520" y="181"/>
                  </a:cubicBezTo>
                  <a:cubicBezTo>
                    <a:pt x="527" y="181"/>
                    <a:pt x="534" y="181"/>
                    <a:pt x="537" y="183"/>
                  </a:cubicBezTo>
                  <a:cubicBezTo>
                    <a:pt x="538" y="184"/>
                    <a:pt x="538" y="185"/>
                    <a:pt x="538" y="185"/>
                  </a:cubicBezTo>
                  <a:cubicBezTo>
                    <a:pt x="538" y="186"/>
                    <a:pt x="533" y="187"/>
                    <a:pt x="522" y="187"/>
                  </a:cubicBezTo>
                  <a:cubicBezTo>
                    <a:pt x="515" y="186"/>
                    <a:pt x="505" y="189"/>
                    <a:pt x="501" y="200"/>
                  </a:cubicBezTo>
                  <a:cubicBezTo>
                    <a:pt x="498" y="211"/>
                    <a:pt x="500" y="223"/>
                    <a:pt x="502" y="233"/>
                  </a:cubicBezTo>
                  <a:cubicBezTo>
                    <a:pt x="503" y="238"/>
                    <a:pt x="504" y="242"/>
                    <a:pt x="504" y="246"/>
                  </a:cubicBezTo>
                  <a:cubicBezTo>
                    <a:pt x="505" y="256"/>
                    <a:pt x="508" y="257"/>
                    <a:pt x="516" y="259"/>
                  </a:cubicBezTo>
                  <a:cubicBezTo>
                    <a:pt x="523" y="260"/>
                    <a:pt x="523" y="260"/>
                    <a:pt x="523" y="260"/>
                  </a:cubicBezTo>
                  <a:cubicBezTo>
                    <a:pt x="528" y="261"/>
                    <a:pt x="532" y="262"/>
                    <a:pt x="536" y="264"/>
                  </a:cubicBezTo>
                  <a:cubicBezTo>
                    <a:pt x="542" y="265"/>
                    <a:pt x="547" y="267"/>
                    <a:pt x="551" y="265"/>
                  </a:cubicBezTo>
                  <a:cubicBezTo>
                    <a:pt x="554" y="265"/>
                    <a:pt x="555" y="265"/>
                    <a:pt x="555" y="266"/>
                  </a:cubicBezTo>
                  <a:cubicBezTo>
                    <a:pt x="555" y="266"/>
                    <a:pt x="555" y="267"/>
                    <a:pt x="552" y="268"/>
                  </a:cubicBezTo>
                  <a:cubicBezTo>
                    <a:pt x="536" y="276"/>
                    <a:pt x="507" y="276"/>
                    <a:pt x="494" y="276"/>
                  </a:cubicBezTo>
                  <a:cubicBezTo>
                    <a:pt x="449" y="276"/>
                    <a:pt x="434" y="264"/>
                    <a:pt x="434" y="260"/>
                  </a:cubicBezTo>
                  <a:cubicBezTo>
                    <a:pt x="434" y="259"/>
                    <a:pt x="434" y="259"/>
                    <a:pt x="434" y="259"/>
                  </a:cubicBezTo>
                  <a:cubicBezTo>
                    <a:pt x="437" y="258"/>
                    <a:pt x="447" y="259"/>
                    <a:pt x="457" y="260"/>
                  </a:cubicBezTo>
                  <a:cubicBezTo>
                    <a:pt x="464" y="261"/>
                    <a:pt x="464" y="261"/>
                    <a:pt x="464" y="261"/>
                  </a:cubicBezTo>
                  <a:cubicBezTo>
                    <a:pt x="464" y="261"/>
                    <a:pt x="474" y="261"/>
                    <a:pt x="474" y="261"/>
                  </a:cubicBezTo>
                  <a:cubicBezTo>
                    <a:pt x="480" y="260"/>
                    <a:pt x="485" y="260"/>
                    <a:pt x="492" y="254"/>
                  </a:cubicBezTo>
                  <a:cubicBezTo>
                    <a:pt x="502" y="245"/>
                    <a:pt x="494" y="211"/>
                    <a:pt x="487" y="201"/>
                  </a:cubicBezTo>
                  <a:cubicBezTo>
                    <a:pt x="482" y="195"/>
                    <a:pt x="476" y="197"/>
                    <a:pt x="467" y="199"/>
                  </a:cubicBezTo>
                  <a:cubicBezTo>
                    <a:pt x="465" y="199"/>
                    <a:pt x="465" y="199"/>
                    <a:pt x="465" y="199"/>
                  </a:cubicBezTo>
                  <a:cubicBezTo>
                    <a:pt x="450" y="202"/>
                    <a:pt x="421" y="204"/>
                    <a:pt x="416" y="200"/>
                  </a:cubicBezTo>
                  <a:cubicBezTo>
                    <a:pt x="411" y="197"/>
                    <a:pt x="411" y="195"/>
                    <a:pt x="411" y="195"/>
                  </a:cubicBezTo>
                  <a:cubicBezTo>
                    <a:pt x="412" y="195"/>
                    <a:pt x="414" y="195"/>
                    <a:pt x="418" y="198"/>
                  </a:cubicBezTo>
                  <a:cubicBezTo>
                    <a:pt x="427" y="203"/>
                    <a:pt x="438" y="200"/>
                    <a:pt x="447" y="197"/>
                  </a:cubicBezTo>
                  <a:cubicBezTo>
                    <a:pt x="451" y="196"/>
                    <a:pt x="454" y="195"/>
                    <a:pt x="456" y="195"/>
                  </a:cubicBezTo>
                  <a:cubicBezTo>
                    <a:pt x="462" y="195"/>
                    <a:pt x="467" y="190"/>
                    <a:pt x="471" y="186"/>
                  </a:cubicBezTo>
                  <a:cubicBezTo>
                    <a:pt x="474" y="182"/>
                    <a:pt x="477" y="179"/>
                    <a:pt x="480" y="178"/>
                  </a:cubicBezTo>
                  <a:cubicBezTo>
                    <a:pt x="490" y="175"/>
                    <a:pt x="495" y="140"/>
                    <a:pt x="495" y="117"/>
                  </a:cubicBezTo>
                  <a:cubicBezTo>
                    <a:pt x="495" y="101"/>
                    <a:pt x="495" y="101"/>
                    <a:pt x="495" y="101"/>
                  </a:cubicBezTo>
                  <a:cubicBezTo>
                    <a:pt x="495" y="88"/>
                    <a:pt x="496" y="80"/>
                    <a:pt x="491" y="65"/>
                  </a:cubicBezTo>
                  <a:cubicBezTo>
                    <a:pt x="490" y="63"/>
                    <a:pt x="489" y="60"/>
                    <a:pt x="489" y="57"/>
                  </a:cubicBezTo>
                  <a:cubicBezTo>
                    <a:pt x="487" y="51"/>
                    <a:pt x="485" y="44"/>
                    <a:pt x="480" y="41"/>
                  </a:cubicBezTo>
                  <a:cubicBezTo>
                    <a:pt x="478" y="40"/>
                    <a:pt x="475" y="41"/>
                    <a:pt x="472" y="41"/>
                  </a:cubicBezTo>
                  <a:cubicBezTo>
                    <a:pt x="474" y="39"/>
                    <a:pt x="474" y="36"/>
                    <a:pt x="474" y="33"/>
                  </a:cubicBezTo>
                  <a:cubicBezTo>
                    <a:pt x="474" y="29"/>
                    <a:pt x="473" y="24"/>
                    <a:pt x="470" y="20"/>
                  </a:cubicBezTo>
                  <a:cubicBezTo>
                    <a:pt x="463" y="10"/>
                    <a:pt x="445" y="0"/>
                    <a:pt x="420" y="6"/>
                  </a:cubicBezTo>
                  <a:close/>
                  <a:moveTo>
                    <a:pt x="336" y="73"/>
                  </a:moveTo>
                  <a:cubicBezTo>
                    <a:pt x="337" y="73"/>
                    <a:pt x="337" y="73"/>
                    <a:pt x="337" y="72"/>
                  </a:cubicBezTo>
                  <a:cubicBezTo>
                    <a:pt x="338" y="64"/>
                    <a:pt x="338" y="58"/>
                    <a:pt x="338" y="51"/>
                  </a:cubicBezTo>
                  <a:cubicBezTo>
                    <a:pt x="337" y="37"/>
                    <a:pt x="337" y="28"/>
                    <a:pt x="356" y="20"/>
                  </a:cubicBezTo>
                  <a:cubicBezTo>
                    <a:pt x="368" y="16"/>
                    <a:pt x="380" y="14"/>
                    <a:pt x="393" y="13"/>
                  </a:cubicBezTo>
                  <a:cubicBezTo>
                    <a:pt x="402" y="12"/>
                    <a:pt x="411" y="11"/>
                    <a:pt x="420" y="9"/>
                  </a:cubicBezTo>
                  <a:cubicBezTo>
                    <a:pt x="445" y="3"/>
                    <a:pt x="461" y="12"/>
                    <a:pt x="468" y="22"/>
                  </a:cubicBezTo>
                  <a:cubicBezTo>
                    <a:pt x="472" y="29"/>
                    <a:pt x="473" y="36"/>
                    <a:pt x="468" y="43"/>
                  </a:cubicBezTo>
                  <a:cubicBezTo>
                    <a:pt x="468" y="43"/>
                    <a:pt x="468" y="44"/>
                    <a:pt x="469" y="44"/>
                  </a:cubicBezTo>
                  <a:cubicBezTo>
                    <a:pt x="469" y="45"/>
                    <a:pt x="470" y="45"/>
                    <a:pt x="470" y="45"/>
                  </a:cubicBezTo>
                  <a:cubicBezTo>
                    <a:pt x="474" y="43"/>
                    <a:pt x="476" y="43"/>
                    <a:pt x="478" y="44"/>
                  </a:cubicBezTo>
                  <a:cubicBezTo>
                    <a:pt x="482" y="46"/>
                    <a:pt x="484" y="52"/>
                    <a:pt x="486" y="58"/>
                  </a:cubicBezTo>
                  <a:cubicBezTo>
                    <a:pt x="487" y="61"/>
                    <a:pt x="487" y="64"/>
                    <a:pt x="489" y="66"/>
                  </a:cubicBezTo>
                  <a:cubicBezTo>
                    <a:pt x="493" y="81"/>
                    <a:pt x="492" y="88"/>
                    <a:pt x="492" y="101"/>
                  </a:cubicBezTo>
                  <a:cubicBezTo>
                    <a:pt x="492" y="117"/>
                    <a:pt x="492" y="117"/>
                    <a:pt x="492" y="117"/>
                  </a:cubicBezTo>
                  <a:cubicBezTo>
                    <a:pt x="492" y="142"/>
                    <a:pt x="486" y="173"/>
                    <a:pt x="479" y="176"/>
                  </a:cubicBezTo>
                  <a:cubicBezTo>
                    <a:pt x="475" y="177"/>
                    <a:pt x="472" y="180"/>
                    <a:pt x="469" y="183"/>
                  </a:cubicBezTo>
                  <a:cubicBezTo>
                    <a:pt x="465" y="187"/>
                    <a:pt x="461" y="192"/>
                    <a:pt x="456" y="192"/>
                  </a:cubicBezTo>
                  <a:cubicBezTo>
                    <a:pt x="454" y="192"/>
                    <a:pt x="450" y="193"/>
                    <a:pt x="446" y="194"/>
                  </a:cubicBezTo>
                  <a:cubicBezTo>
                    <a:pt x="438" y="197"/>
                    <a:pt x="427" y="200"/>
                    <a:pt x="420" y="195"/>
                  </a:cubicBezTo>
                  <a:cubicBezTo>
                    <a:pt x="416" y="193"/>
                    <a:pt x="411" y="191"/>
                    <a:pt x="409" y="194"/>
                  </a:cubicBezTo>
                  <a:cubicBezTo>
                    <a:pt x="407" y="196"/>
                    <a:pt x="409" y="199"/>
                    <a:pt x="414" y="203"/>
                  </a:cubicBezTo>
                  <a:cubicBezTo>
                    <a:pt x="420" y="208"/>
                    <a:pt x="453" y="205"/>
                    <a:pt x="466" y="202"/>
                  </a:cubicBezTo>
                  <a:cubicBezTo>
                    <a:pt x="466" y="202"/>
                    <a:pt x="467" y="202"/>
                    <a:pt x="467" y="202"/>
                  </a:cubicBezTo>
                  <a:cubicBezTo>
                    <a:pt x="477" y="200"/>
                    <a:pt x="481" y="199"/>
                    <a:pt x="484" y="202"/>
                  </a:cubicBezTo>
                  <a:cubicBezTo>
                    <a:pt x="491" y="212"/>
                    <a:pt x="498" y="244"/>
                    <a:pt x="490" y="252"/>
                  </a:cubicBezTo>
                  <a:cubicBezTo>
                    <a:pt x="484" y="257"/>
                    <a:pt x="480" y="257"/>
                    <a:pt x="474" y="258"/>
                  </a:cubicBezTo>
                  <a:cubicBezTo>
                    <a:pt x="464" y="258"/>
                    <a:pt x="464" y="258"/>
                    <a:pt x="464" y="258"/>
                  </a:cubicBezTo>
                  <a:cubicBezTo>
                    <a:pt x="464" y="258"/>
                    <a:pt x="458" y="258"/>
                    <a:pt x="458" y="258"/>
                  </a:cubicBezTo>
                  <a:cubicBezTo>
                    <a:pt x="443" y="255"/>
                    <a:pt x="436" y="254"/>
                    <a:pt x="432" y="257"/>
                  </a:cubicBezTo>
                  <a:cubicBezTo>
                    <a:pt x="431" y="260"/>
                    <a:pt x="431" y="260"/>
                    <a:pt x="431" y="260"/>
                  </a:cubicBezTo>
                  <a:cubicBezTo>
                    <a:pt x="431" y="268"/>
                    <a:pt x="451" y="279"/>
                    <a:pt x="494" y="279"/>
                  </a:cubicBezTo>
                  <a:cubicBezTo>
                    <a:pt x="507" y="279"/>
                    <a:pt x="537" y="279"/>
                    <a:pt x="553" y="271"/>
                  </a:cubicBezTo>
                  <a:cubicBezTo>
                    <a:pt x="558" y="269"/>
                    <a:pt x="559" y="266"/>
                    <a:pt x="558" y="265"/>
                  </a:cubicBezTo>
                  <a:cubicBezTo>
                    <a:pt x="557" y="263"/>
                    <a:pt x="554" y="261"/>
                    <a:pt x="550" y="263"/>
                  </a:cubicBezTo>
                  <a:cubicBezTo>
                    <a:pt x="547" y="264"/>
                    <a:pt x="543" y="262"/>
                    <a:pt x="537" y="261"/>
                  </a:cubicBezTo>
                  <a:cubicBezTo>
                    <a:pt x="533" y="260"/>
                    <a:pt x="529" y="258"/>
                    <a:pt x="524" y="257"/>
                  </a:cubicBezTo>
                  <a:cubicBezTo>
                    <a:pt x="524" y="257"/>
                    <a:pt x="517" y="256"/>
                    <a:pt x="517" y="256"/>
                  </a:cubicBezTo>
                  <a:cubicBezTo>
                    <a:pt x="510" y="254"/>
                    <a:pt x="508" y="254"/>
                    <a:pt x="507" y="245"/>
                  </a:cubicBezTo>
                  <a:cubicBezTo>
                    <a:pt x="507" y="242"/>
                    <a:pt x="506" y="237"/>
                    <a:pt x="505" y="233"/>
                  </a:cubicBezTo>
                  <a:cubicBezTo>
                    <a:pt x="503" y="223"/>
                    <a:pt x="501" y="211"/>
                    <a:pt x="504" y="201"/>
                  </a:cubicBezTo>
                  <a:cubicBezTo>
                    <a:pt x="507" y="191"/>
                    <a:pt x="518" y="189"/>
                    <a:pt x="522" y="190"/>
                  </a:cubicBezTo>
                  <a:cubicBezTo>
                    <a:pt x="525" y="190"/>
                    <a:pt x="539" y="191"/>
                    <a:pt x="541" y="186"/>
                  </a:cubicBezTo>
                  <a:cubicBezTo>
                    <a:pt x="542" y="184"/>
                    <a:pt x="541" y="182"/>
                    <a:pt x="538" y="181"/>
                  </a:cubicBezTo>
                  <a:cubicBezTo>
                    <a:pt x="535" y="178"/>
                    <a:pt x="527" y="178"/>
                    <a:pt x="520" y="178"/>
                  </a:cubicBezTo>
                  <a:cubicBezTo>
                    <a:pt x="513" y="178"/>
                    <a:pt x="504" y="178"/>
                    <a:pt x="503" y="175"/>
                  </a:cubicBezTo>
                  <a:cubicBezTo>
                    <a:pt x="500" y="168"/>
                    <a:pt x="500" y="168"/>
                    <a:pt x="500" y="168"/>
                  </a:cubicBezTo>
                  <a:cubicBezTo>
                    <a:pt x="498" y="164"/>
                    <a:pt x="496" y="161"/>
                    <a:pt x="497" y="156"/>
                  </a:cubicBezTo>
                  <a:cubicBezTo>
                    <a:pt x="499" y="147"/>
                    <a:pt x="499" y="138"/>
                    <a:pt x="499" y="122"/>
                  </a:cubicBezTo>
                  <a:cubicBezTo>
                    <a:pt x="499" y="122"/>
                    <a:pt x="499" y="109"/>
                    <a:pt x="499" y="109"/>
                  </a:cubicBezTo>
                  <a:cubicBezTo>
                    <a:pt x="499" y="94"/>
                    <a:pt x="499" y="82"/>
                    <a:pt x="503" y="66"/>
                  </a:cubicBezTo>
                  <a:cubicBezTo>
                    <a:pt x="504" y="64"/>
                    <a:pt x="505" y="60"/>
                    <a:pt x="506" y="55"/>
                  </a:cubicBezTo>
                  <a:cubicBezTo>
                    <a:pt x="508" y="41"/>
                    <a:pt x="512" y="19"/>
                    <a:pt x="535" y="11"/>
                  </a:cubicBezTo>
                  <a:cubicBezTo>
                    <a:pt x="538" y="10"/>
                    <a:pt x="538" y="10"/>
                    <a:pt x="538" y="10"/>
                  </a:cubicBezTo>
                  <a:cubicBezTo>
                    <a:pt x="556" y="7"/>
                    <a:pt x="621" y="14"/>
                    <a:pt x="643" y="23"/>
                  </a:cubicBezTo>
                  <a:cubicBezTo>
                    <a:pt x="669" y="33"/>
                    <a:pt x="680" y="45"/>
                    <a:pt x="679" y="63"/>
                  </a:cubicBezTo>
                  <a:cubicBezTo>
                    <a:pt x="679" y="64"/>
                    <a:pt x="680" y="65"/>
                    <a:pt x="680" y="65"/>
                  </a:cubicBezTo>
                  <a:cubicBezTo>
                    <a:pt x="681" y="65"/>
                    <a:pt x="682" y="65"/>
                    <a:pt x="682" y="64"/>
                  </a:cubicBezTo>
                  <a:cubicBezTo>
                    <a:pt x="692" y="47"/>
                    <a:pt x="717" y="48"/>
                    <a:pt x="735" y="57"/>
                  </a:cubicBezTo>
                  <a:cubicBezTo>
                    <a:pt x="755" y="66"/>
                    <a:pt x="755" y="66"/>
                    <a:pt x="755" y="66"/>
                  </a:cubicBezTo>
                  <a:cubicBezTo>
                    <a:pt x="769" y="72"/>
                    <a:pt x="783" y="78"/>
                    <a:pt x="797" y="87"/>
                  </a:cubicBezTo>
                  <a:cubicBezTo>
                    <a:pt x="817" y="99"/>
                    <a:pt x="824" y="124"/>
                    <a:pt x="820" y="136"/>
                  </a:cubicBezTo>
                  <a:cubicBezTo>
                    <a:pt x="820" y="137"/>
                    <a:pt x="820" y="137"/>
                    <a:pt x="821" y="138"/>
                  </a:cubicBezTo>
                  <a:cubicBezTo>
                    <a:pt x="822" y="138"/>
                    <a:pt x="823" y="138"/>
                    <a:pt x="823" y="137"/>
                  </a:cubicBezTo>
                  <a:cubicBezTo>
                    <a:pt x="837" y="116"/>
                    <a:pt x="856" y="124"/>
                    <a:pt x="870" y="133"/>
                  </a:cubicBezTo>
                  <a:cubicBezTo>
                    <a:pt x="879" y="139"/>
                    <a:pt x="892" y="154"/>
                    <a:pt x="905" y="169"/>
                  </a:cubicBezTo>
                  <a:cubicBezTo>
                    <a:pt x="917" y="182"/>
                    <a:pt x="917" y="182"/>
                    <a:pt x="917" y="182"/>
                  </a:cubicBezTo>
                  <a:cubicBezTo>
                    <a:pt x="931" y="199"/>
                    <a:pt x="919" y="232"/>
                    <a:pt x="915" y="236"/>
                  </a:cubicBezTo>
                  <a:cubicBezTo>
                    <a:pt x="914" y="237"/>
                    <a:pt x="914" y="237"/>
                    <a:pt x="914" y="238"/>
                  </a:cubicBezTo>
                  <a:cubicBezTo>
                    <a:pt x="915" y="239"/>
                    <a:pt x="915" y="239"/>
                    <a:pt x="916" y="239"/>
                  </a:cubicBezTo>
                  <a:cubicBezTo>
                    <a:pt x="935" y="237"/>
                    <a:pt x="953" y="256"/>
                    <a:pt x="959" y="287"/>
                  </a:cubicBezTo>
                  <a:cubicBezTo>
                    <a:pt x="964" y="310"/>
                    <a:pt x="963" y="334"/>
                    <a:pt x="962" y="352"/>
                  </a:cubicBezTo>
                  <a:cubicBezTo>
                    <a:pt x="962" y="359"/>
                    <a:pt x="962" y="366"/>
                    <a:pt x="962" y="371"/>
                  </a:cubicBezTo>
                  <a:cubicBezTo>
                    <a:pt x="963" y="385"/>
                    <a:pt x="944" y="400"/>
                    <a:pt x="935" y="403"/>
                  </a:cubicBezTo>
                  <a:cubicBezTo>
                    <a:pt x="935" y="403"/>
                    <a:pt x="934" y="404"/>
                    <a:pt x="934" y="404"/>
                  </a:cubicBezTo>
                  <a:cubicBezTo>
                    <a:pt x="934" y="405"/>
                    <a:pt x="935" y="406"/>
                    <a:pt x="935" y="406"/>
                  </a:cubicBezTo>
                  <a:cubicBezTo>
                    <a:pt x="957" y="413"/>
                    <a:pt x="960" y="445"/>
                    <a:pt x="961" y="471"/>
                  </a:cubicBezTo>
                  <a:cubicBezTo>
                    <a:pt x="962" y="482"/>
                    <a:pt x="962" y="482"/>
                    <a:pt x="962" y="482"/>
                  </a:cubicBezTo>
                  <a:cubicBezTo>
                    <a:pt x="962" y="505"/>
                    <a:pt x="963" y="511"/>
                    <a:pt x="955" y="523"/>
                  </a:cubicBezTo>
                  <a:cubicBezTo>
                    <a:pt x="947" y="537"/>
                    <a:pt x="928" y="543"/>
                    <a:pt x="923" y="542"/>
                  </a:cubicBezTo>
                  <a:cubicBezTo>
                    <a:pt x="922" y="541"/>
                    <a:pt x="921" y="542"/>
                    <a:pt x="921" y="542"/>
                  </a:cubicBezTo>
                  <a:cubicBezTo>
                    <a:pt x="921" y="543"/>
                    <a:pt x="921" y="544"/>
                    <a:pt x="921" y="544"/>
                  </a:cubicBezTo>
                  <a:cubicBezTo>
                    <a:pt x="923" y="546"/>
                    <a:pt x="923" y="546"/>
                    <a:pt x="923" y="546"/>
                  </a:cubicBezTo>
                  <a:cubicBezTo>
                    <a:pt x="934" y="553"/>
                    <a:pt x="950" y="565"/>
                    <a:pt x="950" y="589"/>
                  </a:cubicBezTo>
                  <a:cubicBezTo>
                    <a:pt x="950" y="613"/>
                    <a:pt x="936" y="633"/>
                    <a:pt x="927" y="648"/>
                  </a:cubicBezTo>
                  <a:cubicBezTo>
                    <a:pt x="921" y="658"/>
                    <a:pt x="921" y="658"/>
                    <a:pt x="921" y="658"/>
                  </a:cubicBezTo>
                  <a:cubicBezTo>
                    <a:pt x="906" y="684"/>
                    <a:pt x="894" y="694"/>
                    <a:pt x="883" y="703"/>
                  </a:cubicBezTo>
                  <a:cubicBezTo>
                    <a:pt x="881" y="704"/>
                    <a:pt x="881" y="704"/>
                    <a:pt x="881" y="704"/>
                  </a:cubicBezTo>
                  <a:cubicBezTo>
                    <a:pt x="877" y="708"/>
                    <a:pt x="865" y="707"/>
                    <a:pt x="853" y="702"/>
                  </a:cubicBezTo>
                  <a:cubicBezTo>
                    <a:pt x="840" y="697"/>
                    <a:pt x="825" y="685"/>
                    <a:pt x="823" y="670"/>
                  </a:cubicBezTo>
                  <a:cubicBezTo>
                    <a:pt x="823" y="669"/>
                    <a:pt x="822" y="669"/>
                    <a:pt x="822" y="669"/>
                  </a:cubicBezTo>
                  <a:cubicBezTo>
                    <a:pt x="821" y="669"/>
                    <a:pt x="820" y="670"/>
                    <a:pt x="820" y="670"/>
                  </a:cubicBezTo>
                  <a:cubicBezTo>
                    <a:pt x="819" y="684"/>
                    <a:pt x="826" y="702"/>
                    <a:pt x="839" y="725"/>
                  </a:cubicBezTo>
                  <a:cubicBezTo>
                    <a:pt x="842" y="729"/>
                    <a:pt x="842" y="733"/>
                    <a:pt x="841" y="737"/>
                  </a:cubicBezTo>
                  <a:cubicBezTo>
                    <a:pt x="837" y="748"/>
                    <a:pt x="818" y="759"/>
                    <a:pt x="787" y="770"/>
                  </a:cubicBezTo>
                  <a:cubicBezTo>
                    <a:pt x="770" y="776"/>
                    <a:pt x="770" y="776"/>
                    <a:pt x="770" y="776"/>
                  </a:cubicBezTo>
                  <a:cubicBezTo>
                    <a:pt x="741" y="786"/>
                    <a:pt x="725" y="792"/>
                    <a:pt x="712" y="790"/>
                  </a:cubicBezTo>
                  <a:cubicBezTo>
                    <a:pt x="709" y="790"/>
                    <a:pt x="707" y="788"/>
                    <a:pt x="705" y="786"/>
                  </a:cubicBezTo>
                  <a:cubicBezTo>
                    <a:pt x="701" y="779"/>
                    <a:pt x="705" y="766"/>
                    <a:pt x="705" y="766"/>
                  </a:cubicBezTo>
                  <a:cubicBezTo>
                    <a:pt x="705" y="766"/>
                    <a:pt x="705" y="766"/>
                    <a:pt x="705" y="766"/>
                  </a:cubicBezTo>
                  <a:cubicBezTo>
                    <a:pt x="705" y="766"/>
                    <a:pt x="705" y="766"/>
                    <a:pt x="705" y="766"/>
                  </a:cubicBezTo>
                  <a:cubicBezTo>
                    <a:pt x="705" y="766"/>
                    <a:pt x="705" y="766"/>
                    <a:pt x="705" y="765"/>
                  </a:cubicBezTo>
                  <a:cubicBezTo>
                    <a:pt x="705" y="765"/>
                    <a:pt x="705" y="764"/>
                    <a:pt x="704" y="764"/>
                  </a:cubicBezTo>
                  <a:cubicBezTo>
                    <a:pt x="703" y="764"/>
                    <a:pt x="703" y="764"/>
                    <a:pt x="702" y="765"/>
                  </a:cubicBezTo>
                  <a:cubicBezTo>
                    <a:pt x="702" y="765"/>
                    <a:pt x="702" y="765"/>
                    <a:pt x="702" y="765"/>
                  </a:cubicBezTo>
                  <a:cubicBezTo>
                    <a:pt x="698" y="782"/>
                    <a:pt x="684" y="790"/>
                    <a:pt x="662" y="786"/>
                  </a:cubicBezTo>
                  <a:cubicBezTo>
                    <a:pt x="639" y="782"/>
                    <a:pt x="611" y="757"/>
                    <a:pt x="608" y="746"/>
                  </a:cubicBezTo>
                  <a:cubicBezTo>
                    <a:pt x="605" y="735"/>
                    <a:pt x="621" y="718"/>
                    <a:pt x="628" y="714"/>
                  </a:cubicBezTo>
                  <a:cubicBezTo>
                    <a:pt x="628" y="713"/>
                    <a:pt x="628" y="712"/>
                    <a:pt x="628" y="712"/>
                  </a:cubicBezTo>
                  <a:cubicBezTo>
                    <a:pt x="628" y="711"/>
                    <a:pt x="627" y="711"/>
                    <a:pt x="626" y="711"/>
                  </a:cubicBezTo>
                  <a:cubicBezTo>
                    <a:pt x="622" y="712"/>
                    <a:pt x="618" y="715"/>
                    <a:pt x="614" y="717"/>
                  </a:cubicBezTo>
                  <a:cubicBezTo>
                    <a:pt x="609" y="721"/>
                    <a:pt x="604" y="724"/>
                    <a:pt x="599" y="723"/>
                  </a:cubicBezTo>
                  <a:cubicBezTo>
                    <a:pt x="595" y="722"/>
                    <a:pt x="592" y="717"/>
                    <a:pt x="588" y="710"/>
                  </a:cubicBezTo>
                  <a:cubicBezTo>
                    <a:pt x="586" y="706"/>
                    <a:pt x="583" y="701"/>
                    <a:pt x="580" y="696"/>
                  </a:cubicBezTo>
                  <a:cubicBezTo>
                    <a:pt x="575" y="688"/>
                    <a:pt x="569" y="679"/>
                    <a:pt x="565" y="669"/>
                  </a:cubicBezTo>
                  <a:cubicBezTo>
                    <a:pt x="565" y="668"/>
                    <a:pt x="565" y="668"/>
                    <a:pt x="565" y="667"/>
                  </a:cubicBezTo>
                  <a:cubicBezTo>
                    <a:pt x="565" y="665"/>
                    <a:pt x="566" y="662"/>
                    <a:pt x="567" y="659"/>
                  </a:cubicBezTo>
                  <a:cubicBezTo>
                    <a:pt x="569" y="656"/>
                    <a:pt x="570" y="653"/>
                    <a:pt x="570" y="650"/>
                  </a:cubicBezTo>
                  <a:cubicBezTo>
                    <a:pt x="570" y="650"/>
                    <a:pt x="570" y="650"/>
                    <a:pt x="570" y="650"/>
                  </a:cubicBezTo>
                  <a:cubicBezTo>
                    <a:pt x="569" y="646"/>
                    <a:pt x="567" y="643"/>
                    <a:pt x="564" y="641"/>
                  </a:cubicBezTo>
                  <a:cubicBezTo>
                    <a:pt x="561" y="637"/>
                    <a:pt x="559" y="634"/>
                    <a:pt x="559" y="631"/>
                  </a:cubicBezTo>
                  <a:cubicBezTo>
                    <a:pt x="559" y="631"/>
                    <a:pt x="559" y="630"/>
                    <a:pt x="559" y="630"/>
                  </a:cubicBezTo>
                  <a:cubicBezTo>
                    <a:pt x="559" y="630"/>
                    <a:pt x="559" y="630"/>
                    <a:pt x="559" y="630"/>
                  </a:cubicBezTo>
                  <a:cubicBezTo>
                    <a:pt x="557" y="625"/>
                    <a:pt x="557" y="621"/>
                    <a:pt x="557" y="618"/>
                  </a:cubicBezTo>
                  <a:cubicBezTo>
                    <a:pt x="557" y="611"/>
                    <a:pt x="559" y="608"/>
                    <a:pt x="560" y="607"/>
                  </a:cubicBezTo>
                  <a:cubicBezTo>
                    <a:pt x="561" y="606"/>
                    <a:pt x="562" y="606"/>
                    <a:pt x="562" y="606"/>
                  </a:cubicBezTo>
                  <a:cubicBezTo>
                    <a:pt x="562" y="605"/>
                    <a:pt x="562" y="605"/>
                    <a:pt x="562" y="604"/>
                  </a:cubicBezTo>
                  <a:cubicBezTo>
                    <a:pt x="562" y="604"/>
                    <a:pt x="562" y="604"/>
                    <a:pt x="562" y="604"/>
                  </a:cubicBezTo>
                  <a:cubicBezTo>
                    <a:pt x="562" y="603"/>
                    <a:pt x="561" y="603"/>
                    <a:pt x="560" y="603"/>
                  </a:cubicBezTo>
                  <a:cubicBezTo>
                    <a:pt x="560" y="603"/>
                    <a:pt x="560" y="603"/>
                    <a:pt x="560" y="603"/>
                  </a:cubicBezTo>
                  <a:cubicBezTo>
                    <a:pt x="560" y="602"/>
                    <a:pt x="560" y="601"/>
                    <a:pt x="560" y="600"/>
                  </a:cubicBezTo>
                  <a:cubicBezTo>
                    <a:pt x="560" y="598"/>
                    <a:pt x="560" y="596"/>
                    <a:pt x="560" y="594"/>
                  </a:cubicBezTo>
                  <a:cubicBezTo>
                    <a:pt x="560" y="592"/>
                    <a:pt x="560" y="590"/>
                    <a:pt x="559" y="589"/>
                  </a:cubicBezTo>
                  <a:cubicBezTo>
                    <a:pt x="556" y="588"/>
                    <a:pt x="556" y="588"/>
                    <a:pt x="556" y="588"/>
                  </a:cubicBezTo>
                  <a:cubicBezTo>
                    <a:pt x="556" y="588"/>
                    <a:pt x="556" y="588"/>
                    <a:pt x="555" y="588"/>
                  </a:cubicBezTo>
                  <a:cubicBezTo>
                    <a:pt x="555" y="588"/>
                    <a:pt x="555" y="589"/>
                    <a:pt x="555" y="589"/>
                  </a:cubicBezTo>
                  <a:cubicBezTo>
                    <a:pt x="553" y="598"/>
                    <a:pt x="543" y="606"/>
                    <a:pt x="528" y="605"/>
                  </a:cubicBezTo>
                  <a:cubicBezTo>
                    <a:pt x="519" y="605"/>
                    <a:pt x="514" y="602"/>
                    <a:pt x="509" y="598"/>
                  </a:cubicBezTo>
                  <a:cubicBezTo>
                    <a:pt x="505" y="595"/>
                    <a:pt x="500" y="592"/>
                    <a:pt x="494" y="592"/>
                  </a:cubicBezTo>
                  <a:cubicBezTo>
                    <a:pt x="488" y="592"/>
                    <a:pt x="484" y="595"/>
                    <a:pt x="480" y="598"/>
                  </a:cubicBezTo>
                  <a:cubicBezTo>
                    <a:pt x="475" y="602"/>
                    <a:pt x="470" y="605"/>
                    <a:pt x="461" y="605"/>
                  </a:cubicBezTo>
                  <a:cubicBezTo>
                    <a:pt x="444" y="607"/>
                    <a:pt x="436" y="604"/>
                    <a:pt x="435" y="596"/>
                  </a:cubicBezTo>
                  <a:cubicBezTo>
                    <a:pt x="435" y="595"/>
                    <a:pt x="434" y="595"/>
                    <a:pt x="433" y="595"/>
                  </a:cubicBezTo>
                  <a:cubicBezTo>
                    <a:pt x="429" y="595"/>
                    <a:pt x="418" y="595"/>
                    <a:pt x="417" y="598"/>
                  </a:cubicBezTo>
                  <a:cubicBezTo>
                    <a:pt x="417" y="599"/>
                    <a:pt x="417" y="600"/>
                    <a:pt x="419" y="601"/>
                  </a:cubicBezTo>
                  <a:cubicBezTo>
                    <a:pt x="424" y="604"/>
                    <a:pt x="431" y="611"/>
                    <a:pt x="431" y="618"/>
                  </a:cubicBezTo>
                  <a:cubicBezTo>
                    <a:pt x="431" y="623"/>
                    <a:pt x="429" y="628"/>
                    <a:pt x="423" y="632"/>
                  </a:cubicBezTo>
                  <a:cubicBezTo>
                    <a:pt x="415" y="636"/>
                    <a:pt x="411" y="637"/>
                    <a:pt x="409" y="637"/>
                  </a:cubicBezTo>
                  <a:cubicBezTo>
                    <a:pt x="408" y="637"/>
                    <a:pt x="407" y="638"/>
                    <a:pt x="406" y="639"/>
                  </a:cubicBezTo>
                  <a:cubicBezTo>
                    <a:pt x="406" y="640"/>
                    <a:pt x="407" y="640"/>
                    <a:pt x="408" y="641"/>
                  </a:cubicBezTo>
                  <a:cubicBezTo>
                    <a:pt x="409" y="643"/>
                    <a:pt x="412" y="645"/>
                    <a:pt x="415" y="649"/>
                  </a:cubicBezTo>
                  <a:cubicBezTo>
                    <a:pt x="425" y="663"/>
                    <a:pt x="414" y="680"/>
                    <a:pt x="404" y="696"/>
                  </a:cubicBezTo>
                  <a:cubicBezTo>
                    <a:pt x="400" y="702"/>
                    <a:pt x="400" y="702"/>
                    <a:pt x="400" y="702"/>
                  </a:cubicBezTo>
                  <a:cubicBezTo>
                    <a:pt x="394" y="713"/>
                    <a:pt x="394" y="713"/>
                    <a:pt x="394" y="713"/>
                  </a:cubicBezTo>
                  <a:cubicBezTo>
                    <a:pt x="387" y="726"/>
                    <a:pt x="383" y="734"/>
                    <a:pt x="366" y="727"/>
                  </a:cubicBezTo>
                  <a:cubicBezTo>
                    <a:pt x="365" y="726"/>
                    <a:pt x="365" y="727"/>
                    <a:pt x="364" y="727"/>
                  </a:cubicBezTo>
                  <a:cubicBezTo>
                    <a:pt x="364" y="728"/>
                    <a:pt x="364" y="729"/>
                    <a:pt x="364" y="729"/>
                  </a:cubicBezTo>
                  <a:cubicBezTo>
                    <a:pt x="373" y="739"/>
                    <a:pt x="377" y="748"/>
                    <a:pt x="376" y="756"/>
                  </a:cubicBezTo>
                  <a:cubicBezTo>
                    <a:pt x="374" y="766"/>
                    <a:pt x="365" y="771"/>
                    <a:pt x="365" y="771"/>
                  </a:cubicBezTo>
                  <a:cubicBezTo>
                    <a:pt x="364" y="771"/>
                    <a:pt x="331" y="794"/>
                    <a:pt x="307" y="792"/>
                  </a:cubicBezTo>
                  <a:cubicBezTo>
                    <a:pt x="290" y="791"/>
                    <a:pt x="290" y="791"/>
                    <a:pt x="290" y="791"/>
                  </a:cubicBezTo>
                  <a:cubicBezTo>
                    <a:pt x="266" y="791"/>
                    <a:pt x="239" y="790"/>
                    <a:pt x="233" y="770"/>
                  </a:cubicBezTo>
                  <a:cubicBezTo>
                    <a:pt x="233" y="770"/>
                    <a:pt x="233" y="769"/>
                    <a:pt x="232" y="769"/>
                  </a:cubicBezTo>
                  <a:cubicBezTo>
                    <a:pt x="231" y="769"/>
                    <a:pt x="231" y="770"/>
                    <a:pt x="231" y="770"/>
                  </a:cubicBezTo>
                  <a:cubicBezTo>
                    <a:pt x="229" y="773"/>
                    <a:pt x="227" y="775"/>
                    <a:pt x="222" y="777"/>
                  </a:cubicBezTo>
                  <a:cubicBezTo>
                    <a:pt x="203" y="783"/>
                    <a:pt x="160" y="769"/>
                    <a:pt x="136" y="754"/>
                  </a:cubicBezTo>
                  <a:cubicBezTo>
                    <a:pt x="132" y="751"/>
                    <a:pt x="128" y="748"/>
                    <a:pt x="123" y="745"/>
                  </a:cubicBezTo>
                  <a:cubicBezTo>
                    <a:pt x="111" y="737"/>
                    <a:pt x="102" y="731"/>
                    <a:pt x="107" y="712"/>
                  </a:cubicBezTo>
                  <a:cubicBezTo>
                    <a:pt x="110" y="701"/>
                    <a:pt x="120" y="694"/>
                    <a:pt x="129" y="688"/>
                  </a:cubicBezTo>
                  <a:cubicBezTo>
                    <a:pt x="138" y="682"/>
                    <a:pt x="148" y="675"/>
                    <a:pt x="151" y="664"/>
                  </a:cubicBezTo>
                  <a:cubicBezTo>
                    <a:pt x="151" y="663"/>
                    <a:pt x="151" y="663"/>
                    <a:pt x="150" y="662"/>
                  </a:cubicBezTo>
                  <a:cubicBezTo>
                    <a:pt x="150" y="662"/>
                    <a:pt x="149" y="662"/>
                    <a:pt x="148" y="662"/>
                  </a:cubicBezTo>
                  <a:cubicBezTo>
                    <a:pt x="128" y="682"/>
                    <a:pt x="88" y="690"/>
                    <a:pt x="65" y="671"/>
                  </a:cubicBezTo>
                  <a:cubicBezTo>
                    <a:pt x="50" y="659"/>
                    <a:pt x="46" y="639"/>
                    <a:pt x="42" y="621"/>
                  </a:cubicBezTo>
                  <a:cubicBezTo>
                    <a:pt x="38" y="604"/>
                    <a:pt x="38" y="604"/>
                    <a:pt x="38" y="604"/>
                  </a:cubicBezTo>
                  <a:cubicBezTo>
                    <a:pt x="29" y="573"/>
                    <a:pt x="21" y="541"/>
                    <a:pt x="34" y="521"/>
                  </a:cubicBezTo>
                  <a:cubicBezTo>
                    <a:pt x="42" y="510"/>
                    <a:pt x="57" y="504"/>
                    <a:pt x="79" y="502"/>
                  </a:cubicBezTo>
                  <a:cubicBezTo>
                    <a:pt x="80" y="502"/>
                    <a:pt x="80" y="502"/>
                    <a:pt x="80" y="501"/>
                  </a:cubicBezTo>
                  <a:cubicBezTo>
                    <a:pt x="80" y="500"/>
                    <a:pt x="80" y="499"/>
                    <a:pt x="79" y="499"/>
                  </a:cubicBezTo>
                  <a:cubicBezTo>
                    <a:pt x="66" y="496"/>
                    <a:pt x="66" y="496"/>
                    <a:pt x="66" y="496"/>
                  </a:cubicBezTo>
                  <a:cubicBezTo>
                    <a:pt x="66" y="496"/>
                    <a:pt x="65" y="496"/>
                    <a:pt x="65" y="496"/>
                  </a:cubicBezTo>
                  <a:cubicBezTo>
                    <a:pt x="41" y="494"/>
                    <a:pt x="12" y="481"/>
                    <a:pt x="7" y="462"/>
                  </a:cubicBezTo>
                  <a:cubicBezTo>
                    <a:pt x="0" y="438"/>
                    <a:pt x="1" y="417"/>
                    <a:pt x="11" y="405"/>
                  </a:cubicBezTo>
                  <a:cubicBezTo>
                    <a:pt x="17" y="396"/>
                    <a:pt x="28" y="392"/>
                    <a:pt x="42" y="392"/>
                  </a:cubicBezTo>
                  <a:cubicBezTo>
                    <a:pt x="43" y="392"/>
                    <a:pt x="43" y="392"/>
                    <a:pt x="44" y="391"/>
                  </a:cubicBezTo>
                  <a:cubicBezTo>
                    <a:pt x="44" y="390"/>
                    <a:pt x="43" y="389"/>
                    <a:pt x="43" y="389"/>
                  </a:cubicBezTo>
                  <a:cubicBezTo>
                    <a:pt x="14" y="377"/>
                    <a:pt x="15" y="370"/>
                    <a:pt x="20" y="341"/>
                  </a:cubicBezTo>
                  <a:cubicBezTo>
                    <a:pt x="21" y="336"/>
                    <a:pt x="21" y="336"/>
                    <a:pt x="21" y="336"/>
                  </a:cubicBezTo>
                  <a:cubicBezTo>
                    <a:pt x="27" y="303"/>
                    <a:pt x="38" y="292"/>
                    <a:pt x="68" y="277"/>
                  </a:cubicBezTo>
                  <a:cubicBezTo>
                    <a:pt x="68" y="277"/>
                    <a:pt x="68" y="276"/>
                    <a:pt x="68" y="276"/>
                  </a:cubicBezTo>
                  <a:cubicBezTo>
                    <a:pt x="68" y="275"/>
                    <a:pt x="68" y="274"/>
                    <a:pt x="67" y="274"/>
                  </a:cubicBezTo>
                  <a:cubicBezTo>
                    <a:pt x="48" y="270"/>
                    <a:pt x="45" y="255"/>
                    <a:pt x="45" y="244"/>
                  </a:cubicBezTo>
                  <a:cubicBezTo>
                    <a:pt x="47" y="214"/>
                    <a:pt x="77" y="174"/>
                    <a:pt x="100" y="171"/>
                  </a:cubicBezTo>
                  <a:cubicBezTo>
                    <a:pt x="101" y="171"/>
                    <a:pt x="101" y="170"/>
                    <a:pt x="102" y="170"/>
                  </a:cubicBezTo>
                  <a:cubicBezTo>
                    <a:pt x="102" y="169"/>
                    <a:pt x="102" y="169"/>
                    <a:pt x="102" y="168"/>
                  </a:cubicBezTo>
                  <a:cubicBezTo>
                    <a:pt x="95" y="156"/>
                    <a:pt x="100" y="143"/>
                    <a:pt x="105" y="135"/>
                  </a:cubicBezTo>
                  <a:cubicBezTo>
                    <a:pt x="119" y="113"/>
                    <a:pt x="147" y="98"/>
                    <a:pt x="171" y="99"/>
                  </a:cubicBezTo>
                  <a:cubicBezTo>
                    <a:pt x="185" y="99"/>
                    <a:pt x="196" y="106"/>
                    <a:pt x="202" y="118"/>
                  </a:cubicBezTo>
                  <a:cubicBezTo>
                    <a:pt x="202" y="119"/>
                    <a:pt x="203" y="119"/>
                    <a:pt x="203" y="119"/>
                  </a:cubicBezTo>
                  <a:cubicBezTo>
                    <a:pt x="204" y="119"/>
                    <a:pt x="205" y="118"/>
                    <a:pt x="205" y="118"/>
                  </a:cubicBezTo>
                  <a:cubicBezTo>
                    <a:pt x="206" y="110"/>
                    <a:pt x="206" y="110"/>
                    <a:pt x="206" y="110"/>
                  </a:cubicBezTo>
                  <a:cubicBezTo>
                    <a:pt x="206" y="110"/>
                    <a:pt x="206" y="100"/>
                    <a:pt x="206" y="100"/>
                  </a:cubicBezTo>
                  <a:cubicBezTo>
                    <a:pt x="206" y="86"/>
                    <a:pt x="206" y="72"/>
                    <a:pt x="212" y="65"/>
                  </a:cubicBezTo>
                  <a:cubicBezTo>
                    <a:pt x="218" y="59"/>
                    <a:pt x="230" y="56"/>
                    <a:pt x="242" y="54"/>
                  </a:cubicBezTo>
                  <a:cubicBezTo>
                    <a:pt x="255" y="51"/>
                    <a:pt x="255" y="51"/>
                    <a:pt x="255" y="51"/>
                  </a:cubicBezTo>
                  <a:cubicBezTo>
                    <a:pt x="257" y="50"/>
                    <a:pt x="257" y="50"/>
                    <a:pt x="257" y="50"/>
                  </a:cubicBezTo>
                  <a:cubicBezTo>
                    <a:pt x="297" y="37"/>
                    <a:pt x="312" y="32"/>
                    <a:pt x="335" y="73"/>
                  </a:cubicBezTo>
                  <a:cubicBezTo>
                    <a:pt x="335" y="73"/>
                    <a:pt x="336" y="74"/>
                    <a:pt x="336" y="73"/>
                  </a:cubicBezTo>
                  <a:close/>
                  <a:moveTo>
                    <a:pt x="922" y="545"/>
                  </a:moveTo>
                  <a:cubicBezTo>
                    <a:pt x="922" y="545"/>
                    <a:pt x="922" y="545"/>
                    <a:pt x="922" y="545"/>
                  </a:cubicBezTo>
                  <a:cubicBezTo>
                    <a:pt x="922" y="545"/>
                    <a:pt x="922" y="545"/>
                    <a:pt x="922" y="545"/>
                  </a:cubicBezTo>
                  <a:close/>
                  <a:moveTo>
                    <a:pt x="823" y="136"/>
                  </a:moveTo>
                  <a:cubicBezTo>
                    <a:pt x="823" y="136"/>
                    <a:pt x="823" y="136"/>
                    <a:pt x="823" y="136"/>
                  </a:cubicBezTo>
                  <a:cubicBezTo>
                    <a:pt x="823" y="137"/>
                    <a:pt x="823" y="137"/>
                    <a:pt x="823" y="137"/>
                  </a:cubicBezTo>
                  <a:cubicBezTo>
                    <a:pt x="823" y="137"/>
                    <a:pt x="823" y="137"/>
                    <a:pt x="823" y="1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6" name="Freeform 543">
              <a:extLst>
                <a:ext uri="{FF2B5EF4-FFF2-40B4-BE49-F238E27FC236}">
                  <a16:creationId xmlns:a16="http://schemas.microsoft.com/office/drawing/2014/main" id="{2365C9D3-E9C1-C8E0-F4FD-63CB381BF42E}"/>
                </a:ext>
              </a:extLst>
            </p:cNvPr>
            <p:cNvSpPr>
              <a:spLocks noEditPoints="1"/>
            </p:cNvSpPr>
            <p:nvPr/>
          </p:nvSpPr>
          <p:spPr bwMode="auto">
            <a:xfrm>
              <a:off x="1392" y="1584"/>
              <a:ext cx="2964" cy="1550"/>
            </a:xfrm>
            <a:custGeom>
              <a:avLst/>
              <a:gdLst>
                <a:gd name="T0" fmla="*/ 26676 w 983"/>
                <a:gd name="T1" fmla="*/ 5120 h 482"/>
                <a:gd name="T2" fmla="*/ 21438 w 983"/>
                <a:gd name="T3" fmla="*/ 7747 h 482"/>
                <a:gd name="T4" fmla="*/ 19494 w 983"/>
                <a:gd name="T5" fmla="*/ 8840 h 482"/>
                <a:gd name="T6" fmla="*/ 20039 w 983"/>
                <a:gd name="T7" fmla="*/ 11541 h 482"/>
                <a:gd name="T8" fmla="*/ 17820 w 983"/>
                <a:gd name="T9" fmla="*/ 5615 h 482"/>
                <a:gd name="T10" fmla="*/ 17247 w 983"/>
                <a:gd name="T11" fmla="*/ 6721 h 482"/>
                <a:gd name="T12" fmla="*/ 19192 w 983"/>
                <a:gd name="T13" fmla="*/ 11770 h 482"/>
                <a:gd name="T14" fmla="*/ 17302 w 983"/>
                <a:gd name="T15" fmla="*/ 9679 h 482"/>
                <a:gd name="T16" fmla="*/ 16394 w 983"/>
                <a:gd name="T17" fmla="*/ 7351 h 482"/>
                <a:gd name="T18" fmla="*/ 15902 w 983"/>
                <a:gd name="T19" fmla="*/ 10011 h 482"/>
                <a:gd name="T20" fmla="*/ 15601 w 983"/>
                <a:gd name="T21" fmla="*/ 9078 h 482"/>
                <a:gd name="T22" fmla="*/ 15710 w 983"/>
                <a:gd name="T23" fmla="*/ 11136 h 482"/>
                <a:gd name="T24" fmla="*/ 15411 w 983"/>
                <a:gd name="T25" fmla="*/ 12741 h 482"/>
                <a:gd name="T26" fmla="*/ 13457 w 983"/>
                <a:gd name="T27" fmla="*/ 11738 h 482"/>
                <a:gd name="T28" fmla="*/ 12037 w 983"/>
                <a:gd name="T29" fmla="*/ 10580 h 482"/>
                <a:gd name="T30" fmla="*/ 11591 w 983"/>
                <a:gd name="T31" fmla="*/ 9773 h 482"/>
                <a:gd name="T32" fmla="*/ 10448 w 983"/>
                <a:gd name="T33" fmla="*/ 9950 h 482"/>
                <a:gd name="T34" fmla="*/ 10038 w 983"/>
                <a:gd name="T35" fmla="*/ 10114 h 482"/>
                <a:gd name="T36" fmla="*/ 9239 w 983"/>
                <a:gd name="T37" fmla="*/ 11004 h 482"/>
                <a:gd name="T38" fmla="*/ 9929 w 983"/>
                <a:gd name="T39" fmla="*/ 8750 h 482"/>
                <a:gd name="T40" fmla="*/ 10146 w 983"/>
                <a:gd name="T41" fmla="*/ 7445 h 482"/>
                <a:gd name="T42" fmla="*/ 9209 w 983"/>
                <a:gd name="T43" fmla="*/ 8149 h 482"/>
                <a:gd name="T44" fmla="*/ 9266 w 983"/>
                <a:gd name="T45" fmla="*/ 5956 h 482"/>
                <a:gd name="T46" fmla="*/ 6163 w 983"/>
                <a:gd name="T47" fmla="*/ 5284 h 482"/>
                <a:gd name="T48" fmla="*/ 437 w 983"/>
                <a:gd name="T49" fmla="*/ 6557 h 482"/>
                <a:gd name="T50" fmla="*/ 3401 w 983"/>
                <a:gd name="T51" fmla="*/ 4261 h 482"/>
                <a:gd name="T52" fmla="*/ 1345 w 983"/>
                <a:gd name="T53" fmla="*/ 2026 h 482"/>
                <a:gd name="T54" fmla="*/ 1399 w 983"/>
                <a:gd name="T55" fmla="*/ 14963 h 482"/>
                <a:gd name="T56" fmla="*/ 12938 w 983"/>
                <a:gd name="T57" fmla="*/ 14500 h 482"/>
                <a:gd name="T58" fmla="*/ 25192 w 983"/>
                <a:gd name="T59" fmla="*/ 11934 h 482"/>
                <a:gd name="T60" fmla="*/ 26757 w 983"/>
                <a:gd name="T61" fmla="*/ 3328 h 482"/>
                <a:gd name="T62" fmla="*/ 1236 w 983"/>
                <a:gd name="T63" fmla="*/ 2627 h 482"/>
                <a:gd name="T64" fmla="*/ 573 w 983"/>
                <a:gd name="T65" fmla="*/ 6557 h 482"/>
                <a:gd name="T66" fmla="*/ 8747 w 983"/>
                <a:gd name="T67" fmla="*/ 8615 h 482"/>
                <a:gd name="T68" fmla="*/ 8057 w 983"/>
                <a:gd name="T69" fmla="*/ 10413 h 482"/>
                <a:gd name="T70" fmla="*/ 9700 w 983"/>
                <a:gd name="T71" fmla="*/ 9245 h 482"/>
                <a:gd name="T72" fmla="*/ 9700 w 983"/>
                <a:gd name="T73" fmla="*/ 9277 h 482"/>
                <a:gd name="T74" fmla="*/ 9866 w 983"/>
                <a:gd name="T75" fmla="*/ 11570 h 482"/>
                <a:gd name="T76" fmla="*/ 10363 w 983"/>
                <a:gd name="T77" fmla="*/ 9908 h 482"/>
                <a:gd name="T78" fmla="*/ 11738 w 983"/>
                <a:gd name="T79" fmla="*/ 9979 h 482"/>
                <a:gd name="T80" fmla="*/ 11847 w 983"/>
                <a:gd name="T81" fmla="*/ 12069 h 482"/>
                <a:gd name="T82" fmla="*/ 15821 w 983"/>
                <a:gd name="T83" fmla="*/ 9712 h 482"/>
                <a:gd name="T84" fmla="*/ 15357 w 983"/>
                <a:gd name="T85" fmla="*/ 12111 h 482"/>
                <a:gd name="T86" fmla="*/ 17084 w 983"/>
                <a:gd name="T87" fmla="*/ 9380 h 482"/>
                <a:gd name="T88" fmla="*/ 17329 w 983"/>
                <a:gd name="T89" fmla="*/ 9815 h 482"/>
                <a:gd name="T90" fmla="*/ 17929 w 983"/>
                <a:gd name="T91" fmla="*/ 6721 h 482"/>
                <a:gd name="T92" fmla="*/ 19056 w 983"/>
                <a:gd name="T93" fmla="*/ 7351 h 482"/>
                <a:gd name="T94" fmla="*/ 18857 w 983"/>
                <a:gd name="T95" fmla="*/ 10342 h 482"/>
                <a:gd name="T96" fmla="*/ 19439 w 983"/>
                <a:gd name="T97" fmla="*/ 8946 h 482"/>
                <a:gd name="T98" fmla="*/ 21737 w 983"/>
                <a:gd name="T99" fmla="*/ 10278 h 482"/>
                <a:gd name="T100" fmla="*/ 25684 w 983"/>
                <a:gd name="T101" fmla="*/ 1129 h 482"/>
                <a:gd name="T102" fmla="*/ 26266 w 983"/>
                <a:gd name="T103" fmla="*/ 11602 h 482"/>
                <a:gd name="T104" fmla="*/ 15266 w 983"/>
                <a:gd name="T105" fmla="*/ 14198 h 482"/>
                <a:gd name="T106" fmla="*/ 8527 w 983"/>
                <a:gd name="T107" fmla="*/ 12275 h 482"/>
                <a:gd name="T108" fmla="*/ 5865 w 983"/>
                <a:gd name="T109" fmla="*/ 7776 h 482"/>
                <a:gd name="T110" fmla="*/ 6245 w 983"/>
                <a:gd name="T111" fmla="*/ 5190 h 482"/>
                <a:gd name="T112" fmla="*/ 9592 w 983"/>
                <a:gd name="T113" fmla="*/ 12442 h 482"/>
                <a:gd name="T114" fmla="*/ 13548 w 983"/>
                <a:gd name="T115" fmla="*/ 12667 h 482"/>
                <a:gd name="T116" fmla="*/ 14066 w 983"/>
                <a:gd name="T117" fmla="*/ 9773 h 482"/>
                <a:gd name="T118" fmla="*/ 16557 w 983"/>
                <a:gd name="T119" fmla="*/ 13133 h 482"/>
                <a:gd name="T120" fmla="*/ 21574 w 983"/>
                <a:gd name="T121" fmla="*/ 9773 h 482"/>
                <a:gd name="T122" fmla="*/ 21547 w 983"/>
                <a:gd name="T123" fmla="*/ 11509 h 482"/>
                <a:gd name="T124" fmla="*/ 26483 w 983"/>
                <a:gd name="T125" fmla="*/ 6814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3" h="482">
                  <a:moveTo>
                    <a:pt x="930" y="1"/>
                  </a:moveTo>
                  <a:cubicBezTo>
                    <a:pt x="930" y="1"/>
                    <a:pt x="929" y="1"/>
                    <a:pt x="929" y="2"/>
                  </a:cubicBezTo>
                  <a:cubicBezTo>
                    <a:pt x="930" y="7"/>
                    <a:pt x="930" y="7"/>
                    <a:pt x="930" y="7"/>
                  </a:cubicBezTo>
                  <a:cubicBezTo>
                    <a:pt x="930" y="7"/>
                    <a:pt x="930" y="7"/>
                    <a:pt x="930" y="7"/>
                  </a:cubicBezTo>
                  <a:cubicBezTo>
                    <a:pt x="933" y="11"/>
                    <a:pt x="933" y="16"/>
                    <a:pt x="933" y="22"/>
                  </a:cubicBezTo>
                  <a:cubicBezTo>
                    <a:pt x="933" y="26"/>
                    <a:pt x="933" y="26"/>
                    <a:pt x="933" y="26"/>
                  </a:cubicBezTo>
                  <a:cubicBezTo>
                    <a:pt x="934" y="34"/>
                    <a:pt x="934" y="34"/>
                    <a:pt x="934" y="34"/>
                  </a:cubicBezTo>
                  <a:cubicBezTo>
                    <a:pt x="934" y="35"/>
                    <a:pt x="933" y="36"/>
                    <a:pt x="932" y="36"/>
                  </a:cubicBezTo>
                  <a:cubicBezTo>
                    <a:pt x="926" y="37"/>
                    <a:pt x="922" y="43"/>
                    <a:pt x="920" y="46"/>
                  </a:cubicBezTo>
                  <a:cubicBezTo>
                    <a:pt x="918" y="49"/>
                    <a:pt x="918" y="49"/>
                    <a:pt x="918" y="49"/>
                  </a:cubicBezTo>
                  <a:cubicBezTo>
                    <a:pt x="910" y="62"/>
                    <a:pt x="902" y="75"/>
                    <a:pt x="889" y="82"/>
                  </a:cubicBezTo>
                  <a:cubicBezTo>
                    <a:pt x="883" y="85"/>
                    <a:pt x="883" y="85"/>
                    <a:pt x="883" y="85"/>
                  </a:cubicBezTo>
                  <a:cubicBezTo>
                    <a:pt x="874" y="90"/>
                    <a:pt x="853" y="103"/>
                    <a:pt x="847" y="122"/>
                  </a:cubicBezTo>
                  <a:cubicBezTo>
                    <a:pt x="847" y="123"/>
                    <a:pt x="847" y="123"/>
                    <a:pt x="848" y="124"/>
                  </a:cubicBezTo>
                  <a:cubicBezTo>
                    <a:pt x="848" y="124"/>
                    <a:pt x="848" y="124"/>
                    <a:pt x="849" y="124"/>
                  </a:cubicBezTo>
                  <a:cubicBezTo>
                    <a:pt x="852" y="124"/>
                    <a:pt x="852" y="124"/>
                    <a:pt x="852" y="124"/>
                  </a:cubicBezTo>
                  <a:cubicBezTo>
                    <a:pt x="852" y="123"/>
                    <a:pt x="853" y="123"/>
                    <a:pt x="853" y="123"/>
                  </a:cubicBezTo>
                  <a:cubicBezTo>
                    <a:pt x="857" y="109"/>
                    <a:pt x="874" y="98"/>
                    <a:pt x="886" y="92"/>
                  </a:cubicBezTo>
                  <a:cubicBezTo>
                    <a:pt x="892" y="89"/>
                    <a:pt x="892" y="89"/>
                    <a:pt x="892" y="89"/>
                  </a:cubicBezTo>
                  <a:cubicBezTo>
                    <a:pt x="907" y="80"/>
                    <a:pt x="916" y="66"/>
                    <a:pt x="924" y="53"/>
                  </a:cubicBezTo>
                  <a:cubicBezTo>
                    <a:pt x="926" y="50"/>
                    <a:pt x="926" y="50"/>
                    <a:pt x="926" y="50"/>
                  </a:cubicBezTo>
                  <a:cubicBezTo>
                    <a:pt x="930" y="44"/>
                    <a:pt x="932" y="43"/>
                    <a:pt x="935" y="43"/>
                  </a:cubicBezTo>
                  <a:cubicBezTo>
                    <a:pt x="938" y="43"/>
                    <a:pt x="940" y="47"/>
                    <a:pt x="942" y="50"/>
                  </a:cubicBezTo>
                  <a:cubicBezTo>
                    <a:pt x="944" y="52"/>
                    <a:pt x="944" y="52"/>
                    <a:pt x="944" y="52"/>
                  </a:cubicBezTo>
                  <a:cubicBezTo>
                    <a:pt x="945" y="53"/>
                    <a:pt x="945" y="53"/>
                    <a:pt x="945" y="53"/>
                  </a:cubicBezTo>
                  <a:cubicBezTo>
                    <a:pt x="949" y="58"/>
                    <a:pt x="949" y="58"/>
                    <a:pt x="949" y="58"/>
                  </a:cubicBezTo>
                  <a:cubicBezTo>
                    <a:pt x="952" y="62"/>
                    <a:pt x="955" y="66"/>
                    <a:pt x="958" y="71"/>
                  </a:cubicBezTo>
                  <a:cubicBezTo>
                    <a:pt x="963" y="80"/>
                    <a:pt x="966" y="88"/>
                    <a:pt x="969" y="101"/>
                  </a:cubicBezTo>
                  <a:cubicBezTo>
                    <a:pt x="972" y="115"/>
                    <a:pt x="976" y="136"/>
                    <a:pt x="973" y="154"/>
                  </a:cubicBezTo>
                  <a:cubicBezTo>
                    <a:pt x="971" y="163"/>
                    <a:pt x="971" y="170"/>
                    <a:pt x="971" y="177"/>
                  </a:cubicBezTo>
                  <a:cubicBezTo>
                    <a:pt x="970" y="195"/>
                    <a:pt x="970" y="195"/>
                    <a:pt x="970" y="195"/>
                  </a:cubicBezTo>
                  <a:cubicBezTo>
                    <a:pt x="970" y="197"/>
                    <a:pt x="966" y="200"/>
                    <a:pt x="964" y="203"/>
                  </a:cubicBezTo>
                  <a:cubicBezTo>
                    <a:pt x="961" y="206"/>
                    <a:pt x="958" y="209"/>
                    <a:pt x="957" y="212"/>
                  </a:cubicBezTo>
                  <a:cubicBezTo>
                    <a:pt x="955" y="219"/>
                    <a:pt x="957" y="224"/>
                    <a:pt x="959" y="229"/>
                  </a:cubicBezTo>
                  <a:cubicBezTo>
                    <a:pt x="961" y="234"/>
                    <a:pt x="961" y="234"/>
                    <a:pt x="961" y="234"/>
                  </a:cubicBezTo>
                  <a:cubicBezTo>
                    <a:pt x="964" y="244"/>
                    <a:pt x="964" y="244"/>
                    <a:pt x="964" y="244"/>
                  </a:cubicBezTo>
                  <a:cubicBezTo>
                    <a:pt x="967" y="255"/>
                    <a:pt x="967" y="255"/>
                    <a:pt x="967" y="255"/>
                  </a:cubicBezTo>
                  <a:cubicBezTo>
                    <a:pt x="970" y="262"/>
                    <a:pt x="971" y="268"/>
                    <a:pt x="970" y="272"/>
                  </a:cubicBezTo>
                  <a:cubicBezTo>
                    <a:pt x="970" y="287"/>
                    <a:pt x="970" y="287"/>
                    <a:pt x="970" y="287"/>
                  </a:cubicBezTo>
                  <a:cubicBezTo>
                    <a:pt x="969" y="290"/>
                    <a:pt x="969" y="293"/>
                    <a:pt x="970" y="299"/>
                  </a:cubicBezTo>
                  <a:cubicBezTo>
                    <a:pt x="971" y="313"/>
                    <a:pt x="972" y="335"/>
                    <a:pt x="955" y="345"/>
                  </a:cubicBezTo>
                  <a:cubicBezTo>
                    <a:pt x="939" y="356"/>
                    <a:pt x="917" y="349"/>
                    <a:pt x="900" y="344"/>
                  </a:cubicBezTo>
                  <a:cubicBezTo>
                    <a:pt x="892" y="342"/>
                    <a:pt x="885" y="340"/>
                    <a:pt x="880" y="340"/>
                  </a:cubicBezTo>
                  <a:cubicBezTo>
                    <a:pt x="870" y="339"/>
                    <a:pt x="858" y="337"/>
                    <a:pt x="848" y="336"/>
                  </a:cubicBezTo>
                  <a:cubicBezTo>
                    <a:pt x="838" y="335"/>
                    <a:pt x="829" y="333"/>
                    <a:pt x="823" y="333"/>
                  </a:cubicBezTo>
                  <a:cubicBezTo>
                    <a:pt x="814" y="333"/>
                    <a:pt x="811" y="331"/>
                    <a:pt x="807" y="327"/>
                  </a:cubicBezTo>
                  <a:cubicBezTo>
                    <a:pt x="806" y="326"/>
                    <a:pt x="803" y="324"/>
                    <a:pt x="802" y="320"/>
                  </a:cubicBezTo>
                  <a:cubicBezTo>
                    <a:pt x="802" y="320"/>
                    <a:pt x="802" y="316"/>
                    <a:pt x="802" y="316"/>
                  </a:cubicBezTo>
                  <a:cubicBezTo>
                    <a:pt x="799" y="300"/>
                    <a:pt x="799" y="300"/>
                    <a:pt x="799" y="300"/>
                  </a:cubicBezTo>
                  <a:cubicBezTo>
                    <a:pt x="798" y="290"/>
                    <a:pt x="797" y="282"/>
                    <a:pt x="794" y="269"/>
                  </a:cubicBezTo>
                  <a:cubicBezTo>
                    <a:pt x="789" y="249"/>
                    <a:pt x="788" y="239"/>
                    <a:pt x="788" y="233"/>
                  </a:cubicBezTo>
                  <a:cubicBezTo>
                    <a:pt x="788" y="229"/>
                    <a:pt x="789" y="227"/>
                    <a:pt x="789" y="226"/>
                  </a:cubicBezTo>
                  <a:cubicBezTo>
                    <a:pt x="789" y="226"/>
                    <a:pt x="789" y="226"/>
                    <a:pt x="789" y="225"/>
                  </a:cubicBezTo>
                  <a:cubicBezTo>
                    <a:pt x="789" y="225"/>
                    <a:pt x="789" y="225"/>
                    <a:pt x="789" y="225"/>
                  </a:cubicBezTo>
                  <a:cubicBezTo>
                    <a:pt x="787" y="221"/>
                    <a:pt x="787" y="221"/>
                    <a:pt x="787" y="221"/>
                  </a:cubicBezTo>
                  <a:cubicBezTo>
                    <a:pt x="787" y="220"/>
                    <a:pt x="787" y="220"/>
                    <a:pt x="786" y="220"/>
                  </a:cubicBezTo>
                  <a:cubicBezTo>
                    <a:pt x="786" y="220"/>
                    <a:pt x="785" y="220"/>
                    <a:pt x="785" y="220"/>
                  </a:cubicBezTo>
                  <a:cubicBezTo>
                    <a:pt x="783" y="223"/>
                    <a:pt x="782" y="228"/>
                    <a:pt x="782" y="233"/>
                  </a:cubicBezTo>
                  <a:cubicBezTo>
                    <a:pt x="779" y="212"/>
                    <a:pt x="775" y="183"/>
                    <a:pt x="775" y="170"/>
                  </a:cubicBezTo>
                  <a:cubicBezTo>
                    <a:pt x="775" y="169"/>
                    <a:pt x="775" y="168"/>
                    <a:pt x="775" y="167"/>
                  </a:cubicBezTo>
                  <a:cubicBezTo>
                    <a:pt x="775" y="167"/>
                    <a:pt x="775" y="167"/>
                    <a:pt x="775" y="167"/>
                  </a:cubicBezTo>
                  <a:cubicBezTo>
                    <a:pt x="775" y="165"/>
                    <a:pt x="773" y="162"/>
                    <a:pt x="773" y="162"/>
                  </a:cubicBezTo>
                  <a:cubicBezTo>
                    <a:pt x="772" y="161"/>
                    <a:pt x="772" y="161"/>
                    <a:pt x="771" y="161"/>
                  </a:cubicBezTo>
                  <a:cubicBezTo>
                    <a:pt x="771" y="161"/>
                    <a:pt x="770" y="161"/>
                    <a:pt x="770" y="162"/>
                  </a:cubicBezTo>
                  <a:cubicBezTo>
                    <a:pt x="769" y="164"/>
                    <a:pt x="769" y="168"/>
                    <a:pt x="769" y="172"/>
                  </a:cubicBezTo>
                  <a:cubicBezTo>
                    <a:pt x="769" y="178"/>
                    <a:pt x="769" y="185"/>
                    <a:pt x="770" y="193"/>
                  </a:cubicBezTo>
                  <a:cubicBezTo>
                    <a:pt x="763" y="162"/>
                    <a:pt x="759" y="141"/>
                    <a:pt x="759" y="129"/>
                  </a:cubicBezTo>
                  <a:cubicBezTo>
                    <a:pt x="759" y="129"/>
                    <a:pt x="759" y="129"/>
                    <a:pt x="758" y="128"/>
                  </a:cubicBezTo>
                  <a:cubicBezTo>
                    <a:pt x="758" y="128"/>
                    <a:pt x="758" y="128"/>
                    <a:pt x="757" y="128"/>
                  </a:cubicBezTo>
                  <a:cubicBezTo>
                    <a:pt x="754" y="128"/>
                    <a:pt x="754" y="128"/>
                    <a:pt x="754" y="128"/>
                  </a:cubicBezTo>
                  <a:cubicBezTo>
                    <a:pt x="754" y="128"/>
                    <a:pt x="753" y="129"/>
                    <a:pt x="753" y="130"/>
                  </a:cubicBezTo>
                  <a:cubicBezTo>
                    <a:pt x="753" y="145"/>
                    <a:pt x="759" y="177"/>
                    <a:pt x="769" y="216"/>
                  </a:cubicBezTo>
                  <a:cubicBezTo>
                    <a:pt x="773" y="233"/>
                    <a:pt x="777" y="248"/>
                    <a:pt x="779" y="259"/>
                  </a:cubicBezTo>
                  <a:cubicBezTo>
                    <a:pt x="782" y="271"/>
                    <a:pt x="782" y="271"/>
                    <a:pt x="782" y="271"/>
                  </a:cubicBezTo>
                  <a:cubicBezTo>
                    <a:pt x="783" y="278"/>
                    <a:pt x="783" y="278"/>
                    <a:pt x="784" y="289"/>
                  </a:cubicBezTo>
                  <a:cubicBezTo>
                    <a:pt x="784" y="294"/>
                    <a:pt x="784" y="294"/>
                    <a:pt x="784" y="294"/>
                  </a:cubicBezTo>
                  <a:cubicBezTo>
                    <a:pt x="785" y="312"/>
                    <a:pt x="783" y="321"/>
                    <a:pt x="775" y="329"/>
                  </a:cubicBezTo>
                  <a:cubicBezTo>
                    <a:pt x="768" y="335"/>
                    <a:pt x="757" y="339"/>
                    <a:pt x="739" y="345"/>
                  </a:cubicBezTo>
                  <a:cubicBezTo>
                    <a:pt x="737" y="346"/>
                    <a:pt x="737" y="346"/>
                    <a:pt x="737" y="346"/>
                  </a:cubicBezTo>
                  <a:cubicBezTo>
                    <a:pt x="736" y="346"/>
                    <a:pt x="736" y="345"/>
                    <a:pt x="736" y="345"/>
                  </a:cubicBezTo>
                  <a:cubicBezTo>
                    <a:pt x="735" y="340"/>
                    <a:pt x="734" y="336"/>
                    <a:pt x="733" y="331"/>
                  </a:cubicBezTo>
                  <a:cubicBezTo>
                    <a:pt x="733" y="329"/>
                    <a:pt x="733" y="329"/>
                    <a:pt x="733" y="329"/>
                  </a:cubicBezTo>
                  <a:cubicBezTo>
                    <a:pt x="732" y="322"/>
                    <a:pt x="732" y="317"/>
                    <a:pt x="730" y="310"/>
                  </a:cubicBezTo>
                  <a:cubicBezTo>
                    <a:pt x="729" y="307"/>
                    <a:pt x="729" y="304"/>
                    <a:pt x="729" y="301"/>
                  </a:cubicBezTo>
                  <a:cubicBezTo>
                    <a:pt x="730" y="297"/>
                    <a:pt x="730" y="294"/>
                    <a:pt x="729" y="291"/>
                  </a:cubicBezTo>
                  <a:cubicBezTo>
                    <a:pt x="727" y="285"/>
                    <a:pt x="723" y="281"/>
                    <a:pt x="719" y="278"/>
                  </a:cubicBezTo>
                  <a:cubicBezTo>
                    <a:pt x="716" y="274"/>
                    <a:pt x="712" y="271"/>
                    <a:pt x="711" y="266"/>
                  </a:cubicBezTo>
                  <a:cubicBezTo>
                    <a:pt x="710" y="258"/>
                    <a:pt x="710" y="258"/>
                    <a:pt x="710" y="258"/>
                  </a:cubicBezTo>
                  <a:cubicBezTo>
                    <a:pt x="710" y="254"/>
                    <a:pt x="710" y="249"/>
                    <a:pt x="706" y="243"/>
                  </a:cubicBezTo>
                  <a:cubicBezTo>
                    <a:pt x="704" y="240"/>
                    <a:pt x="704" y="240"/>
                    <a:pt x="704" y="240"/>
                  </a:cubicBezTo>
                  <a:cubicBezTo>
                    <a:pt x="699" y="232"/>
                    <a:pt x="698" y="230"/>
                    <a:pt x="698" y="219"/>
                  </a:cubicBezTo>
                  <a:cubicBezTo>
                    <a:pt x="697" y="201"/>
                    <a:pt x="697" y="201"/>
                    <a:pt x="697" y="201"/>
                  </a:cubicBezTo>
                  <a:cubicBezTo>
                    <a:pt x="697" y="201"/>
                    <a:pt x="696" y="200"/>
                    <a:pt x="695" y="200"/>
                  </a:cubicBezTo>
                  <a:cubicBezTo>
                    <a:pt x="695" y="200"/>
                    <a:pt x="694" y="201"/>
                    <a:pt x="694" y="201"/>
                  </a:cubicBezTo>
                  <a:cubicBezTo>
                    <a:pt x="692" y="219"/>
                    <a:pt x="692" y="219"/>
                    <a:pt x="692" y="219"/>
                  </a:cubicBezTo>
                  <a:cubicBezTo>
                    <a:pt x="692" y="220"/>
                    <a:pt x="692" y="221"/>
                    <a:pt x="692" y="221"/>
                  </a:cubicBezTo>
                  <a:cubicBezTo>
                    <a:pt x="692" y="232"/>
                    <a:pt x="694" y="235"/>
                    <a:pt x="699" y="244"/>
                  </a:cubicBezTo>
                  <a:cubicBezTo>
                    <a:pt x="701" y="246"/>
                    <a:pt x="701" y="246"/>
                    <a:pt x="701" y="246"/>
                  </a:cubicBezTo>
                  <a:cubicBezTo>
                    <a:pt x="704" y="251"/>
                    <a:pt x="704" y="254"/>
                    <a:pt x="704" y="257"/>
                  </a:cubicBezTo>
                  <a:cubicBezTo>
                    <a:pt x="702" y="255"/>
                    <a:pt x="699" y="253"/>
                    <a:pt x="695" y="250"/>
                  </a:cubicBezTo>
                  <a:cubicBezTo>
                    <a:pt x="690" y="247"/>
                    <a:pt x="684" y="241"/>
                    <a:pt x="681" y="235"/>
                  </a:cubicBezTo>
                  <a:cubicBezTo>
                    <a:pt x="681" y="234"/>
                    <a:pt x="680" y="234"/>
                    <a:pt x="679" y="234"/>
                  </a:cubicBezTo>
                  <a:cubicBezTo>
                    <a:pt x="679" y="234"/>
                    <a:pt x="678" y="235"/>
                    <a:pt x="678" y="235"/>
                  </a:cubicBezTo>
                  <a:cubicBezTo>
                    <a:pt x="678" y="236"/>
                    <a:pt x="678" y="236"/>
                    <a:pt x="678" y="236"/>
                  </a:cubicBezTo>
                  <a:cubicBezTo>
                    <a:pt x="680" y="239"/>
                    <a:pt x="680" y="239"/>
                    <a:pt x="680" y="239"/>
                  </a:cubicBezTo>
                  <a:cubicBezTo>
                    <a:pt x="683" y="245"/>
                    <a:pt x="686" y="252"/>
                    <a:pt x="692" y="256"/>
                  </a:cubicBezTo>
                  <a:cubicBezTo>
                    <a:pt x="699" y="259"/>
                    <a:pt x="702" y="263"/>
                    <a:pt x="706" y="270"/>
                  </a:cubicBezTo>
                  <a:cubicBezTo>
                    <a:pt x="708" y="275"/>
                    <a:pt x="712" y="278"/>
                    <a:pt x="715" y="282"/>
                  </a:cubicBezTo>
                  <a:cubicBezTo>
                    <a:pt x="719" y="285"/>
                    <a:pt x="722" y="288"/>
                    <a:pt x="723" y="292"/>
                  </a:cubicBezTo>
                  <a:cubicBezTo>
                    <a:pt x="723" y="294"/>
                    <a:pt x="723" y="297"/>
                    <a:pt x="723" y="300"/>
                  </a:cubicBezTo>
                  <a:cubicBezTo>
                    <a:pt x="723" y="300"/>
                    <a:pt x="723" y="301"/>
                    <a:pt x="723" y="302"/>
                  </a:cubicBezTo>
                  <a:cubicBezTo>
                    <a:pt x="723" y="305"/>
                    <a:pt x="724" y="308"/>
                    <a:pt x="724" y="311"/>
                  </a:cubicBezTo>
                  <a:cubicBezTo>
                    <a:pt x="726" y="318"/>
                    <a:pt x="727" y="323"/>
                    <a:pt x="727" y="330"/>
                  </a:cubicBezTo>
                  <a:cubicBezTo>
                    <a:pt x="727" y="332"/>
                    <a:pt x="727" y="332"/>
                    <a:pt x="727" y="332"/>
                  </a:cubicBezTo>
                  <a:cubicBezTo>
                    <a:pt x="728" y="337"/>
                    <a:pt x="729" y="341"/>
                    <a:pt x="731" y="347"/>
                  </a:cubicBezTo>
                  <a:cubicBezTo>
                    <a:pt x="731" y="347"/>
                    <a:pt x="731" y="347"/>
                    <a:pt x="731" y="347"/>
                  </a:cubicBezTo>
                  <a:cubicBezTo>
                    <a:pt x="731" y="348"/>
                    <a:pt x="731" y="348"/>
                    <a:pt x="730" y="348"/>
                  </a:cubicBezTo>
                  <a:cubicBezTo>
                    <a:pt x="730" y="348"/>
                    <a:pt x="724" y="350"/>
                    <a:pt x="724" y="350"/>
                  </a:cubicBezTo>
                  <a:cubicBezTo>
                    <a:pt x="724" y="350"/>
                    <a:pt x="721" y="350"/>
                    <a:pt x="721" y="350"/>
                  </a:cubicBezTo>
                  <a:cubicBezTo>
                    <a:pt x="712" y="352"/>
                    <a:pt x="706" y="353"/>
                    <a:pt x="706" y="352"/>
                  </a:cubicBezTo>
                  <a:cubicBezTo>
                    <a:pt x="703" y="345"/>
                    <a:pt x="703" y="345"/>
                    <a:pt x="703" y="345"/>
                  </a:cubicBezTo>
                  <a:cubicBezTo>
                    <a:pt x="699" y="338"/>
                    <a:pt x="699" y="338"/>
                    <a:pt x="699" y="338"/>
                  </a:cubicBezTo>
                  <a:cubicBezTo>
                    <a:pt x="697" y="335"/>
                    <a:pt x="695" y="331"/>
                    <a:pt x="694" y="328"/>
                  </a:cubicBezTo>
                  <a:cubicBezTo>
                    <a:pt x="694" y="323"/>
                    <a:pt x="694" y="323"/>
                    <a:pt x="694" y="323"/>
                  </a:cubicBezTo>
                  <a:cubicBezTo>
                    <a:pt x="694" y="320"/>
                    <a:pt x="694" y="318"/>
                    <a:pt x="693" y="315"/>
                  </a:cubicBezTo>
                  <a:cubicBezTo>
                    <a:pt x="692" y="311"/>
                    <a:pt x="690" y="308"/>
                    <a:pt x="688" y="305"/>
                  </a:cubicBezTo>
                  <a:cubicBezTo>
                    <a:pt x="684" y="301"/>
                    <a:pt x="684" y="301"/>
                    <a:pt x="684" y="301"/>
                  </a:cubicBezTo>
                  <a:cubicBezTo>
                    <a:pt x="682" y="298"/>
                    <a:pt x="683" y="296"/>
                    <a:pt x="684" y="292"/>
                  </a:cubicBezTo>
                  <a:cubicBezTo>
                    <a:pt x="684" y="289"/>
                    <a:pt x="684" y="289"/>
                    <a:pt x="684" y="289"/>
                  </a:cubicBezTo>
                  <a:cubicBezTo>
                    <a:pt x="685" y="283"/>
                    <a:pt x="684" y="279"/>
                    <a:pt x="681" y="274"/>
                  </a:cubicBezTo>
                  <a:cubicBezTo>
                    <a:pt x="677" y="269"/>
                    <a:pt x="677" y="269"/>
                    <a:pt x="677" y="269"/>
                  </a:cubicBezTo>
                  <a:cubicBezTo>
                    <a:pt x="675" y="266"/>
                    <a:pt x="673" y="263"/>
                    <a:pt x="672" y="260"/>
                  </a:cubicBezTo>
                  <a:cubicBezTo>
                    <a:pt x="672" y="259"/>
                    <a:pt x="671" y="257"/>
                    <a:pt x="671" y="257"/>
                  </a:cubicBezTo>
                  <a:cubicBezTo>
                    <a:pt x="671" y="257"/>
                    <a:pt x="671" y="251"/>
                    <a:pt x="671" y="251"/>
                  </a:cubicBezTo>
                  <a:cubicBezTo>
                    <a:pt x="671" y="246"/>
                    <a:pt x="671" y="246"/>
                    <a:pt x="671" y="246"/>
                  </a:cubicBezTo>
                  <a:cubicBezTo>
                    <a:pt x="671" y="239"/>
                    <a:pt x="667" y="234"/>
                    <a:pt x="664" y="229"/>
                  </a:cubicBezTo>
                  <a:cubicBezTo>
                    <a:pt x="661" y="224"/>
                    <a:pt x="658" y="220"/>
                    <a:pt x="658" y="215"/>
                  </a:cubicBezTo>
                  <a:cubicBezTo>
                    <a:pt x="658" y="211"/>
                    <a:pt x="658" y="211"/>
                    <a:pt x="658" y="211"/>
                  </a:cubicBezTo>
                  <a:cubicBezTo>
                    <a:pt x="658" y="210"/>
                    <a:pt x="658" y="209"/>
                    <a:pt x="658" y="208"/>
                  </a:cubicBezTo>
                  <a:cubicBezTo>
                    <a:pt x="658" y="206"/>
                    <a:pt x="658" y="203"/>
                    <a:pt x="657" y="201"/>
                  </a:cubicBezTo>
                  <a:cubicBezTo>
                    <a:pt x="654" y="194"/>
                    <a:pt x="654" y="194"/>
                    <a:pt x="654" y="194"/>
                  </a:cubicBezTo>
                  <a:cubicBezTo>
                    <a:pt x="652" y="191"/>
                    <a:pt x="651" y="189"/>
                    <a:pt x="650" y="186"/>
                  </a:cubicBezTo>
                  <a:cubicBezTo>
                    <a:pt x="650" y="179"/>
                    <a:pt x="650" y="179"/>
                    <a:pt x="650" y="179"/>
                  </a:cubicBezTo>
                  <a:cubicBezTo>
                    <a:pt x="650" y="178"/>
                    <a:pt x="650" y="176"/>
                    <a:pt x="650" y="175"/>
                  </a:cubicBezTo>
                  <a:cubicBezTo>
                    <a:pt x="650" y="173"/>
                    <a:pt x="650" y="171"/>
                    <a:pt x="650" y="169"/>
                  </a:cubicBezTo>
                  <a:cubicBezTo>
                    <a:pt x="648" y="165"/>
                    <a:pt x="648" y="165"/>
                    <a:pt x="648" y="165"/>
                  </a:cubicBezTo>
                  <a:cubicBezTo>
                    <a:pt x="648" y="165"/>
                    <a:pt x="647" y="163"/>
                    <a:pt x="647" y="163"/>
                  </a:cubicBezTo>
                  <a:cubicBezTo>
                    <a:pt x="646" y="163"/>
                    <a:pt x="645" y="162"/>
                    <a:pt x="645" y="162"/>
                  </a:cubicBezTo>
                  <a:cubicBezTo>
                    <a:pt x="645" y="162"/>
                    <a:pt x="645" y="162"/>
                    <a:pt x="645" y="162"/>
                  </a:cubicBezTo>
                  <a:cubicBezTo>
                    <a:pt x="645" y="161"/>
                    <a:pt x="645" y="160"/>
                    <a:pt x="644" y="160"/>
                  </a:cubicBezTo>
                  <a:cubicBezTo>
                    <a:pt x="643" y="160"/>
                    <a:pt x="642" y="161"/>
                    <a:pt x="642" y="162"/>
                  </a:cubicBezTo>
                  <a:cubicBezTo>
                    <a:pt x="642" y="162"/>
                    <a:pt x="642" y="162"/>
                    <a:pt x="642" y="162"/>
                  </a:cubicBezTo>
                  <a:cubicBezTo>
                    <a:pt x="642" y="162"/>
                    <a:pt x="642" y="162"/>
                    <a:pt x="642" y="162"/>
                  </a:cubicBezTo>
                  <a:cubicBezTo>
                    <a:pt x="643" y="164"/>
                    <a:pt x="644" y="169"/>
                    <a:pt x="645" y="170"/>
                  </a:cubicBezTo>
                  <a:cubicBezTo>
                    <a:pt x="645" y="170"/>
                    <a:pt x="645" y="170"/>
                    <a:pt x="645" y="171"/>
                  </a:cubicBezTo>
                  <a:cubicBezTo>
                    <a:pt x="645" y="172"/>
                    <a:pt x="645" y="173"/>
                    <a:pt x="644" y="175"/>
                  </a:cubicBezTo>
                  <a:cubicBezTo>
                    <a:pt x="644" y="178"/>
                    <a:pt x="644" y="178"/>
                    <a:pt x="644" y="178"/>
                  </a:cubicBezTo>
                  <a:cubicBezTo>
                    <a:pt x="644" y="179"/>
                    <a:pt x="644" y="181"/>
                    <a:pt x="644" y="182"/>
                  </a:cubicBezTo>
                  <a:cubicBezTo>
                    <a:pt x="644" y="183"/>
                    <a:pt x="644" y="185"/>
                    <a:pt x="644" y="187"/>
                  </a:cubicBezTo>
                  <a:cubicBezTo>
                    <a:pt x="645" y="191"/>
                    <a:pt x="647" y="194"/>
                    <a:pt x="649" y="197"/>
                  </a:cubicBezTo>
                  <a:cubicBezTo>
                    <a:pt x="651" y="203"/>
                    <a:pt x="651" y="203"/>
                    <a:pt x="651" y="203"/>
                  </a:cubicBezTo>
                  <a:cubicBezTo>
                    <a:pt x="652" y="205"/>
                    <a:pt x="652" y="206"/>
                    <a:pt x="652" y="208"/>
                  </a:cubicBezTo>
                  <a:cubicBezTo>
                    <a:pt x="652" y="209"/>
                    <a:pt x="652" y="210"/>
                    <a:pt x="652" y="211"/>
                  </a:cubicBezTo>
                  <a:cubicBezTo>
                    <a:pt x="652" y="215"/>
                    <a:pt x="652" y="215"/>
                    <a:pt x="652" y="215"/>
                  </a:cubicBezTo>
                  <a:cubicBezTo>
                    <a:pt x="652" y="222"/>
                    <a:pt x="656" y="227"/>
                    <a:pt x="659" y="232"/>
                  </a:cubicBezTo>
                  <a:cubicBezTo>
                    <a:pt x="662" y="236"/>
                    <a:pt x="664" y="240"/>
                    <a:pt x="665" y="244"/>
                  </a:cubicBezTo>
                  <a:cubicBezTo>
                    <a:pt x="663" y="241"/>
                    <a:pt x="662" y="239"/>
                    <a:pt x="660" y="237"/>
                  </a:cubicBezTo>
                  <a:cubicBezTo>
                    <a:pt x="658" y="233"/>
                    <a:pt x="658" y="233"/>
                    <a:pt x="658" y="233"/>
                  </a:cubicBezTo>
                  <a:cubicBezTo>
                    <a:pt x="655" y="229"/>
                    <a:pt x="652" y="227"/>
                    <a:pt x="649" y="224"/>
                  </a:cubicBezTo>
                  <a:cubicBezTo>
                    <a:pt x="646" y="221"/>
                    <a:pt x="646" y="221"/>
                    <a:pt x="646" y="221"/>
                  </a:cubicBezTo>
                  <a:cubicBezTo>
                    <a:pt x="643" y="218"/>
                    <a:pt x="641" y="215"/>
                    <a:pt x="639" y="212"/>
                  </a:cubicBezTo>
                  <a:cubicBezTo>
                    <a:pt x="637" y="209"/>
                    <a:pt x="634" y="206"/>
                    <a:pt x="631" y="204"/>
                  </a:cubicBezTo>
                  <a:cubicBezTo>
                    <a:pt x="629" y="202"/>
                    <a:pt x="629" y="202"/>
                    <a:pt x="629" y="202"/>
                  </a:cubicBezTo>
                  <a:cubicBezTo>
                    <a:pt x="629" y="202"/>
                    <a:pt x="629" y="202"/>
                    <a:pt x="629" y="202"/>
                  </a:cubicBezTo>
                  <a:cubicBezTo>
                    <a:pt x="628" y="201"/>
                    <a:pt x="627" y="201"/>
                    <a:pt x="627" y="202"/>
                  </a:cubicBezTo>
                  <a:cubicBezTo>
                    <a:pt x="626" y="202"/>
                    <a:pt x="626" y="203"/>
                    <a:pt x="626" y="203"/>
                  </a:cubicBezTo>
                  <a:cubicBezTo>
                    <a:pt x="626" y="203"/>
                    <a:pt x="626" y="204"/>
                    <a:pt x="627" y="204"/>
                  </a:cubicBezTo>
                  <a:cubicBezTo>
                    <a:pt x="627" y="204"/>
                    <a:pt x="627" y="204"/>
                    <a:pt x="627" y="204"/>
                  </a:cubicBezTo>
                  <a:cubicBezTo>
                    <a:pt x="627" y="204"/>
                    <a:pt x="627" y="204"/>
                    <a:pt x="627" y="204"/>
                  </a:cubicBezTo>
                  <a:cubicBezTo>
                    <a:pt x="629" y="206"/>
                    <a:pt x="630" y="208"/>
                    <a:pt x="631" y="211"/>
                  </a:cubicBezTo>
                  <a:cubicBezTo>
                    <a:pt x="634" y="215"/>
                    <a:pt x="634" y="215"/>
                    <a:pt x="634" y="215"/>
                  </a:cubicBezTo>
                  <a:cubicBezTo>
                    <a:pt x="636" y="219"/>
                    <a:pt x="639" y="222"/>
                    <a:pt x="642" y="225"/>
                  </a:cubicBezTo>
                  <a:cubicBezTo>
                    <a:pt x="645" y="228"/>
                    <a:pt x="645" y="228"/>
                    <a:pt x="645" y="228"/>
                  </a:cubicBezTo>
                  <a:cubicBezTo>
                    <a:pt x="648" y="231"/>
                    <a:pt x="650" y="233"/>
                    <a:pt x="653" y="237"/>
                  </a:cubicBezTo>
                  <a:cubicBezTo>
                    <a:pt x="655" y="241"/>
                    <a:pt x="655" y="241"/>
                    <a:pt x="655" y="241"/>
                  </a:cubicBezTo>
                  <a:cubicBezTo>
                    <a:pt x="659" y="246"/>
                    <a:pt x="663" y="252"/>
                    <a:pt x="665" y="259"/>
                  </a:cubicBezTo>
                  <a:cubicBezTo>
                    <a:pt x="665" y="259"/>
                    <a:pt x="666" y="261"/>
                    <a:pt x="666" y="261"/>
                  </a:cubicBezTo>
                  <a:cubicBezTo>
                    <a:pt x="667" y="266"/>
                    <a:pt x="670" y="269"/>
                    <a:pt x="672" y="273"/>
                  </a:cubicBezTo>
                  <a:cubicBezTo>
                    <a:pt x="676" y="277"/>
                    <a:pt x="676" y="277"/>
                    <a:pt x="676" y="277"/>
                  </a:cubicBezTo>
                  <a:cubicBezTo>
                    <a:pt x="678" y="280"/>
                    <a:pt x="679" y="283"/>
                    <a:pt x="679" y="286"/>
                  </a:cubicBezTo>
                  <a:cubicBezTo>
                    <a:pt x="679" y="286"/>
                    <a:pt x="679" y="287"/>
                    <a:pt x="678" y="288"/>
                  </a:cubicBezTo>
                  <a:cubicBezTo>
                    <a:pt x="678" y="291"/>
                    <a:pt x="678" y="291"/>
                    <a:pt x="678" y="291"/>
                  </a:cubicBezTo>
                  <a:cubicBezTo>
                    <a:pt x="677" y="293"/>
                    <a:pt x="677" y="295"/>
                    <a:pt x="677" y="296"/>
                  </a:cubicBezTo>
                  <a:cubicBezTo>
                    <a:pt x="677" y="299"/>
                    <a:pt x="678" y="301"/>
                    <a:pt x="679" y="304"/>
                  </a:cubicBezTo>
                  <a:cubicBezTo>
                    <a:pt x="683" y="309"/>
                    <a:pt x="683" y="309"/>
                    <a:pt x="683" y="309"/>
                  </a:cubicBezTo>
                  <a:cubicBezTo>
                    <a:pt x="685" y="311"/>
                    <a:pt x="687" y="313"/>
                    <a:pt x="688" y="316"/>
                  </a:cubicBezTo>
                  <a:cubicBezTo>
                    <a:pt x="688" y="317"/>
                    <a:pt x="688" y="318"/>
                    <a:pt x="688" y="319"/>
                  </a:cubicBezTo>
                  <a:cubicBezTo>
                    <a:pt x="688" y="320"/>
                    <a:pt x="688" y="321"/>
                    <a:pt x="688" y="322"/>
                  </a:cubicBezTo>
                  <a:cubicBezTo>
                    <a:pt x="688" y="323"/>
                    <a:pt x="688" y="324"/>
                    <a:pt x="688" y="325"/>
                  </a:cubicBezTo>
                  <a:cubicBezTo>
                    <a:pt x="688" y="326"/>
                    <a:pt x="688" y="328"/>
                    <a:pt x="688" y="329"/>
                  </a:cubicBezTo>
                  <a:cubicBezTo>
                    <a:pt x="689" y="333"/>
                    <a:pt x="691" y="337"/>
                    <a:pt x="693" y="341"/>
                  </a:cubicBezTo>
                  <a:cubicBezTo>
                    <a:pt x="697" y="348"/>
                    <a:pt x="697" y="348"/>
                    <a:pt x="697" y="348"/>
                  </a:cubicBezTo>
                  <a:cubicBezTo>
                    <a:pt x="700" y="354"/>
                    <a:pt x="700" y="354"/>
                    <a:pt x="700" y="354"/>
                  </a:cubicBezTo>
                  <a:cubicBezTo>
                    <a:pt x="700" y="354"/>
                    <a:pt x="700" y="354"/>
                    <a:pt x="700" y="354"/>
                  </a:cubicBezTo>
                  <a:cubicBezTo>
                    <a:pt x="700" y="355"/>
                    <a:pt x="700" y="355"/>
                    <a:pt x="700" y="355"/>
                  </a:cubicBezTo>
                  <a:cubicBezTo>
                    <a:pt x="692" y="358"/>
                    <a:pt x="685" y="362"/>
                    <a:pt x="677" y="366"/>
                  </a:cubicBezTo>
                  <a:cubicBezTo>
                    <a:pt x="677" y="366"/>
                    <a:pt x="656" y="375"/>
                    <a:pt x="656" y="375"/>
                  </a:cubicBezTo>
                  <a:cubicBezTo>
                    <a:pt x="656" y="375"/>
                    <a:pt x="656" y="375"/>
                    <a:pt x="656" y="375"/>
                  </a:cubicBezTo>
                  <a:cubicBezTo>
                    <a:pt x="655" y="363"/>
                    <a:pt x="650" y="352"/>
                    <a:pt x="646" y="342"/>
                  </a:cubicBezTo>
                  <a:cubicBezTo>
                    <a:pt x="644" y="337"/>
                    <a:pt x="644" y="337"/>
                    <a:pt x="644" y="337"/>
                  </a:cubicBezTo>
                  <a:cubicBezTo>
                    <a:pt x="642" y="331"/>
                    <a:pt x="641" y="325"/>
                    <a:pt x="641" y="319"/>
                  </a:cubicBezTo>
                  <a:cubicBezTo>
                    <a:pt x="640" y="311"/>
                    <a:pt x="640" y="311"/>
                    <a:pt x="640" y="311"/>
                  </a:cubicBezTo>
                  <a:cubicBezTo>
                    <a:pt x="640" y="311"/>
                    <a:pt x="639" y="303"/>
                    <a:pt x="639" y="303"/>
                  </a:cubicBezTo>
                  <a:cubicBezTo>
                    <a:pt x="638" y="298"/>
                    <a:pt x="637" y="295"/>
                    <a:pt x="637" y="291"/>
                  </a:cubicBezTo>
                  <a:cubicBezTo>
                    <a:pt x="637" y="287"/>
                    <a:pt x="638" y="283"/>
                    <a:pt x="640" y="277"/>
                  </a:cubicBezTo>
                  <a:cubicBezTo>
                    <a:pt x="641" y="275"/>
                    <a:pt x="641" y="272"/>
                    <a:pt x="641" y="270"/>
                  </a:cubicBezTo>
                  <a:cubicBezTo>
                    <a:pt x="641" y="267"/>
                    <a:pt x="640" y="264"/>
                    <a:pt x="640" y="261"/>
                  </a:cubicBezTo>
                  <a:cubicBezTo>
                    <a:pt x="640" y="261"/>
                    <a:pt x="639" y="257"/>
                    <a:pt x="639" y="257"/>
                  </a:cubicBezTo>
                  <a:cubicBezTo>
                    <a:pt x="638" y="255"/>
                    <a:pt x="638" y="252"/>
                    <a:pt x="638" y="251"/>
                  </a:cubicBezTo>
                  <a:cubicBezTo>
                    <a:pt x="638" y="250"/>
                    <a:pt x="638" y="249"/>
                    <a:pt x="638" y="248"/>
                  </a:cubicBezTo>
                  <a:cubicBezTo>
                    <a:pt x="638" y="248"/>
                    <a:pt x="638" y="248"/>
                    <a:pt x="638" y="248"/>
                  </a:cubicBezTo>
                  <a:cubicBezTo>
                    <a:pt x="638" y="248"/>
                    <a:pt x="639" y="248"/>
                    <a:pt x="639" y="248"/>
                  </a:cubicBezTo>
                  <a:cubicBezTo>
                    <a:pt x="639" y="247"/>
                    <a:pt x="638" y="247"/>
                    <a:pt x="638" y="246"/>
                  </a:cubicBezTo>
                  <a:cubicBezTo>
                    <a:pt x="637" y="246"/>
                    <a:pt x="636" y="246"/>
                    <a:pt x="636" y="247"/>
                  </a:cubicBezTo>
                  <a:cubicBezTo>
                    <a:pt x="636" y="247"/>
                    <a:pt x="636" y="248"/>
                    <a:pt x="636" y="248"/>
                  </a:cubicBezTo>
                  <a:cubicBezTo>
                    <a:pt x="636" y="248"/>
                    <a:pt x="636" y="248"/>
                    <a:pt x="636" y="248"/>
                  </a:cubicBezTo>
                  <a:cubicBezTo>
                    <a:pt x="636" y="248"/>
                    <a:pt x="636" y="247"/>
                    <a:pt x="636" y="247"/>
                  </a:cubicBezTo>
                  <a:cubicBezTo>
                    <a:pt x="634" y="250"/>
                    <a:pt x="633" y="253"/>
                    <a:pt x="633" y="257"/>
                  </a:cubicBezTo>
                  <a:cubicBezTo>
                    <a:pt x="633" y="258"/>
                    <a:pt x="634" y="260"/>
                    <a:pt x="634" y="262"/>
                  </a:cubicBezTo>
                  <a:cubicBezTo>
                    <a:pt x="634" y="265"/>
                    <a:pt x="635" y="268"/>
                    <a:pt x="635" y="270"/>
                  </a:cubicBezTo>
                  <a:cubicBezTo>
                    <a:pt x="635" y="272"/>
                    <a:pt x="635" y="273"/>
                    <a:pt x="634" y="275"/>
                  </a:cubicBezTo>
                  <a:cubicBezTo>
                    <a:pt x="632" y="281"/>
                    <a:pt x="631" y="286"/>
                    <a:pt x="631" y="291"/>
                  </a:cubicBezTo>
                  <a:cubicBezTo>
                    <a:pt x="630" y="290"/>
                    <a:pt x="628" y="288"/>
                    <a:pt x="628" y="288"/>
                  </a:cubicBezTo>
                  <a:cubicBezTo>
                    <a:pt x="625" y="284"/>
                    <a:pt x="625" y="279"/>
                    <a:pt x="625" y="274"/>
                  </a:cubicBezTo>
                  <a:cubicBezTo>
                    <a:pt x="625" y="274"/>
                    <a:pt x="625" y="273"/>
                    <a:pt x="625" y="273"/>
                  </a:cubicBezTo>
                  <a:cubicBezTo>
                    <a:pt x="625" y="264"/>
                    <a:pt x="624" y="258"/>
                    <a:pt x="618" y="251"/>
                  </a:cubicBezTo>
                  <a:cubicBezTo>
                    <a:pt x="618" y="251"/>
                    <a:pt x="615" y="247"/>
                    <a:pt x="615" y="247"/>
                  </a:cubicBezTo>
                  <a:cubicBezTo>
                    <a:pt x="619" y="242"/>
                    <a:pt x="620" y="236"/>
                    <a:pt x="620" y="229"/>
                  </a:cubicBezTo>
                  <a:cubicBezTo>
                    <a:pt x="620" y="225"/>
                    <a:pt x="620" y="222"/>
                    <a:pt x="620" y="219"/>
                  </a:cubicBezTo>
                  <a:cubicBezTo>
                    <a:pt x="619" y="212"/>
                    <a:pt x="619" y="212"/>
                    <a:pt x="619" y="212"/>
                  </a:cubicBezTo>
                  <a:cubicBezTo>
                    <a:pt x="618" y="210"/>
                    <a:pt x="618" y="208"/>
                    <a:pt x="618" y="207"/>
                  </a:cubicBezTo>
                  <a:cubicBezTo>
                    <a:pt x="618" y="206"/>
                    <a:pt x="618" y="206"/>
                    <a:pt x="618" y="206"/>
                  </a:cubicBezTo>
                  <a:cubicBezTo>
                    <a:pt x="618" y="205"/>
                    <a:pt x="618" y="205"/>
                    <a:pt x="618" y="205"/>
                  </a:cubicBezTo>
                  <a:cubicBezTo>
                    <a:pt x="618" y="205"/>
                    <a:pt x="618" y="205"/>
                    <a:pt x="618" y="205"/>
                  </a:cubicBezTo>
                  <a:cubicBezTo>
                    <a:pt x="618" y="204"/>
                    <a:pt x="618" y="204"/>
                    <a:pt x="617" y="204"/>
                  </a:cubicBezTo>
                  <a:cubicBezTo>
                    <a:pt x="616" y="204"/>
                    <a:pt x="615" y="204"/>
                    <a:pt x="615" y="205"/>
                  </a:cubicBezTo>
                  <a:cubicBezTo>
                    <a:pt x="615" y="205"/>
                    <a:pt x="615" y="205"/>
                    <a:pt x="615" y="205"/>
                  </a:cubicBezTo>
                  <a:cubicBezTo>
                    <a:pt x="615" y="205"/>
                    <a:pt x="615" y="205"/>
                    <a:pt x="615" y="205"/>
                  </a:cubicBezTo>
                  <a:cubicBezTo>
                    <a:pt x="615" y="206"/>
                    <a:pt x="615" y="206"/>
                    <a:pt x="615" y="207"/>
                  </a:cubicBezTo>
                  <a:cubicBezTo>
                    <a:pt x="615" y="207"/>
                    <a:pt x="615" y="207"/>
                    <a:pt x="615" y="207"/>
                  </a:cubicBezTo>
                  <a:cubicBezTo>
                    <a:pt x="615" y="208"/>
                    <a:pt x="615" y="209"/>
                    <a:pt x="615" y="211"/>
                  </a:cubicBezTo>
                  <a:cubicBezTo>
                    <a:pt x="615" y="214"/>
                    <a:pt x="615" y="216"/>
                    <a:pt x="615" y="219"/>
                  </a:cubicBezTo>
                  <a:cubicBezTo>
                    <a:pt x="615" y="222"/>
                    <a:pt x="615" y="225"/>
                    <a:pt x="615" y="228"/>
                  </a:cubicBezTo>
                  <a:cubicBezTo>
                    <a:pt x="615" y="234"/>
                    <a:pt x="615" y="240"/>
                    <a:pt x="612" y="243"/>
                  </a:cubicBezTo>
                  <a:cubicBezTo>
                    <a:pt x="612" y="243"/>
                    <a:pt x="612" y="243"/>
                    <a:pt x="612" y="243"/>
                  </a:cubicBezTo>
                  <a:cubicBezTo>
                    <a:pt x="607" y="236"/>
                    <a:pt x="602" y="230"/>
                    <a:pt x="601" y="221"/>
                  </a:cubicBezTo>
                  <a:cubicBezTo>
                    <a:pt x="601" y="220"/>
                    <a:pt x="600" y="219"/>
                    <a:pt x="600" y="219"/>
                  </a:cubicBezTo>
                  <a:cubicBezTo>
                    <a:pt x="599" y="219"/>
                    <a:pt x="598" y="220"/>
                    <a:pt x="598" y="221"/>
                  </a:cubicBezTo>
                  <a:cubicBezTo>
                    <a:pt x="598" y="221"/>
                    <a:pt x="598" y="221"/>
                    <a:pt x="598" y="221"/>
                  </a:cubicBezTo>
                  <a:cubicBezTo>
                    <a:pt x="598" y="221"/>
                    <a:pt x="598" y="221"/>
                    <a:pt x="598" y="221"/>
                  </a:cubicBezTo>
                  <a:cubicBezTo>
                    <a:pt x="598" y="221"/>
                    <a:pt x="598" y="221"/>
                    <a:pt x="598" y="221"/>
                  </a:cubicBezTo>
                  <a:cubicBezTo>
                    <a:pt x="599" y="234"/>
                    <a:pt x="603" y="241"/>
                    <a:pt x="610" y="250"/>
                  </a:cubicBezTo>
                  <a:cubicBezTo>
                    <a:pt x="613" y="254"/>
                    <a:pt x="613" y="254"/>
                    <a:pt x="613" y="254"/>
                  </a:cubicBezTo>
                  <a:cubicBezTo>
                    <a:pt x="618" y="261"/>
                    <a:pt x="619" y="265"/>
                    <a:pt x="619" y="273"/>
                  </a:cubicBezTo>
                  <a:cubicBezTo>
                    <a:pt x="619" y="273"/>
                    <a:pt x="619" y="274"/>
                    <a:pt x="619" y="274"/>
                  </a:cubicBezTo>
                  <a:cubicBezTo>
                    <a:pt x="619" y="280"/>
                    <a:pt x="619" y="286"/>
                    <a:pt x="624" y="292"/>
                  </a:cubicBezTo>
                  <a:cubicBezTo>
                    <a:pt x="628" y="296"/>
                    <a:pt x="628" y="296"/>
                    <a:pt x="628" y="296"/>
                  </a:cubicBezTo>
                  <a:cubicBezTo>
                    <a:pt x="629" y="297"/>
                    <a:pt x="631" y="298"/>
                    <a:pt x="632" y="300"/>
                  </a:cubicBezTo>
                  <a:cubicBezTo>
                    <a:pt x="633" y="303"/>
                    <a:pt x="634" y="307"/>
                    <a:pt x="634" y="311"/>
                  </a:cubicBezTo>
                  <a:cubicBezTo>
                    <a:pt x="634" y="311"/>
                    <a:pt x="635" y="320"/>
                    <a:pt x="635" y="320"/>
                  </a:cubicBezTo>
                  <a:cubicBezTo>
                    <a:pt x="635" y="326"/>
                    <a:pt x="636" y="332"/>
                    <a:pt x="639" y="339"/>
                  </a:cubicBezTo>
                  <a:cubicBezTo>
                    <a:pt x="640" y="344"/>
                    <a:pt x="640" y="344"/>
                    <a:pt x="640" y="344"/>
                  </a:cubicBezTo>
                  <a:cubicBezTo>
                    <a:pt x="644" y="354"/>
                    <a:pt x="649" y="364"/>
                    <a:pt x="650" y="376"/>
                  </a:cubicBezTo>
                  <a:cubicBezTo>
                    <a:pt x="650" y="376"/>
                    <a:pt x="650" y="376"/>
                    <a:pt x="650" y="377"/>
                  </a:cubicBezTo>
                  <a:cubicBezTo>
                    <a:pt x="650" y="378"/>
                    <a:pt x="649" y="378"/>
                    <a:pt x="648" y="378"/>
                  </a:cubicBezTo>
                  <a:cubicBezTo>
                    <a:pt x="640" y="382"/>
                    <a:pt x="633" y="385"/>
                    <a:pt x="624" y="387"/>
                  </a:cubicBezTo>
                  <a:cubicBezTo>
                    <a:pt x="624" y="387"/>
                    <a:pt x="607" y="393"/>
                    <a:pt x="607" y="393"/>
                  </a:cubicBezTo>
                  <a:cubicBezTo>
                    <a:pt x="607" y="393"/>
                    <a:pt x="606" y="393"/>
                    <a:pt x="606" y="393"/>
                  </a:cubicBezTo>
                  <a:cubicBezTo>
                    <a:pt x="606" y="389"/>
                    <a:pt x="606" y="389"/>
                    <a:pt x="606" y="389"/>
                  </a:cubicBezTo>
                  <a:cubicBezTo>
                    <a:pt x="606" y="384"/>
                    <a:pt x="606" y="384"/>
                    <a:pt x="606" y="384"/>
                  </a:cubicBezTo>
                  <a:cubicBezTo>
                    <a:pt x="606" y="383"/>
                    <a:pt x="606" y="381"/>
                    <a:pt x="606" y="380"/>
                  </a:cubicBezTo>
                  <a:cubicBezTo>
                    <a:pt x="606" y="379"/>
                    <a:pt x="606" y="377"/>
                    <a:pt x="605" y="376"/>
                  </a:cubicBezTo>
                  <a:cubicBezTo>
                    <a:pt x="604" y="372"/>
                    <a:pt x="602" y="369"/>
                    <a:pt x="600" y="367"/>
                  </a:cubicBezTo>
                  <a:cubicBezTo>
                    <a:pt x="598" y="364"/>
                    <a:pt x="596" y="362"/>
                    <a:pt x="595" y="360"/>
                  </a:cubicBezTo>
                  <a:cubicBezTo>
                    <a:pt x="594" y="358"/>
                    <a:pt x="594" y="355"/>
                    <a:pt x="594" y="353"/>
                  </a:cubicBezTo>
                  <a:cubicBezTo>
                    <a:pt x="594" y="351"/>
                    <a:pt x="594" y="350"/>
                    <a:pt x="594" y="348"/>
                  </a:cubicBezTo>
                  <a:cubicBezTo>
                    <a:pt x="595" y="339"/>
                    <a:pt x="595" y="339"/>
                    <a:pt x="595" y="339"/>
                  </a:cubicBezTo>
                  <a:cubicBezTo>
                    <a:pt x="594" y="331"/>
                    <a:pt x="590" y="325"/>
                    <a:pt x="587" y="320"/>
                  </a:cubicBezTo>
                  <a:cubicBezTo>
                    <a:pt x="583" y="312"/>
                    <a:pt x="583" y="312"/>
                    <a:pt x="583" y="312"/>
                  </a:cubicBezTo>
                  <a:cubicBezTo>
                    <a:pt x="581" y="309"/>
                    <a:pt x="581" y="305"/>
                    <a:pt x="580" y="301"/>
                  </a:cubicBezTo>
                  <a:cubicBezTo>
                    <a:pt x="583" y="292"/>
                    <a:pt x="583" y="292"/>
                    <a:pt x="583" y="292"/>
                  </a:cubicBezTo>
                  <a:cubicBezTo>
                    <a:pt x="584" y="287"/>
                    <a:pt x="586" y="282"/>
                    <a:pt x="586" y="277"/>
                  </a:cubicBezTo>
                  <a:cubicBezTo>
                    <a:pt x="586" y="276"/>
                    <a:pt x="585" y="276"/>
                    <a:pt x="585" y="275"/>
                  </a:cubicBezTo>
                  <a:cubicBezTo>
                    <a:pt x="585" y="273"/>
                    <a:pt x="585" y="273"/>
                    <a:pt x="585" y="273"/>
                  </a:cubicBezTo>
                  <a:cubicBezTo>
                    <a:pt x="585" y="271"/>
                    <a:pt x="585" y="270"/>
                    <a:pt x="585" y="269"/>
                  </a:cubicBezTo>
                  <a:cubicBezTo>
                    <a:pt x="585" y="268"/>
                    <a:pt x="585" y="267"/>
                    <a:pt x="586" y="265"/>
                  </a:cubicBezTo>
                  <a:cubicBezTo>
                    <a:pt x="587" y="263"/>
                    <a:pt x="587" y="263"/>
                    <a:pt x="587" y="263"/>
                  </a:cubicBezTo>
                  <a:cubicBezTo>
                    <a:pt x="587" y="262"/>
                    <a:pt x="588" y="261"/>
                    <a:pt x="588" y="260"/>
                  </a:cubicBezTo>
                  <a:cubicBezTo>
                    <a:pt x="588" y="259"/>
                    <a:pt x="587" y="257"/>
                    <a:pt x="586" y="255"/>
                  </a:cubicBezTo>
                  <a:cubicBezTo>
                    <a:pt x="586" y="255"/>
                    <a:pt x="586" y="255"/>
                    <a:pt x="586" y="255"/>
                  </a:cubicBezTo>
                  <a:cubicBezTo>
                    <a:pt x="586" y="254"/>
                    <a:pt x="585" y="254"/>
                    <a:pt x="584" y="255"/>
                  </a:cubicBezTo>
                  <a:cubicBezTo>
                    <a:pt x="584" y="255"/>
                    <a:pt x="583" y="255"/>
                    <a:pt x="583" y="256"/>
                  </a:cubicBezTo>
                  <a:cubicBezTo>
                    <a:pt x="583" y="256"/>
                    <a:pt x="583" y="256"/>
                    <a:pt x="583" y="257"/>
                  </a:cubicBezTo>
                  <a:cubicBezTo>
                    <a:pt x="584" y="257"/>
                    <a:pt x="584" y="257"/>
                    <a:pt x="584" y="257"/>
                  </a:cubicBezTo>
                  <a:cubicBezTo>
                    <a:pt x="584" y="257"/>
                    <a:pt x="583" y="258"/>
                    <a:pt x="583" y="259"/>
                  </a:cubicBezTo>
                  <a:cubicBezTo>
                    <a:pt x="582" y="260"/>
                    <a:pt x="582" y="260"/>
                    <a:pt x="582" y="260"/>
                  </a:cubicBezTo>
                  <a:cubicBezTo>
                    <a:pt x="581" y="262"/>
                    <a:pt x="581" y="262"/>
                    <a:pt x="581" y="262"/>
                  </a:cubicBezTo>
                  <a:cubicBezTo>
                    <a:pt x="579" y="265"/>
                    <a:pt x="579" y="267"/>
                    <a:pt x="579" y="269"/>
                  </a:cubicBezTo>
                  <a:cubicBezTo>
                    <a:pt x="579" y="271"/>
                    <a:pt x="579" y="272"/>
                    <a:pt x="579" y="274"/>
                  </a:cubicBezTo>
                  <a:cubicBezTo>
                    <a:pt x="579" y="275"/>
                    <a:pt x="579" y="275"/>
                    <a:pt x="579" y="275"/>
                  </a:cubicBezTo>
                  <a:cubicBezTo>
                    <a:pt x="580" y="276"/>
                    <a:pt x="580" y="277"/>
                    <a:pt x="580" y="277"/>
                  </a:cubicBezTo>
                  <a:cubicBezTo>
                    <a:pt x="580" y="280"/>
                    <a:pt x="579" y="283"/>
                    <a:pt x="578" y="286"/>
                  </a:cubicBezTo>
                  <a:cubicBezTo>
                    <a:pt x="577" y="282"/>
                    <a:pt x="576" y="277"/>
                    <a:pt x="575" y="273"/>
                  </a:cubicBezTo>
                  <a:cubicBezTo>
                    <a:pt x="574" y="266"/>
                    <a:pt x="574" y="266"/>
                    <a:pt x="574" y="266"/>
                  </a:cubicBezTo>
                  <a:cubicBezTo>
                    <a:pt x="570" y="245"/>
                    <a:pt x="570" y="245"/>
                    <a:pt x="570" y="245"/>
                  </a:cubicBezTo>
                  <a:cubicBezTo>
                    <a:pt x="570" y="245"/>
                    <a:pt x="569" y="244"/>
                    <a:pt x="568" y="244"/>
                  </a:cubicBezTo>
                  <a:cubicBezTo>
                    <a:pt x="568" y="244"/>
                    <a:pt x="567" y="245"/>
                    <a:pt x="567" y="246"/>
                  </a:cubicBezTo>
                  <a:cubicBezTo>
                    <a:pt x="567" y="246"/>
                    <a:pt x="568" y="267"/>
                    <a:pt x="568" y="267"/>
                  </a:cubicBezTo>
                  <a:cubicBezTo>
                    <a:pt x="569" y="273"/>
                    <a:pt x="569" y="273"/>
                    <a:pt x="569" y="273"/>
                  </a:cubicBezTo>
                  <a:cubicBezTo>
                    <a:pt x="570" y="279"/>
                    <a:pt x="571" y="285"/>
                    <a:pt x="573" y="290"/>
                  </a:cubicBezTo>
                  <a:cubicBezTo>
                    <a:pt x="574" y="294"/>
                    <a:pt x="574" y="297"/>
                    <a:pt x="574" y="300"/>
                  </a:cubicBezTo>
                  <a:cubicBezTo>
                    <a:pt x="574" y="301"/>
                    <a:pt x="574" y="301"/>
                    <a:pt x="574" y="301"/>
                  </a:cubicBezTo>
                  <a:cubicBezTo>
                    <a:pt x="575" y="306"/>
                    <a:pt x="575" y="310"/>
                    <a:pt x="577" y="315"/>
                  </a:cubicBezTo>
                  <a:cubicBezTo>
                    <a:pt x="582" y="323"/>
                    <a:pt x="582" y="323"/>
                    <a:pt x="582" y="323"/>
                  </a:cubicBezTo>
                  <a:cubicBezTo>
                    <a:pt x="585" y="328"/>
                    <a:pt x="588" y="333"/>
                    <a:pt x="589" y="339"/>
                  </a:cubicBezTo>
                  <a:cubicBezTo>
                    <a:pt x="589" y="339"/>
                    <a:pt x="588" y="348"/>
                    <a:pt x="588" y="348"/>
                  </a:cubicBezTo>
                  <a:cubicBezTo>
                    <a:pt x="588" y="349"/>
                    <a:pt x="588" y="351"/>
                    <a:pt x="588" y="353"/>
                  </a:cubicBezTo>
                  <a:cubicBezTo>
                    <a:pt x="588" y="356"/>
                    <a:pt x="588" y="359"/>
                    <a:pt x="590" y="362"/>
                  </a:cubicBezTo>
                  <a:cubicBezTo>
                    <a:pt x="591" y="365"/>
                    <a:pt x="593" y="368"/>
                    <a:pt x="595" y="370"/>
                  </a:cubicBezTo>
                  <a:cubicBezTo>
                    <a:pt x="597" y="373"/>
                    <a:pt x="599" y="375"/>
                    <a:pt x="600" y="377"/>
                  </a:cubicBezTo>
                  <a:cubicBezTo>
                    <a:pt x="600" y="378"/>
                    <a:pt x="600" y="379"/>
                    <a:pt x="600" y="380"/>
                  </a:cubicBezTo>
                  <a:cubicBezTo>
                    <a:pt x="600" y="381"/>
                    <a:pt x="600" y="383"/>
                    <a:pt x="600" y="384"/>
                  </a:cubicBezTo>
                  <a:cubicBezTo>
                    <a:pt x="600" y="389"/>
                    <a:pt x="600" y="389"/>
                    <a:pt x="600" y="389"/>
                  </a:cubicBezTo>
                  <a:cubicBezTo>
                    <a:pt x="600" y="393"/>
                    <a:pt x="600" y="393"/>
                    <a:pt x="600" y="393"/>
                  </a:cubicBezTo>
                  <a:cubicBezTo>
                    <a:pt x="600" y="393"/>
                    <a:pt x="600" y="393"/>
                    <a:pt x="600" y="393"/>
                  </a:cubicBezTo>
                  <a:cubicBezTo>
                    <a:pt x="600" y="394"/>
                    <a:pt x="599" y="395"/>
                    <a:pt x="598" y="395"/>
                  </a:cubicBezTo>
                  <a:cubicBezTo>
                    <a:pt x="598" y="395"/>
                    <a:pt x="582" y="399"/>
                    <a:pt x="582" y="399"/>
                  </a:cubicBezTo>
                  <a:cubicBezTo>
                    <a:pt x="582" y="399"/>
                    <a:pt x="571" y="402"/>
                    <a:pt x="569" y="402"/>
                  </a:cubicBezTo>
                  <a:cubicBezTo>
                    <a:pt x="568" y="402"/>
                    <a:pt x="568" y="402"/>
                    <a:pt x="568" y="402"/>
                  </a:cubicBezTo>
                  <a:cubicBezTo>
                    <a:pt x="568" y="402"/>
                    <a:pt x="568" y="402"/>
                    <a:pt x="568" y="402"/>
                  </a:cubicBezTo>
                  <a:cubicBezTo>
                    <a:pt x="568" y="401"/>
                    <a:pt x="568" y="397"/>
                    <a:pt x="568" y="397"/>
                  </a:cubicBezTo>
                  <a:cubicBezTo>
                    <a:pt x="568" y="392"/>
                    <a:pt x="568" y="388"/>
                    <a:pt x="568" y="383"/>
                  </a:cubicBezTo>
                  <a:cubicBezTo>
                    <a:pt x="568" y="380"/>
                    <a:pt x="568" y="377"/>
                    <a:pt x="568" y="374"/>
                  </a:cubicBezTo>
                  <a:cubicBezTo>
                    <a:pt x="568" y="374"/>
                    <a:pt x="566" y="369"/>
                    <a:pt x="566" y="369"/>
                  </a:cubicBezTo>
                  <a:cubicBezTo>
                    <a:pt x="566" y="368"/>
                    <a:pt x="565" y="367"/>
                    <a:pt x="565" y="366"/>
                  </a:cubicBezTo>
                  <a:cubicBezTo>
                    <a:pt x="565" y="364"/>
                    <a:pt x="566" y="363"/>
                    <a:pt x="567" y="361"/>
                  </a:cubicBezTo>
                  <a:cubicBezTo>
                    <a:pt x="572" y="352"/>
                    <a:pt x="573" y="340"/>
                    <a:pt x="573" y="336"/>
                  </a:cubicBezTo>
                  <a:cubicBezTo>
                    <a:pt x="573" y="335"/>
                    <a:pt x="573" y="335"/>
                    <a:pt x="573" y="335"/>
                  </a:cubicBezTo>
                  <a:cubicBezTo>
                    <a:pt x="573" y="334"/>
                    <a:pt x="572" y="333"/>
                    <a:pt x="571" y="333"/>
                  </a:cubicBezTo>
                  <a:cubicBezTo>
                    <a:pt x="571" y="333"/>
                    <a:pt x="570" y="334"/>
                    <a:pt x="570" y="334"/>
                  </a:cubicBezTo>
                  <a:cubicBezTo>
                    <a:pt x="567" y="344"/>
                    <a:pt x="567" y="344"/>
                    <a:pt x="567" y="344"/>
                  </a:cubicBezTo>
                  <a:cubicBezTo>
                    <a:pt x="566" y="349"/>
                    <a:pt x="565" y="353"/>
                    <a:pt x="562" y="357"/>
                  </a:cubicBezTo>
                  <a:cubicBezTo>
                    <a:pt x="562" y="358"/>
                    <a:pt x="561" y="359"/>
                    <a:pt x="561" y="360"/>
                  </a:cubicBezTo>
                  <a:cubicBezTo>
                    <a:pt x="560" y="357"/>
                    <a:pt x="560" y="355"/>
                    <a:pt x="560" y="352"/>
                  </a:cubicBezTo>
                  <a:cubicBezTo>
                    <a:pt x="560" y="351"/>
                    <a:pt x="560" y="349"/>
                    <a:pt x="560" y="348"/>
                  </a:cubicBezTo>
                  <a:cubicBezTo>
                    <a:pt x="560" y="345"/>
                    <a:pt x="560" y="345"/>
                    <a:pt x="560" y="345"/>
                  </a:cubicBezTo>
                  <a:cubicBezTo>
                    <a:pt x="560" y="345"/>
                    <a:pt x="560" y="344"/>
                    <a:pt x="560" y="344"/>
                  </a:cubicBezTo>
                  <a:cubicBezTo>
                    <a:pt x="560" y="339"/>
                    <a:pt x="558" y="335"/>
                    <a:pt x="555" y="332"/>
                  </a:cubicBezTo>
                  <a:cubicBezTo>
                    <a:pt x="554" y="330"/>
                    <a:pt x="554" y="330"/>
                    <a:pt x="554" y="330"/>
                  </a:cubicBezTo>
                  <a:cubicBezTo>
                    <a:pt x="552" y="328"/>
                    <a:pt x="551" y="326"/>
                    <a:pt x="551" y="323"/>
                  </a:cubicBezTo>
                  <a:cubicBezTo>
                    <a:pt x="551" y="322"/>
                    <a:pt x="551" y="321"/>
                    <a:pt x="551" y="321"/>
                  </a:cubicBezTo>
                  <a:cubicBezTo>
                    <a:pt x="551" y="321"/>
                    <a:pt x="551" y="320"/>
                    <a:pt x="551" y="320"/>
                  </a:cubicBezTo>
                  <a:cubicBezTo>
                    <a:pt x="551" y="320"/>
                    <a:pt x="551" y="319"/>
                    <a:pt x="550" y="319"/>
                  </a:cubicBezTo>
                  <a:cubicBezTo>
                    <a:pt x="549" y="319"/>
                    <a:pt x="549" y="319"/>
                    <a:pt x="548" y="320"/>
                  </a:cubicBezTo>
                  <a:cubicBezTo>
                    <a:pt x="548" y="320"/>
                    <a:pt x="548" y="320"/>
                    <a:pt x="548" y="320"/>
                  </a:cubicBezTo>
                  <a:cubicBezTo>
                    <a:pt x="548" y="320"/>
                    <a:pt x="548" y="320"/>
                    <a:pt x="548" y="320"/>
                  </a:cubicBezTo>
                  <a:cubicBezTo>
                    <a:pt x="548" y="320"/>
                    <a:pt x="548" y="320"/>
                    <a:pt x="548" y="320"/>
                  </a:cubicBezTo>
                  <a:cubicBezTo>
                    <a:pt x="548" y="322"/>
                    <a:pt x="547" y="324"/>
                    <a:pt x="547" y="326"/>
                  </a:cubicBezTo>
                  <a:cubicBezTo>
                    <a:pt x="547" y="330"/>
                    <a:pt x="549" y="333"/>
                    <a:pt x="550" y="335"/>
                  </a:cubicBezTo>
                  <a:cubicBezTo>
                    <a:pt x="552" y="338"/>
                    <a:pt x="554" y="341"/>
                    <a:pt x="554" y="344"/>
                  </a:cubicBezTo>
                  <a:cubicBezTo>
                    <a:pt x="554" y="344"/>
                    <a:pt x="554" y="344"/>
                    <a:pt x="554" y="345"/>
                  </a:cubicBezTo>
                  <a:cubicBezTo>
                    <a:pt x="554" y="348"/>
                    <a:pt x="554" y="348"/>
                    <a:pt x="554" y="348"/>
                  </a:cubicBezTo>
                  <a:cubicBezTo>
                    <a:pt x="554" y="349"/>
                    <a:pt x="554" y="351"/>
                    <a:pt x="554" y="352"/>
                  </a:cubicBezTo>
                  <a:cubicBezTo>
                    <a:pt x="554" y="356"/>
                    <a:pt x="554" y="359"/>
                    <a:pt x="556" y="363"/>
                  </a:cubicBezTo>
                  <a:cubicBezTo>
                    <a:pt x="556" y="363"/>
                    <a:pt x="559" y="368"/>
                    <a:pt x="559" y="368"/>
                  </a:cubicBezTo>
                  <a:cubicBezTo>
                    <a:pt x="560" y="370"/>
                    <a:pt x="561" y="372"/>
                    <a:pt x="562" y="375"/>
                  </a:cubicBezTo>
                  <a:cubicBezTo>
                    <a:pt x="562" y="377"/>
                    <a:pt x="562" y="380"/>
                    <a:pt x="562" y="383"/>
                  </a:cubicBezTo>
                  <a:cubicBezTo>
                    <a:pt x="562" y="387"/>
                    <a:pt x="562" y="392"/>
                    <a:pt x="562" y="396"/>
                  </a:cubicBezTo>
                  <a:cubicBezTo>
                    <a:pt x="561" y="397"/>
                    <a:pt x="561" y="398"/>
                    <a:pt x="561" y="399"/>
                  </a:cubicBezTo>
                  <a:cubicBezTo>
                    <a:pt x="561" y="401"/>
                    <a:pt x="562" y="403"/>
                    <a:pt x="562" y="404"/>
                  </a:cubicBezTo>
                  <a:cubicBezTo>
                    <a:pt x="562" y="405"/>
                    <a:pt x="562" y="406"/>
                    <a:pt x="561" y="406"/>
                  </a:cubicBezTo>
                  <a:cubicBezTo>
                    <a:pt x="558" y="408"/>
                    <a:pt x="555" y="411"/>
                    <a:pt x="553" y="414"/>
                  </a:cubicBezTo>
                  <a:cubicBezTo>
                    <a:pt x="552" y="414"/>
                    <a:pt x="552" y="414"/>
                    <a:pt x="552" y="414"/>
                  </a:cubicBezTo>
                  <a:cubicBezTo>
                    <a:pt x="549" y="415"/>
                    <a:pt x="549" y="415"/>
                    <a:pt x="549" y="415"/>
                  </a:cubicBezTo>
                  <a:cubicBezTo>
                    <a:pt x="549" y="415"/>
                    <a:pt x="549" y="415"/>
                    <a:pt x="549" y="415"/>
                  </a:cubicBezTo>
                  <a:cubicBezTo>
                    <a:pt x="548" y="417"/>
                    <a:pt x="544" y="415"/>
                    <a:pt x="543" y="415"/>
                  </a:cubicBezTo>
                  <a:cubicBezTo>
                    <a:pt x="540" y="413"/>
                    <a:pt x="536" y="406"/>
                    <a:pt x="532" y="400"/>
                  </a:cubicBezTo>
                  <a:cubicBezTo>
                    <a:pt x="526" y="391"/>
                    <a:pt x="519" y="381"/>
                    <a:pt x="511" y="379"/>
                  </a:cubicBezTo>
                  <a:cubicBezTo>
                    <a:pt x="511" y="377"/>
                    <a:pt x="511" y="371"/>
                    <a:pt x="511" y="371"/>
                  </a:cubicBezTo>
                  <a:cubicBezTo>
                    <a:pt x="511" y="371"/>
                    <a:pt x="511" y="353"/>
                    <a:pt x="511" y="353"/>
                  </a:cubicBezTo>
                  <a:cubicBezTo>
                    <a:pt x="511" y="353"/>
                    <a:pt x="512" y="351"/>
                    <a:pt x="512" y="351"/>
                  </a:cubicBezTo>
                  <a:cubicBezTo>
                    <a:pt x="512" y="350"/>
                    <a:pt x="512" y="350"/>
                    <a:pt x="512" y="350"/>
                  </a:cubicBezTo>
                  <a:cubicBezTo>
                    <a:pt x="512" y="328"/>
                    <a:pt x="514" y="310"/>
                    <a:pt x="516" y="294"/>
                  </a:cubicBezTo>
                  <a:cubicBezTo>
                    <a:pt x="516" y="295"/>
                    <a:pt x="516" y="292"/>
                    <a:pt x="516" y="292"/>
                  </a:cubicBezTo>
                  <a:cubicBezTo>
                    <a:pt x="516" y="288"/>
                    <a:pt x="513" y="285"/>
                    <a:pt x="509" y="285"/>
                  </a:cubicBezTo>
                  <a:cubicBezTo>
                    <a:pt x="505" y="285"/>
                    <a:pt x="502" y="288"/>
                    <a:pt x="502" y="292"/>
                  </a:cubicBezTo>
                  <a:cubicBezTo>
                    <a:pt x="502" y="292"/>
                    <a:pt x="502" y="293"/>
                    <a:pt x="502" y="294"/>
                  </a:cubicBezTo>
                  <a:cubicBezTo>
                    <a:pt x="502" y="299"/>
                    <a:pt x="501" y="304"/>
                    <a:pt x="501" y="309"/>
                  </a:cubicBezTo>
                  <a:cubicBezTo>
                    <a:pt x="501" y="304"/>
                    <a:pt x="500" y="298"/>
                    <a:pt x="500" y="293"/>
                  </a:cubicBezTo>
                  <a:cubicBezTo>
                    <a:pt x="500" y="293"/>
                    <a:pt x="500" y="292"/>
                    <a:pt x="500" y="292"/>
                  </a:cubicBezTo>
                  <a:cubicBezTo>
                    <a:pt x="500" y="288"/>
                    <a:pt x="497" y="285"/>
                    <a:pt x="493" y="285"/>
                  </a:cubicBezTo>
                  <a:cubicBezTo>
                    <a:pt x="489" y="285"/>
                    <a:pt x="486" y="288"/>
                    <a:pt x="486" y="292"/>
                  </a:cubicBezTo>
                  <a:cubicBezTo>
                    <a:pt x="486" y="295"/>
                    <a:pt x="486" y="295"/>
                    <a:pt x="486" y="295"/>
                  </a:cubicBezTo>
                  <a:cubicBezTo>
                    <a:pt x="488" y="309"/>
                    <a:pt x="490" y="326"/>
                    <a:pt x="491" y="351"/>
                  </a:cubicBezTo>
                  <a:cubicBezTo>
                    <a:pt x="491" y="350"/>
                    <a:pt x="491" y="351"/>
                    <a:pt x="491" y="351"/>
                  </a:cubicBezTo>
                  <a:cubicBezTo>
                    <a:pt x="491" y="353"/>
                    <a:pt x="491" y="353"/>
                    <a:pt x="491" y="353"/>
                  </a:cubicBezTo>
                  <a:cubicBezTo>
                    <a:pt x="491" y="353"/>
                    <a:pt x="491" y="353"/>
                    <a:pt x="491" y="353"/>
                  </a:cubicBezTo>
                  <a:cubicBezTo>
                    <a:pt x="491" y="354"/>
                    <a:pt x="492" y="371"/>
                    <a:pt x="492" y="371"/>
                  </a:cubicBezTo>
                  <a:cubicBezTo>
                    <a:pt x="492" y="371"/>
                    <a:pt x="492" y="377"/>
                    <a:pt x="492" y="379"/>
                  </a:cubicBezTo>
                  <a:cubicBezTo>
                    <a:pt x="483" y="381"/>
                    <a:pt x="477" y="391"/>
                    <a:pt x="470" y="401"/>
                  </a:cubicBezTo>
                  <a:cubicBezTo>
                    <a:pt x="470" y="401"/>
                    <a:pt x="470" y="402"/>
                    <a:pt x="470" y="402"/>
                  </a:cubicBezTo>
                  <a:cubicBezTo>
                    <a:pt x="463" y="413"/>
                    <a:pt x="463" y="413"/>
                    <a:pt x="463" y="413"/>
                  </a:cubicBezTo>
                  <a:cubicBezTo>
                    <a:pt x="463" y="413"/>
                    <a:pt x="459" y="417"/>
                    <a:pt x="459" y="417"/>
                  </a:cubicBezTo>
                  <a:cubicBezTo>
                    <a:pt x="460" y="416"/>
                    <a:pt x="459" y="417"/>
                    <a:pt x="459" y="417"/>
                  </a:cubicBezTo>
                  <a:cubicBezTo>
                    <a:pt x="458" y="418"/>
                    <a:pt x="455" y="419"/>
                    <a:pt x="455" y="418"/>
                  </a:cubicBezTo>
                  <a:cubicBezTo>
                    <a:pt x="454" y="418"/>
                    <a:pt x="454" y="418"/>
                    <a:pt x="454" y="417"/>
                  </a:cubicBezTo>
                  <a:cubicBezTo>
                    <a:pt x="454" y="417"/>
                    <a:pt x="453" y="417"/>
                    <a:pt x="453" y="417"/>
                  </a:cubicBezTo>
                  <a:cubicBezTo>
                    <a:pt x="447" y="409"/>
                    <a:pt x="443" y="407"/>
                    <a:pt x="437" y="404"/>
                  </a:cubicBezTo>
                  <a:cubicBezTo>
                    <a:pt x="437" y="404"/>
                    <a:pt x="436" y="402"/>
                    <a:pt x="435" y="402"/>
                  </a:cubicBezTo>
                  <a:cubicBezTo>
                    <a:pt x="433" y="397"/>
                    <a:pt x="432" y="390"/>
                    <a:pt x="432" y="384"/>
                  </a:cubicBezTo>
                  <a:cubicBezTo>
                    <a:pt x="432" y="377"/>
                    <a:pt x="433" y="370"/>
                    <a:pt x="434" y="364"/>
                  </a:cubicBezTo>
                  <a:cubicBezTo>
                    <a:pt x="434" y="364"/>
                    <a:pt x="435" y="362"/>
                    <a:pt x="435" y="362"/>
                  </a:cubicBezTo>
                  <a:cubicBezTo>
                    <a:pt x="435" y="361"/>
                    <a:pt x="435" y="361"/>
                    <a:pt x="435" y="361"/>
                  </a:cubicBezTo>
                  <a:cubicBezTo>
                    <a:pt x="437" y="353"/>
                    <a:pt x="445" y="337"/>
                    <a:pt x="450" y="333"/>
                  </a:cubicBezTo>
                  <a:cubicBezTo>
                    <a:pt x="451" y="332"/>
                    <a:pt x="451" y="332"/>
                    <a:pt x="451" y="331"/>
                  </a:cubicBezTo>
                  <a:cubicBezTo>
                    <a:pt x="451" y="331"/>
                    <a:pt x="451" y="331"/>
                    <a:pt x="450" y="330"/>
                  </a:cubicBezTo>
                  <a:cubicBezTo>
                    <a:pt x="450" y="330"/>
                    <a:pt x="449" y="330"/>
                    <a:pt x="448" y="330"/>
                  </a:cubicBezTo>
                  <a:cubicBezTo>
                    <a:pt x="448" y="330"/>
                    <a:pt x="448" y="330"/>
                    <a:pt x="448" y="330"/>
                  </a:cubicBezTo>
                  <a:cubicBezTo>
                    <a:pt x="448" y="330"/>
                    <a:pt x="448" y="330"/>
                    <a:pt x="448" y="330"/>
                  </a:cubicBezTo>
                  <a:cubicBezTo>
                    <a:pt x="448" y="330"/>
                    <a:pt x="448" y="330"/>
                    <a:pt x="448" y="330"/>
                  </a:cubicBezTo>
                  <a:cubicBezTo>
                    <a:pt x="445" y="333"/>
                    <a:pt x="440" y="339"/>
                    <a:pt x="436" y="344"/>
                  </a:cubicBezTo>
                  <a:cubicBezTo>
                    <a:pt x="436" y="344"/>
                    <a:pt x="436" y="344"/>
                    <a:pt x="436" y="344"/>
                  </a:cubicBezTo>
                  <a:cubicBezTo>
                    <a:pt x="436" y="337"/>
                    <a:pt x="436" y="337"/>
                    <a:pt x="436" y="337"/>
                  </a:cubicBezTo>
                  <a:cubicBezTo>
                    <a:pt x="436" y="336"/>
                    <a:pt x="436" y="335"/>
                    <a:pt x="436" y="333"/>
                  </a:cubicBezTo>
                  <a:cubicBezTo>
                    <a:pt x="436" y="328"/>
                    <a:pt x="437" y="323"/>
                    <a:pt x="439" y="318"/>
                  </a:cubicBezTo>
                  <a:cubicBezTo>
                    <a:pt x="439" y="318"/>
                    <a:pt x="439" y="318"/>
                    <a:pt x="439" y="317"/>
                  </a:cubicBezTo>
                  <a:cubicBezTo>
                    <a:pt x="439" y="317"/>
                    <a:pt x="438" y="316"/>
                    <a:pt x="438" y="316"/>
                  </a:cubicBezTo>
                  <a:cubicBezTo>
                    <a:pt x="437" y="316"/>
                    <a:pt x="436" y="316"/>
                    <a:pt x="436" y="317"/>
                  </a:cubicBezTo>
                  <a:cubicBezTo>
                    <a:pt x="436" y="317"/>
                    <a:pt x="436" y="317"/>
                    <a:pt x="436" y="317"/>
                  </a:cubicBezTo>
                  <a:cubicBezTo>
                    <a:pt x="436" y="317"/>
                    <a:pt x="436" y="317"/>
                    <a:pt x="436" y="317"/>
                  </a:cubicBezTo>
                  <a:cubicBezTo>
                    <a:pt x="436" y="317"/>
                    <a:pt x="436" y="317"/>
                    <a:pt x="436" y="317"/>
                  </a:cubicBezTo>
                  <a:cubicBezTo>
                    <a:pt x="432" y="325"/>
                    <a:pt x="431" y="333"/>
                    <a:pt x="430" y="344"/>
                  </a:cubicBezTo>
                  <a:cubicBezTo>
                    <a:pt x="430" y="350"/>
                    <a:pt x="430" y="357"/>
                    <a:pt x="429" y="363"/>
                  </a:cubicBezTo>
                  <a:cubicBezTo>
                    <a:pt x="428" y="367"/>
                    <a:pt x="426" y="375"/>
                    <a:pt x="426" y="384"/>
                  </a:cubicBezTo>
                  <a:cubicBezTo>
                    <a:pt x="426" y="389"/>
                    <a:pt x="427" y="395"/>
                    <a:pt x="429" y="401"/>
                  </a:cubicBezTo>
                  <a:cubicBezTo>
                    <a:pt x="427" y="400"/>
                    <a:pt x="421" y="399"/>
                    <a:pt x="421" y="399"/>
                  </a:cubicBezTo>
                  <a:cubicBezTo>
                    <a:pt x="421" y="399"/>
                    <a:pt x="401" y="394"/>
                    <a:pt x="401" y="394"/>
                  </a:cubicBezTo>
                  <a:cubicBezTo>
                    <a:pt x="401" y="394"/>
                    <a:pt x="401" y="394"/>
                    <a:pt x="400" y="393"/>
                  </a:cubicBezTo>
                  <a:cubicBezTo>
                    <a:pt x="400" y="393"/>
                    <a:pt x="400" y="379"/>
                    <a:pt x="400" y="379"/>
                  </a:cubicBezTo>
                  <a:cubicBezTo>
                    <a:pt x="400" y="376"/>
                    <a:pt x="399" y="372"/>
                    <a:pt x="399" y="368"/>
                  </a:cubicBezTo>
                  <a:cubicBezTo>
                    <a:pt x="399" y="365"/>
                    <a:pt x="400" y="362"/>
                    <a:pt x="400" y="358"/>
                  </a:cubicBezTo>
                  <a:cubicBezTo>
                    <a:pt x="402" y="347"/>
                    <a:pt x="408" y="336"/>
                    <a:pt x="413" y="326"/>
                  </a:cubicBezTo>
                  <a:cubicBezTo>
                    <a:pt x="415" y="322"/>
                    <a:pt x="415" y="322"/>
                    <a:pt x="415" y="322"/>
                  </a:cubicBezTo>
                  <a:cubicBezTo>
                    <a:pt x="417" y="318"/>
                    <a:pt x="418" y="314"/>
                    <a:pt x="419" y="311"/>
                  </a:cubicBezTo>
                  <a:cubicBezTo>
                    <a:pt x="422" y="305"/>
                    <a:pt x="423" y="305"/>
                    <a:pt x="429" y="302"/>
                  </a:cubicBezTo>
                  <a:cubicBezTo>
                    <a:pt x="434" y="301"/>
                    <a:pt x="438" y="298"/>
                    <a:pt x="443" y="295"/>
                  </a:cubicBezTo>
                  <a:cubicBezTo>
                    <a:pt x="446" y="293"/>
                    <a:pt x="446" y="293"/>
                    <a:pt x="446" y="293"/>
                  </a:cubicBezTo>
                  <a:cubicBezTo>
                    <a:pt x="447" y="292"/>
                    <a:pt x="447" y="292"/>
                    <a:pt x="447" y="291"/>
                  </a:cubicBezTo>
                  <a:cubicBezTo>
                    <a:pt x="447" y="291"/>
                    <a:pt x="447" y="291"/>
                    <a:pt x="447" y="291"/>
                  </a:cubicBezTo>
                  <a:cubicBezTo>
                    <a:pt x="446" y="290"/>
                    <a:pt x="445" y="290"/>
                    <a:pt x="444" y="290"/>
                  </a:cubicBezTo>
                  <a:cubicBezTo>
                    <a:pt x="440" y="293"/>
                    <a:pt x="437" y="294"/>
                    <a:pt x="433" y="295"/>
                  </a:cubicBezTo>
                  <a:cubicBezTo>
                    <a:pt x="427" y="297"/>
                    <a:pt x="427" y="297"/>
                    <a:pt x="427" y="297"/>
                  </a:cubicBezTo>
                  <a:cubicBezTo>
                    <a:pt x="425" y="298"/>
                    <a:pt x="423" y="298"/>
                    <a:pt x="422" y="299"/>
                  </a:cubicBezTo>
                  <a:cubicBezTo>
                    <a:pt x="422" y="298"/>
                    <a:pt x="423" y="294"/>
                    <a:pt x="423" y="294"/>
                  </a:cubicBezTo>
                  <a:cubicBezTo>
                    <a:pt x="425" y="290"/>
                    <a:pt x="428" y="286"/>
                    <a:pt x="431" y="283"/>
                  </a:cubicBezTo>
                  <a:cubicBezTo>
                    <a:pt x="435" y="278"/>
                    <a:pt x="437" y="274"/>
                    <a:pt x="439" y="269"/>
                  </a:cubicBezTo>
                  <a:cubicBezTo>
                    <a:pt x="439" y="267"/>
                    <a:pt x="440" y="266"/>
                    <a:pt x="440" y="265"/>
                  </a:cubicBezTo>
                  <a:cubicBezTo>
                    <a:pt x="440" y="265"/>
                    <a:pt x="440" y="265"/>
                    <a:pt x="440" y="265"/>
                  </a:cubicBezTo>
                  <a:cubicBezTo>
                    <a:pt x="440" y="265"/>
                    <a:pt x="440" y="265"/>
                    <a:pt x="440" y="265"/>
                  </a:cubicBezTo>
                  <a:cubicBezTo>
                    <a:pt x="440" y="265"/>
                    <a:pt x="440" y="265"/>
                    <a:pt x="440" y="264"/>
                  </a:cubicBezTo>
                  <a:cubicBezTo>
                    <a:pt x="440" y="264"/>
                    <a:pt x="439" y="263"/>
                    <a:pt x="439" y="263"/>
                  </a:cubicBezTo>
                  <a:cubicBezTo>
                    <a:pt x="438" y="263"/>
                    <a:pt x="437" y="263"/>
                    <a:pt x="437" y="264"/>
                  </a:cubicBezTo>
                  <a:cubicBezTo>
                    <a:pt x="437" y="265"/>
                    <a:pt x="436" y="266"/>
                    <a:pt x="436" y="267"/>
                  </a:cubicBezTo>
                  <a:cubicBezTo>
                    <a:pt x="434" y="270"/>
                    <a:pt x="432" y="273"/>
                    <a:pt x="429" y="276"/>
                  </a:cubicBezTo>
                  <a:cubicBezTo>
                    <a:pt x="427" y="279"/>
                    <a:pt x="427" y="279"/>
                    <a:pt x="427" y="279"/>
                  </a:cubicBezTo>
                  <a:cubicBezTo>
                    <a:pt x="423" y="283"/>
                    <a:pt x="419" y="287"/>
                    <a:pt x="417" y="292"/>
                  </a:cubicBezTo>
                  <a:cubicBezTo>
                    <a:pt x="414" y="304"/>
                    <a:pt x="414" y="304"/>
                    <a:pt x="414" y="304"/>
                  </a:cubicBezTo>
                  <a:cubicBezTo>
                    <a:pt x="414" y="304"/>
                    <a:pt x="413" y="309"/>
                    <a:pt x="413" y="309"/>
                  </a:cubicBezTo>
                  <a:cubicBezTo>
                    <a:pt x="413" y="309"/>
                    <a:pt x="413" y="311"/>
                    <a:pt x="413" y="311"/>
                  </a:cubicBezTo>
                  <a:cubicBezTo>
                    <a:pt x="412" y="314"/>
                    <a:pt x="411" y="317"/>
                    <a:pt x="410" y="319"/>
                  </a:cubicBezTo>
                  <a:cubicBezTo>
                    <a:pt x="408" y="323"/>
                    <a:pt x="408" y="323"/>
                    <a:pt x="408" y="323"/>
                  </a:cubicBezTo>
                  <a:cubicBezTo>
                    <a:pt x="402" y="334"/>
                    <a:pt x="396" y="345"/>
                    <a:pt x="394" y="357"/>
                  </a:cubicBezTo>
                  <a:cubicBezTo>
                    <a:pt x="393" y="365"/>
                    <a:pt x="393" y="373"/>
                    <a:pt x="394" y="380"/>
                  </a:cubicBezTo>
                  <a:cubicBezTo>
                    <a:pt x="394" y="380"/>
                    <a:pt x="394" y="392"/>
                    <a:pt x="394" y="392"/>
                  </a:cubicBezTo>
                  <a:cubicBezTo>
                    <a:pt x="394" y="392"/>
                    <a:pt x="394" y="392"/>
                    <a:pt x="394" y="392"/>
                  </a:cubicBezTo>
                  <a:cubicBezTo>
                    <a:pt x="394" y="392"/>
                    <a:pt x="378" y="387"/>
                    <a:pt x="378" y="387"/>
                  </a:cubicBezTo>
                  <a:cubicBezTo>
                    <a:pt x="370" y="385"/>
                    <a:pt x="363" y="382"/>
                    <a:pt x="356" y="379"/>
                  </a:cubicBezTo>
                  <a:cubicBezTo>
                    <a:pt x="355" y="379"/>
                    <a:pt x="354" y="377"/>
                    <a:pt x="353" y="377"/>
                  </a:cubicBezTo>
                  <a:cubicBezTo>
                    <a:pt x="353" y="376"/>
                    <a:pt x="353" y="375"/>
                    <a:pt x="353" y="374"/>
                  </a:cubicBezTo>
                  <a:cubicBezTo>
                    <a:pt x="353" y="368"/>
                    <a:pt x="356" y="361"/>
                    <a:pt x="359" y="355"/>
                  </a:cubicBezTo>
                  <a:cubicBezTo>
                    <a:pt x="362" y="349"/>
                    <a:pt x="362" y="349"/>
                    <a:pt x="362" y="349"/>
                  </a:cubicBezTo>
                  <a:cubicBezTo>
                    <a:pt x="372" y="324"/>
                    <a:pt x="372" y="324"/>
                    <a:pt x="372" y="324"/>
                  </a:cubicBezTo>
                  <a:cubicBezTo>
                    <a:pt x="381" y="299"/>
                    <a:pt x="381" y="299"/>
                    <a:pt x="381" y="299"/>
                  </a:cubicBezTo>
                  <a:cubicBezTo>
                    <a:pt x="382" y="297"/>
                    <a:pt x="383" y="295"/>
                    <a:pt x="385" y="292"/>
                  </a:cubicBezTo>
                  <a:cubicBezTo>
                    <a:pt x="387" y="290"/>
                    <a:pt x="391" y="289"/>
                    <a:pt x="395" y="288"/>
                  </a:cubicBezTo>
                  <a:cubicBezTo>
                    <a:pt x="399" y="287"/>
                    <a:pt x="404" y="286"/>
                    <a:pt x="408" y="283"/>
                  </a:cubicBezTo>
                  <a:cubicBezTo>
                    <a:pt x="415" y="277"/>
                    <a:pt x="418" y="269"/>
                    <a:pt x="421" y="261"/>
                  </a:cubicBezTo>
                  <a:cubicBezTo>
                    <a:pt x="423" y="253"/>
                    <a:pt x="423" y="253"/>
                    <a:pt x="423" y="253"/>
                  </a:cubicBezTo>
                  <a:cubicBezTo>
                    <a:pt x="423" y="253"/>
                    <a:pt x="423" y="253"/>
                    <a:pt x="423" y="252"/>
                  </a:cubicBezTo>
                  <a:cubicBezTo>
                    <a:pt x="423" y="252"/>
                    <a:pt x="422" y="251"/>
                    <a:pt x="422" y="251"/>
                  </a:cubicBezTo>
                  <a:cubicBezTo>
                    <a:pt x="421" y="251"/>
                    <a:pt x="420" y="251"/>
                    <a:pt x="420" y="252"/>
                  </a:cubicBezTo>
                  <a:cubicBezTo>
                    <a:pt x="417" y="261"/>
                    <a:pt x="417" y="261"/>
                    <a:pt x="417" y="261"/>
                  </a:cubicBezTo>
                  <a:cubicBezTo>
                    <a:pt x="414" y="268"/>
                    <a:pt x="411" y="273"/>
                    <a:pt x="404" y="278"/>
                  </a:cubicBezTo>
                  <a:cubicBezTo>
                    <a:pt x="401" y="281"/>
                    <a:pt x="397" y="282"/>
                    <a:pt x="393" y="282"/>
                  </a:cubicBezTo>
                  <a:cubicBezTo>
                    <a:pt x="393" y="282"/>
                    <a:pt x="393" y="283"/>
                    <a:pt x="393" y="283"/>
                  </a:cubicBezTo>
                  <a:cubicBezTo>
                    <a:pt x="396" y="279"/>
                    <a:pt x="400" y="275"/>
                    <a:pt x="403" y="270"/>
                  </a:cubicBezTo>
                  <a:cubicBezTo>
                    <a:pt x="407" y="262"/>
                    <a:pt x="412" y="246"/>
                    <a:pt x="414" y="237"/>
                  </a:cubicBezTo>
                  <a:cubicBezTo>
                    <a:pt x="414" y="237"/>
                    <a:pt x="414" y="237"/>
                    <a:pt x="414" y="237"/>
                  </a:cubicBezTo>
                  <a:cubicBezTo>
                    <a:pt x="414" y="237"/>
                    <a:pt x="414" y="237"/>
                    <a:pt x="414" y="236"/>
                  </a:cubicBezTo>
                  <a:cubicBezTo>
                    <a:pt x="414" y="236"/>
                    <a:pt x="413" y="235"/>
                    <a:pt x="413" y="235"/>
                  </a:cubicBezTo>
                  <a:cubicBezTo>
                    <a:pt x="412" y="235"/>
                    <a:pt x="411" y="235"/>
                    <a:pt x="411" y="236"/>
                  </a:cubicBezTo>
                  <a:cubicBezTo>
                    <a:pt x="411" y="236"/>
                    <a:pt x="411" y="236"/>
                    <a:pt x="411" y="236"/>
                  </a:cubicBezTo>
                  <a:cubicBezTo>
                    <a:pt x="411" y="236"/>
                    <a:pt x="411" y="236"/>
                    <a:pt x="411" y="236"/>
                  </a:cubicBezTo>
                  <a:cubicBezTo>
                    <a:pt x="409" y="244"/>
                    <a:pt x="402" y="259"/>
                    <a:pt x="398" y="267"/>
                  </a:cubicBezTo>
                  <a:cubicBezTo>
                    <a:pt x="395" y="271"/>
                    <a:pt x="392" y="275"/>
                    <a:pt x="388" y="279"/>
                  </a:cubicBezTo>
                  <a:cubicBezTo>
                    <a:pt x="385" y="282"/>
                    <a:pt x="383" y="285"/>
                    <a:pt x="380" y="289"/>
                  </a:cubicBezTo>
                  <a:cubicBezTo>
                    <a:pt x="379" y="290"/>
                    <a:pt x="377" y="293"/>
                    <a:pt x="377" y="293"/>
                  </a:cubicBezTo>
                  <a:cubicBezTo>
                    <a:pt x="377" y="293"/>
                    <a:pt x="375" y="297"/>
                    <a:pt x="375" y="297"/>
                  </a:cubicBezTo>
                  <a:cubicBezTo>
                    <a:pt x="375" y="297"/>
                    <a:pt x="369" y="313"/>
                    <a:pt x="368" y="317"/>
                  </a:cubicBezTo>
                  <a:cubicBezTo>
                    <a:pt x="368" y="316"/>
                    <a:pt x="368" y="316"/>
                    <a:pt x="368" y="316"/>
                  </a:cubicBezTo>
                  <a:cubicBezTo>
                    <a:pt x="367" y="312"/>
                    <a:pt x="366" y="309"/>
                    <a:pt x="366" y="306"/>
                  </a:cubicBezTo>
                  <a:cubicBezTo>
                    <a:pt x="366" y="305"/>
                    <a:pt x="366" y="304"/>
                    <a:pt x="366" y="304"/>
                  </a:cubicBezTo>
                  <a:cubicBezTo>
                    <a:pt x="368" y="299"/>
                    <a:pt x="368" y="299"/>
                    <a:pt x="368" y="299"/>
                  </a:cubicBezTo>
                  <a:cubicBezTo>
                    <a:pt x="369" y="297"/>
                    <a:pt x="370" y="295"/>
                    <a:pt x="370" y="291"/>
                  </a:cubicBezTo>
                  <a:cubicBezTo>
                    <a:pt x="370" y="291"/>
                    <a:pt x="370" y="291"/>
                    <a:pt x="370" y="291"/>
                  </a:cubicBezTo>
                  <a:cubicBezTo>
                    <a:pt x="370" y="289"/>
                    <a:pt x="370" y="287"/>
                    <a:pt x="369" y="285"/>
                  </a:cubicBezTo>
                  <a:cubicBezTo>
                    <a:pt x="367" y="280"/>
                    <a:pt x="367" y="280"/>
                    <a:pt x="367" y="280"/>
                  </a:cubicBezTo>
                  <a:cubicBezTo>
                    <a:pt x="366" y="279"/>
                    <a:pt x="365" y="279"/>
                    <a:pt x="365" y="279"/>
                  </a:cubicBezTo>
                  <a:cubicBezTo>
                    <a:pt x="364" y="279"/>
                    <a:pt x="364" y="280"/>
                    <a:pt x="364" y="280"/>
                  </a:cubicBezTo>
                  <a:cubicBezTo>
                    <a:pt x="364" y="281"/>
                    <a:pt x="364" y="281"/>
                    <a:pt x="364" y="281"/>
                  </a:cubicBezTo>
                  <a:cubicBezTo>
                    <a:pt x="364" y="284"/>
                    <a:pt x="365" y="290"/>
                    <a:pt x="365" y="291"/>
                  </a:cubicBezTo>
                  <a:cubicBezTo>
                    <a:pt x="365" y="291"/>
                    <a:pt x="365" y="291"/>
                    <a:pt x="365" y="291"/>
                  </a:cubicBezTo>
                  <a:cubicBezTo>
                    <a:pt x="365" y="293"/>
                    <a:pt x="364" y="295"/>
                    <a:pt x="364" y="297"/>
                  </a:cubicBezTo>
                  <a:cubicBezTo>
                    <a:pt x="361" y="302"/>
                    <a:pt x="361" y="302"/>
                    <a:pt x="361" y="302"/>
                  </a:cubicBezTo>
                  <a:cubicBezTo>
                    <a:pt x="360" y="302"/>
                    <a:pt x="360" y="303"/>
                    <a:pt x="360" y="303"/>
                  </a:cubicBezTo>
                  <a:cubicBezTo>
                    <a:pt x="360" y="304"/>
                    <a:pt x="360" y="305"/>
                    <a:pt x="360" y="306"/>
                  </a:cubicBezTo>
                  <a:cubicBezTo>
                    <a:pt x="360" y="310"/>
                    <a:pt x="361" y="314"/>
                    <a:pt x="362" y="317"/>
                  </a:cubicBezTo>
                  <a:cubicBezTo>
                    <a:pt x="363" y="320"/>
                    <a:pt x="363" y="323"/>
                    <a:pt x="363" y="327"/>
                  </a:cubicBezTo>
                  <a:cubicBezTo>
                    <a:pt x="363" y="327"/>
                    <a:pt x="363" y="327"/>
                    <a:pt x="363" y="327"/>
                  </a:cubicBezTo>
                  <a:cubicBezTo>
                    <a:pt x="363" y="330"/>
                    <a:pt x="363" y="330"/>
                    <a:pt x="363" y="330"/>
                  </a:cubicBezTo>
                  <a:cubicBezTo>
                    <a:pt x="357" y="346"/>
                    <a:pt x="357" y="346"/>
                    <a:pt x="357" y="346"/>
                  </a:cubicBezTo>
                  <a:cubicBezTo>
                    <a:pt x="354" y="352"/>
                    <a:pt x="354" y="352"/>
                    <a:pt x="354" y="352"/>
                  </a:cubicBezTo>
                  <a:cubicBezTo>
                    <a:pt x="351" y="359"/>
                    <a:pt x="347" y="366"/>
                    <a:pt x="347" y="374"/>
                  </a:cubicBezTo>
                  <a:cubicBezTo>
                    <a:pt x="347" y="374"/>
                    <a:pt x="347" y="375"/>
                    <a:pt x="347" y="375"/>
                  </a:cubicBezTo>
                  <a:cubicBezTo>
                    <a:pt x="347" y="375"/>
                    <a:pt x="347" y="375"/>
                    <a:pt x="347" y="375"/>
                  </a:cubicBezTo>
                  <a:cubicBezTo>
                    <a:pt x="345" y="374"/>
                    <a:pt x="326" y="366"/>
                    <a:pt x="326" y="366"/>
                  </a:cubicBezTo>
                  <a:cubicBezTo>
                    <a:pt x="324" y="365"/>
                    <a:pt x="324" y="365"/>
                    <a:pt x="324" y="365"/>
                  </a:cubicBezTo>
                  <a:cubicBezTo>
                    <a:pt x="324" y="365"/>
                    <a:pt x="323" y="364"/>
                    <a:pt x="323" y="363"/>
                  </a:cubicBezTo>
                  <a:cubicBezTo>
                    <a:pt x="323" y="363"/>
                    <a:pt x="323" y="363"/>
                    <a:pt x="323" y="362"/>
                  </a:cubicBezTo>
                  <a:cubicBezTo>
                    <a:pt x="324" y="357"/>
                    <a:pt x="327" y="353"/>
                    <a:pt x="329" y="348"/>
                  </a:cubicBezTo>
                  <a:cubicBezTo>
                    <a:pt x="332" y="343"/>
                    <a:pt x="336" y="338"/>
                    <a:pt x="337" y="331"/>
                  </a:cubicBezTo>
                  <a:cubicBezTo>
                    <a:pt x="338" y="322"/>
                    <a:pt x="338" y="322"/>
                    <a:pt x="338" y="322"/>
                  </a:cubicBezTo>
                  <a:cubicBezTo>
                    <a:pt x="339" y="318"/>
                    <a:pt x="339" y="315"/>
                    <a:pt x="340" y="312"/>
                  </a:cubicBezTo>
                  <a:cubicBezTo>
                    <a:pt x="341" y="309"/>
                    <a:pt x="344" y="305"/>
                    <a:pt x="346" y="302"/>
                  </a:cubicBezTo>
                  <a:cubicBezTo>
                    <a:pt x="351" y="294"/>
                    <a:pt x="351" y="294"/>
                    <a:pt x="351" y="294"/>
                  </a:cubicBezTo>
                  <a:cubicBezTo>
                    <a:pt x="353" y="290"/>
                    <a:pt x="357" y="280"/>
                    <a:pt x="357" y="279"/>
                  </a:cubicBezTo>
                  <a:cubicBezTo>
                    <a:pt x="357" y="280"/>
                    <a:pt x="358" y="277"/>
                    <a:pt x="358" y="277"/>
                  </a:cubicBezTo>
                  <a:cubicBezTo>
                    <a:pt x="361" y="272"/>
                    <a:pt x="369" y="264"/>
                    <a:pt x="375" y="259"/>
                  </a:cubicBezTo>
                  <a:cubicBezTo>
                    <a:pt x="381" y="253"/>
                    <a:pt x="381" y="253"/>
                    <a:pt x="381" y="253"/>
                  </a:cubicBezTo>
                  <a:cubicBezTo>
                    <a:pt x="384" y="251"/>
                    <a:pt x="384" y="251"/>
                    <a:pt x="384" y="251"/>
                  </a:cubicBezTo>
                  <a:cubicBezTo>
                    <a:pt x="388" y="248"/>
                    <a:pt x="388" y="248"/>
                    <a:pt x="388" y="248"/>
                  </a:cubicBezTo>
                  <a:cubicBezTo>
                    <a:pt x="390" y="246"/>
                    <a:pt x="390" y="244"/>
                    <a:pt x="391" y="242"/>
                  </a:cubicBezTo>
                  <a:cubicBezTo>
                    <a:pt x="391" y="242"/>
                    <a:pt x="392" y="240"/>
                    <a:pt x="392" y="240"/>
                  </a:cubicBezTo>
                  <a:cubicBezTo>
                    <a:pt x="393" y="239"/>
                    <a:pt x="394" y="239"/>
                    <a:pt x="396" y="239"/>
                  </a:cubicBezTo>
                  <a:cubicBezTo>
                    <a:pt x="399" y="238"/>
                    <a:pt x="402" y="237"/>
                    <a:pt x="405" y="231"/>
                  </a:cubicBezTo>
                  <a:cubicBezTo>
                    <a:pt x="405" y="231"/>
                    <a:pt x="405" y="231"/>
                    <a:pt x="405" y="231"/>
                  </a:cubicBezTo>
                  <a:cubicBezTo>
                    <a:pt x="405" y="231"/>
                    <a:pt x="405" y="231"/>
                    <a:pt x="405" y="231"/>
                  </a:cubicBezTo>
                  <a:cubicBezTo>
                    <a:pt x="405" y="231"/>
                    <a:pt x="405" y="231"/>
                    <a:pt x="405" y="231"/>
                  </a:cubicBezTo>
                  <a:cubicBezTo>
                    <a:pt x="405" y="231"/>
                    <a:pt x="405" y="231"/>
                    <a:pt x="405" y="230"/>
                  </a:cubicBezTo>
                  <a:cubicBezTo>
                    <a:pt x="405" y="230"/>
                    <a:pt x="404" y="229"/>
                    <a:pt x="404" y="229"/>
                  </a:cubicBezTo>
                  <a:cubicBezTo>
                    <a:pt x="403" y="229"/>
                    <a:pt x="402" y="229"/>
                    <a:pt x="402" y="230"/>
                  </a:cubicBezTo>
                  <a:cubicBezTo>
                    <a:pt x="401" y="232"/>
                    <a:pt x="399" y="233"/>
                    <a:pt x="396" y="233"/>
                  </a:cubicBezTo>
                  <a:cubicBezTo>
                    <a:pt x="395" y="233"/>
                    <a:pt x="395" y="233"/>
                    <a:pt x="395" y="233"/>
                  </a:cubicBezTo>
                  <a:cubicBezTo>
                    <a:pt x="393" y="233"/>
                    <a:pt x="390" y="233"/>
                    <a:pt x="387" y="235"/>
                  </a:cubicBezTo>
                  <a:cubicBezTo>
                    <a:pt x="386" y="237"/>
                    <a:pt x="385" y="239"/>
                    <a:pt x="385" y="241"/>
                  </a:cubicBezTo>
                  <a:cubicBezTo>
                    <a:pt x="385" y="241"/>
                    <a:pt x="384" y="244"/>
                    <a:pt x="384" y="244"/>
                  </a:cubicBezTo>
                  <a:cubicBezTo>
                    <a:pt x="381" y="246"/>
                    <a:pt x="381" y="246"/>
                    <a:pt x="381" y="246"/>
                  </a:cubicBezTo>
                  <a:cubicBezTo>
                    <a:pt x="377" y="249"/>
                    <a:pt x="377" y="249"/>
                    <a:pt x="377" y="249"/>
                  </a:cubicBezTo>
                  <a:cubicBezTo>
                    <a:pt x="371" y="255"/>
                    <a:pt x="371" y="255"/>
                    <a:pt x="371" y="255"/>
                  </a:cubicBezTo>
                  <a:cubicBezTo>
                    <a:pt x="371" y="255"/>
                    <a:pt x="365" y="260"/>
                    <a:pt x="362" y="263"/>
                  </a:cubicBezTo>
                  <a:cubicBezTo>
                    <a:pt x="362" y="263"/>
                    <a:pt x="364" y="254"/>
                    <a:pt x="364" y="254"/>
                  </a:cubicBezTo>
                  <a:cubicBezTo>
                    <a:pt x="365" y="250"/>
                    <a:pt x="367" y="247"/>
                    <a:pt x="369" y="244"/>
                  </a:cubicBezTo>
                  <a:cubicBezTo>
                    <a:pt x="373" y="236"/>
                    <a:pt x="373" y="236"/>
                    <a:pt x="373" y="236"/>
                  </a:cubicBezTo>
                  <a:cubicBezTo>
                    <a:pt x="373" y="236"/>
                    <a:pt x="374" y="233"/>
                    <a:pt x="374" y="233"/>
                  </a:cubicBezTo>
                  <a:cubicBezTo>
                    <a:pt x="376" y="231"/>
                    <a:pt x="378" y="228"/>
                    <a:pt x="381" y="226"/>
                  </a:cubicBezTo>
                  <a:cubicBezTo>
                    <a:pt x="384" y="223"/>
                    <a:pt x="387" y="221"/>
                    <a:pt x="390" y="217"/>
                  </a:cubicBezTo>
                  <a:cubicBezTo>
                    <a:pt x="392" y="214"/>
                    <a:pt x="392" y="211"/>
                    <a:pt x="392" y="208"/>
                  </a:cubicBezTo>
                  <a:cubicBezTo>
                    <a:pt x="392" y="204"/>
                    <a:pt x="392" y="204"/>
                    <a:pt x="392" y="204"/>
                  </a:cubicBezTo>
                  <a:cubicBezTo>
                    <a:pt x="393" y="201"/>
                    <a:pt x="394" y="194"/>
                    <a:pt x="397" y="192"/>
                  </a:cubicBezTo>
                  <a:cubicBezTo>
                    <a:pt x="397" y="192"/>
                    <a:pt x="397" y="192"/>
                    <a:pt x="397" y="192"/>
                  </a:cubicBezTo>
                  <a:cubicBezTo>
                    <a:pt x="398" y="191"/>
                    <a:pt x="398" y="191"/>
                    <a:pt x="398" y="190"/>
                  </a:cubicBezTo>
                  <a:cubicBezTo>
                    <a:pt x="398" y="190"/>
                    <a:pt x="398" y="190"/>
                    <a:pt x="398" y="190"/>
                  </a:cubicBezTo>
                  <a:cubicBezTo>
                    <a:pt x="397" y="189"/>
                    <a:pt x="396" y="189"/>
                    <a:pt x="395" y="189"/>
                  </a:cubicBezTo>
                  <a:cubicBezTo>
                    <a:pt x="395" y="189"/>
                    <a:pt x="395" y="189"/>
                    <a:pt x="395" y="189"/>
                  </a:cubicBezTo>
                  <a:cubicBezTo>
                    <a:pt x="395" y="189"/>
                    <a:pt x="395" y="189"/>
                    <a:pt x="395" y="189"/>
                  </a:cubicBezTo>
                  <a:cubicBezTo>
                    <a:pt x="391" y="192"/>
                    <a:pt x="389" y="196"/>
                    <a:pt x="388" y="203"/>
                  </a:cubicBezTo>
                  <a:cubicBezTo>
                    <a:pt x="387" y="207"/>
                    <a:pt x="387" y="211"/>
                    <a:pt x="385" y="214"/>
                  </a:cubicBezTo>
                  <a:cubicBezTo>
                    <a:pt x="383" y="217"/>
                    <a:pt x="380" y="219"/>
                    <a:pt x="377" y="221"/>
                  </a:cubicBezTo>
                  <a:cubicBezTo>
                    <a:pt x="377" y="221"/>
                    <a:pt x="376" y="222"/>
                    <a:pt x="375" y="223"/>
                  </a:cubicBezTo>
                  <a:cubicBezTo>
                    <a:pt x="375" y="222"/>
                    <a:pt x="375" y="220"/>
                    <a:pt x="375" y="220"/>
                  </a:cubicBezTo>
                  <a:cubicBezTo>
                    <a:pt x="375" y="220"/>
                    <a:pt x="375" y="219"/>
                    <a:pt x="375" y="219"/>
                  </a:cubicBezTo>
                  <a:cubicBezTo>
                    <a:pt x="375" y="217"/>
                    <a:pt x="376" y="214"/>
                    <a:pt x="377" y="212"/>
                  </a:cubicBezTo>
                  <a:cubicBezTo>
                    <a:pt x="377" y="212"/>
                    <a:pt x="377" y="212"/>
                    <a:pt x="377" y="212"/>
                  </a:cubicBezTo>
                  <a:cubicBezTo>
                    <a:pt x="377" y="212"/>
                    <a:pt x="377" y="212"/>
                    <a:pt x="377" y="211"/>
                  </a:cubicBezTo>
                  <a:cubicBezTo>
                    <a:pt x="377" y="211"/>
                    <a:pt x="376" y="210"/>
                    <a:pt x="376" y="210"/>
                  </a:cubicBezTo>
                  <a:cubicBezTo>
                    <a:pt x="375" y="210"/>
                    <a:pt x="374" y="210"/>
                    <a:pt x="374" y="211"/>
                  </a:cubicBezTo>
                  <a:cubicBezTo>
                    <a:pt x="374" y="211"/>
                    <a:pt x="374" y="211"/>
                    <a:pt x="374" y="211"/>
                  </a:cubicBezTo>
                  <a:cubicBezTo>
                    <a:pt x="374" y="211"/>
                    <a:pt x="374" y="211"/>
                    <a:pt x="374" y="211"/>
                  </a:cubicBezTo>
                  <a:cubicBezTo>
                    <a:pt x="372" y="215"/>
                    <a:pt x="371" y="219"/>
                    <a:pt x="370" y="224"/>
                  </a:cubicBezTo>
                  <a:cubicBezTo>
                    <a:pt x="369" y="228"/>
                    <a:pt x="369" y="228"/>
                    <a:pt x="369" y="228"/>
                  </a:cubicBezTo>
                  <a:cubicBezTo>
                    <a:pt x="368" y="231"/>
                    <a:pt x="368" y="231"/>
                    <a:pt x="368" y="231"/>
                  </a:cubicBezTo>
                  <a:cubicBezTo>
                    <a:pt x="368" y="231"/>
                    <a:pt x="368" y="233"/>
                    <a:pt x="368" y="233"/>
                  </a:cubicBezTo>
                  <a:cubicBezTo>
                    <a:pt x="368" y="233"/>
                    <a:pt x="367" y="234"/>
                    <a:pt x="367" y="234"/>
                  </a:cubicBezTo>
                  <a:cubicBezTo>
                    <a:pt x="364" y="241"/>
                    <a:pt x="364" y="241"/>
                    <a:pt x="364" y="241"/>
                  </a:cubicBezTo>
                  <a:cubicBezTo>
                    <a:pt x="362" y="244"/>
                    <a:pt x="360" y="248"/>
                    <a:pt x="359" y="253"/>
                  </a:cubicBezTo>
                  <a:cubicBezTo>
                    <a:pt x="359" y="253"/>
                    <a:pt x="356" y="261"/>
                    <a:pt x="356" y="261"/>
                  </a:cubicBezTo>
                  <a:cubicBezTo>
                    <a:pt x="356" y="261"/>
                    <a:pt x="352" y="275"/>
                    <a:pt x="352" y="275"/>
                  </a:cubicBezTo>
                  <a:cubicBezTo>
                    <a:pt x="352" y="275"/>
                    <a:pt x="351" y="278"/>
                    <a:pt x="351" y="278"/>
                  </a:cubicBezTo>
                  <a:cubicBezTo>
                    <a:pt x="350" y="283"/>
                    <a:pt x="348" y="287"/>
                    <a:pt x="346" y="291"/>
                  </a:cubicBezTo>
                  <a:cubicBezTo>
                    <a:pt x="341" y="298"/>
                    <a:pt x="341" y="298"/>
                    <a:pt x="341" y="298"/>
                  </a:cubicBezTo>
                  <a:cubicBezTo>
                    <a:pt x="339" y="302"/>
                    <a:pt x="336" y="306"/>
                    <a:pt x="334" y="310"/>
                  </a:cubicBezTo>
                  <a:cubicBezTo>
                    <a:pt x="333" y="314"/>
                    <a:pt x="333" y="318"/>
                    <a:pt x="332" y="321"/>
                  </a:cubicBezTo>
                  <a:cubicBezTo>
                    <a:pt x="331" y="330"/>
                    <a:pt x="331" y="330"/>
                    <a:pt x="331" y="330"/>
                  </a:cubicBezTo>
                  <a:cubicBezTo>
                    <a:pt x="330" y="336"/>
                    <a:pt x="327" y="341"/>
                    <a:pt x="324" y="345"/>
                  </a:cubicBezTo>
                  <a:cubicBezTo>
                    <a:pt x="322" y="350"/>
                    <a:pt x="319" y="355"/>
                    <a:pt x="317" y="360"/>
                  </a:cubicBezTo>
                  <a:cubicBezTo>
                    <a:pt x="317" y="360"/>
                    <a:pt x="316" y="361"/>
                    <a:pt x="316" y="361"/>
                  </a:cubicBezTo>
                  <a:cubicBezTo>
                    <a:pt x="309" y="358"/>
                    <a:pt x="301" y="354"/>
                    <a:pt x="292" y="351"/>
                  </a:cubicBezTo>
                  <a:cubicBezTo>
                    <a:pt x="292" y="351"/>
                    <a:pt x="289" y="351"/>
                    <a:pt x="289" y="351"/>
                  </a:cubicBezTo>
                  <a:cubicBezTo>
                    <a:pt x="289" y="351"/>
                    <a:pt x="289" y="350"/>
                    <a:pt x="289" y="348"/>
                  </a:cubicBezTo>
                  <a:cubicBezTo>
                    <a:pt x="290" y="344"/>
                    <a:pt x="291" y="339"/>
                    <a:pt x="292" y="334"/>
                  </a:cubicBezTo>
                  <a:cubicBezTo>
                    <a:pt x="292" y="328"/>
                    <a:pt x="293" y="321"/>
                    <a:pt x="297" y="315"/>
                  </a:cubicBezTo>
                  <a:cubicBezTo>
                    <a:pt x="300" y="310"/>
                    <a:pt x="300" y="310"/>
                    <a:pt x="300" y="310"/>
                  </a:cubicBezTo>
                  <a:cubicBezTo>
                    <a:pt x="303" y="306"/>
                    <a:pt x="305" y="302"/>
                    <a:pt x="307" y="296"/>
                  </a:cubicBezTo>
                  <a:cubicBezTo>
                    <a:pt x="308" y="292"/>
                    <a:pt x="308" y="288"/>
                    <a:pt x="308" y="284"/>
                  </a:cubicBezTo>
                  <a:cubicBezTo>
                    <a:pt x="308" y="280"/>
                    <a:pt x="308" y="275"/>
                    <a:pt x="310" y="272"/>
                  </a:cubicBezTo>
                  <a:cubicBezTo>
                    <a:pt x="311" y="268"/>
                    <a:pt x="313" y="267"/>
                    <a:pt x="315" y="266"/>
                  </a:cubicBezTo>
                  <a:cubicBezTo>
                    <a:pt x="317" y="264"/>
                    <a:pt x="324" y="258"/>
                    <a:pt x="326" y="257"/>
                  </a:cubicBezTo>
                  <a:cubicBezTo>
                    <a:pt x="330" y="253"/>
                    <a:pt x="334" y="248"/>
                    <a:pt x="336" y="245"/>
                  </a:cubicBezTo>
                  <a:cubicBezTo>
                    <a:pt x="338" y="242"/>
                    <a:pt x="339" y="239"/>
                    <a:pt x="340" y="236"/>
                  </a:cubicBezTo>
                  <a:cubicBezTo>
                    <a:pt x="341" y="233"/>
                    <a:pt x="341" y="230"/>
                    <a:pt x="343" y="228"/>
                  </a:cubicBezTo>
                  <a:cubicBezTo>
                    <a:pt x="345" y="226"/>
                    <a:pt x="347" y="223"/>
                    <a:pt x="350" y="222"/>
                  </a:cubicBezTo>
                  <a:cubicBezTo>
                    <a:pt x="353" y="220"/>
                    <a:pt x="356" y="218"/>
                    <a:pt x="358" y="216"/>
                  </a:cubicBezTo>
                  <a:cubicBezTo>
                    <a:pt x="361" y="212"/>
                    <a:pt x="363" y="202"/>
                    <a:pt x="364" y="201"/>
                  </a:cubicBezTo>
                  <a:cubicBezTo>
                    <a:pt x="364" y="200"/>
                    <a:pt x="364" y="199"/>
                    <a:pt x="363" y="199"/>
                  </a:cubicBezTo>
                  <a:cubicBezTo>
                    <a:pt x="362" y="199"/>
                    <a:pt x="361" y="199"/>
                    <a:pt x="361" y="200"/>
                  </a:cubicBezTo>
                  <a:cubicBezTo>
                    <a:pt x="361" y="200"/>
                    <a:pt x="356" y="210"/>
                    <a:pt x="353" y="212"/>
                  </a:cubicBezTo>
                  <a:cubicBezTo>
                    <a:pt x="352" y="214"/>
                    <a:pt x="350" y="216"/>
                    <a:pt x="347" y="217"/>
                  </a:cubicBezTo>
                  <a:cubicBezTo>
                    <a:pt x="347" y="217"/>
                    <a:pt x="345" y="219"/>
                    <a:pt x="345" y="219"/>
                  </a:cubicBezTo>
                  <a:cubicBezTo>
                    <a:pt x="342" y="220"/>
                    <a:pt x="340" y="222"/>
                    <a:pt x="338" y="225"/>
                  </a:cubicBezTo>
                  <a:cubicBezTo>
                    <a:pt x="336" y="228"/>
                    <a:pt x="335" y="231"/>
                    <a:pt x="334" y="234"/>
                  </a:cubicBezTo>
                  <a:cubicBezTo>
                    <a:pt x="333" y="237"/>
                    <a:pt x="332" y="239"/>
                    <a:pt x="331" y="242"/>
                  </a:cubicBezTo>
                  <a:cubicBezTo>
                    <a:pt x="331" y="242"/>
                    <a:pt x="330" y="243"/>
                    <a:pt x="329" y="244"/>
                  </a:cubicBezTo>
                  <a:cubicBezTo>
                    <a:pt x="329" y="243"/>
                    <a:pt x="330" y="242"/>
                    <a:pt x="330" y="242"/>
                  </a:cubicBezTo>
                  <a:cubicBezTo>
                    <a:pt x="332" y="234"/>
                    <a:pt x="332" y="234"/>
                    <a:pt x="332" y="234"/>
                  </a:cubicBezTo>
                  <a:cubicBezTo>
                    <a:pt x="335" y="227"/>
                    <a:pt x="335" y="227"/>
                    <a:pt x="335" y="227"/>
                  </a:cubicBezTo>
                  <a:cubicBezTo>
                    <a:pt x="337" y="223"/>
                    <a:pt x="340" y="218"/>
                    <a:pt x="340" y="214"/>
                  </a:cubicBezTo>
                  <a:cubicBezTo>
                    <a:pt x="340" y="211"/>
                    <a:pt x="341" y="209"/>
                    <a:pt x="341" y="206"/>
                  </a:cubicBezTo>
                  <a:cubicBezTo>
                    <a:pt x="341" y="204"/>
                    <a:pt x="340" y="202"/>
                    <a:pt x="340" y="200"/>
                  </a:cubicBezTo>
                  <a:cubicBezTo>
                    <a:pt x="340" y="195"/>
                    <a:pt x="340" y="195"/>
                    <a:pt x="340" y="195"/>
                  </a:cubicBezTo>
                  <a:cubicBezTo>
                    <a:pt x="340" y="193"/>
                    <a:pt x="340" y="190"/>
                    <a:pt x="340" y="188"/>
                  </a:cubicBezTo>
                  <a:cubicBezTo>
                    <a:pt x="340" y="185"/>
                    <a:pt x="340" y="183"/>
                    <a:pt x="341" y="180"/>
                  </a:cubicBezTo>
                  <a:cubicBezTo>
                    <a:pt x="341" y="180"/>
                    <a:pt x="341" y="180"/>
                    <a:pt x="341" y="179"/>
                  </a:cubicBezTo>
                  <a:cubicBezTo>
                    <a:pt x="341" y="179"/>
                    <a:pt x="340" y="178"/>
                    <a:pt x="340" y="178"/>
                  </a:cubicBezTo>
                  <a:cubicBezTo>
                    <a:pt x="339" y="178"/>
                    <a:pt x="338" y="178"/>
                    <a:pt x="338" y="179"/>
                  </a:cubicBezTo>
                  <a:cubicBezTo>
                    <a:pt x="338" y="179"/>
                    <a:pt x="338" y="179"/>
                    <a:pt x="338" y="179"/>
                  </a:cubicBezTo>
                  <a:cubicBezTo>
                    <a:pt x="338" y="179"/>
                    <a:pt x="338" y="179"/>
                    <a:pt x="338" y="179"/>
                  </a:cubicBezTo>
                  <a:cubicBezTo>
                    <a:pt x="338" y="179"/>
                    <a:pt x="338" y="179"/>
                    <a:pt x="338" y="179"/>
                  </a:cubicBezTo>
                  <a:cubicBezTo>
                    <a:pt x="335" y="187"/>
                    <a:pt x="334" y="193"/>
                    <a:pt x="334" y="198"/>
                  </a:cubicBezTo>
                  <a:cubicBezTo>
                    <a:pt x="334" y="199"/>
                    <a:pt x="334" y="199"/>
                    <a:pt x="334" y="200"/>
                  </a:cubicBezTo>
                  <a:cubicBezTo>
                    <a:pt x="334" y="202"/>
                    <a:pt x="335" y="204"/>
                    <a:pt x="335" y="206"/>
                  </a:cubicBezTo>
                  <a:cubicBezTo>
                    <a:pt x="335" y="208"/>
                    <a:pt x="334" y="211"/>
                    <a:pt x="334" y="213"/>
                  </a:cubicBezTo>
                  <a:cubicBezTo>
                    <a:pt x="334" y="217"/>
                    <a:pt x="332" y="221"/>
                    <a:pt x="330" y="225"/>
                  </a:cubicBezTo>
                  <a:cubicBezTo>
                    <a:pt x="326" y="232"/>
                    <a:pt x="326" y="232"/>
                    <a:pt x="326" y="232"/>
                  </a:cubicBezTo>
                  <a:cubicBezTo>
                    <a:pt x="324" y="241"/>
                    <a:pt x="324" y="241"/>
                    <a:pt x="324" y="241"/>
                  </a:cubicBezTo>
                  <a:cubicBezTo>
                    <a:pt x="322" y="246"/>
                    <a:pt x="321" y="252"/>
                    <a:pt x="317" y="256"/>
                  </a:cubicBezTo>
                  <a:cubicBezTo>
                    <a:pt x="317" y="256"/>
                    <a:pt x="317" y="257"/>
                    <a:pt x="317" y="257"/>
                  </a:cubicBezTo>
                  <a:cubicBezTo>
                    <a:pt x="316" y="258"/>
                    <a:pt x="314" y="259"/>
                    <a:pt x="312" y="261"/>
                  </a:cubicBezTo>
                  <a:cubicBezTo>
                    <a:pt x="309" y="262"/>
                    <a:pt x="306" y="264"/>
                    <a:pt x="304" y="269"/>
                  </a:cubicBezTo>
                  <a:cubicBezTo>
                    <a:pt x="302" y="274"/>
                    <a:pt x="302" y="279"/>
                    <a:pt x="302" y="284"/>
                  </a:cubicBezTo>
                  <a:cubicBezTo>
                    <a:pt x="302" y="288"/>
                    <a:pt x="302" y="291"/>
                    <a:pt x="301" y="294"/>
                  </a:cubicBezTo>
                  <a:cubicBezTo>
                    <a:pt x="300" y="299"/>
                    <a:pt x="297" y="303"/>
                    <a:pt x="295" y="307"/>
                  </a:cubicBezTo>
                  <a:cubicBezTo>
                    <a:pt x="292" y="312"/>
                    <a:pt x="292" y="312"/>
                    <a:pt x="292" y="312"/>
                  </a:cubicBezTo>
                  <a:cubicBezTo>
                    <a:pt x="288" y="319"/>
                    <a:pt x="287" y="326"/>
                    <a:pt x="286" y="333"/>
                  </a:cubicBezTo>
                  <a:cubicBezTo>
                    <a:pt x="285" y="338"/>
                    <a:pt x="284" y="343"/>
                    <a:pt x="283" y="348"/>
                  </a:cubicBezTo>
                  <a:cubicBezTo>
                    <a:pt x="282" y="349"/>
                    <a:pt x="282" y="349"/>
                    <a:pt x="280" y="348"/>
                  </a:cubicBezTo>
                  <a:cubicBezTo>
                    <a:pt x="273" y="347"/>
                    <a:pt x="265" y="346"/>
                    <a:pt x="256" y="345"/>
                  </a:cubicBezTo>
                  <a:cubicBezTo>
                    <a:pt x="254" y="345"/>
                    <a:pt x="254" y="345"/>
                    <a:pt x="254" y="345"/>
                  </a:cubicBezTo>
                  <a:cubicBezTo>
                    <a:pt x="234" y="344"/>
                    <a:pt x="224" y="344"/>
                    <a:pt x="220" y="338"/>
                  </a:cubicBezTo>
                  <a:cubicBezTo>
                    <a:pt x="216" y="333"/>
                    <a:pt x="216" y="324"/>
                    <a:pt x="217" y="302"/>
                  </a:cubicBezTo>
                  <a:cubicBezTo>
                    <a:pt x="218" y="296"/>
                    <a:pt x="218" y="296"/>
                    <a:pt x="218" y="296"/>
                  </a:cubicBezTo>
                  <a:cubicBezTo>
                    <a:pt x="218" y="278"/>
                    <a:pt x="219" y="275"/>
                    <a:pt x="221" y="263"/>
                  </a:cubicBezTo>
                  <a:cubicBezTo>
                    <a:pt x="223" y="252"/>
                    <a:pt x="223" y="252"/>
                    <a:pt x="223" y="252"/>
                  </a:cubicBezTo>
                  <a:cubicBezTo>
                    <a:pt x="230" y="218"/>
                    <a:pt x="231" y="165"/>
                    <a:pt x="231" y="144"/>
                  </a:cubicBezTo>
                  <a:cubicBezTo>
                    <a:pt x="231" y="143"/>
                    <a:pt x="230" y="143"/>
                    <a:pt x="230" y="142"/>
                  </a:cubicBezTo>
                  <a:cubicBezTo>
                    <a:pt x="229" y="142"/>
                    <a:pt x="228" y="143"/>
                    <a:pt x="228" y="143"/>
                  </a:cubicBezTo>
                  <a:cubicBezTo>
                    <a:pt x="228" y="144"/>
                    <a:pt x="225" y="153"/>
                    <a:pt x="225" y="159"/>
                  </a:cubicBezTo>
                  <a:cubicBezTo>
                    <a:pt x="224" y="167"/>
                    <a:pt x="224" y="176"/>
                    <a:pt x="223" y="184"/>
                  </a:cubicBezTo>
                  <a:cubicBezTo>
                    <a:pt x="223" y="182"/>
                    <a:pt x="223" y="181"/>
                    <a:pt x="222" y="179"/>
                  </a:cubicBezTo>
                  <a:cubicBezTo>
                    <a:pt x="222" y="179"/>
                    <a:pt x="221" y="178"/>
                    <a:pt x="221" y="178"/>
                  </a:cubicBezTo>
                  <a:cubicBezTo>
                    <a:pt x="220" y="179"/>
                    <a:pt x="219" y="179"/>
                    <a:pt x="219" y="180"/>
                  </a:cubicBezTo>
                  <a:cubicBezTo>
                    <a:pt x="218" y="187"/>
                    <a:pt x="218" y="187"/>
                    <a:pt x="218" y="187"/>
                  </a:cubicBezTo>
                  <a:cubicBezTo>
                    <a:pt x="219" y="194"/>
                    <a:pt x="220" y="211"/>
                    <a:pt x="219" y="231"/>
                  </a:cubicBezTo>
                  <a:cubicBezTo>
                    <a:pt x="219" y="231"/>
                    <a:pt x="218" y="235"/>
                    <a:pt x="218" y="239"/>
                  </a:cubicBezTo>
                  <a:cubicBezTo>
                    <a:pt x="218" y="237"/>
                    <a:pt x="218" y="235"/>
                    <a:pt x="218" y="233"/>
                  </a:cubicBezTo>
                  <a:cubicBezTo>
                    <a:pt x="218" y="226"/>
                    <a:pt x="217" y="219"/>
                    <a:pt x="215" y="216"/>
                  </a:cubicBezTo>
                  <a:cubicBezTo>
                    <a:pt x="215" y="216"/>
                    <a:pt x="214" y="215"/>
                    <a:pt x="214" y="215"/>
                  </a:cubicBezTo>
                  <a:cubicBezTo>
                    <a:pt x="213" y="215"/>
                    <a:pt x="213" y="215"/>
                    <a:pt x="212" y="216"/>
                  </a:cubicBezTo>
                  <a:cubicBezTo>
                    <a:pt x="209" y="220"/>
                    <a:pt x="209" y="220"/>
                    <a:pt x="209" y="220"/>
                  </a:cubicBezTo>
                  <a:cubicBezTo>
                    <a:pt x="209" y="220"/>
                    <a:pt x="209" y="220"/>
                    <a:pt x="209" y="221"/>
                  </a:cubicBezTo>
                  <a:cubicBezTo>
                    <a:pt x="209" y="221"/>
                    <a:pt x="209" y="221"/>
                    <a:pt x="209" y="222"/>
                  </a:cubicBezTo>
                  <a:cubicBezTo>
                    <a:pt x="210" y="223"/>
                    <a:pt x="211" y="228"/>
                    <a:pt x="211" y="234"/>
                  </a:cubicBezTo>
                  <a:cubicBezTo>
                    <a:pt x="211" y="242"/>
                    <a:pt x="210" y="253"/>
                    <a:pt x="207" y="265"/>
                  </a:cubicBezTo>
                  <a:cubicBezTo>
                    <a:pt x="204" y="276"/>
                    <a:pt x="203" y="285"/>
                    <a:pt x="202" y="294"/>
                  </a:cubicBezTo>
                  <a:cubicBezTo>
                    <a:pt x="202" y="301"/>
                    <a:pt x="202" y="308"/>
                    <a:pt x="201" y="316"/>
                  </a:cubicBezTo>
                  <a:cubicBezTo>
                    <a:pt x="201" y="316"/>
                    <a:pt x="200" y="319"/>
                    <a:pt x="200" y="320"/>
                  </a:cubicBezTo>
                  <a:cubicBezTo>
                    <a:pt x="198" y="323"/>
                    <a:pt x="195" y="325"/>
                    <a:pt x="194" y="326"/>
                  </a:cubicBezTo>
                  <a:cubicBezTo>
                    <a:pt x="190" y="328"/>
                    <a:pt x="186" y="331"/>
                    <a:pt x="180" y="331"/>
                  </a:cubicBezTo>
                  <a:cubicBezTo>
                    <a:pt x="168" y="331"/>
                    <a:pt x="160" y="330"/>
                    <a:pt x="142" y="323"/>
                  </a:cubicBezTo>
                  <a:cubicBezTo>
                    <a:pt x="118" y="313"/>
                    <a:pt x="84" y="300"/>
                    <a:pt x="54" y="303"/>
                  </a:cubicBezTo>
                  <a:cubicBezTo>
                    <a:pt x="26" y="306"/>
                    <a:pt x="15" y="282"/>
                    <a:pt x="10" y="268"/>
                  </a:cubicBezTo>
                  <a:cubicBezTo>
                    <a:pt x="8" y="262"/>
                    <a:pt x="7" y="255"/>
                    <a:pt x="7" y="247"/>
                  </a:cubicBezTo>
                  <a:cubicBezTo>
                    <a:pt x="7" y="237"/>
                    <a:pt x="9" y="225"/>
                    <a:pt x="12" y="208"/>
                  </a:cubicBezTo>
                  <a:cubicBezTo>
                    <a:pt x="15" y="201"/>
                    <a:pt x="15" y="201"/>
                    <a:pt x="15" y="201"/>
                  </a:cubicBezTo>
                  <a:cubicBezTo>
                    <a:pt x="16" y="197"/>
                    <a:pt x="16" y="197"/>
                    <a:pt x="16" y="197"/>
                  </a:cubicBezTo>
                  <a:cubicBezTo>
                    <a:pt x="16" y="197"/>
                    <a:pt x="16" y="197"/>
                    <a:pt x="16" y="197"/>
                  </a:cubicBezTo>
                  <a:cubicBezTo>
                    <a:pt x="22" y="202"/>
                    <a:pt x="29" y="202"/>
                    <a:pt x="38" y="202"/>
                  </a:cubicBezTo>
                  <a:cubicBezTo>
                    <a:pt x="42" y="202"/>
                    <a:pt x="42" y="202"/>
                    <a:pt x="42" y="202"/>
                  </a:cubicBezTo>
                  <a:cubicBezTo>
                    <a:pt x="54" y="202"/>
                    <a:pt x="61" y="204"/>
                    <a:pt x="70" y="212"/>
                  </a:cubicBezTo>
                  <a:cubicBezTo>
                    <a:pt x="76" y="217"/>
                    <a:pt x="78" y="222"/>
                    <a:pt x="79" y="226"/>
                  </a:cubicBezTo>
                  <a:cubicBezTo>
                    <a:pt x="80" y="229"/>
                    <a:pt x="83" y="235"/>
                    <a:pt x="87" y="237"/>
                  </a:cubicBezTo>
                  <a:cubicBezTo>
                    <a:pt x="87" y="237"/>
                    <a:pt x="88" y="237"/>
                    <a:pt x="88" y="237"/>
                  </a:cubicBezTo>
                  <a:cubicBezTo>
                    <a:pt x="89" y="237"/>
                    <a:pt x="89" y="236"/>
                    <a:pt x="89" y="235"/>
                  </a:cubicBezTo>
                  <a:cubicBezTo>
                    <a:pt x="88" y="232"/>
                    <a:pt x="88" y="232"/>
                    <a:pt x="88" y="232"/>
                  </a:cubicBezTo>
                  <a:cubicBezTo>
                    <a:pt x="88" y="232"/>
                    <a:pt x="88" y="231"/>
                    <a:pt x="88" y="231"/>
                  </a:cubicBezTo>
                  <a:cubicBezTo>
                    <a:pt x="87" y="231"/>
                    <a:pt x="86" y="229"/>
                    <a:pt x="86" y="227"/>
                  </a:cubicBezTo>
                  <a:cubicBezTo>
                    <a:pt x="85" y="224"/>
                    <a:pt x="85" y="224"/>
                    <a:pt x="85" y="224"/>
                  </a:cubicBezTo>
                  <a:cubicBezTo>
                    <a:pt x="83" y="220"/>
                    <a:pt x="81" y="214"/>
                    <a:pt x="74" y="208"/>
                  </a:cubicBezTo>
                  <a:cubicBezTo>
                    <a:pt x="62" y="198"/>
                    <a:pt x="52" y="196"/>
                    <a:pt x="42" y="196"/>
                  </a:cubicBezTo>
                  <a:cubicBezTo>
                    <a:pt x="39" y="196"/>
                    <a:pt x="39" y="196"/>
                    <a:pt x="39" y="196"/>
                  </a:cubicBezTo>
                  <a:cubicBezTo>
                    <a:pt x="28" y="196"/>
                    <a:pt x="23" y="196"/>
                    <a:pt x="19" y="191"/>
                  </a:cubicBezTo>
                  <a:cubicBezTo>
                    <a:pt x="18" y="191"/>
                    <a:pt x="17" y="188"/>
                    <a:pt x="17" y="187"/>
                  </a:cubicBezTo>
                  <a:cubicBezTo>
                    <a:pt x="18" y="181"/>
                    <a:pt x="18" y="176"/>
                    <a:pt x="18" y="170"/>
                  </a:cubicBezTo>
                  <a:cubicBezTo>
                    <a:pt x="19" y="157"/>
                    <a:pt x="19" y="157"/>
                    <a:pt x="19" y="157"/>
                  </a:cubicBezTo>
                  <a:cubicBezTo>
                    <a:pt x="20" y="137"/>
                    <a:pt x="25" y="120"/>
                    <a:pt x="37" y="102"/>
                  </a:cubicBezTo>
                  <a:cubicBezTo>
                    <a:pt x="41" y="97"/>
                    <a:pt x="43" y="91"/>
                    <a:pt x="46" y="82"/>
                  </a:cubicBezTo>
                  <a:cubicBezTo>
                    <a:pt x="48" y="84"/>
                    <a:pt x="51" y="85"/>
                    <a:pt x="54" y="85"/>
                  </a:cubicBezTo>
                  <a:cubicBezTo>
                    <a:pt x="55" y="85"/>
                    <a:pt x="55" y="85"/>
                    <a:pt x="55" y="85"/>
                  </a:cubicBezTo>
                  <a:cubicBezTo>
                    <a:pt x="57" y="86"/>
                    <a:pt x="57" y="86"/>
                    <a:pt x="57" y="86"/>
                  </a:cubicBezTo>
                  <a:cubicBezTo>
                    <a:pt x="60" y="86"/>
                    <a:pt x="64" y="86"/>
                    <a:pt x="67" y="88"/>
                  </a:cubicBezTo>
                  <a:cubicBezTo>
                    <a:pt x="67" y="88"/>
                    <a:pt x="77" y="91"/>
                    <a:pt x="77" y="91"/>
                  </a:cubicBezTo>
                  <a:cubicBezTo>
                    <a:pt x="83" y="93"/>
                    <a:pt x="87" y="94"/>
                    <a:pt x="94" y="98"/>
                  </a:cubicBezTo>
                  <a:cubicBezTo>
                    <a:pt x="104" y="104"/>
                    <a:pt x="104" y="104"/>
                    <a:pt x="104" y="104"/>
                  </a:cubicBezTo>
                  <a:cubicBezTo>
                    <a:pt x="111" y="107"/>
                    <a:pt x="117" y="111"/>
                    <a:pt x="120" y="115"/>
                  </a:cubicBezTo>
                  <a:cubicBezTo>
                    <a:pt x="122" y="118"/>
                    <a:pt x="123" y="123"/>
                    <a:pt x="124" y="128"/>
                  </a:cubicBezTo>
                  <a:cubicBezTo>
                    <a:pt x="125" y="133"/>
                    <a:pt x="128" y="146"/>
                    <a:pt x="129" y="147"/>
                  </a:cubicBezTo>
                  <a:cubicBezTo>
                    <a:pt x="129" y="147"/>
                    <a:pt x="130" y="150"/>
                    <a:pt x="130" y="150"/>
                  </a:cubicBezTo>
                  <a:cubicBezTo>
                    <a:pt x="130" y="152"/>
                    <a:pt x="130" y="154"/>
                    <a:pt x="130" y="155"/>
                  </a:cubicBezTo>
                  <a:cubicBezTo>
                    <a:pt x="130" y="155"/>
                    <a:pt x="130" y="156"/>
                    <a:pt x="131" y="156"/>
                  </a:cubicBezTo>
                  <a:cubicBezTo>
                    <a:pt x="132" y="158"/>
                    <a:pt x="132" y="158"/>
                    <a:pt x="132" y="158"/>
                  </a:cubicBezTo>
                  <a:cubicBezTo>
                    <a:pt x="132" y="158"/>
                    <a:pt x="133" y="158"/>
                    <a:pt x="134" y="158"/>
                  </a:cubicBezTo>
                  <a:cubicBezTo>
                    <a:pt x="134" y="158"/>
                    <a:pt x="135" y="157"/>
                    <a:pt x="135" y="157"/>
                  </a:cubicBezTo>
                  <a:cubicBezTo>
                    <a:pt x="135" y="157"/>
                    <a:pt x="135" y="157"/>
                    <a:pt x="135" y="157"/>
                  </a:cubicBezTo>
                  <a:cubicBezTo>
                    <a:pt x="133" y="146"/>
                    <a:pt x="133" y="146"/>
                    <a:pt x="133" y="146"/>
                  </a:cubicBezTo>
                  <a:cubicBezTo>
                    <a:pt x="131" y="140"/>
                    <a:pt x="130" y="135"/>
                    <a:pt x="130" y="130"/>
                  </a:cubicBezTo>
                  <a:cubicBezTo>
                    <a:pt x="129" y="126"/>
                    <a:pt x="129" y="126"/>
                    <a:pt x="129" y="126"/>
                  </a:cubicBezTo>
                  <a:cubicBezTo>
                    <a:pt x="129" y="126"/>
                    <a:pt x="128" y="123"/>
                    <a:pt x="128" y="122"/>
                  </a:cubicBezTo>
                  <a:cubicBezTo>
                    <a:pt x="131" y="122"/>
                    <a:pt x="133" y="120"/>
                    <a:pt x="135" y="118"/>
                  </a:cubicBezTo>
                  <a:cubicBezTo>
                    <a:pt x="136" y="117"/>
                    <a:pt x="136" y="117"/>
                    <a:pt x="136" y="117"/>
                  </a:cubicBezTo>
                  <a:cubicBezTo>
                    <a:pt x="140" y="113"/>
                    <a:pt x="140" y="113"/>
                    <a:pt x="140" y="113"/>
                  </a:cubicBezTo>
                  <a:cubicBezTo>
                    <a:pt x="141" y="112"/>
                    <a:pt x="141" y="112"/>
                    <a:pt x="140" y="111"/>
                  </a:cubicBezTo>
                  <a:cubicBezTo>
                    <a:pt x="139" y="110"/>
                    <a:pt x="139" y="110"/>
                    <a:pt x="138" y="111"/>
                  </a:cubicBezTo>
                  <a:cubicBezTo>
                    <a:pt x="138" y="111"/>
                    <a:pt x="138" y="111"/>
                    <a:pt x="138" y="111"/>
                  </a:cubicBezTo>
                  <a:cubicBezTo>
                    <a:pt x="134" y="114"/>
                    <a:pt x="134" y="114"/>
                    <a:pt x="134" y="114"/>
                  </a:cubicBezTo>
                  <a:cubicBezTo>
                    <a:pt x="132" y="116"/>
                    <a:pt x="129" y="116"/>
                    <a:pt x="128" y="116"/>
                  </a:cubicBezTo>
                  <a:cubicBezTo>
                    <a:pt x="128" y="116"/>
                    <a:pt x="127" y="116"/>
                    <a:pt x="125" y="112"/>
                  </a:cubicBezTo>
                  <a:cubicBezTo>
                    <a:pt x="122" y="106"/>
                    <a:pt x="114" y="103"/>
                    <a:pt x="107" y="99"/>
                  </a:cubicBezTo>
                  <a:cubicBezTo>
                    <a:pt x="97" y="93"/>
                    <a:pt x="97" y="93"/>
                    <a:pt x="97" y="93"/>
                  </a:cubicBezTo>
                  <a:cubicBezTo>
                    <a:pt x="90" y="88"/>
                    <a:pt x="85" y="87"/>
                    <a:pt x="78" y="85"/>
                  </a:cubicBezTo>
                  <a:cubicBezTo>
                    <a:pt x="69" y="83"/>
                    <a:pt x="69" y="83"/>
                    <a:pt x="69" y="83"/>
                  </a:cubicBezTo>
                  <a:cubicBezTo>
                    <a:pt x="65" y="80"/>
                    <a:pt x="60" y="80"/>
                    <a:pt x="57" y="79"/>
                  </a:cubicBezTo>
                  <a:cubicBezTo>
                    <a:pt x="53" y="78"/>
                    <a:pt x="50" y="77"/>
                    <a:pt x="49" y="75"/>
                  </a:cubicBezTo>
                  <a:cubicBezTo>
                    <a:pt x="48" y="74"/>
                    <a:pt x="48" y="73"/>
                    <a:pt x="48" y="71"/>
                  </a:cubicBezTo>
                  <a:cubicBezTo>
                    <a:pt x="49" y="68"/>
                    <a:pt x="49" y="64"/>
                    <a:pt x="49" y="61"/>
                  </a:cubicBezTo>
                  <a:cubicBezTo>
                    <a:pt x="50" y="53"/>
                    <a:pt x="50" y="53"/>
                    <a:pt x="50" y="53"/>
                  </a:cubicBezTo>
                  <a:cubicBezTo>
                    <a:pt x="50" y="48"/>
                    <a:pt x="50" y="48"/>
                    <a:pt x="50" y="48"/>
                  </a:cubicBezTo>
                  <a:cubicBezTo>
                    <a:pt x="52" y="39"/>
                    <a:pt x="52" y="39"/>
                    <a:pt x="52" y="39"/>
                  </a:cubicBezTo>
                  <a:cubicBezTo>
                    <a:pt x="52" y="38"/>
                    <a:pt x="52" y="37"/>
                    <a:pt x="51" y="37"/>
                  </a:cubicBezTo>
                  <a:cubicBezTo>
                    <a:pt x="51" y="37"/>
                    <a:pt x="50" y="37"/>
                    <a:pt x="49" y="38"/>
                  </a:cubicBezTo>
                  <a:cubicBezTo>
                    <a:pt x="48" y="41"/>
                    <a:pt x="46" y="47"/>
                    <a:pt x="44" y="56"/>
                  </a:cubicBezTo>
                  <a:cubicBezTo>
                    <a:pt x="41" y="70"/>
                    <a:pt x="38" y="88"/>
                    <a:pt x="31" y="98"/>
                  </a:cubicBezTo>
                  <a:cubicBezTo>
                    <a:pt x="19" y="117"/>
                    <a:pt x="13" y="135"/>
                    <a:pt x="12" y="156"/>
                  </a:cubicBezTo>
                  <a:cubicBezTo>
                    <a:pt x="11" y="170"/>
                    <a:pt x="11" y="170"/>
                    <a:pt x="11" y="170"/>
                  </a:cubicBezTo>
                  <a:cubicBezTo>
                    <a:pt x="11" y="180"/>
                    <a:pt x="11" y="186"/>
                    <a:pt x="7" y="207"/>
                  </a:cubicBezTo>
                  <a:cubicBezTo>
                    <a:pt x="0" y="237"/>
                    <a:pt x="0" y="254"/>
                    <a:pt x="5" y="270"/>
                  </a:cubicBezTo>
                  <a:cubicBezTo>
                    <a:pt x="10" y="286"/>
                    <a:pt x="22" y="312"/>
                    <a:pt x="51" y="311"/>
                  </a:cubicBezTo>
                  <a:cubicBezTo>
                    <a:pt x="42" y="315"/>
                    <a:pt x="36" y="320"/>
                    <a:pt x="30" y="329"/>
                  </a:cubicBezTo>
                  <a:cubicBezTo>
                    <a:pt x="26" y="339"/>
                    <a:pt x="24" y="347"/>
                    <a:pt x="24" y="356"/>
                  </a:cubicBezTo>
                  <a:cubicBezTo>
                    <a:pt x="24" y="366"/>
                    <a:pt x="26" y="375"/>
                    <a:pt x="28" y="387"/>
                  </a:cubicBezTo>
                  <a:cubicBezTo>
                    <a:pt x="30" y="398"/>
                    <a:pt x="30" y="398"/>
                    <a:pt x="30" y="398"/>
                  </a:cubicBezTo>
                  <a:cubicBezTo>
                    <a:pt x="33" y="414"/>
                    <a:pt x="36" y="424"/>
                    <a:pt x="39" y="432"/>
                  </a:cubicBezTo>
                  <a:cubicBezTo>
                    <a:pt x="42" y="437"/>
                    <a:pt x="42" y="437"/>
                    <a:pt x="42" y="437"/>
                  </a:cubicBezTo>
                  <a:cubicBezTo>
                    <a:pt x="43" y="442"/>
                    <a:pt x="45" y="446"/>
                    <a:pt x="46" y="450"/>
                  </a:cubicBezTo>
                  <a:cubicBezTo>
                    <a:pt x="46" y="458"/>
                    <a:pt x="46" y="458"/>
                    <a:pt x="46" y="458"/>
                  </a:cubicBezTo>
                  <a:cubicBezTo>
                    <a:pt x="47" y="468"/>
                    <a:pt x="50" y="475"/>
                    <a:pt x="64" y="482"/>
                  </a:cubicBezTo>
                  <a:cubicBezTo>
                    <a:pt x="64" y="482"/>
                    <a:pt x="64" y="482"/>
                    <a:pt x="64" y="482"/>
                  </a:cubicBezTo>
                  <a:cubicBezTo>
                    <a:pt x="65" y="482"/>
                    <a:pt x="65" y="482"/>
                    <a:pt x="66" y="481"/>
                  </a:cubicBezTo>
                  <a:cubicBezTo>
                    <a:pt x="66" y="481"/>
                    <a:pt x="66" y="480"/>
                    <a:pt x="66" y="480"/>
                  </a:cubicBezTo>
                  <a:cubicBezTo>
                    <a:pt x="66" y="480"/>
                    <a:pt x="66" y="479"/>
                    <a:pt x="65" y="479"/>
                  </a:cubicBezTo>
                  <a:cubicBezTo>
                    <a:pt x="65" y="479"/>
                    <a:pt x="65" y="479"/>
                    <a:pt x="65" y="479"/>
                  </a:cubicBezTo>
                  <a:cubicBezTo>
                    <a:pt x="65" y="479"/>
                    <a:pt x="65" y="479"/>
                    <a:pt x="65" y="479"/>
                  </a:cubicBezTo>
                  <a:cubicBezTo>
                    <a:pt x="55" y="474"/>
                    <a:pt x="52" y="467"/>
                    <a:pt x="52" y="458"/>
                  </a:cubicBezTo>
                  <a:cubicBezTo>
                    <a:pt x="51" y="450"/>
                    <a:pt x="51" y="450"/>
                    <a:pt x="51" y="450"/>
                  </a:cubicBezTo>
                  <a:cubicBezTo>
                    <a:pt x="50" y="444"/>
                    <a:pt x="48" y="439"/>
                    <a:pt x="46" y="433"/>
                  </a:cubicBezTo>
                  <a:cubicBezTo>
                    <a:pt x="43" y="425"/>
                    <a:pt x="39" y="415"/>
                    <a:pt x="36" y="398"/>
                  </a:cubicBezTo>
                  <a:cubicBezTo>
                    <a:pt x="34" y="387"/>
                    <a:pt x="34" y="387"/>
                    <a:pt x="34" y="387"/>
                  </a:cubicBezTo>
                  <a:cubicBezTo>
                    <a:pt x="30" y="365"/>
                    <a:pt x="28" y="352"/>
                    <a:pt x="36" y="335"/>
                  </a:cubicBezTo>
                  <a:cubicBezTo>
                    <a:pt x="44" y="321"/>
                    <a:pt x="54" y="318"/>
                    <a:pt x="67" y="317"/>
                  </a:cubicBezTo>
                  <a:cubicBezTo>
                    <a:pt x="87" y="315"/>
                    <a:pt x="109" y="322"/>
                    <a:pt x="125" y="329"/>
                  </a:cubicBezTo>
                  <a:cubicBezTo>
                    <a:pt x="133" y="332"/>
                    <a:pt x="133" y="332"/>
                    <a:pt x="133" y="332"/>
                  </a:cubicBezTo>
                  <a:cubicBezTo>
                    <a:pt x="137" y="334"/>
                    <a:pt x="142" y="336"/>
                    <a:pt x="145" y="337"/>
                  </a:cubicBezTo>
                  <a:cubicBezTo>
                    <a:pt x="153" y="340"/>
                    <a:pt x="160" y="341"/>
                    <a:pt x="167" y="342"/>
                  </a:cubicBezTo>
                  <a:cubicBezTo>
                    <a:pt x="175" y="343"/>
                    <a:pt x="175" y="343"/>
                    <a:pt x="175" y="343"/>
                  </a:cubicBezTo>
                  <a:cubicBezTo>
                    <a:pt x="187" y="345"/>
                    <a:pt x="198" y="347"/>
                    <a:pt x="216" y="354"/>
                  </a:cubicBezTo>
                  <a:cubicBezTo>
                    <a:pt x="237" y="363"/>
                    <a:pt x="258" y="363"/>
                    <a:pt x="271" y="363"/>
                  </a:cubicBezTo>
                  <a:cubicBezTo>
                    <a:pt x="280" y="363"/>
                    <a:pt x="286" y="363"/>
                    <a:pt x="293" y="364"/>
                  </a:cubicBezTo>
                  <a:cubicBezTo>
                    <a:pt x="299" y="367"/>
                    <a:pt x="304" y="369"/>
                    <a:pt x="309" y="372"/>
                  </a:cubicBezTo>
                  <a:cubicBezTo>
                    <a:pt x="319" y="377"/>
                    <a:pt x="319" y="377"/>
                    <a:pt x="319" y="377"/>
                  </a:cubicBezTo>
                  <a:cubicBezTo>
                    <a:pt x="333" y="384"/>
                    <a:pt x="350" y="392"/>
                    <a:pt x="373" y="399"/>
                  </a:cubicBezTo>
                  <a:cubicBezTo>
                    <a:pt x="391" y="405"/>
                    <a:pt x="405" y="409"/>
                    <a:pt x="415" y="411"/>
                  </a:cubicBezTo>
                  <a:cubicBezTo>
                    <a:pt x="433" y="415"/>
                    <a:pt x="439" y="418"/>
                    <a:pt x="444" y="435"/>
                  </a:cubicBezTo>
                  <a:cubicBezTo>
                    <a:pt x="446" y="445"/>
                    <a:pt x="447" y="447"/>
                    <a:pt x="448" y="458"/>
                  </a:cubicBezTo>
                  <a:cubicBezTo>
                    <a:pt x="447" y="459"/>
                    <a:pt x="447" y="460"/>
                    <a:pt x="447" y="460"/>
                  </a:cubicBezTo>
                  <a:cubicBezTo>
                    <a:pt x="447" y="461"/>
                    <a:pt x="447" y="461"/>
                    <a:pt x="447" y="461"/>
                  </a:cubicBezTo>
                  <a:cubicBezTo>
                    <a:pt x="447" y="463"/>
                    <a:pt x="448" y="464"/>
                    <a:pt x="450" y="465"/>
                  </a:cubicBezTo>
                  <a:cubicBezTo>
                    <a:pt x="452" y="467"/>
                    <a:pt x="456" y="468"/>
                    <a:pt x="461" y="467"/>
                  </a:cubicBezTo>
                  <a:cubicBezTo>
                    <a:pt x="465" y="467"/>
                    <a:pt x="469" y="465"/>
                    <a:pt x="471" y="462"/>
                  </a:cubicBezTo>
                  <a:cubicBezTo>
                    <a:pt x="472" y="461"/>
                    <a:pt x="473" y="460"/>
                    <a:pt x="473" y="458"/>
                  </a:cubicBezTo>
                  <a:cubicBezTo>
                    <a:pt x="473" y="458"/>
                    <a:pt x="473" y="458"/>
                    <a:pt x="473" y="458"/>
                  </a:cubicBezTo>
                  <a:cubicBezTo>
                    <a:pt x="473" y="458"/>
                    <a:pt x="472" y="457"/>
                    <a:pt x="472" y="456"/>
                  </a:cubicBezTo>
                  <a:cubicBezTo>
                    <a:pt x="472" y="456"/>
                    <a:pt x="472" y="448"/>
                    <a:pt x="472" y="448"/>
                  </a:cubicBezTo>
                  <a:cubicBezTo>
                    <a:pt x="472" y="436"/>
                    <a:pt x="472" y="436"/>
                    <a:pt x="472" y="436"/>
                  </a:cubicBezTo>
                  <a:cubicBezTo>
                    <a:pt x="472" y="423"/>
                    <a:pt x="472" y="417"/>
                    <a:pt x="486" y="414"/>
                  </a:cubicBezTo>
                  <a:cubicBezTo>
                    <a:pt x="485" y="414"/>
                    <a:pt x="489" y="414"/>
                    <a:pt x="489" y="414"/>
                  </a:cubicBezTo>
                  <a:cubicBezTo>
                    <a:pt x="488" y="414"/>
                    <a:pt x="501" y="413"/>
                    <a:pt x="501" y="413"/>
                  </a:cubicBezTo>
                  <a:cubicBezTo>
                    <a:pt x="528" y="413"/>
                    <a:pt x="528" y="426"/>
                    <a:pt x="529" y="437"/>
                  </a:cubicBezTo>
                  <a:cubicBezTo>
                    <a:pt x="529" y="438"/>
                    <a:pt x="529" y="441"/>
                    <a:pt x="529" y="441"/>
                  </a:cubicBezTo>
                  <a:cubicBezTo>
                    <a:pt x="529" y="441"/>
                    <a:pt x="530" y="456"/>
                    <a:pt x="530" y="456"/>
                  </a:cubicBezTo>
                  <a:cubicBezTo>
                    <a:pt x="530" y="456"/>
                    <a:pt x="530" y="457"/>
                    <a:pt x="530" y="457"/>
                  </a:cubicBezTo>
                  <a:cubicBezTo>
                    <a:pt x="529" y="457"/>
                    <a:pt x="529" y="457"/>
                    <a:pt x="529" y="458"/>
                  </a:cubicBezTo>
                  <a:cubicBezTo>
                    <a:pt x="529" y="459"/>
                    <a:pt x="530" y="460"/>
                    <a:pt x="531" y="461"/>
                  </a:cubicBezTo>
                  <a:cubicBezTo>
                    <a:pt x="533" y="464"/>
                    <a:pt x="537" y="466"/>
                    <a:pt x="541" y="466"/>
                  </a:cubicBezTo>
                  <a:cubicBezTo>
                    <a:pt x="546" y="467"/>
                    <a:pt x="550" y="466"/>
                    <a:pt x="553" y="464"/>
                  </a:cubicBezTo>
                  <a:cubicBezTo>
                    <a:pt x="554" y="463"/>
                    <a:pt x="555" y="462"/>
                    <a:pt x="555" y="460"/>
                  </a:cubicBezTo>
                  <a:cubicBezTo>
                    <a:pt x="555" y="458"/>
                    <a:pt x="555" y="458"/>
                    <a:pt x="555" y="458"/>
                  </a:cubicBezTo>
                  <a:cubicBezTo>
                    <a:pt x="555" y="458"/>
                    <a:pt x="555" y="458"/>
                    <a:pt x="555" y="458"/>
                  </a:cubicBezTo>
                  <a:cubicBezTo>
                    <a:pt x="554" y="446"/>
                    <a:pt x="555" y="438"/>
                    <a:pt x="560" y="429"/>
                  </a:cubicBezTo>
                  <a:cubicBezTo>
                    <a:pt x="567" y="416"/>
                    <a:pt x="568" y="415"/>
                    <a:pt x="580" y="413"/>
                  </a:cubicBezTo>
                  <a:cubicBezTo>
                    <a:pt x="587" y="411"/>
                    <a:pt x="587" y="411"/>
                    <a:pt x="587" y="411"/>
                  </a:cubicBezTo>
                  <a:cubicBezTo>
                    <a:pt x="596" y="409"/>
                    <a:pt x="609" y="406"/>
                    <a:pt x="629" y="399"/>
                  </a:cubicBezTo>
                  <a:cubicBezTo>
                    <a:pt x="650" y="393"/>
                    <a:pt x="665" y="385"/>
                    <a:pt x="678" y="379"/>
                  </a:cubicBezTo>
                  <a:cubicBezTo>
                    <a:pt x="683" y="377"/>
                    <a:pt x="683" y="377"/>
                    <a:pt x="683" y="377"/>
                  </a:cubicBezTo>
                  <a:cubicBezTo>
                    <a:pt x="689" y="373"/>
                    <a:pt x="707" y="366"/>
                    <a:pt x="720" y="363"/>
                  </a:cubicBezTo>
                  <a:cubicBezTo>
                    <a:pt x="720" y="363"/>
                    <a:pt x="732" y="362"/>
                    <a:pt x="732" y="362"/>
                  </a:cubicBezTo>
                  <a:cubicBezTo>
                    <a:pt x="738" y="360"/>
                    <a:pt x="744" y="360"/>
                    <a:pt x="749" y="360"/>
                  </a:cubicBezTo>
                  <a:cubicBezTo>
                    <a:pt x="760" y="360"/>
                    <a:pt x="770" y="360"/>
                    <a:pt x="785" y="354"/>
                  </a:cubicBezTo>
                  <a:cubicBezTo>
                    <a:pt x="812" y="343"/>
                    <a:pt x="825" y="345"/>
                    <a:pt x="849" y="348"/>
                  </a:cubicBezTo>
                  <a:cubicBezTo>
                    <a:pt x="857" y="349"/>
                    <a:pt x="857" y="349"/>
                    <a:pt x="857" y="349"/>
                  </a:cubicBezTo>
                  <a:cubicBezTo>
                    <a:pt x="875" y="351"/>
                    <a:pt x="884" y="353"/>
                    <a:pt x="898" y="356"/>
                  </a:cubicBezTo>
                  <a:cubicBezTo>
                    <a:pt x="905" y="358"/>
                    <a:pt x="905" y="358"/>
                    <a:pt x="905" y="358"/>
                  </a:cubicBezTo>
                  <a:cubicBezTo>
                    <a:pt x="909" y="359"/>
                    <a:pt x="914" y="359"/>
                    <a:pt x="919" y="359"/>
                  </a:cubicBezTo>
                  <a:cubicBezTo>
                    <a:pt x="926" y="358"/>
                    <a:pt x="932" y="358"/>
                    <a:pt x="937" y="361"/>
                  </a:cubicBezTo>
                  <a:cubicBezTo>
                    <a:pt x="949" y="367"/>
                    <a:pt x="955" y="377"/>
                    <a:pt x="957" y="391"/>
                  </a:cubicBezTo>
                  <a:cubicBezTo>
                    <a:pt x="957" y="395"/>
                    <a:pt x="957" y="399"/>
                    <a:pt x="957" y="402"/>
                  </a:cubicBezTo>
                  <a:cubicBezTo>
                    <a:pt x="956" y="408"/>
                    <a:pt x="956" y="408"/>
                    <a:pt x="956" y="408"/>
                  </a:cubicBezTo>
                  <a:cubicBezTo>
                    <a:pt x="956" y="415"/>
                    <a:pt x="954" y="433"/>
                    <a:pt x="938" y="452"/>
                  </a:cubicBezTo>
                  <a:cubicBezTo>
                    <a:pt x="938" y="453"/>
                    <a:pt x="938" y="453"/>
                    <a:pt x="938" y="454"/>
                  </a:cubicBezTo>
                  <a:cubicBezTo>
                    <a:pt x="938" y="454"/>
                    <a:pt x="938" y="455"/>
                    <a:pt x="939" y="455"/>
                  </a:cubicBezTo>
                  <a:cubicBezTo>
                    <a:pt x="940" y="455"/>
                    <a:pt x="940" y="455"/>
                    <a:pt x="940" y="455"/>
                  </a:cubicBezTo>
                  <a:cubicBezTo>
                    <a:pt x="940" y="455"/>
                    <a:pt x="941" y="455"/>
                    <a:pt x="941" y="455"/>
                  </a:cubicBezTo>
                  <a:cubicBezTo>
                    <a:pt x="955" y="438"/>
                    <a:pt x="963" y="422"/>
                    <a:pt x="963" y="408"/>
                  </a:cubicBezTo>
                  <a:cubicBezTo>
                    <a:pt x="964" y="403"/>
                    <a:pt x="964" y="403"/>
                    <a:pt x="964" y="403"/>
                  </a:cubicBezTo>
                  <a:cubicBezTo>
                    <a:pt x="964" y="399"/>
                    <a:pt x="964" y="395"/>
                    <a:pt x="964" y="390"/>
                  </a:cubicBezTo>
                  <a:cubicBezTo>
                    <a:pt x="962" y="376"/>
                    <a:pt x="956" y="366"/>
                    <a:pt x="946" y="358"/>
                  </a:cubicBezTo>
                  <a:cubicBezTo>
                    <a:pt x="945" y="358"/>
                    <a:pt x="945" y="357"/>
                    <a:pt x="945" y="357"/>
                  </a:cubicBezTo>
                  <a:cubicBezTo>
                    <a:pt x="950" y="356"/>
                    <a:pt x="955" y="354"/>
                    <a:pt x="959" y="351"/>
                  </a:cubicBezTo>
                  <a:cubicBezTo>
                    <a:pt x="980" y="338"/>
                    <a:pt x="978" y="313"/>
                    <a:pt x="977" y="298"/>
                  </a:cubicBezTo>
                  <a:cubicBezTo>
                    <a:pt x="976" y="294"/>
                    <a:pt x="976" y="290"/>
                    <a:pt x="977" y="288"/>
                  </a:cubicBezTo>
                  <a:cubicBezTo>
                    <a:pt x="977" y="288"/>
                    <a:pt x="977" y="288"/>
                    <a:pt x="977" y="288"/>
                  </a:cubicBezTo>
                  <a:cubicBezTo>
                    <a:pt x="977" y="273"/>
                    <a:pt x="977" y="273"/>
                    <a:pt x="977" y="273"/>
                  </a:cubicBezTo>
                  <a:cubicBezTo>
                    <a:pt x="978" y="267"/>
                    <a:pt x="976" y="258"/>
                    <a:pt x="974" y="253"/>
                  </a:cubicBezTo>
                  <a:cubicBezTo>
                    <a:pt x="971" y="242"/>
                    <a:pt x="971" y="242"/>
                    <a:pt x="971" y="242"/>
                  </a:cubicBezTo>
                  <a:cubicBezTo>
                    <a:pt x="968" y="232"/>
                    <a:pt x="968" y="232"/>
                    <a:pt x="968" y="232"/>
                  </a:cubicBezTo>
                  <a:cubicBezTo>
                    <a:pt x="968" y="232"/>
                    <a:pt x="968" y="232"/>
                    <a:pt x="965" y="226"/>
                  </a:cubicBezTo>
                  <a:cubicBezTo>
                    <a:pt x="963" y="222"/>
                    <a:pt x="962" y="219"/>
                    <a:pt x="964" y="215"/>
                  </a:cubicBezTo>
                  <a:cubicBezTo>
                    <a:pt x="964" y="213"/>
                    <a:pt x="967" y="210"/>
                    <a:pt x="969" y="208"/>
                  </a:cubicBezTo>
                  <a:cubicBezTo>
                    <a:pt x="973" y="204"/>
                    <a:pt x="976" y="200"/>
                    <a:pt x="977" y="196"/>
                  </a:cubicBezTo>
                  <a:cubicBezTo>
                    <a:pt x="978" y="178"/>
                    <a:pt x="978" y="178"/>
                    <a:pt x="978" y="178"/>
                  </a:cubicBezTo>
                  <a:cubicBezTo>
                    <a:pt x="978" y="170"/>
                    <a:pt x="978" y="163"/>
                    <a:pt x="980" y="155"/>
                  </a:cubicBezTo>
                  <a:cubicBezTo>
                    <a:pt x="983" y="135"/>
                    <a:pt x="979" y="114"/>
                    <a:pt x="976" y="100"/>
                  </a:cubicBezTo>
                  <a:cubicBezTo>
                    <a:pt x="976" y="100"/>
                    <a:pt x="976" y="100"/>
                    <a:pt x="976" y="100"/>
                  </a:cubicBezTo>
                  <a:cubicBezTo>
                    <a:pt x="972" y="86"/>
                    <a:pt x="969" y="77"/>
                    <a:pt x="964" y="68"/>
                  </a:cubicBezTo>
                  <a:cubicBezTo>
                    <a:pt x="961" y="63"/>
                    <a:pt x="958" y="58"/>
                    <a:pt x="954" y="54"/>
                  </a:cubicBezTo>
                  <a:cubicBezTo>
                    <a:pt x="950" y="49"/>
                    <a:pt x="950" y="49"/>
                    <a:pt x="950" y="49"/>
                  </a:cubicBezTo>
                  <a:cubicBezTo>
                    <a:pt x="949" y="48"/>
                    <a:pt x="949" y="48"/>
                    <a:pt x="949" y="48"/>
                  </a:cubicBezTo>
                  <a:cubicBezTo>
                    <a:pt x="949" y="48"/>
                    <a:pt x="948" y="46"/>
                    <a:pt x="948" y="46"/>
                  </a:cubicBezTo>
                  <a:cubicBezTo>
                    <a:pt x="946" y="43"/>
                    <a:pt x="943" y="39"/>
                    <a:pt x="940" y="37"/>
                  </a:cubicBezTo>
                  <a:cubicBezTo>
                    <a:pt x="941" y="37"/>
                    <a:pt x="941" y="38"/>
                    <a:pt x="941" y="38"/>
                  </a:cubicBezTo>
                  <a:cubicBezTo>
                    <a:pt x="939" y="36"/>
                    <a:pt x="939" y="31"/>
                    <a:pt x="939" y="26"/>
                  </a:cubicBezTo>
                  <a:cubicBezTo>
                    <a:pt x="939" y="17"/>
                    <a:pt x="938" y="8"/>
                    <a:pt x="931" y="2"/>
                  </a:cubicBezTo>
                  <a:cubicBezTo>
                    <a:pt x="931" y="1"/>
                    <a:pt x="931" y="0"/>
                    <a:pt x="930" y="1"/>
                  </a:cubicBezTo>
                  <a:close/>
                  <a:moveTo>
                    <a:pt x="936" y="26"/>
                  </a:moveTo>
                  <a:cubicBezTo>
                    <a:pt x="936" y="26"/>
                    <a:pt x="936" y="26"/>
                    <a:pt x="936" y="26"/>
                  </a:cubicBezTo>
                  <a:cubicBezTo>
                    <a:pt x="936" y="26"/>
                    <a:pt x="936" y="26"/>
                    <a:pt x="936" y="26"/>
                  </a:cubicBezTo>
                  <a:cubicBezTo>
                    <a:pt x="936" y="26"/>
                    <a:pt x="936" y="26"/>
                    <a:pt x="936" y="26"/>
                  </a:cubicBezTo>
                  <a:close/>
                  <a:moveTo>
                    <a:pt x="14" y="170"/>
                  </a:moveTo>
                  <a:cubicBezTo>
                    <a:pt x="15" y="156"/>
                    <a:pt x="15" y="156"/>
                    <a:pt x="15" y="156"/>
                  </a:cubicBezTo>
                  <a:cubicBezTo>
                    <a:pt x="16" y="136"/>
                    <a:pt x="22" y="118"/>
                    <a:pt x="34" y="100"/>
                  </a:cubicBezTo>
                  <a:cubicBezTo>
                    <a:pt x="40" y="90"/>
                    <a:pt x="44" y="75"/>
                    <a:pt x="46" y="61"/>
                  </a:cubicBezTo>
                  <a:cubicBezTo>
                    <a:pt x="46" y="65"/>
                    <a:pt x="46" y="68"/>
                    <a:pt x="45" y="70"/>
                  </a:cubicBezTo>
                  <a:cubicBezTo>
                    <a:pt x="45" y="71"/>
                    <a:pt x="45" y="72"/>
                    <a:pt x="45" y="72"/>
                  </a:cubicBezTo>
                  <a:cubicBezTo>
                    <a:pt x="45" y="74"/>
                    <a:pt x="46" y="75"/>
                    <a:pt x="47" y="77"/>
                  </a:cubicBezTo>
                  <a:cubicBezTo>
                    <a:pt x="49" y="80"/>
                    <a:pt x="53" y="81"/>
                    <a:pt x="56" y="82"/>
                  </a:cubicBezTo>
                  <a:cubicBezTo>
                    <a:pt x="59" y="82"/>
                    <a:pt x="64" y="83"/>
                    <a:pt x="68" y="85"/>
                  </a:cubicBezTo>
                  <a:cubicBezTo>
                    <a:pt x="65" y="84"/>
                    <a:pt x="61" y="83"/>
                    <a:pt x="58" y="83"/>
                  </a:cubicBezTo>
                  <a:cubicBezTo>
                    <a:pt x="55" y="82"/>
                    <a:pt x="55" y="82"/>
                    <a:pt x="55" y="82"/>
                  </a:cubicBezTo>
                  <a:cubicBezTo>
                    <a:pt x="54" y="82"/>
                    <a:pt x="54" y="82"/>
                    <a:pt x="54" y="82"/>
                  </a:cubicBezTo>
                  <a:cubicBezTo>
                    <a:pt x="51" y="82"/>
                    <a:pt x="49" y="81"/>
                    <a:pt x="47" y="79"/>
                  </a:cubicBezTo>
                  <a:cubicBezTo>
                    <a:pt x="47" y="79"/>
                    <a:pt x="46" y="78"/>
                    <a:pt x="45" y="79"/>
                  </a:cubicBezTo>
                  <a:cubicBezTo>
                    <a:pt x="44" y="79"/>
                    <a:pt x="43" y="79"/>
                    <a:pt x="43" y="80"/>
                  </a:cubicBezTo>
                  <a:cubicBezTo>
                    <a:pt x="41" y="89"/>
                    <a:pt x="38" y="96"/>
                    <a:pt x="35" y="101"/>
                  </a:cubicBezTo>
                  <a:cubicBezTo>
                    <a:pt x="22" y="119"/>
                    <a:pt x="17" y="136"/>
                    <a:pt x="16" y="156"/>
                  </a:cubicBezTo>
                  <a:cubicBezTo>
                    <a:pt x="15" y="170"/>
                    <a:pt x="15" y="170"/>
                    <a:pt x="15" y="170"/>
                  </a:cubicBezTo>
                  <a:cubicBezTo>
                    <a:pt x="15" y="176"/>
                    <a:pt x="15" y="180"/>
                    <a:pt x="14" y="187"/>
                  </a:cubicBezTo>
                  <a:cubicBezTo>
                    <a:pt x="14" y="187"/>
                    <a:pt x="14" y="187"/>
                    <a:pt x="14" y="187"/>
                  </a:cubicBezTo>
                  <a:cubicBezTo>
                    <a:pt x="14" y="189"/>
                    <a:pt x="15" y="192"/>
                    <a:pt x="16" y="193"/>
                  </a:cubicBezTo>
                  <a:cubicBezTo>
                    <a:pt x="17" y="194"/>
                    <a:pt x="18" y="195"/>
                    <a:pt x="20" y="196"/>
                  </a:cubicBezTo>
                  <a:cubicBezTo>
                    <a:pt x="19" y="195"/>
                    <a:pt x="18" y="195"/>
                    <a:pt x="17" y="194"/>
                  </a:cubicBezTo>
                  <a:cubicBezTo>
                    <a:pt x="17" y="194"/>
                    <a:pt x="16" y="193"/>
                    <a:pt x="15" y="194"/>
                  </a:cubicBezTo>
                  <a:cubicBezTo>
                    <a:pt x="14" y="194"/>
                    <a:pt x="13" y="195"/>
                    <a:pt x="13" y="196"/>
                  </a:cubicBezTo>
                  <a:cubicBezTo>
                    <a:pt x="12" y="200"/>
                    <a:pt x="12" y="200"/>
                    <a:pt x="12" y="200"/>
                  </a:cubicBezTo>
                  <a:cubicBezTo>
                    <a:pt x="12" y="200"/>
                    <a:pt x="11" y="203"/>
                    <a:pt x="10" y="205"/>
                  </a:cubicBezTo>
                  <a:cubicBezTo>
                    <a:pt x="14" y="186"/>
                    <a:pt x="14" y="180"/>
                    <a:pt x="14" y="170"/>
                  </a:cubicBezTo>
                  <a:close/>
                  <a:moveTo>
                    <a:pt x="209" y="343"/>
                  </a:moveTo>
                  <a:cubicBezTo>
                    <a:pt x="204" y="340"/>
                    <a:pt x="202" y="338"/>
                    <a:pt x="202" y="336"/>
                  </a:cubicBezTo>
                  <a:cubicBezTo>
                    <a:pt x="202" y="336"/>
                    <a:pt x="203" y="335"/>
                    <a:pt x="203" y="334"/>
                  </a:cubicBezTo>
                  <a:cubicBezTo>
                    <a:pt x="204" y="331"/>
                    <a:pt x="206" y="325"/>
                    <a:pt x="208" y="317"/>
                  </a:cubicBezTo>
                  <a:cubicBezTo>
                    <a:pt x="209" y="308"/>
                    <a:pt x="209" y="301"/>
                    <a:pt x="209" y="294"/>
                  </a:cubicBezTo>
                  <a:cubicBezTo>
                    <a:pt x="210" y="291"/>
                    <a:pt x="210" y="287"/>
                    <a:pt x="210" y="283"/>
                  </a:cubicBezTo>
                  <a:cubicBezTo>
                    <a:pt x="210" y="287"/>
                    <a:pt x="210" y="290"/>
                    <a:pt x="210" y="295"/>
                  </a:cubicBezTo>
                  <a:cubicBezTo>
                    <a:pt x="210" y="299"/>
                    <a:pt x="210" y="299"/>
                    <a:pt x="210" y="299"/>
                  </a:cubicBezTo>
                  <a:cubicBezTo>
                    <a:pt x="209" y="307"/>
                    <a:pt x="209" y="313"/>
                    <a:pt x="209" y="319"/>
                  </a:cubicBezTo>
                  <a:cubicBezTo>
                    <a:pt x="209" y="333"/>
                    <a:pt x="211" y="341"/>
                    <a:pt x="215" y="346"/>
                  </a:cubicBezTo>
                  <a:cubicBezTo>
                    <a:pt x="212" y="345"/>
                    <a:pt x="209" y="343"/>
                    <a:pt x="209" y="343"/>
                  </a:cubicBezTo>
                  <a:close/>
                  <a:moveTo>
                    <a:pt x="249" y="354"/>
                  </a:moveTo>
                  <a:cubicBezTo>
                    <a:pt x="250" y="354"/>
                    <a:pt x="251" y="354"/>
                    <a:pt x="252" y="354"/>
                  </a:cubicBezTo>
                  <a:cubicBezTo>
                    <a:pt x="251" y="354"/>
                    <a:pt x="250" y="354"/>
                    <a:pt x="249" y="354"/>
                  </a:cubicBezTo>
                  <a:close/>
                  <a:moveTo>
                    <a:pt x="21" y="197"/>
                  </a:moveTo>
                  <a:cubicBezTo>
                    <a:pt x="25" y="199"/>
                    <a:pt x="31" y="199"/>
                    <a:pt x="39" y="199"/>
                  </a:cubicBezTo>
                  <a:cubicBezTo>
                    <a:pt x="39" y="199"/>
                    <a:pt x="43" y="199"/>
                    <a:pt x="43" y="199"/>
                  </a:cubicBezTo>
                  <a:cubicBezTo>
                    <a:pt x="43" y="199"/>
                    <a:pt x="38" y="199"/>
                    <a:pt x="38" y="199"/>
                  </a:cubicBezTo>
                  <a:cubicBezTo>
                    <a:pt x="31" y="199"/>
                    <a:pt x="25" y="199"/>
                    <a:pt x="21" y="197"/>
                  </a:cubicBezTo>
                  <a:close/>
                  <a:moveTo>
                    <a:pt x="337" y="213"/>
                  </a:moveTo>
                  <a:cubicBezTo>
                    <a:pt x="337" y="211"/>
                    <a:pt x="338" y="209"/>
                    <a:pt x="338" y="206"/>
                  </a:cubicBezTo>
                  <a:cubicBezTo>
                    <a:pt x="338" y="206"/>
                    <a:pt x="338" y="205"/>
                    <a:pt x="338" y="204"/>
                  </a:cubicBezTo>
                  <a:cubicBezTo>
                    <a:pt x="338" y="205"/>
                    <a:pt x="338" y="206"/>
                    <a:pt x="338" y="206"/>
                  </a:cubicBezTo>
                  <a:cubicBezTo>
                    <a:pt x="338" y="209"/>
                    <a:pt x="337" y="211"/>
                    <a:pt x="337" y="213"/>
                  </a:cubicBezTo>
                  <a:cubicBezTo>
                    <a:pt x="337" y="215"/>
                    <a:pt x="336" y="217"/>
                    <a:pt x="336" y="219"/>
                  </a:cubicBezTo>
                  <a:cubicBezTo>
                    <a:pt x="336" y="217"/>
                    <a:pt x="337" y="215"/>
                    <a:pt x="337" y="213"/>
                  </a:cubicBezTo>
                  <a:close/>
                  <a:moveTo>
                    <a:pt x="329" y="233"/>
                  </a:moveTo>
                  <a:cubicBezTo>
                    <a:pt x="332" y="226"/>
                    <a:pt x="332" y="226"/>
                    <a:pt x="332" y="226"/>
                  </a:cubicBezTo>
                  <a:cubicBezTo>
                    <a:pt x="333" y="224"/>
                    <a:pt x="335" y="222"/>
                    <a:pt x="335" y="220"/>
                  </a:cubicBezTo>
                  <a:cubicBezTo>
                    <a:pt x="335" y="222"/>
                    <a:pt x="333" y="224"/>
                    <a:pt x="332" y="226"/>
                  </a:cubicBezTo>
                  <a:cubicBezTo>
                    <a:pt x="329" y="233"/>
                    <a:pt x="329" y="233"/>
                    <a:pt x="329" y="233"/>
                  </a:cubicBezTo>
                  <a:cubicBezTo>
                    <a:pt x="329" y="233"/>
                    <a:pt x="328" y="238"/>
                    <a:pt x="327" y="240"/>
                  </a:cubicBezTo>
                  <a:cubicBezTo>
                    <a:pt x="328" y="238"/>
                    <a:pt x="329" y="233"/>
                    <a:pt x="329" y="233"/>
                  </a:cubicBezTo>
                  <a:close/>
                  <a:moveTo>
                    <a:pt x="340" y="226"/>
                  </a:moveTo>
                  <a:cubicBezTo>
                    <a:pt x="340" y="226"/>
                    <a:pt x="340" y="226"/>
                    <a:pt x="340" y="226"/>
                  </a:cubicBezTo>
                  <a:cubicBezTo>
                    <a:pt x="340" y="226"/>
                    <a:pt x="340" y="226"/>
                    <a:pt x="340" y="226"/>
                  </a:cubicBezTo>
                  <a:cubicBezTo>
                    <a:pt x="340" y="227"/>
                    <a:pt x="340" y="227"/>
                    <a:pt x="340" y="228"/>
                  </a:cubicBezTo>
                  <a:cubicBezTo>
                    <a:pt x="340" y="227"/>
                    <a:pt x="340" y="227"/>
                    <a:pt x="340" y="226"/>
                  </a:cubicBezTo>
                  <a:close/>
                  <a:moveTo>
                    <a:pt x="337" y="235"/>
                  </a:moveTo>
                  <a:cubicBezTo>
                    <a:pt x="337" y="233"/>
                    <a:pt x="338" y="232"/>
                    <a:pt x="338" y="230"/>
                  </a:cubicBezTo>
                  <a:cubicBezTo>
                    <a:pt x="338" y="232"/>
                    <a:pt x="337" y="233"/>
                    <a:pt x="337" y="235"/>
                  </a:cubicBezTo>
                  <a:cubicBezTo>
                    <a:pt x="337" y="235"/>
                    <a:pt x="336" y="236"/>
                    <a:pt x="336" y="237"/>
                  </a:cubicBezTo>
                  <a:cubicBezTo>
                    <a:pt x="336" y="236"/>
                    <a:pt x="337" y="236"/>
                    <a:pt x="337" y="235"/>
                  </a:cubicBezTo>
                  <a:close/>
                  <a:moveTo>
                    <a:pt x="319" y="259"/>
                  </a:moveTo>
                  <a:cubicBezTo>
                    <a:pt x="319" y="258"/>
                    <a:pt x="320" y="258"/>
                    <a:pt x="320" y="258"/>
                  </a:cubicBezTo>
                  <a:cubicBezTo>
                    <a:pt x="322" y="255"/>
                    <a:pt x="324" y="251"/>
                    <a:pt x="325" y="247"/>
                  </a:cubicBezTo>
                  <a:cubicBezTo>
                    <a:pt x="325" y="247"/>
                    <a:pt x="325" y="248"/>
                    <a:pt x="325" y="248"/>
                  </a:cubicBezTo>
                  <a:cubicBezTo>
                    <a:pt x="325" y="248"/>
                    <a:pt x="325" y="248"/>
                    <a:pt x="325" y="249"/>
                  </a:cubicBezTo>
                  <a:cubicBezTo>
                    <a:pt x="325" y="250"/>
                    <a:pt x="325" y="250"/>
                    <a:pt x="326" y="251"/>
                  </a:cubicBezTo>
                  <a:cubicBezTo>
                    <a:pt x="326" y="251"/>
                    <a:pt x="327" y="251"/>
                    <a:pt x="328" y="250"/>
                  </a:cubicBezTo>
                  <a:cubicBezTo>
                    <a:pt x="327" y="252"/>
                    <a:pt x="325" y="253"/>
                    <a:pt x="324" y="255"/>
                  </a:cubicBezTo>
                  <a:cubicBezTo>
                    <a:pt x="323" y="256"/>
                    <a:pt x="321" y="257"/>
                    <a:pt x="319" y="259"/>
                  </a:cubicBezTo>
                  <a:cubicBezTo>
                    <a:pt x="319" y="259"/>
                    <a:pt x="319" y="259"/>
                    <a:pt x="319" y="259"/>
                  </a:cubicBezTo>
                  <a:close/>
                  <a:moveTo>
                    <a:pt x="333" y="243"/>
                  </a:moveTo>
                  <a:cubicBezTo>
                    <a:pt x="333" y="243"/>
                    <a:pt x="333" y="243"/>
                    <a:pt x="333" y="243"/>
                  </a:cubicBezTo>
                  <a:cubicBezTo>
                    <a:pt x="332" y="245"/>
                    <a:pt x="331" y="247"/>
                    <a:pt x="329" y="249"/>
                  </a:cubicBezTo>
                  <a:cubicBezTo>
                    <a:pt x="330" y="248"/>
                    <a:pt x="333" y="243"/>
                    <a:pt x="333" y="243"/>
                  </a:cubicBezTo>
                  <a:close/>
                  <a:moveTo>
                    <a:pt x="307" y="270"/>
                  </a:moveTo>
                  <a:cubicBezTo>
                    <a:pt x="308" y="267"/>
                    <a:pt x="310" y="266"/>
                    <a:pt x="312" y="264"/>
                  </a:cubicBezTo>
                  <a:cubicBezTo>
                    <a:pt x="310" y="266"/>
                    <a:pt x="308" y="267"/>
                    <a:pt x="307" y="270"/>
                  </a:cubicBezTo>
                  <a:cubicBezTo>
                    <a:pt x="307" y="271"/>
                    <a:pt x="307" y="271"/>
                    <a:pt x="307" y="271"/>
                  </a:cubicBezTo>
                  <a:cubicBezTo>
                    <a:pt x="307" y="271"/>
                    <a:pt x="307" y="271"/>
                    <a:pt x="307" y="270"/>
                  </a:cubicBezTo>
                  <a:close/>
                  <a:moveTo>
                    <a:pt x="302" y="300"/>
                  </a:moveTo>
                  <a:cubicBezTo>
                    <a:pt x="302" y="301"/>
                    <a:pt x="302" y="302"/>
                    <a:pt x="301" y="302"/>
                  </a:cubicBezTo>
                  <a:cubicBezTo>
                    <a:pt x="302" y="302"/>
                    <a:pt x="302" y="301"/>
                    <a:pt x="302" y="300"/>
                  </a:cubicBezTo>
                  <a:close/>
                  <a:moveTo>
                    <a:pt x="297" y="309"/>
                  </a:moveTo>
                  <a:cubicBezTo>
                    <a:pt x="298" y="308"/>
                    <a:pt x="298" y="307"/>
                    <a:pt x="299" y="306"/>
                  </a:cubicBezTo>
                  <a:cubicBezTo>
                    <a:pt x="298" y="307"/>
                    <a:pt x="298" y="308"/>
                    <a:pt x="297" y="309"/>
                  </a:cubicBezTo>
                  <a:cubicBezTo>
                    <a:pt x="297" y="309"/>
                    <a:pt x="295" y="313"/>
                    <a:pt x="294" y="313"/>
                  </a:cubicBezTo>
                  <a:cubicBezTo>
                    <a:pt x="295" y="313"/>
                    <a:pt x="297" y="309"/>
                    <a:pt x="297" y="309"/>
                  </a:cubicBezTo>
                  <a:close/>
                  <a:moveTo>
                    <a:pt x="289" y="334"/>
                  </a:moveTo>
                  <a:cubicBezTo>
                    <a:pt x="290" y="327"/>
                    <a:pt x="290" y="320"/>
                    <a:pt x="294" y="313"/>
                  </a:cubicBezTo>
                  <a:cubicBezTo>
                    <a:pt x="294" y="313"/>
                    <a:pt x="294" y="313"/>
                    <a:pt x="294" y="313"/>
                  </a:cubicBezTo>
                  <a:cubicBezTo>
                    <a:pt x="290" y="320"/>
                    <a:pt x="290" y="327"/>
                    <a:pt x="289" y="334"/>
                  </a:cubicBezTo>
                  <a:cubicBezTo>
                    <a:pt x="288" y="336"/>
                    <a:pt x="288" y="338"/>
                    <a:pt x="288" y="341"/>
                  </a:cubicBezTo>
                  <a:cubicBezTo>
                    <a:pt x="288" y="339"/>
                    <a:pt x="288" y="336"/>
                    <a:pt x="289" y="334"/>
                  </a:cubicBezTo>
                  <a:close/>
                  <a:moveTo>
                    <a:pt x="375" y="228"/>
                  </a:moveTo>
                  <a:cubicBezTo>
                    <a:pt x="375" y="228"/>
                    <a:pt x="376" y="226"/>
                    <a:pt x="378" y="225"/>
                  </a:cubicBezTo>
                  <a:cubicBezTo>
                    <a:pt x="375" y="227"/>
                    <a:pt x="373" y="229"/>
                    <a:pt x="371" y="232"/>
                  </a:cubicBezTo>
                  <a:cubicBezTo>
                    <a:pt x="371" y="232"/>
                    <a:pt x="371" y="233"/>
                    <a:pt x="371" y="234"/>
                  </a:cubicBezTo>
                  <a:cubicBezTo>
                    <a:pt x="371" y="233"/>
                    <a:pt x="371" y="232"/>
                    <a:pt x="371" y="232"/>
                  </a:cubicBezTo>
                  <a:cubicBezTo>
                    <a:pt x="371" y="232"/>
                    <a:pt x="372" y="229"/>
                    <a:pt x="372" y="229"/>
                  </a:cubicBezTo>
                  <a:cubicBezTo>
                    <a:pt x="372" y="229"/>
                    <a:pt x="372" y="228"/>
                    <a:pt x="373" y="227"/>
                  </a:cubicBezTo>
                  <a:cubicBezTo>
                    <a:pt x="373" y="228"/>
                    <a:pt x="373" y="228"/>
                    <a:pt x="373" y="228"/>
                  </a:cubicBezTo>
                  <a:cubicBezTo>
                    <a:pt x="373" y="228"/>
                    <a:pt x="374" y="228"/>
                    <a:pt x="375" y="228"/>
                  </a:cubicBezTo>
                  <a:close/>
                  <a:moveTo>
                    <a:pt x="370" y="235"/>
                  </a:moveTo>
                  <a:cubicBezTo>
                    <a:pt x="370" y="235"/>
                    <a:pt x="370" y="235"/>
                    <a:pt x="370" y="235"/>
                  </a:cubicBezTo>
                  <a:cubicBezTo>
                    <a:pt x="370" y="235"/>
                    <a:pt x="370" y="235"/>
                    <a:pt x="370" y="235"/>
                  </a:cubicBezTo>
                  <a:cubicBezTo>
                    <a:pt x="370" y="235"/>
                    <a:pt x="370" y="235"/>
                    <a:pt x="370" y="235"/>
                  </a:cubicBezTo>
                  <a:close/>
                  <a:moveTo>
                    <a:pt x="355" y="276"/>
                  </a:moveTo>
                  <a:cubicBezTo>
                    <a:pt x="355" y="276"/>
                    <a:pt x="359" y="262"/>
                    <a:pt x="359" y="262"/>
                  </a:cubicBezTo>
                  <a:cubicBezTo>
                    <a:pt x="362" y="253"/>
                    <a:pt x="362" y="253"/>
                    <a:pt x="362" y="253"/>
                  </a:cubicBezTo>
                  <a:cubicBezTo>
                    <a:pt x="363" y="249"/>
                    <a:pt x="365" y="246"/>
                    <a:pt x="366" y="242"/>
                  </a:cubicBezTo>
                  <a:cubicBezTo>
                    <a:pt x="364" y="246"/>
                    <a:pt x="363" y="249"/>
                    <a:pt x="362" y="253"/>
                  </a:cubicBezTo>
                  <a:cubicBezTo>
                    <a:pt x="359" y="262"/>
                    <a:pt x="359" y="262"/>
                    <a:pt x="359" y="262"/>
                  </a:cubicBezTo>
                  <a:cubicBezTo>
                    <a:pt x="359" y="262"/>
                    <a:pt x="359" y="265"/>
                    <a:pt x="359" y="265"/>
                  </a:cubicBezTo>
                  <a:cubicBezTo>
                    <a:pt x="358" y="265"/>
                    <a:pt x="358" y="265"/>
                    <a:pt x="358" y="265"/>
                  </a:cubicBezTo>
                  <a:cubicBezTo>
                    <a:pt x="358" y="266"/>
                    <a:pt x="359" y="267"/>
                    <a:pt x="359" y="267"/>
                  </a:cubicBezTo>
                  <a:cubicBezTo>
                    <a:pt x="360" y="268"/>
                    <a:pt x="362" y="267"/>
                    <a:pt x="363" y="266"/>
                  </a:cubicBezTo>
                  <a:cubicBezTo>
                    <a:pt x="363" y="266"/>
                    <a:pt x="363" y="266"/>
                    <a:pt x="363" y="266"/>
                  </a:cubicBezTo>
                  <a:cubicBezTo>
                    <a:pt x="360" y="269"/>
                    <a:pt x="357" y="273"/>
                    <a:pt x="355" y="276"/>
                  </a:cubicBezTo>
                  <a:cubicBezTo>
                    <a:pt x="355" y="276"/>
                    <a:pt x="355" y="278"/>
                    <a:pt x="354" y="278"/>
                  </a:cubicBezTo>
                  <a:cubicBezTo>
                    <a:pt x="355" y="278"/>
                    <a:pt x="355" y="276"/>
                    <a:pt x="355" y="276"/>
                  </a:cubicBezTo>
                  <a:close/>
                  <a:moveTo>
                    <a:pt x="647" y="186"/>
                  </a:moveTo>
                  <a:cubicBezTo>
                    <a:pt x="647" y="185"/>
                    <a:pt x="647" y="183"/>
                    <a:pt x="647" y="182"/>
                  </a:cubicBezTo>
                  <a:cubicBezTo>
                    <a:pt x="647" y="181"/>
                    <a:pt x="647" y="180"/>
                    <a:pt x="647" y="179"/>
                  </a:cubicBezTo>
                  <a:cubicBezTo>
                    <a:pt x="647" y="179"/>
                    <a:pt x="647" y="186"/>
                    <a:pt x="647" y="186"/>
                  </a:cubicBezTo>
                  <a:cubicBezTo>
                    <a:pt x="648" y="188"/>
                    <a:pt x="648" y="189"/>
                    <a:pt x="648" y="190"/>
                  </a:cubicBezTo>
                  <a:cubicBezTo>
                    <a:pt x="648" y="189"/>
                    <a:pt x="648" y="188"/>
                    <a:pt x="647" y="186"/>
                  </a:cubicBezTo>
                  <a:close/>
                  <a:moveTo>
                    <a:pt x="649" y="191"/>
                  </a:moveTo>
                  <a:cubicBezTo>
                    <a:pt x="650" y="193"/>
                    <a:pt x="650" y="194"/>
                    <a:pt x="651" y="195"/>
                  </a:cubicBezTo>
                  <a:cubicBezTo>
                    <a:pt x="651" y="195"/>
                    <a:pt x="651" y="195"/>
                    <a:pt x="651" y="195"/>
                  </a:cubicBezTo>
                  <a:cubicBezTo>
                    <a:pt x="650" y="194"/>
                    <a:pt x="650" y="193"/>
                    <a:pt x="649" y="191"/>
                  </a:cubicBezTo>
                  <a:close/>
                  <a:moveTo>
                    <a:pt x="395" y="236"/>
                  </a:moveTo>
                  <a:cubicBezTo>
                    <a:pt x="395" y="236"/>
                    <a:pt x="395" y="236"/>
                    <a:pt x="395" y="236"/>
                  </a:cubicBezTo>
                  <a:cubicBezTo>
                    <a:pt x="395" y="236"/>
                    <a:pt x="395" y="236"/>
                    <a:pt x="395" y="236"/>
                  </a:cubicBezTo>
                  <a:cubicBezTo>
                    <a:pt x="395" y="236"/>
                    <a:pt x="394" y="236"/>
                    <a:pt x="393" y="236"/>
                  </a:cubicBezTo>
                  <a:cubicBezTo>
                    <a:pt x="394" y="236"/>
                    <a:pt x="395" y="236"/>
                    <a:pt x="395" y="236"/>
                  </a:cubicBezTo>
                  <a:close/>
                  <a:moveTo>
                    <a:pt x="389" y="238"/>
                  </a:moveTo>
                  <a:cubicBezTo>
                    <a:pt x="390" y="237"/>
                    <a:pt x="391" y="236"/>
                    <a:pt x="392" y="236"/>
                  </a:cubicBezTo>
                  <a:cubicBezTo>
                    <a:pt x="391" y="236"/>
                    <a:pt x="390" y="237"/>
                    <a:pt x="389" y="238"/>
                  </a:cubicBezTo>
                  <a:cubicBezTo>
                    <a:pt x="389" y="238"/>
                    <a:pt x="389" y="238"/>
                    <a:pt x="389" y="238"/>
                  </a:cubicBezTo>
                  <a:cubicBezTo>
                    <a:pt x="389" y="238"/>
                    <a:pt x="389" y="238"/>
                    <a:pt x="389" y="238"/>
                  </a:cubicBezTo>
                  <a:close/>
                  <a:moveTo>
                    <a:pt x="388" y="239"/>
                  </a:moveTo>
                  <a:cubicBezTo>
                    <a:pt x="388" y="240"/>
                    <a:pt x="388" y="241"/>
                    <a:pt x="388" y="241"/>
                  </a:cubicBezTo>
                  <a:cubicBezTo>
                    <a:pt x="388" y="241"/>
                    <a:pt x="388" y="240"/>
                    <a:pt x="388" y="239"/>
                  </a:cubicBezTo>
                  <a:close/>
                  <a:moveTo>
                    <a:pt x="388" y="242"/>
                  </a:moveTo>
                  <a:cubicBezTo>
                    <a:pt x="387" y="243"/>
                    <a:pt x="387" y="245"/>
                    <a:pt x="386" y="245"/>
                  </a:cubicBezTo>
                  <a:cubicBezTo>
                    <a:pt x="386" y="245"/>
                    <a:pt x="386" y="246"/>
                    <a:pt x="386" y="246"/>
                  </a:cubicBezTo>
                  <a:cubicBezTo>
                    <a:pt x="386" y="245"/>
                    <a:pt x="388" y="242"/>
                    <a:pt x="388" y="242"/>
                  </a:cubicBezTo>
                  <a:close/>
                  <a:moveTo>
                    <a:pt x="354" y="279"/>
                  </a:moveTo>
                  <a:cubicBezTo>
                    <a:pt x="354" y="281"/>
                    <a:pt x="350" y="289"/>
                    <a:pt x="349" y="292"/>
                  </a:cubicBezTo>
                  <a:cubicBezTo>
                    <a:pt x="349" y="292"/>
                    <a:pt x="349" y="292"/>
                    <a:pt x="349" y="292"/>
                  </a:cubicBezTo>
                  <a:cubicBezTo>
                    <a:pt x="351" y="288"/>
                    <a:pt x="353" y="284"/>
                    <a:pt x="354" y="279"/>
                  </a:cubicBezTo>
                  <a:close/>
                  <a:moveTo>
                    <a:pt x="343" y="301"/>
                  </a:moveTo>
                  <a:cubicBezTo>
                    <a:pt x="342" y="302"/>
                    <a:pt x="341" y="304"/>
                    <a:pt x="340" y="306"/>
                  </a:cubicBezTo>
                  <a:cubicBezTo>
                    <a:pt x="341" y="304"/>
                    <a:pt x="342" y="302"/>
                    <a:pt x="343" y="301"/>
                  </a:cubicBezTo>
                  <a:close/>
                  <a:moveTo>
                    <a:pt x="336" y="319"/>
                  </a:moveTo>
                  <a:cubicBezTo>
                    <a:pt x="336" y="320"/>
                    <a:pt x="336" y="321"/>
                    <a:pt x="335" y="322"/>
                  </a:cubicBezTo>
                  <a:cubicBezTo>
                    <a:pt x="335" y="322"/>
                    <a:pt x="335" y="322"/>
                    <a:pt x="335" y="322"/>
                  </a:cubicBezTo>
                  <a:cubicBezTo>
                    <a:pt x="336" y="321"/>
                    <a:pt x="336" y="320"/>
                    <a:pt x="336" y="319"/>
                  </a:cubicBezTo>
                  <a:close/>
                  <a:moveTo>
                    <a:pt x="334" y="330"/>
                  </a:moveTo>
                  <a:cubicBezTo>
                    <a:pt x="334" y="330"/>
                    <a:pt x="334" y="330"/>
                    <a:pt x="334" y="330"/>
                  </a:cubicBezTo>
                  <a:cubicBezTo>
                    <a:pt x="333" y="336"/>
                    <a:pt x="331" y="340"/>
                    <a:pt x="328" y="344"/>
                  </a:cubicBezTo>
                  <a:cubicBezTo>
                    <a:pt x="331" y="340"/>
                    <a:pt x="333" y="336"/>
                    <a:pt x="334" y="330"/>
                  </a:cubicBezTo>
                  <a:close/>
                  <a:moveTo>
                    <a:pt x="326" y="348"/>
                  </a:moveTo>
                  <a:cubicBezTo>
                    <a:pt x="325" y="350"/>
                    <a:pt x="324" y="352"/>
                    <a:pt x="323" y="354"/>
                  </a:cubicBezTo>
                  <a:cubicBezTo>
                    <a:pt x="324" y="352"/>
                    <a:pt x="325" y="350"/>
                    <a:pt x="326" y="348"/>
                  </a:cubicBezTo>
                  <a:close/>
                  <a:moveTo>
                    <a:pt x="400" y="268"/>
                  </a:moveTo>
                  <a:cubicBezTo>
                    <a:pt x="400" y="268"/>
                    <a:pt x="400" y="268"/>
                    <a:pt x="400" y="268"/>
                  </a:cubicBezTo>
                  <a:cubicBezTo>
                    <a:pt x="400" y="268"/>
                    <a:pt x="400" y="268"/>
                    <a:pt x="400" y="268"/>
                  </a:cubicBezTo>
                  <a:cubicBezTo>
                    <a:pt x="400" y="268"/>
                    <a:pt x="400" y="269"/>
                    <a:pt x="400" y="269"/>
                  </a:cubicBezTo>
                  <a:cubicBezTo>
                    <a:pt x="400" y="269"/>
                    <a:pt x="400" y="268"/>
                    <a:pt x="400" y="268"/>
                  </a:cubicBezTo>
                  <a:close/>
                  <a:moveTo>
                    <a:pt x="363" y="303"/>
                  </a:moveTo>
                  <a:cubicBezTo>
                    <a:pt x="363" y="304"/>
                    <a:pt x="363" y="305"/>
                    <a:pt x="363" y="306"/>
                  </a:cubicBezTo>
                  <a:cubicBezTo>
                    <a:pt x="363" y="310"/>
                    <a:pt x="364" y="313"/>
                    <a:pt x="365" y="316"/>
                  </a:cubicBezTo>
                  <a:cubicBezTo>
                    <a:pt x="364" y="313"/>
                    <a:pt x="363" y="310"/>
                    <a:pt x="363" y="306"/>
                  </a:cubicBezTo>
                  <a:cubicBezTo>
                    <a:pt x="363" y="305"/>
                    <a:pt x="363" y="304"/>
                    <a:pt x="363" y="303"/>
                  </a:cubicBezTo>
                  <a:cubicBezTo>
                    <a:pt x="363" y="303"/>
                    <a:pt x="363" y="303"/>
                    <a:pt x="363" y="303"/>
                  </a:cubicBezTo>
                  <a:close/>
                  <a:moveTo>
                    <a:pt x="360" y="348"/>
                  </a:moveTo>
                  <a:cubicBezTo>
                    <a:pt x="366" y="331"/>
                    <a:pt x="366" y="331"/>
                    <a:pt x="366" y="331"/>
                  </a:cubicBezTo>
                  <a:cubicBezTo>
                    <a:pt x="366" y="328"/>
                    <a:pt x="366" y="328"/>
                    <a:pt x="366" y="328"/>
                  </a:cubicBezTo>
                  <a:cubicBezTo>
                    <a:pt x="366" y="327"/>
                    <a:pt x="366" y="327"/>
                    <a:pt x="366" y="327"/>
                  </a:cubicBezTo>
                  <a:cubicBezTo>
                    <a:pt x="366" y="323"/>
                    <a:pt x="366" y="320"/>
                    <a:pt x="365" y="316"/>
                  </a:cubicBezTo>
                  <a:cubicBezTo>
                    <a:pt x="365" y="316"/>
                    <a:pt x="366" y="320"/>
                    <a:pt x="366" y="320"/>
                  </a:cubicBezTo>
                  <a:cubicBezTo>
                    <a:pt x="366" y="321"/>
                    <a:pt x="366" y="321"/>
                    <a:pt x="367" y="322"/>
                  </a:cubicBezTo>
                  <a:cubicBezTo>
                    <a:pt x="368" y="322"/>
                    <a:pt x="369" y="321"/>
                    <a:pt x="369" y="321"/>
                  </a:cubicBezTo>
                  <a:cubicBezTo>
                    <a:pt x="370" y="321"/>
                    <a:pt x="370" y="321"/>
                    <a:pt x="370" y="320"/>
                  </a:cubicBezTo>
                  <a:cubicBezTo>
                    <a:pt x="370" y="321"/>
                    <a:pt x="360" y="348"/>
                    <a:pt x="360" y="348"/>
                  </a:cubicBezTo>
                  <a:cubicBezTo>
                    <a:pt x="360" y="348"/>
                    <a:pt x="358" y="350"/>
                    <a:pt x="357" y="352"/>
                  </a:cubicBezTo>
                  <a:cubicBezTo>
                    <a:pt x="358" y="350"/>
                    <a:pt x="360" y="348"/>
                    <a:pt x="360" y="348"/>
                  </a:cubicBezTo>
                  <a:close/>
                  <a:moveTo>
                    <a:pt x="391" y="280"/>
                  </a:moveTo>
                  <a:cubicBezTo>
                    <a:pt x="391" y="280"/>
                    <a:pt x="390" y="281"/>
                    <a:pt x="390" y="281"/>
                  </a:cubicBezTo>
                  <a:cubicBezTo>
                    <a:pt x="390" y="281"/>
                    <a:pt x="391" y="280"/>
                    <a:pt x="391" y="280"/>
                  </a:cubicBezTo>
                  <a:close/>
                  <a:moveTo>
                    <a:pt x="411" y="276"/>
                  </a:moveTo>
                  <a:cubicBezTo>
                    <a:pt x="410" y="277"/>
                    <a:pt x="408" y="279"/>
                    <a:pt x="406" y="280"/>
                  </a:cubicBezTo>
                  <a:cubicBezTo>
                    <a:pt x="408" y="279"/>
                    <a:pt x="409" y="277"/>
                    <a:pt x="411" y="276"/>
                  </a:cubicBezTo>
                  <a:close/>
                  <a:moveTo>
                    <a:pt x="378" y="298"/>
                  </a:moveTo>
                  <a:cubicBezTo>
                    <a:pt x="378" y="298"/>
                    <a:pt x="380" y="295"/>
                    <a:pt x="380" y="295"/>
                  </a:cubicBezTo>
                  <a:cubicBezTo>
                    <a:pt x="380" y="293"/>
                    <a:pt x="381" y="291"/>
                    <a:pt x="382" y="291"/>
                  </a:cubicBezTo>
                  <a:cubicBezTo>
                    <a:pt x="384" y="288"/>
                    <a:pt x="386" y="285"/>
                    <a:pt x="388" y="283"/>
                  </a:cubicBezTo>
                  <a:cubicBezTo>
                    <a:pt x="388" y="284"/>
                    <a:pt x="388" y="284"/>
                    <a:pt x="388" y="285"/>
                  </a:cubicBezTo>
                  <a:cubicBezTo>
                    <a:pt x="388" y="285"/>
                    <a:pt x="388" y="285"/>
                    <a:pt x="388" y="286"/>
                  </a:cubicBezTo>
                  <a:cubicBezTo>
                    <a:pt x="388" y="286"/>
                    <a:pt x="389" y="287"/>
                    <a:pt x="390" y="286"/>
                  </a:cubicBezTo>
                  <a:cubicBezTo>
                    <a:pt x="394" y="285"/>
                    <a:pt x="394" y="285"/>
                    <a:pt x="394" y="285"/>
                  </a:cubicBezTo>
                  <a:cubicBezTo>
                    <a:pt x="396" y="285"/>
                    <a:pt x="398" y="284"/>
                    <a:pt x="401" y="284"/>
                  </a:cubicBezTo>
                  <a:cubicBezTo>
                    <a:pt x="398" y="284"/>
                    <a:pt x="396" y="285"/>
                    <a:pt x="394" y="285"/>
                  </a:cubicBezTo>
                  <a:cubicBezTo>
                    <a:pt x="390" y="286"/>
                    <a:pt x="386" y="287"/>
                    <a:pt x="382" y="290"/>
                  </a:cubicBezTo>
                  <a:cubicBezTo>
                    <a:pt x="380" y="293"/>
                    <a:pt x="379" y="296"/>
                    <a:pt x="378" y="298"/>
                  </a:cubicBezTo>
                  <a:cubicBezTo>
                    <a:pt x="378" y="298"/>
                    <a:pt x="378" y="298"/>
                    <a:pt x="378" y="298"/>
                  </a:cubicBezTo>
                  <a:close/>
                  <a:moveTo>
                    <a:pt x="355" y="357"/>
                  </a:moveTo>
                  <a:cubicBezTo>
                    <a:pt x="355" y="358"/>
                    <a:pt x="354" y="358"/>
                    <a:pt x="354" y="359"/>
                  </a:cubicBezTo>
                  <a:cubicBezTo>
                    <a:pt x="354" y="358"/>
                    <a:pt x="355" y="358"/>
                    <a:pt x="355" y="357"/>
                  </a:cubicBezTo>
                  <a:close/>
                  <a:moveTo>
                    <a:pt x="428" y="281"/>
                  </a:moveTo>
                  <a:cubicBezTo>
                    <a:pt x="427" y="283"/>
                    <a:pt x="425" y="285"/>
                    <a:pt x="424" y="287"/>
                  </a:cubicBezTo>
                  <a:cubicBezTo>
                    <a:pt x="425" y="285"/>
                    <a:pt x="427" y="283"/>
                    <a:pt x="428" y="281"/>
                  </a:cubicBezTo>
                  <a:close/>
                  <a:moveTo>
                    <a:pt x="420" y="293"/>
                  </a:moveTo>
                  <a:cubicBezTo>
                    <a:pt x="421" y="292"/>
                    <a:pt x="422" y="290"/>
                    <a:pt x="423" y="289"/>
                  </a:cubicBezTo>
                  <a:cubicBezTo>
                    <a:pt x="422" y="290"/>
                    <a:pt x="421" y="292"/>
                    <a:pt x="420" y="293"/>
                  </a:cubicBezTo>
                  <a:close/>
                  <a:moveTo>
                    <a:pt x="572" y="273"/>
                  </a:moveTo>
                  <a:cubicBezTo>
                    <a:pt x="572" y="273"/>
                    <a:pt x="572" y="272"/>
                    <a:pt x="572" y="270"/>
                  </a:cubicBezTo>
                  <a:cubicBezTo>
                    <a:pt x="572" y="272"/>
                    <a:pt x="572" y="273"/>
                    <a:pt x="572" y="273"/>
                  </a:cubicBezTo>
                  <a:cubicBezTo>
                    <a:pt x="573" y="275"/>
                    <a:pt x="573" y="278"/>
                    <a:pt x="573" y="280"/>
                  </a:cubicBezTo>
                  <a:cubicBezTo>
                    <a:pt x="573" y="278"/>
                    <a:pt x="573" y="275"/>
                    <a:pt x="572" y="273"/>
                  </a:cubicBezTo>
                  <a:close/>
                  <a:moveTo>
                    <a:pt x="416" y="311"/>
                  </a:moveTo>
                  <a:cubicBezTo>
                    <a:pt x="416" y="311"/>
                    <a:pt x="416" y="310"/>
                    <a:pt x="416" y="310"/>
                  </a:cubicBezTo>
                  <a:cubicBezTo>
                    <a:pt x="416" y="310"/>
                    <a:pt x="417" y="305"/>
                    <a:pt x="417" y="305"/>
                  </a:cubicBezTo>
                  <a:cubicBezTo>
                    <a:pt x="417" y="305"/>
                    <a:pt x="418" y="302"/>
                    <a:pt x="418" y="300"/>
                  </a:cubicBezTo>
                  <a:cubicBezTo>
                    <a:pt x="418" y="300"/>
                    <a:pt x="418" y="300"/>
                    <a:pt x="418" y="300"/>
                  </a:cubicBezTo>
                  <a:cubicBezTo>
                    <a:pt x="418" y="300"/>
                    <a:pt x="418" y="300"/>
                    <a:pt x="418" y="300"/>
                  </a:cubicBezTo>
                  <a:cubicBezTo>
                    <a:pt x="419" y="303"/>
                    <a:pt x="420" y="303"/>
                    <a:pt x="420" y="303"/>
                  </a:cubicBezTo>
                  <a:cubicBezTo>
                    <a:pt x="420" y="303"/>
                    <a:pt x="421" y="303"/>
                    <a:pt x="422" y="303"/>
                  </a:cubicBezTo>
                  <a:cubicBezTo>
                    <a:pt x="422" y="302"/>
                    <a:pt x="423" y="302"/>
                    <a:pt x="423" y="302"/>
                  </a:cubicBezTo>
                  <a:cubicBezTo>
                    <a:pt x="420" y="304"/>
                    <a:pt x="419" y="306"/>
                    <a:pt x="416" y="310"/>
                  </a:cubicBezTo>
                  <a:cubicBezTo>
                    <a:pt x="416" y="312"/>
                    <a:pt x="415" y="314"/>
                    <a:pt x="414" y="316"/>
                  </a:cubicBezTo>
                  <a:cubicBezTo>
                    <a:pt x="415" y="314"/>
                    <a:pt x="415" y="313"/>
                    <a:pt x="416" y="311"/>
                  </a:cubicBezTo>
                  <a:close/>
                  <a:moveTo>
                    <a:pt x="428" y="300"/>
                  </a:moveTo>
                  <a:cubicBezTo>
                    <a:pt x="428" y="300"/>
                    <a:pt x="428" y="300"/>
                    <a:pt x="428" y="300"/>
                  </a:cubicBezTo>
                  <a:cubicBezTo>
                    <a:pt x="428" y="300"/>
                    <a:pt x="428" y="300"/>
                    <a:pt x="428" y="300"/>
                  </a:cubicBezTo>
                  <a:cubicBezTo>
                    <a:pt x="427" y="300"/>
                    <a:pt x="425" y="301"/>
                    <a:pt x="424" y="301"/>
                  </a:cubicBezTo>
                  <a:cubicBezTo>
                    <a:pt x="425" y="301"/>
                    <a:pt x="427" y="300"/>
                    <a:pt x="428" y="300"/>
                  </a:cubicBezTo>
                  <a:close/>
                  <a:moveTo>
                    <a:pt x="412" y="321"/>
                  </a:moveTo>
                  <a:cubicBezTo>
                    <a:pt x="412" y="321"/>
                    <a:pt x="412" y="321"/>
                    <a:pt x="412" y="321"/>
                  </a:cubicBezTo>
                  <a:cubicBezTo>
                    <a:pt x="412" y="321"/>
                    <a:pt x="412" y="321"/>
                    <a:pt x="412" y="321"/>
                  </a:cubicBezTo>
                  <a:cubicBezTo>
                    <a:pt x="412" y="321"/>
                    <a:pt x="412" y="321"/>
                    <a:pt x="412" y="322"/>
                  </a:cubicBezTo>
                  <a:cubicBezTo>
                    <a:pt x="412" y="321"/>
                    <a:pt x="412" y="321"/>
                    <a:pt x="412" y="321"/>
                  </a:cubicBezTo>
                  <a:close/>
                  <a:moveTo>
                    <a:pt x="396" y="368"/>
                  </a:moveTo>
                  <a:cubicBezTo>
                    <a:pt x="396" y="365"/>
                    <a:pt x="397" y="361"/>
                    <a:pt x="397" y="358"/>
                  </a:cubicBezTo>
                  <a:cubicBezTo>
                    <a:pt x="399" y="348"/>
                    <a:pt x="403" y="338"/>
                    <a:pt x="408" y="329"/>
                  </a:cubicBezTo>
                  <a:cubicBezTo>
                    <a:pt x="403" y="338"/>
                    <a:pt x="399" y="348"/>
                    <a:pt x="397" y="358"/>
                  </a:cubicBezTo>
                  <a:cubicBezTo>
                    <a:pt x="397" y="361"/>
                    <a:pt x="396" y="365"/>
                    <a:pt x="396" y="368"/>
                  </a:cubicBezTo>
                  <a:cubicBezTo>
                    <a:pt x="396" y="368"/>
                    <a:pt x="396" y="368"/>
                    <a:pt x="396" y="368"/>
                  </a:cubicBezTo>
                  <a:close/>
                  <a:moveTo>
                    <a:pt x="397" y="380"/>
                  </a:moveTo>
                  <a:cubicBezTo>
                    <a:pt x="397" y="378"/>
                    <a:pt x="397" y="376"/>
                    <a:pt x="397" y="374"/>
                  </a:cubicBezTo>
                  <a:cubicBezTo>
                    <a:pt x="397" y="376"/>
                    <a:pt x="397" y="378"/>
                    <a:pt x="397" y="380"/>
                  </a:cubicBezTo>
                  <a:cubicBezTo>
                    <a:pt x="397" y="380"/>
                    <a:pt x="397" y="380"/>
                    <a:pt x="397" y="380"/>
                  </a:cubicBezTo>
                  <a:cubicBezTo>
                    <a:pt x="397" y="380"/>
                    <a:pt x="397" y="380"/>
                    <a:pt x="397" y="380"/>
                  </a:cubicBezTo>
                  <a:close/>
                  <a:moveTo>
                    <a:pt x="429" y="384"/>
                  </a:moveTo>
                  <a:cubicBezTo>
                    <a:pt x="429" y="377"/>
                    <a:pt x="430" y="370"/>
                    <a:pt x="432" y="363"/>
                  </a:cubicBezTo>
                  <a:cubicBezTo>
                    <a:pt x="433" y="357"/>
                    <a:pt x="433" y="350"/>
                    <a:pt x="433" y="344"/>
                  </a:cubicBezTo>
                  <a:cubicBezTo>
                    <a:pt x="433" y="344"/>
                    <a:pt x="433" y="344"/>
                    <a:pt x="433" y="344"/>
                  </a:cubicBezTo>
                  <a:cubicBezTo>
                    <a:pt x="433" y="344"/>
                    <a:pt x="433" y="348"/>
                    <a:pt x="433" y="348"/>
                  </a:cubicBezTo>
                  <a:cubicBezTo>
                    <a:pt x="433" y="349"/>
                    <a:pt x="434" y="350"/>
                    <a:pt x="435" y="350"/>
                  </a:cubicBezTo>
                  <a:cubicBezTo>
                    <a:pt x="435" y="350"/>
                    <a:pt x="436" y="350"/>
                    <a:pt x="436" y="349"/>
                  </a:cubicBezTo>
                  <a:cubicBezTo>
                    <a:pt x="434" y="354"/>
                    <a:pt x="433" y="358"/>
                    <a:pt x="432" y="361"/>
                  </a:cubicBezTo>
                  <a:cubicBezTo>
                    <a:pt x="432" y="361"/>
                    <a:pt x="432" y="362"/>
                    <a:pt x="432" y="362"/>
                  </a:cubicBezTo>
                  <a:cubicBezTo>
                    <a:pt x="432" y="363"/>
                    <a:pt x="432" y="363"/>
                    <a:pt x="432" y="363"/>
                  </a:cubicBezTo>
                  <a:cubicBezTo>
                    <a:pt x="430" y="369"/>
                    <a:pt x="429" y="376"/>
                    <a:pt x="429" y="383"/>
                  </a:cubicBezTo>
                  <a:cubicBezTo>
                    <a:pt x="429" y="387"/>
                    <a:pt x="429" y="390"/>
                    <a:pt x="430" y="394"/>
                  </a:cubicBezTo>
                  <a:cubicBezTo>
                    <a:pt x="429" y="390"/>
                    <a:pt x="429" y="387"/>
                    <a:pt x="429" y="384"/>
                  </a:cubicBezTo>
                  <a:close/>
                  <a:moveTo>
                    <a:pt x="611" y="247"/>
                  </a:moveTo>
                  <a:cubicBezTo>
                    <a:pt x="611" y="247"/>
                    <a:pt x="612" y="247"/>
                    <a:pt x="612" y="247"/>
                  </a:cubicBezTo>
                  <a:cubicBezTo>
                    <a:pt x="612" y="247"/>
                    <a:pt x="612" y="248"/>
                    <a:pt x="612" y="248"/>
                  </a:cubicBezTo>
                  <a:cubicBezTo>
                    <a:pt x="612" y="248"/>
                    <a:pt x="612" y="247"/>
                    <a:pt x="611" y="247"/>
                  </a:cubicBezTo>
                  <a:close/>
                  <a:moveTo>
                    <a:pt x="616" y="253"/>
                  </a:moveTo>
                  <a:cubicBezTo>
                    <a:pt x="616" y="253"/>
                    <a:pt x="612" y="248"/>
                    <a:pt x="612" y="248"/>
                  </a:cubicBezTo>
                  <a:cubicBezTo>
                    <a:pt x="612" y="248"/>
                    <a:pt x="616" y="253"/>
                    <a:pt x="616" y="253"/>
                  </a:cubicBezTo>
                  <a:cubicBezTo>
                    <a:pt x="616" y="253"/>
                    <a:pt x="616" y="253"/>
                    <a:pt x="616" y="254"/>
                  </a:cubicBezTo>
                  <a:cubicBezTo>
                    <a:pt x="616" y="253"/>
                    <a:pt x="616" y="253"/>
                    <a:pt x="616" y="253"/>
                  </a:cubicBezTo>
                  <a:close/>
                  <a:moveTo>
                    <a:pt x="583" y="277"/>
                  </a:moveTo>
                  <a:cubicBezTo>
                    <a:pt x="583" y="276"/>
                    <a:pt x="582" y="276"/>
                    <a:pt x="582" y="275"/>
                  </a:cubicBezTo>
                  <a:cubicBezTo>
                    <a:pt x="582" y="273"/>
                    <a:pt x="582" y="273"/>
                    <a:pt x="582" y="273"/>
                  </a:cubicBezTo>
                  <a:cubicBezTo>
                    <a:pt x="582" y="272"/>
                    <a:pt x="582" y="271"/>
                    <a:pt x="582" y="269"/>
                  </a:cubicBezTo>
                  <a:cubicBezTo>
                    <a:pt x="582" y="268"/>
                    <a:pt x="582" y="266"/>
                    <a:pt x="583" y="263"/>
                  </a:cubicBezTo>
                  <a:cubicBezTo>
                    <a:pt x="583" y="263"/>
                    <a:pt x="583" y="263"/>
                    <a:pt x="583" y="263"/>
                  </a:cubicBezTo>
                  <a:cubicBezTo>
                    <a:pt x="582" y="266"/>
                    <a:pt x="582" y="268"/>
                    <a:pt x="582" y="269"/>
                  </a:cubicBezTo>
                  <a:cubicBezTo>
                    <a:pt x="582" y="271"/>
                    <a:pt x="582" y="272"/>
                    <a:pt x="582" y="273"/>
                  </a:cubicBezTo>
                  <a:cubicBezTo>
                    <a:pt x="582" y="275"/>
                    <a:pt x="582" y="275"/>
                    <a:pt x="582" y="275"/>
                  </a:cubicBezTo>
                  <a:cubicBezTo>
                    <a:pt x="582" y="276"/>
                    <a:pt x="583" y="276"/>
                    <a:pt x="583" y="277"/>
                  </a:cubicBezTo>
                  <a:cubicBezTo>
                    <a:pt x="583" y="278"/>
                    <a:pt x="582" y="280"/>
                    <a:pt x="582" y="281"/>
                  </a:cubicBezTo>
                  <a:cubicBezTo>
                    <a:pt x="582" y="280"/>
                    <a:pt x="583" y="278"/>
                    <a:pt x="583" y="277"/>
                  </a:cubicBezTo>
                  <a:close/>
                  <a:moveTo>
                    <a:pt x="580" y="313"/>
                  </a:moveTo>
                  <a:cubicBezTo>
                    <a:pt x="578" y="309"/>
                    <a:pt x="578" y="305"/>
                    <a:pt x="577" y="301"/>
                  </a:cubicBezTo>
                  <a:cubicBezTo>
                    <a:pt x="577" y="301"/>
                    <a:pt x="577" y="300"/>
                    <a:pt x="577" y="300"/>
                  </a:cubicBezTo>
                  <a:cubicBezTo>
                    <a:pt x="577" y="296"/>
                    <a:pt x="577" y="293"/>
                    <a:pt x="576" y="289"/>
                  </a:cubicBezTo>
                  <a:cubicBezTo>
                    <a:pt x="576" y="289"/>
                    <a:pt x="577" y="292"/>
                    <a:pt x="577" y="292"/>
                  </a:cubicBezTo>
                  <a:cubicBezTo>
                    <a:pt x="577" y="293"/>
                    <a:pt x="577" y="294"/>
                    <a:pt x="578" y="294"/>
                  </a:cubicBezTo>
                  <a:cubicBezTo>
                    <a:pt x="579" y="294"/>
                    <a:pt x="579" y="293"/>
                    <a:pt x="579" y="292"/>
                  </a:cubicBezTo>
                  <a:cubicBezTo>
                    <a:pt x="579" y="294"/>
                    <a:pt x="577" y="301"/>
                    <a:pt x="577" y="301"/>
                  </a:cubicBezTo>
                  <a:cubicBezTo>
                    <a:pt x="578" y="305"/>
                    <a:pt x="578" y="309"/>
                    <a:pt x="580" y="313"/>
                  </a:cubicBezTo>
                  <a:cubicBezTo>
                    <a:pt x="580" y="313"/>
                    <a:pt x="580" y="314"/>
                    <a:pt x="580" y="314"/>
                  </a:cubicBezTo>
                  <a:cubicBezTo>
                    <a:pt x="580" y="314"/>
                    <a:pt x="580" y="313"/>
                    <a:pt x="580" y="313"/>
                  </a:cubicBezTo>
                  <a:close/>
                  <a:moveTo>
                    <a:pt x="580" y="291"/>
                  </a:moveTo>
                  <a:cubicBezTo>
                    <a:pt x="580" y="291"/>
                    <a:pt x="580" y="291"/>
                    <a:pt x="580" y="291"/>
                  </a:cubicBezTo>
                  <a:cubicBezTo>
                    <a:pt x="580" y="291"/>
                    <a:pt x="580" y="291"/>
                    <a:pt x="580" y="291"/>
                  </a:cubicBezTo>
                  <a:close/>
                  <a:moveTo>
                    <a:pt x="557" y="348"/>
                  </a:moveTo>
                  <a:cubicBezTo>
                    <a:pt x="557" y="345"/>
                    <a:pt x="557" y="345"/>
                    <a:pt x="557" y="345"/>
                  </a:cubicBezTo>
                  <a:cubicBezTo>
                    <a:pt x="557" y="345"/>
                    <a:pt x="557" y="344"/>
                    <a:pt x="557" y="344"/>
                  </a:cubicBezTo>
                  <a:cubicBezTo>
                    <a:pt x="557" y="342"/>
                    <a:pt x="556" y="340"/>
                    <a:pt x="555" y="338"/>
                  </a:cubicBezTo>
                  <a:cubicBezTo>
                    <a:pt x="556" y="340"/>
                    <a:pt x="557" y="342"/>
                    <a:pt x="557" y="344"/>
                  </a:cubicBezTo>
                  <a:cubicBezTo>
                    <a:pt x="557" y="344"/>
                    <a:pt x="557" y="345"/>
                    <a:pt x="557" y="345"/>
                  </a:cubicBezTo>
                  <a:cubicBezTo>
                    <a:pt x="557" y="345"/>
                    <a:pt x="557" y="348"/>
                    <a:pt x="557" y="348"/>
                  </a:cubicBezTo>
                  <a:cubicBezTo>
                    <a:pt x="557" y="348"/>
                    <a:pt x="557" y="348"/>
                    <a:pt x="557" y="348"/>
                  </a:cubicBezTo>
                  <a:close/>
                  <a:moveTo>
                    <a:pt x="558" y="361"/>
                  </a:moveTo>
                  <a:cubicBezTo>
                    <a:pt x="558" y="362"/>
                    <a:pt x="558" y="362"/>
                    <a:pt x="558" y="362"/>
                  </a:cubicBezTo>
                  <a:cubicBezTo>
                    <a:pt x="558" y="362"/>
                    <a:pt x="558" y="362"/>
                    <a:pt x="558" y="362"/>
                  </a:cubicBezTo>
                  <a:cubicBezTo>
                    <a:pt x="558" y="362"/>
                    <a:pt x="559" y="362"/>
                    <a:pt x="559" y="363"/>
                  </a:cubicBezTo>
                  <a:cubicBezTo>
                    <a:pt x="559" y="362"/>
                    <a:pt x="559" y="362"/>
                    <a:pt x="558" y="361"/>
                  </a:cubicBezTo>
                  <a:close/>
                  <a:moveTo>
                    <a:pt x="561" y="365"/>
                  </a:moveTo>
                  <a:cubicBezTo>
                    <a:pt x="562" y="365"/>
                    <a:pt x="562" y="364"/>
                    <a:pt x="563" y="364"/>
                  </a:cubicBezTo>
                  <a:cubicBezTo>
                    <a:pt x="563" y="363"/>
                    <a:pt x="563" y="363"/>
                    <a:pt x="563" y="363"/>
                  </a:cubicBezTo>
                  <a:cubicBezTo>
                    <a:pt x="562" y="364"/>
                    <a:pt x="562" y="365"/>
                    <a:pt x="562" y="366"/>
                  </a:cubicBezTo>
                  <a:cubicBezTo>
                    <a:pt x="562" y="367"/>
                    <a:pt x="563" y="369"/>
                    <a:pt x="563" y="370"/>
                  </a:cubicBezTo>
                  <a:cubicBezTo>
                    <a:pt x="563" y="369"/>
                    <a:pt x="562" y="368"/>
                    <a:pt x="561" y="366"/>
                  </a:cubicBezTo>
                  <a:cubicBezTo>
                    <a:pt x="561" y="365"/>
                    <a:pt x="560" y="365"/>
                    <a:pt x="560" y="364"/>
                  </a:cubicBezTo>
                  <a:cubicBezTo>
                    <a:pt x="560" y="365"/>
                    <a:pt x="561" y="365"/>
                    <a:pt x="561" y="365"/>
                  </a:cubicBezTo>
                  <a:close/>
                  <a:moveTo>
                    <a:pt x="565" y="374"/>
                  </a:moveTo>
                  <a:cubicBezTo>
                    <a:pt x="565" y="374"/>
                    <a:pt x="565" y="374"/>
                    <a:pt x="565" y="374"/>
                  </a:cubicBezTo>
                  <a:cubicBezTo>
                    <a:pt x="565" y="374"/>
                    <a:pt x="565" y="374"/>
                    <a:pt x="565" y="374"/>
                  </a:cubicBezTo>
                  <a:cubicBezTo>
                    <a:pt x="565" y="376"/>
                    <a:pt x="565" y="377"/>
                    <a:pt x="565" y="379"/>
                  </a:cubicBezTo>
                  <a:cubicBezTo>
                    <a:pt x="565" y="377"/>
                    <a:pt x="565" y="376"/>
                    <a:pt x="565" y="374"/>
                  </a:cubicBezTo>
                  <a:close/>
                  <a:moveTo>
                    <a:pt x="564" y="399"/>
                  </a:moveTo>
                  <a:cubicBezTo>
                    <a:pt x="564" y="398"/>
                    <a:pt x="564" y="397"/>
                    <a:pt x="565" y="396"/>
                  </a:cubicBezTo>
                  <a:cubicBezTo>
                    <a:pt x="565" y="394"/>
                    <a:pt x="565" y="392"/>
                    <a:pt x="565" y="391"/>
                  </a:cubicBezTo>
                  <a:cubicBezTo>
                    <a:pt x="565" y="392"/>
                    <a:pt x="565" y="394"/>
                    <a:pt x="565" y="396"/>
                  </a:cubicBezTo>
                  <a:cubicBezTo>
                    <a:pt x="565" y="396"/>
                    <a:pt x="565" y="399"/>
                    <a:pt x="565" y="401"/>
                  </a:cubicBezTo>
                  <a:cubicBezTo>
                    <a:pt x="565" y="400"/>
                    <a:pt x="564" y="399"/>
                    <a:pt x="564" y="399"/>
                  </a:cubicBezTo>
                  <a:close/>
                  <a:moveTo>
                    <a:pt x="590" y="332"/>
                  </a:moveTo>
                  <a:cubicBezTo>
                    <a:pt x="590" y="333"/>
                    <a:pt x="590" y="334"/>
                    <a:pt x="591" y="334"/>
                  </a:cubicBezTo>
                  <a:cubicBezTo>
                    <a:pt x="590" y="334"/>
                    <a:pt x="590" y="333"/>
                    <a:pt x="590" y="332"/>
                  </a:cubicBezTo>
                  <a:close/>
                  <a:moveTo>
                    <a:pt x="591" y="335"/>
                  </a:moveTo>
                  <a:cubicBezTo>
                    <a:pt x="591" y="336"/>
                    <a:pt x="591" y="338"/>
                    <a:pt x="592" y="339"/>
                  </a:cubicBezTo>
                  <a:cubicBezTo>
                    <a:pt x="592" y="339"/>
                    <a:pt x="592" y="339"/>
                    <a:pt x="592" y="339"/>
                  </a:cubicBezTo>
                  <a:cubicBezTo>
                    <a:pt x="591" y="338"/>
                    <a:pt x="591" y="336"/>
                    <a:pt x="591" y="335"/>
                  </a:cubicBezTo>
                  <a:close/>
                  <a:moveTo>
                    <a:pt x="603" y="392"/>
                  </a:moveTo>
                  <a:cubicBezTo>
                    <a:pt x="603" y="392"/>
                    <a:pt x="603" y="390"/>
                    <a:pt x="603" y="390"/>
                  </a:cubicBezTo>
                  <a:cubicBezTo>
                    <a:pt x="603" y="390"/>
                    <a:pt x="603" y="393"/>
                    <a:pt x="603" y="393"/>
                  </a:cubicBezTo>
                  <a:cubicBezTo>
                    <a:pt x="603" y="393"/>
                    <a:pt x="603" y="392"/>
                    <a:pt x="603" y="392"/>
                  </a:cubicBezTo>
                  <a:close/>
                  <a:moveTo>
                    <a:pt x="622" y="273"/>
                  </a:moveTo>
                  <a:cubicBezTo>
                    <a:pt x="622" y="273"/>
                    <a:pt x="622" y="273"/>
                    <a:pt x="622" y="273"/>
                  </a:cubicBezTo>
                  <a:cubicBezTo>
                    <a:pt x="622" y="273"/>
                    <a:pt x="622" y="274"/>
                    <a:pt x="622" y="274"/>
                  </a:cubicBezTo>
                  <a:cubicBezTo>
                    <a:pt x="622" y="274"/>
                    <a:pt x="622" y="273"/>
                    <a:pt x="622" y="273"/>
                  </a:cubicBezTo>
                  <a:close/>
                  <a:moveTo>
                    <a:pt x="623" y="282"/>
                  </a:moveTo>
                  <a:cubicBezTo>
                    <a:pt x="623" y="282"/>
                    <a:pt x="623" y="282"/>
                    <a:pt x="623" y="282"/>
                  </a:cubicBezTo>
                  <a:cubicBezTo>
                    <a:pt x="623" y="282"/>
                    <a:pt x="623" y="282"/>
                    <a:pt x="623" y="282"/>
                  </a:cubicBezTo>
                  <a:close/>
                  <a:moveTo>
                    <a:pt x="623" y="284"/>
                  </a:moveTo>
                  <a:cubicBezTo>
                    <a:pt x="623" y="285"/>
                    <a:pt x="624" y="286"/>
                    <a:pt x="624" y="286"/>
                  </a:cubicBezTo>
                  <a:cubicBezTo>
                    <a:pt x="624" y="286"/>
                    <a:pt x="623" y="285"/>
                    <a:pt x="623" y="284"/>
                  </a:cubicBezTo>
                  <a:close/>
                  <a:moveTo>
                    <a:pt x="626" y="290"/>
                  </a:moveTo>
                  <a:cubicBezTo>
                    <a:pt x="625" y="289"/>
                    <a:pt x="625" y="288"/>
                    <a:pt x="624" y="287"/>
                  </a:cubicBezTo>
                  <a:cubicBezTo>
                    <a:pt x="625" y="288"/>
                    <a:pt x="625" y="289"/>
                    <a:pt x="626" y="290"/>
                  </a:cubicBezTo>
                  <a:cubicBezTo>
                    <a:pt x="626" y="290"/>
                    <a:pt x="626" y="290"/>
                    <a:pt x="626" y="290"/>
                  </a:cubicBezTo>
                  <a:close/>
                  <a:moveTo>
                    <a:pt x="644" y="223"/>
                  </a:moveTo>
                  <a:cubicBezTo>
                    <a:pt x="644" y="223"/>
                    <a:pt x="644" y="223"/>
                    <a:pt x="644" y="223"/>
                  </a:cubicBezTo>
                  <a:cubicBezTo>
                    <a:pt x="644" y="223"/>
                    <a:pt x="644" y="223"/>
                    <a:pt x="644" y="223"/>
                  </a:cubicBezTo>
                  <a:close/>
                  <a:moveTo>
                    <a:pt x="637" y="261"/>
                  </a:moveTo>
                  <a:cubicBezTo>
                    <a:pt x="637" y="261"/>
                    <a:pt x="637" y="261"/>
                    <a:pt x="637" y="261"/>
                  </a:cubicBezTo>
                  <a:cubicBezTo>
                    <a:pt x="637" y="261"/>
                    <a:pt x="637" y="261"/>
                    <a:pt x="637" y="261"/>
                  </a:cubicBezTo>
                  <a:cubicBezTo>
                    <a:pt x="637" y="264"/>
                    <a:pt x="638" y="267"/>
                    <a:pt x="638" y="270"/>
                  </a:cubicBezTo>
                  <a:cubicBezTo>
                    <a:pt x="638" y="267"/>
                    <a:pt x="637" y="264"/>
                    <a:pt x="637" y="261"/>
                  </a:cubicBezTo>
                  <a:close/>
                  <a:moveTo>
                    <a:pt x="635" y="284"/>
                  </a:moveTo>
                  <a:cubicBezTo>
                    <a:pt x="635" y="284"/>
                    <a:pt x="635" y="284"/>
                    <a:pt x="635" y="285"/>
                  </a:cubicBezTo>
                  <a:cubicBezTo>
                    <a:pt x="635" y="284"/>
                    <a:pt x="635" y="284"/>
                    <a:pt x="635" y="284"/>
                  </a:cubicBezTo>
                  <a:close/>
                  <a:moveTo>
                    <a:pt x="633" y="296"/>
                  </a:moveTo>
                  <a:cubicBezTo>
                    <a:pt x="634" y="295"/>
                    <a:pt x="634" y="295"/>
                    <a:pt x="634" y="294"/>
                  </a:cubicBezTo>
                  <a:cubicBezTo>
                    <a:pt x="634" y="294"/>
                    <a:pt x="634" y="294"/>
                    <a:pt x="634" y="294"/>
                  </a:cubicBezTo>
                  <a:cubicBezTo>
                    <a:pt x="634" y="293"/>
                    <a:pt x="634" y="293"/>
                    <a:pt x="634" y="292"/>
                  </a:cubicBezTo>
                  <a:cubicBezTo>
                    <a:pt x="634" y="295"/>
                    <a:pt x="635" y="299"/>
                    <a:pt x="636" y="304"/>
                  </a:cubicBezTo>
                  <a:cubicBezTo>
                    <a:pt x="636" y="304"/>
                    <a:pt x="636" y="304"/>
                    <a:pt x="636" y="304"/>
                  </a:cubicBezTo>
                  <a:cubicBezTo>
                    <a:pt x="636" y="304"/>
                    <a:pt x="636" y="304"/>
                    <a:pt x="636" y="304"/>
                  </a:cubicBezTo>
                  <a:cubicBezTo>
                    <a:pt x="636" y="302"/>
                    <a:pt x="635" y="300"/>
                    <a:pt x="634" y="299"/>
                  </a:cubicBezTo>
                  <a:cubicBezTo>
                    <a:pt x="633" y="297"/>
                    <a:pt x="631" y="295"/>
                    <a:pt x="630" y="294"/>
                  </a:cubicBezTo>
                  <a:cubicBezTo>
                    <a:pt x="630" y="294"/>
                    <a:pt x="632" y="295"/>
                    <a:pt x="632" y="295"/>
                  </a:cubicBezTo>
                  <a:cubicBezTo>
                    <a:pt x="632" y="296"/>
                    <a:pt x="633" y="296"/>
                    <a:pt x="633" y="296"/>
                  </a:cubicBezTo>
                  <a:close/>
                  <a:moveTo>
                    <a:pt x="637" y="311"/>
                  </a:moveTo>
                  <a:cubicBezTo>
                    <a:pt x="637" y="311"/>
                    <a:pt x="637" y="311"/>
                    <a:pt x="637" y="311"/>
                  </a:cubicBezTo>
                  <a:cubicBezTo>
                    <a:pt x="637" y="311"/>
                    <a:pt x="638" y="315"/>
                    <a:pt x="638" y="317"/>
                  </a:cubicBezTo>
                  <a:cubicBezTo>
                    <a:pt x="638" y="315"/>
                    <a:pt x="637" y="311"/>
                    <a:pt x="637" y="311"/>
                  </a:cubicBezTo>
                  <a:close/>
                  <a:moveTo>
                    <a:pt x="641" y="338"/>
                  </a:moveTo>
                  <a:cubicBezTo>
                    <a:pt x="639" y="333"/>
                    <a:pt x="639" y="328"/>
                    <a:pt x="638" y="323"/>
                  </a:cubicBezTo>
                  <a:cubicBezTo>
                    <a:pt x="639" y="328"/>
                    <a:pt x="639" y="333"/>
                    <a:pt x="641" y="338"/>
                  </a:cubicBezTo>
                  <a:cubicBezTo>
                    <a:pt x="641" y="338"/>
                    <a:pt x="642" y="340"/>
                    <a:pt x="642" y="341"/>
                  </a:cubicBezTo>
                  <a:cubicBezTo>
                    <a:pt x="642" y="340"/>
                    <a:pt x="641" y="338"/>
                    <a:pt x="641" y="338"/>
                  </a:cubicBezTo>
                  <a:close/>
                  <a:moveTo>
                    <a:pt x="547" y="422"/>
                  </a:moveTo>
                  <a:cubicBezTo>
                    <a:pt x="547" y="423"/>
                    <a:pt x="546" y="423"/>
                    <a:pt x="546" y="424"/>
                  </a:cubicBezTo>
                  <a:cubicBezTo>
                    <a:pt x="546" y="424"/>
                    <a:pt x="545" y="423"/>
                    <a:pt x="545" y="423"/>
                  </a:cubicBezTo>
                  <a:cubicBezTo>
                    <a:pt x="545" y="423"/>
                    <a:pt x="545" y="423"/>
                    <a:pt x="545" y="422"/>
                  </a:cubicBezTo>
                  <a:cubicBezTo>
                    <a:pt x="545" y="422"/>
                    <a:pt x="545" y="422"/>
                    <a:pt x="545" y="422"/>
                  </a:cubicBezTo>
                  <a:cubicBezTo>
                    <a:pt x="546" y="422"/>
                    <a:pt x="547" y="422"/>
                    <a:pt x="547" y="422"/>
                  </a:cubicBezTo>
                  <a:close/>
                  <a:moveTo>
                    <a:pt x="569" y="402"/>
                  </a:moveTo>
                  <a:cubicBezTo>
                    <a:pt x="568" y="403"/>
                    <a:pt x="568" y="403"/>
                    <a:pt x="568" y="403"/>
                  </a:cubicBezTo>
                  <a:cubicBezTo>
                    <a:pt x="568" y="403"/>
                    <a:pt x="568" y="402"/>
                    <a:pt x="569" y="402"/>
                  </a:cubicBezTo>
                  <a:close/>
                  <a:moveTo>
                    <a:pt x="658" y="239"/>
                  </a:moveTo>
                  <a:cubicBezTo>
                    <a:pt x="658" y="239"/>
                    <a:pt x="657" y="238"/>
                    <a:pt x="657" y="237"/>
                  </a:cubicBezTo>
                  <a:cubicBezTo>
                    <a:pt x="657" y="238"/>
                    <a:pt x="658" y="239"/>
                    <a:pt x="658" y="239"/>
                  </a:cubicBezTo>
                  <a:cubicBezTo>
                    <a:pt x="659" y="241"/>
                    <a:pt x="661" y="244"/>
                    <a:pt x="663" y="247"/>
                  </a:cubicBezTo>
                  <a:cubicBezTo>
                    <a:pt x="661" y="244"/>
                    <a:pt x="659" y="241"/>
                    <a:pt x="658" y="239"/>
                  </a:cubicBezTo>
                  <a:close/>
                  <a:moveTo>
                    <a:pt x="654" y="202"/>
                  </a:moveTo>
                  <a:cubicBezTo>
                    <a:pt x="654" y="202"/>
                    <a:pt x="654" y="202"/>
                    <a:pt x="654" y="202"/>
                  </a:cubicBezTo>
                  <a:cubicBezTo>
                    <a:pt x="655" y="204"/>
                    <a:pt x="655" y="206"/>
                    <a:pt x="655" y="208"/>
                  </a:cubicBezTo>
                  <a:cubicBezTo>
                    <a:pt x="655" y="208"/>
                    <a:pt x="655" y="208"/>
                    <a:pt x="655" y="208"/>
                  </a:cubicBezTo>
                  <a:cubicBezTo>
                    <a:pt x="655" y="206"/>
                    <a:pt x="655" y="204"/>
                    <a:pt x="654" y="202"/>
                  </a:cubicBezTo>
                  <a:close/>
                  <a:moveTo>
                    <a:pt x="655" y="215"/>
                  </a:moveTo>
                  <a:cubicBezTo>
                    <a:pt x="655" y="214"/>
                    <a:pt x="655" y="214"/>
                    <a:pt x="655" y="214"/>
                  </a:cubicBezTo>
                  <a:cubicBezTo>
                    <a:pt x="655" y="215"/>
                    <a:pt x="655" y="215"/>
                    <a:pt x="655" y="216"/>
                  </a:cubicBezTo>
                  <a:cubicBezTo>
                    <a:pt x="655" y="215"/>
                    <a:pt x="655" y="215"/>
                    <a:pt x="655" y="215"/>
                  </a:cubicBezTo>
                  <a:close/>
                  <a:moveTo>
                    <a:pt x="663" y="233"/>
                  </a:moveTo>
                  <a:cubicBezTo>
                    <a:pt x="664" y="234"/>
                    <a:pt x="664" y="234"/>
                    <a:pt x="664" y="234"/>
                  </a:cubicBezTo>
                  <a:cubicBezTo>
                    <a:pt x="664" y="234"/>
                    <a:pt x="664" y="234"/>
                    <a:pt x="663" y="233"/>
                  </a:cubicBezTo>
                  <a:close/>
                  <a:moveTo>
                    <a:pt x="666" y="238"/>
                  </a:moveTo>
                  <a:cubicBezTo>
                    <a:pt x="666" y="238"/>
                    <a:pt x="666" y="238"/>
                    <a:pt x="666" y="238"/>
                  </a:cubicBezTo>
                  <a:cubicBezTo>
                    <a:pt x="666" y="238"/>
                    <a:pt x="666" y="238"/>
                    <a:pt x="666" y="238"/>
                  </a:cubicBezTo>
                  <a:close/>
                  <a:moveTo>
                    <a:pt x="667" y="240"/>
                  </a:moveTo>
                  <a:cubicBezTo>
                    <a:pt x="667" y="241"/>
                    <a:pt x="667" y="241"/>
                    <a:pt x="667" y="242"/>
                  </a:cubicBezTo>
                  <a:cubicBezTo>
                    <a:pt x="667" y="241"/>
                    <a:pt x="667" y="241"/>
                    <a:pt x="667" y="240"/>
                  </a:cubicBezTo>
                  <a:close/>
                  <a:moveTo>
                    <a:pt x="668" y="243"/>
                  </a:moveTo>
                  <a:cubicBezTo>
                    <a:pt x="668" y="244"/>
                    <a:pt x="668" y="245"/>
                    <a:pt x="668" y="246"/>
                  </a:cubicBezTo>
                  <a:cubicBezTo>
                    <a:pt x="668" y="246"/>
                    <a:pt x="668" y="246"/>
                    <a:pt x="668" y="246"/>
                  </a:cubicBezTo>
                  <a:cubicBezTo>
                    <a:pt x="668" y="245"/>
                    <a:pt x="668" y="244"/>
                    <a:pt x="668" y="243"/>
                  </a:cubicBezTo>
                  <a:close/>
                  <a:moveTo>
                    <a:pt x="668" y="258"/>
                  </a:moveTo>
                  <a:cubicBezTo>
                    <a:pt x="667" y="255"/>
                    <a:pt x="666" y="251"/>
                    <a:pt x="664" y="248"/>
                  </a:cubicBezTo>
                  <a:cubicBezTo>
                    <a:pt x="664" y="249"/>
                    <a:pt x="665" y="250"/>
                    <a:pt x="665" y="251"/>
                  </a:cubicBezTo>
                  <a:cubicBezTo>
                    <a:pt x="666" y="251"/>
                    <a:pt x="666" y="252"/>
                    <a:pt x="667" y="252"/>
                  </a:cubicBezTo>
                  <a:cubicBezTo>
                    <a:pt x="668" y="251"/>
                    <a:pt x="668" y="251"/>
                    <a:pt x="668" y="250"/>
                  </a:cubicBezTo>
                  <a:cubicBezTo>
                    <a:pt x="668" y="250"/>
                    <a:pt x="668" y="251"/>
                    <a:pt x="668" y="251"/>
                  </a:cubicBezTo>
                  <a:cubicBezTo>
                    <a:pt x="668" y="251"/>
                    <a:pt x="668" y="258"/>
                    <a:pt x="668" y="258"/>
                  </a:cubicBezTo>
                  <a:cubicBezTo>
                    <a:pt x="668" y="258"/>
                    <a:pt x="669" y="260"/>
                    <a:pt x="669" y="260"/>
                  </a:cubicBezTo>
                  <a:cubicBezTo>
                    <a:pt x="669" y="260"/>
                    <a:pt x="669" y="260"/>
                    <a:pt x="669" y="260"/>
                  </a:cubicBezTo>
                  <a:cubicBezTo>
                    <a:pt x="669" y="260"/>
                    <a:pt x="669" y="261"/>
                    <a:pt x="669" y="261"/>
                  </a:cubicBezTo>
                  <a:cubicBezTo>
                    <a:pt x="669" y="261"/>
                    <a:pt x="668" y="258"/>
                    <a:pt x="668" y="258"/>
                  </a:cubicBezTo>
                  <a:close/>
                  <a:moveTo>
                    <a:pt x="695" y="221"/>
                  </a:moveTo>
                  <a:cubicBezTo>
                    <a:pt x="695" y="221"/>
                    <a:pt x="695" y="220"/>
                    <a:pt x="695" y="219"/>
                  </a:cubicBezTo>
                  <a:cubicBezTo>
                    <a:pt x="695" y="219"/>
                    <a:pt x="695" y="221"/>
                    <a:pt x="695" y="221"/>
                  </a:cubicBezTo>
                  <a:cubicBezTo>
                    <a:pt x="695" y="221"/>
                    <a:pt x="695" y="221"/>
                    <a:pt x="695" y="221"/>
                  </a:cubicBezTo>
                  <a:close/>
                  <a:moveTo>
                    <a:pt x="694" y="253"/>
                  </a:moveTo>
                  <a:cubicBezTo>
                    <a:pt x="694" y="253"/>
                    <a:pt x="694" y="253"/>
                    <a:pt x="694" y="253"/>
                  </a:cubicBezTo>
                  <a:cubicBezTo>
                    <a:pt x="694" y="253"/>
                    <a:pt x="694" y="253"/>
                    <a:pt x="694" y="253"/>
                  </a:cubicBezTo>
                  <a:cubicBezTo>
                    <a:pt x="694" y="253"/>
                    <a:pt x="694" y="253"/>
                    <a:pt x="694" y="253"/>
                  </a:cubicBezTo>
                  <a:close/>
                  <a:moveTo>
                    <a:pt x="671" y="266"/>
                  </a:moveTo>
                  <a:cubicBezTo>
                    <a:pt x="672" y="267"/>
                    <a:pt x="673" y="268"/>
                    <a:pt x="673" y="268"/>
                  </a:cubicBezTo>
                  <a:cubicBezTo>
                    <a:pt x="673" y="268"/>
                    <a:pt x="672" y="267"/>
                    <a:pt x="671" y="266"/>
                  </a:cubicBezTo>
                  <a:close/>
                  <a:moveTo>
                    <a:pt x="682" y="286"/>
                  </a:moveTo>
                  <a:cubicBezTo>
                    <a:pt x="682" y="282"/>
                    <a:pt x="680" y="279"/>
                    <a:pt x="678" y="275"/>
                  </a:cubicBezTo>
                  <a:cubicBezTo>
                    <a:pt x="678" y="275"/>
                    <a:pt x="678" y="275"/>
                    <a:pt x="678" y="275"/>
                  </a:cubicBezTo>
                  <a:cubicBezTo>
                    <a:pt x="680" y="279"/>
                    <a:pt x="682" y="282"/>
                    <a:pt x="682" y="286"/>
                  </a:cubicBezTo>
                  <a:cubicBezTo>
                    <a:pt x="682" y="287"/>
                    <a:pt x="682" y="287"/>
                    <a:pt x="681" y="288"/>
                  </a:cubicBezTo>
                  <a:cubicBezTo>
                    <a:pt x="681" y="289"/>
                    <a:pt x="681" y="289"/>
                    <a:pt x="681" y="289"/>
                  </a:cubicBezTo>
                  <a:cubicBezTo>
                    <a:pt x="682" y="288"/>
                    <a:pt x="682" y="287"/>
                    <a:pt x="682" y="286"/>
                  </a:cubicBezTo>
                  <a:close/>
                  <a:moveTo>
                    <a:pt x="681" y="292"/>
                  </a:moveTo>
                  <a:cubicBezTo>
                    <a:pt x="681" y="292"/>
                    <a:pt x="681" y="291"/>
                    <a:pt x="681" y="291"/>
                  </a:cubicBezTo>
                  <a:cubicBezTo>
                    <a:pt x="681" y="291"/>
                    <a:pt x="681" y="292"/>
                    <a:pt x="681" y="292"/>
                  </a:cubicBezTo>
                  <a:cubicBezTo>
                    <a:pt x="681" y="292"/>
                    <a:pt x="681" y="292"/>
                    <a:pt x="681" y="292"/>
                  </a:cubicBezTo>
                  <a:close/>
                  <a:moveTo>
                    <a:pt x="682" y="302"/>
                  </a:moveTo>
                  <a:cubicBezTo>
                    <a:pt x="681" y="300"/>
                    <a:pt x="680" y="298"/>
                    <a:pt x="680" y="296"/>
                  </a:cubicBezTo>
                  <a:cubicBezTo>
                    <a:pt x="680" y="295"/>
                    <a:pt x="680" y="294"/>
                    <a:pt x="681" y="292"/>
                  </a:cubicBezTo>
                  <a:cubicBezTo>
                    <a:pt x="680" y="293"/>
                    <a:pt x="680" y="295"/>
                    <a:pt x="680" y="296"/>
                  </a:cubicBezTo>
                  <a:cubicBezTo>
                    <a:pt x="680" y="298"/>
                    <a:pt x="681" y="300"/>
                    <a:pt x="682" y="302"/>
                  </a:cubicBezTo>
                  <a:close/>
                  <a:moveTo>
                    <a:pt x="688" y="311"/>
                  </a:moveTo>
                  <a:cubicBezTo>
                    <a:pt x="688" y="311"/>
                    <a:pt x="688" y="311"/>
                    <a:pt x="688" y="311"/>
                  </a:cubicBezTo>
                  <a:cubicBezTo>
                    <a:pt x="688" y="311"/>
                    <a:pt x="688" y="311"/>
                    <a:pt x="688" y="311"/>
                  </a:cubicBezTo>
                  <a:close/>
                  <a:moveTo>
                    <a:pt x="691" y="325"/>
                  </a:moveTo>
                  <a:cubicBezTo>
                    <a:pt x="691" y="324"/>
                    <a:pt x="691" y="323"/>
                    <a:pt x="691" y="322"/>
                  </a:cubicBezTo>
                  <a:cubicBezTo>
                    <a:pt x="691" y="321"/>
                    <a:pt x="691" y="320"/>
                    <a:pt x="691" y="319"/>
                  </a:cubicBezTo>
                  <a:cubicBezTo>
                    <a:pt x="691" y="318"/>
                    <a:pt x="691" y="317"/>
                    <a:pt x="690" y="316"/>
                  </a:cubicBezTo>
                  <a:cubicBezTo>
                    <a:pt x="691" y="317"/>
                    <a:pt x="691" y="318"/>
                    <a:pt x="691" y="319"/>
                  </a:cubicBezTo>
                  <a:cubicBezTo>
                    <a:pt x="691" y="320"/>
                    <a:pt x="691" y="321"/>
                    <a:pt x="691" y="322"/>
                  </a:cubicBezTo>
                  <a:cubicBezTo>
                    <a:pt x="691" y="322"/>
                    <a:pt x="691" y="328"/>
                    <a:pt x="691" y="328"/>
                  </a:cubicBezTo>
                  <a:cubicBezTo>
                    <a:pt x="691" y="327"/>
                    <a:pt x="691" y="326"/>
                    <a:pt x="691" y="325"/>
                  </a:cubicBezTo>
                  <a:close/>
                  <a:moveTo>
                    <a:pt x="696" y="339"/>
                  </a:moveTo>
                  <a:cubicBezTo>
                    <a:pt x="695" y="338"/>
                    <a:pt x="694" y="336"/>
                    <a:pt x="693" y="334"/>
                  </a:cubicBezTo>
                  <a:cubicBezTo>
                    <a:pt x="694" y="336"/>
                    <a:pt x="695" y="338"/>
                    <a:pt x="696" y="339"/>
                  </a:cubicBezTo>
                  <a:cubicBezTo>
                    <a:pt x="696" y="339"/>
                    <a:pt x="697" y="340"/>
                    <a:pt x="697" y="341"/>
                  </a:cubicBezTo>
                  <a:cubicBezTo>
                    <a:pt x="697" y="340"/>
                    <a:pt x="696" y="339"/>
                    <a:pt x="696" y="339"/>
                  </a:cubicBezTo>
                  <a:close/>
                  <a:moveTo>
                    <a:pt x="700" y="257"/>
                  </a:moveTo>
                  <a:cubicBezTo>
                    <a:pt x="700" y="258"/>
                    <a:pt x="701" y="258"/>
                    <a:pt x="701" y="258"/>
                  </a:cubicBezTo>
                  <a:cubicBezTo>
                    <a:pt x="701" y="258"/>
                    <a:pt x="700" y="258"/>
                    <a:pt x="700" y="257"/>
                  </a:cubicBezTo>
                  <a:close/>
                  <a:moveTo>
                    <a:pt x="702" y="242"/>
                  </a:moveTo>
                  <a:cubicBezTo>
                    <a:pt x="700" y="240"/>
                    <a:pt x="699" y="238"/>
                    <a:pt x="698" y="236"/>
                  </a:cubicBezTo>
                  <a:cubicBezTo>
                    <a:pt x="699" y="238"/>
                    <a:pt x="700" y="240"/>
                    <a:pt x="702" y="242"/>
                  </a:cubicBezTo>
                  <a:cubicBezTo>
                    <a:pt x="702" y="242"/>
                    <a:pt x="702" y="243"/>
                    <a:pt x="703" y="243"/>
                  </a:cubicBezTo>
                  <a:cubicBezTo>
                    <a:pt x="702" y="243"/>
                    <a:pt x="702" y="242"/>
                    <a:pt x="702" y="242"/>
                  </a:cubicBezTo>
                  <a:close/>
                  <a:moveTo>
                    <a:pt x="704" y="245"/>
                  </a:moveTo>
                  <a:cubicBezTo>
                    <a:pt x="706" y="249"/>
                    <a:pt x="707" y="252"/>
                    <a:pt x="707" y="255"/>
                  </a:cubicBezTo>
                  <a:cubicBezTo>
                    <a:pt x="707" y="252"/>
                    <a:pt x="706" y="249"/>
                    <a:pt x="704" y="245"/>
                  </a:cubicBezTo>
                  <a:close/>
                  <a:moveTo>
                    <a:pt x="707" y="263"/>
                  </a:moveTo>
                  <a:cubicBezTo>
                    <a:pt x="707" y="263"/>
                    <a:pt x="708" y="262"/>
                    <a:pt x="708" y="262"/>
                  </a:cubicBezTo>
                  <a:cubicBezTo>
                    <a:pt x="708" y="262"/>
                    <a:pt x="707" y="258"/>
                    <a:pt x="707" y="258"/>
                  </a:cubicBezTo>
                  <a:cubicBezTo>
                    <a:pt x="707" y="258"/>
                    <a:pt x="708" y="267"/>
                    <a:pt x="708" y="267"/>
                  </a:cubicBezTo>
                  <a:cubicBezTo>
                    <a:pt x="709" y="268"/>
                    <a:pt x="709" y="268"/>
                    <a:pt x="709" y="269"/>
                  </a:cubicBezTo>
                  <a:cubicBezTo>
                    <a:pt x="709" y="269"/>
                    <a:pt x="709" y="269"/>
                    <a:pt x="709" y="269"/>
                  </a:cubicBezTo>
                  <a:cubicBezTo>
                    <a:pt x="707" y="266"/>
                    <a:pt x="706" y="264"/>
                    <a:pt x="704" y="262"/>
                  </a:cubicBezTo>
                  <a:cubicBezTo>
                    <a:pt x="705" y="262"/>
                    <a:pt x="705" y="263"/>
                    <a:pt x="705" y="263"/>
                  </a:cubicBezTo>
                  <a:cubicBezTo>
                    <a:pt x="705" y="263"/>
                    <a:pt x="706" y="263"/>
                    <a:pt x="707" y="263"/>
                  </a:cubicBezTo>
                  <a:close/>
                  <a:moveTo>
                    <a:pt x="712" y="274"/>
                  </a:moveTo>
                  <a:cubicBezTo>
                    <a:pt x="713" y="275"/>
                    <a:pt x="713" y="275"/>
                    <a:pt x="713" y="275"/>
                  </a:cubicBezTo>
                  <a:cubicBezTo>
                    <a:pt x="713" y="275"/>
                    <a:pt x="713" y="275"/>
                    <a:pt x="712" y="274"/>
                  </a:cubicBezTo>
                  <a:close/>
                  <a:moveTo>
                    <a:pt x="726" y="301"/>
                  </a:moveTo>
                  <a:cubicBezTo>
                    <a:pt x="726" y="301"/>
                    <a:pt x="726" y="301"/>
                    <a:pt x="726" y="301"/>
                  </a:cubicBezTo>
                  <a:cubicBezTo>
                    <a:pt x="726" y="301"/>
                    <a:pt x="726" y="301"/>
                    <a:pt x="726" y="301"/>
                  </a:cubicBezTo>
                  <a:cubicBezTo>
                    <a:pt x="726" y="301"/>
                    <a:pt x="726" y="301"/>
                    <a:pt x="726" y="301"/>
                  </a:cubicBezTo>
                  <a:close/>
                  <a:moveTo>
                    <a:pt x="727" y="303"/>
                  </a:moveTo>
                  <a:cubicBezTo>
                    <a:pt x="727" y="304"/>
                    <a:pt x="727" y="305"/>
                    <a:pt x="727" y="306"/>
                  </a:cubicBezTo>
                  <a:cubicBezTo>
                    <a:pt x="727" y="305"/>
                    <a:pt x="727" y="304"/>
                    <a:pt x="727" y="303"/>
                  </a:cubicBezTo>
                  <a:close/>
                  <a:moveTo>
                    <a:pt x="727" y="310"/>
                  </a:moveTo>
                  <a:cubicBezTo>
                    <a:pt x="727" y="310"/>
                    <a:pt x="727" y="310"/>
                    <a:pt x="727" y="309"/>
                  </a:cubicBezTo>
                  <a:cubicBezTo>
                    <a:pt x="727" y="310"/>
                    <a:pt x="727" y="310"/>
                    <a:pt x="727" y="310"/>
                  </a:cubicBezTo>
                  <a:cubicBezTo>
                    <a:pt x="728" y="314"/>
                    <a:pt x="729" y="317"/>
                    <a:pt x="729" y="320"/>
                  </a:cubicBezTo>
                  <a:cubicBezTo>
                    <a:pt x="729" y="317"/>
                    <a:pt x="728" y="314"/>
                    <a:pt x="727" y="310"/>
                  </a:cubicBezTo>
                  <a:close/>
                  <a:moveTo>
                    <a:pt x="730" y="331"/>
                  </a:moveTo>
                  <a:cubicBezTo>
                    <a:pt x="730" y="331"/>
                    <a:pt x="730" y="330"/>
                    <a:pt x="730" y="330"/>
                  </a:cubicBezTo>
                  <a:cubicBezTo>
                    <a:pt x="730" y="331"/>
                    <a:pt x="730" y="331"/>
                    <a:pt x="730" y="331"/>
                  </a:cubicBezTo>
                  <a:cubicBezTo>
                    <a:pt x="730" y="334"/>
                    <a:pt x="731" y="336"/>
                    <a:pt x="731" y="338"/>
                  </a:cubicBezTo>
                  <a:cubicBezTo>
                    <a:pt x="731" y="336"/>
                    <a:pt x="730" y="334"/>
                    <a:pt x="730" y="331"/>
                  </a:cubicBezTo>
                  <a:close/>
                  <a:moveTo>
                    <a:pt x="786" y="225"/>
                  </a:moveTo>
                  <a:cubicBezTo>
                    <a:pt x="786" y="225"/>
                    <a:pt x="786" y="226"/>
                    <a:pt x="786" y="226"/>
                  </a:cubicBezTo>
                  <a:cubicBezTo>
                    <a:pt x="786" y="226"/>
                    <a:pt x="786" y="227"/>
                    <a:pt x="786" y="227"/>
                  </a:cubicBezTo>
                  <a:cubicBezTo>
                    <a:pt x="786" y="227"/>
                    <a:pt x="786" y="226"/>
                    <a:pt x="786" y="225"/>
                  </a:cubicBezTo>
                  <a:close/>
                  <a:moveTo>
                    <a:pt x="793" y="309"/>
                  </a:moveTo>
                  <a:cubicBezTo>
                    <a:pt x="793" y="314"/>
                    <a:pt x="793" y="318"/>
                    <a:pt x="793" y="318"/>
                  </a:cubicBezTo>
                  <a:cubicBezTo>
                    <a:pt x="794" y="327"/>
                    <a:pt x="797" y="332"/>
                    <a:pt x="799" y="335"/>
                  </a:cubicBezTo>
                  <a:cubicBezTo>
                    <a:pt x="799" y="336"/>
                    <a:pt x="799" y="336"/>
                    <a:pt x="799" y="336"/>
                  </a:cubicBezTo>
                  <a:cubicBezTo>
                    <a:pt x="799" y="337"/>
                    <a:pt x="799" y="337"/>
                    <a:pt x="799" y="337"/>
                  </a:cubicBezTo>
                  <a:cubicBezTo>
                    <a:pt x="799" y="338"/>
                    <a:pt x="799" y="338"/>
                    <a:pt x="799" y="338"/>
                  </a:cubicBezTo>
                  <a:cubicBezTo>
                    <a:pt x="798" y="340"/>
                    <a:pt x="793" y="341"/>
                    <a:pt x="790" y="342"/>
                  </a:cubicBezTo>
                  <a:cubicBezTo>
                    <a:pt x="785" y="343"/>
                    <a:pt x="785" y="343"/>
                    <a:pt x="785" y="343"/>
                  </a:cubicBezTo>
                  <a:cubicBezTo>
                    <a:pt x="771" y="349"/>
                    <a:pt x="763" y="351"/>
                    <a:pt x="753" y="351"/>
                  </a:cubicBezTo>
                  <a:cubicBezTo>
                    <a:pt x="783" y="341"/>
                    <a:pt x="792" y="334"/>
                    <a:pt x="793" y="309"/>
                  </a:cubicBezTo>
                  <a:close/>
                  <a:moveTo>
                    <a:pt x="68" y="85"/>
                  </a:moveTo>
                  <a:cubicBezTo>
                    <a:pt x="68" y="85"/>
                    <a:pt x="68" y="85"/>
                    <a:pt x="68" y="85"/>
                  </a:cubicBezTo>
                  <a:cubicBezTo>
                    <a:pt x="68" y="85"/>
                    <a:pt x="70" y="86"/>
                    <a:pt x="73" y="87"/>
                  </a:cubicBezTo>
                  <a:cubicBezTo>
                    <a:pt x="70" y="86"/>
                    <a:pt x="68" y="85"/>
                    <a:pt x="68" y="85"/>
                  </a:cubicBezTo>
                  <a:close/>
                  <a:moveTo>
                    <a:pt x="105" y="101"/>
                  </a:moveTo>
                  <a:cubicBezTo>
                    <a:pt x="105" y="101"/>
                    <a:pt x="105" y="101"/>
                    <a:pt x="105" y="101"/>
                  </a:cubicBezTo>
                  <a:cubicBezTo>
                    <a:pt x="113" y="105"/>
                    <a:pt x="120" y="109"/>
                    <a:pt x="122" y="113"/>
                  </a:cubicBezTo>
                  <a:cubicBezTo>
                    <a:pt x="122" y="113"/>
                    <a:pt x="122" y="113"/>
                    <a:pt x="122" y="113"/>
                  </a:cubicBezTo>
                  <a:cubicBezTo>
                    <a:pt x="120" y="109"/>
                    <a:pt x="112" y="105"/>
                    <a:pt x="105" y="101"/>
                  </a:cubicBezTo>
                  <a:close/>
                  <a:moveTo>
                    <a:pt x="122" y="113"/>
                  </a:moveTo>
                  <a:cubicBezTo>
                    <a:pt x="125" y="117"/>
                    <a:pt x="126" y="119"/>
                    <a:pt x="128" y="119"/>
                  </a:cubicBezTo>
                  <a:cubicBezTo>
                    <a:pt x="127" y="119"/>
                    <a:pt x="126" y="119"/>
                    <a:pt x="126" y="120"/>
                  </a:cubicBezTo>
                  <a:cubicBezTo>
                    <a:pt x="125" y="120"/>
                    <a:pt x="125" y="121"/>
                    <a:pt x="125" y="121"/>
                  </a:cubicBezTo>
                  <a:cubicBezTo>
                    <a:pt x="124" y="118"/>
                    <a:pt x="123" y="116"/>
                    <a:pt x="122" y="113"/>
                  </a:cubicBezTo>
                  <a:close/>
                  <a:moveTo>
                    <a:pt x="885" y="88"/>
                  </a:moveTo>
                  <a:cubicBezTo>
                    <a:pt x="890" y="85"/>
                    <a:pt x="890" y="85"/>
                    <a:pt x="890" y="85"/>
                  </a:cubicBezTo>
                  <a:cubicBezTo>
                    <a:pt x="904" y="77"/>
                    <a:pt x="912" y="64"/>
                    <a:pt x="921" y="51"/>
                  </a:cubicBezTo>
                  <a:cubicBezTo>
                    <a:pt x="923" y="48"/>
                    <a:pt x="923" y="48"/>
                    <a:pt x="923" y="48"/>
                  </a:cubicBezTo>
                  <a:cubicBezTo>
                    <a:pt x="925" y="45"/>
                    <a:pt x="928" y="40"/>
                    <a:pt x="933" y="39"/>
                  </a:cubicBezTo>
                  <a:cubicBezTo>
                    <a:pt x="935" y="39"/>
                    <a:pt x="937" y="36"/>
                    <a:pt x="937" y="34"/>
                  </a:cubicBezTo>
                  <a:cubicBezTo>
                    <a:pt x="937" y="34"/>
                    <a:pt x="937" y="34"/>
                    <a:pt x="937" y="34"/>
                  </a:cubicBezTo>
                  <a:cubicBezTo>
                    <a:pt x="937" y="34"/>
                    <a:pt x="937" y="34"/>
                    <a:pt x="937" y="34"/>
                  </a:cubicBezTo>
                  <a:cubicBezTo>
                    <a:pt x="937" y="36"/>
                    <a:pt x="937" y="38"/>
                    <a:pt x="938" y="39"/>
                  </a:cubicBezTo>
                  <a:cubicBezTo>
                    <a:pt x="939" y="40"/>
                    <a:pt x="939" y="40"/>
                    <a:pt x="939" y="40"/>
                  </a:cubicBezTo>
                  <a:cubicBezTo>
                    <a:pt x="941" y="41"/>
                    <a:pt x="944" y="45"/>
                    <a:pt x="945" y="47"/>
                  </a:cubicBezTo>
                  <a:cubicBezTo>
                    <a:pt x="947" y="50"/>
                    <a:pt x="947" y="50"/>
                    <a:pt x="947" y="50"/>
                  </a:cubicBezTo>
                  <a:cubicBezTo>
                    <a:pt x="948" y="50"/>
                    <a:pt x="948" y="50"/>
                    <a:pt x="948" y="50"/>
                  </a:cubicBezTo>
                  <a:cubicBezTo>
                    <a:pt x="952" y="56"/>
                    <a:pt x="952" y="56"/>
                    <a:pt x="952" y="56"/>
                  </a:cubicBezTo>
                  <a:cubicBezTo>
                    <a:pt x="955" y="60"/>
                    <a:pt x="959" y="64"/>
                    <a:pt x="961" y="69"/>
                  </a:cubicBezTo>
                  <a:cubicBezTo>
                    <a:pt x="966" y="78"/>
                    <a:pt x="969" y="87"/>
                    <a:pt x="973" y="100"/>
                  </a:cubicBezTo>
                  <a:cubicBezTo>
                    <a:pt x="973" y="100"/>
                    <a:pt x="973" y="100"/>
                    <a:pt x="973" y="100"/>
                  </a:cubicBezTo>
                  <a:cubicBezTo>
                    <a:pt x="975" y="111"/>
                    <a:pt x="978" y="125"/>
                    <a:pt x="978" y="139"/>
                  </a:cubicBezTo>
                  <a:cubicBezTo>
                    <a:pt x="978" y="144"/>
                    <a:pt x="978" y="150"/>
                    <a:pt x="977" y="155"/>
                  </a:cubicBezTo>
                  <a:cubicBezTo>
                    <a:pt x="975" y="163"/>
                    <a:pt x="975" y="170"/>
                    <a:pt x="975" y="178"/>
                  </a:cubicBezTo>
                  <a:cubicBezTo>
                    <a:pt x="974" y="196"/>
                    <a:pt x="974" y="196"/>
                    <a:pt x="974" y="196"/>
                  </a:cubicBezTo>
                  <a:cubicBezTo>
                    <a:pt x="973" y="199"/>
                    <a:pt x="970" y="202"/>
                    <a:pt x="967" y="206"/>
                  </a:cubicBezTo>
                  <a:cubicBezTo>
                    <a:pt x="964" y="209"/>
                    <a:pt x="962" y="211"/>
                    <a:pt x="961" y="214"/>
                  </a:cubicBezTo>
                  <a:cubicBezTo>
                    <a:pt x="960" y="215"/>
                    <a:pt x="960" y="217"/>
                    <a:pt x="960" y="218"/>
                  </a:cubicBezTo>
                  <a:cubicBezTo>
                    <a:pt x="960" y="221"/>
                    <a:pt x="961" y="224"/>
                    <a:pt x="963" y="227"/>
                  </a:cubicBezTo>
                  <a:cubicBezTo>
                    <a:pt x="963" y="227"/>
                    <a:pt x="965" y="233"/>
                    <a:pt x="965" y="233"/>
                  </a:cubicBezTo>
                  <a:cubicBezTo>
                    <a:pt x="968" y="243"/>
                    <a:pt x="968" y="243"/>
                    <a:pt x="968" y="243"/>
                  </a:cubicBezTo>
                  <a:cubicBezTo>
                    <a:pt x="971" y="254"/>
                    <a:pt x="971" y="254"/>
                    <a:pt x="971" y="254"/>
                  </a:cubicBezTo>
                  <a:cubicBezTo>
                    <a:pt x="972" y="257"/>
                    <a:pt x="974" y="264"/>
                    <a:pt x="974" y="269"/>
                  </a:cubicBezTo>
                  <a:cubicBezTo>
                    <a:pt x="974" y="271"/>
                    <a:pt x="974" y="272"/>
                    <a:pt x="974" y="273"/>
                  </a:cubicBezTo>
                  <a:cubicBezTo>
                    <a:pt x="974" y="288"/>
                    <a:pt x="974" y="288"/>
                    <a:pt x="974" y="288"/>
                  </a:cubicBezTo>
                  <a:cubicBezTo>
                    <a:pt x="974" y="289"/>
                    <a:pt x="973" y="290"/>
                    <a:pt x="973" y="291"/>
                  </a:cubicBezTo>
                  <a:cubicBezTo>
                    <a:pt x="973" y="293"/>
                    <a:pt x="974" y="296"/>
                    <a:pt x="974" y="298"/>
                  </a:cubicBezTo>
                  <a:cubicBezTo>
                    <a:pt x="974" y="302"/>
                    <a:pt x="974" y="306"/>
                    <a:pt x="974" y="311"/>
                  </a:cubicBezTo>
                  <a:cubicBezTo>
                    <a:pt x="974" y="324"/>
                    <a:pt x="972" y="340"/>
                    <a:pt x="958" y="349"/>
                  </a:cubicBezTo>
                  <a:cubicBezTo>
                    <a:pt x="954" y="351"/>
                    <a:pt x="949" y="353"/>
                    <a:pt x="944" y="354"/>
                  </a:cubicBezTo>
                  <a:cubicBezTo>
                    <a:pt x="943" y="354"/>
                    <a:pt x="942" y="355"/>
                    <a:pt x="942" y="356"/>
                  </a:cubicBezTo>
                  <a:cubicBezTo>
                    <a:pt x="942" y="357"/>
                    <a:pt x="942" y="357"/>
                    <a:pt x="942" y="357"/>
                  </a:cubicBezTo>
                  <a:cubicBezTo>
                    <a:pt x="942" y="358"/>
                    <a:pt x="943" y="360"/>
                    <a:pt x="944" y="360"/>
                  </a:cubicBezTo>
                  <a:cubicBezTo>
                    <a:pt x="954" y="367"/>
                    <a:pt x="959" y="377"/>
                    <a:pt x="961" y="391"/>
                  </a:cubicBezTo>
                  <a:cubicBezTo>
                    <a:pt x="961" y="392"/>
                    <a:pt x="961" y="394"/>
                    <a:pt x="961" y="395"/>
                  </a:cubicBezTo>
                  <a:cubicBezTo>
                    <a:pt x="961" y="398"/>
                    <a:pt x="961" y="400"/>
                    <a:pt x="961" y="402"/>
                  </a:cubicBezTo>
                  <a:cubicBezTo>
                    <a:pt x="960" y="408"/>
                    <a:pt x="960" y="408"/>
                    <a:pt x="960" y="408"/>
                  </a:cubicBezTo>
                  <a:cubicBezTo>
                    <a:pt x="960" y="413"/>
                    <a:pt x="959" y="418"/>
                    <a:pt x="957" y="423"/>
                  </a:cubicBezTo>
                  <a:cubicBezTo>
                    <a:pt x="959" y="416"/>
                    <a:pt x="959" y="411"/>
                    <a:pt x="959" y="408"/>
                  </a:cubicBezTo>
                  <a:cubicBezTo>
                    <a:pt x="960" y="402"/>
                    <a:pt x="960" y="402"/>
                    <a:pt x="960" y="402"/>
                  </a:cubicBezTo>
                  <a:cubicBezTo>
                    <a:pt x="960" y="400"/>
                    <a:pt x="960" y="398"/>
                    <a:pt x="960" y="395"/>
                  </a:cubicBezTo>
                  <a:cubicBezTo>
                    <a:pt x="960" y="394"/>
                    <a:pt x="960" y="392"/>
                    <a:pt x="960" y="391"/>
                  </a:cubicBezTo>
                  <a:cubicBezTo>
                    <a:pt x="958" y="375"/>
                    <a:pt x="951" y="365"/>
                    <a:pt x="938" y="358"/>
                  </a:cubicBezTo>
                  <a:cubicBezTo>
                    <a:pt x="933" y="355"/>
                    <a:pt x="926" y="355"/>
                    <a:pt x="919" y="356"/>
                  </a:cubicBezTo>
                  <a:cubicBezTo>
                    <a:pt x="914" y="356"/>
                    <a:pt x="909" y="356"/>
                    <a:pt x="906" y="355"/>
                  </a:cubicBezTo>
                  <a:cubicBezTo>
                    <a:pt x="898" y="353"/>
                    <a:pt x="898" y="353"/>
                    <a:pt x="898" y="353"/>
                  </a:cubicBezTo>
                  <a:cubicBezTo>
                    <a:pt x="884" y="350"/>
                    <a:pt x="875" y="348"/>
                    <a:pt x="857" y="346"/>
                  </a:cubicBezTo>
                  <a:cubicBezTo>
                    <a:pt x="849" y="345"/>
                    <a:pt x="849" y="345"/>
                    <a:pt x="849" y="345"/>
                  </a:cubicBezTo>
                  <a:cubicBezTo>
                    <a:pt x="825" y="342"/>
                    <a:pt x="811" y="340"/>
                    <a:pt x="784" y="351"/>
                  </a:cubicBezTo>
                  <a:cubicBezTo>
                    <a:pt x="769" y="357"/>
                    <a:pt x="760" y="357"/>
                    <a:pt x="749" y="357"/>
                  </a:cubicBezTo>
                  <a:cubicBezTo>
                    <a:pt x="744" y="357"/>
                    <a:pt x="738" y="357"/>
                    <a:pt x="731" y="359"/>
                  </a:cubicBezTo>
                  <a:cubicBezTo>
                    <a:pt x="720" y="360"/>
                    <a:pt x="720" y="360"/>
                    <a:pt x="720" y="360"/>
                  </a:cubicBezTo>
                  <a:cubicBezTo>
                    <a:pt x="706" y="363"/>
                    <a:pt x="688" y="371"/>
                    <a:pt x="681" y="374"/>
                  </a:cubicBezTo>
                  <a:cubicBezTo>
                    <a:pt x="677" y="376"/>
                    <a:pt x="677" y="376"/>
                    <a:pt x="677" y="376"/>
                  </a:cubicBezTo>
                  <a:cubicBezTo>
                    <a:pt x="664" y="383"/>
                    <a:pt x="649" y="390"/>
                    <a:pt x="628" y="396"/>
                  </a:cubicBezTo>
                  <a:cubicBezTo>
                    <a:pt x="608" y="403"/>
                    <a:pt x="595" y="406"/>
                    <a:pt x="586" y="408"/>
                  </a:cubicBezTo>
                  <a:cubicBezTo>
                    <a:pt x="580" y="410"/>
                    <a:pt x="580" y="410"/>
                    <a:pt x="580" y="410"/>
                  </a:cubicBezTo>
                  <a:cubicBezTo>
                    <a:pt x="567" y="412"/>
                    <a:pt x="565" y="413"/>
                    <a:pt x="557" y="427"/>
                  </a:cubicBezTo>
                  <a:cubicBezTo>
                    <a:pt x="552" y="437"/>
                    <a:pt x="551" y="446"/>
                    <a:pt x="552" y="458"/>
                  </a:cubicBezTo>
                  <a:cubicBezTo>
                    <a:pt x="552" y="459"/>
                    <a:pt x="552" y="460"/>
                    <a:pt x="552" y="460"/>
                  </a:cubicBezTo>
                  <a:cubicBezTo>
                    <a:pt x="552" y="461"/>
                    <a:pt x="552" y="461"/>
                    <a:pt x="551" y="462"/>
                  </a:cubicBezTo>
                  <a:cubicBezTo>
                    <a:pt x="549" y="463"/>
                    <a:pt x="545" y="464"/>
                    <a:pt x="542" y="463"/>
                  </a:cubicBezTo>
                  <a:cubicBezTo>
                    <a:pt x="538" y="463"/>
                    <a:pt x="535" y="461"/>
                    <a:pt x="533" y="459"/>
                  </a:cubicBezTo>
                  <a:cubicBezTo>
                    <a:pt x="533" y="459"/>
                    <a:pt x="532" y="458"/>
                    <a:pt x="533" y="457"/>
                  </a:cubicBezTo>
                  <a:cubicBezTo>
                    <a:pt x="533" y="457"/>
                    <a:pt x="533" y="457"/>
                    <a:pt x="533" y="457"/>
                  </a:cubicBezTo>
                  <a:cubicBezTo>
                    <a:pt x="533" y="457"/>
                    <a:pt x="533" y="456"/>
                    <a:pt x="533" y="456"/>
                  </a:cubicBezTo>
                  <a:cubicBezTo>
                    <a:pt x="532" y="440"/>
                    <a:pt x="532" y="440"/>
                    <a:pt x="532" y="440"/>
                  </a:cubicBezTo>
                  <a:cubicBezTo>
                    <a:pt x="532" y="437"/>
                    <a:pt x="532" y="437"/>
                    <a:pt x="532" y="437"/>
                  </a:cubicBezTo>
                  <a:cubicBezTo>
                    <a:pt x="531" y="426"/>
                    <a:pt x="530" y="410"/>
                    <a:pt x="501" y="410"/>
                  </a:cubicBezTo>
                  <a:cubicBezTo>
                    <a:pt x="501" y="410"/>
                    <a:pt x="488" y="411"/>
                    <a:pt x="488" y="411"/>
                  </a:cubicBezTo>
                  <a:cubicBezTo>
                    <a:pt x="488" y="411"/>
                    <a:pt x="485" y="411"/>
                    <a:pt x="485" y="411"/>
                  </a:cubicBezTo>
                  <a:cubicBezTo>
                    <a:pt x="470" y="414"/>
                    <a:pt x="469" y="423"/>
                    <a:pt x="469" y="436"/>
                  </a:cubicBezTo>
                  <a:cubicBezTo>
                    <a:pt x="469" y="448"/>
                    <a:pt x="469" y="448"/>
                    <a:pt x="469" y="448"/>
                  </a:cubicBezTo>
                  <a:cubicBezTo>
                    <a:pt x="469" y="456"/>
                    <a:pt x="469" y="456"/>
                    <a:pt x="469" y="456"/>
                  </a:cubicBezTo>
                  <a:cubicBezTo>
                    <a:pt x="469" y="457"/>
                    <a:pt x="469" y="457"/>
                    <a:pt x="469" y="457"/>
                  </a:cubicBezTo>
                  <a:cubicBezTo>
                    <a:pt x="470" y="458"/>
                    <a:pt x="470" y="458"/>
                    <a:pt x="470" y="458"/>
                  </a:cubicBezTo>
                  <a:cubicBezTo>
                    <a:pt x="470" y="459"/>
                    <a:pt x="470" y="459"/>
                    <a:pt x="469" y="460"/>
                  </a:cubicBezTo>
                  <a:cubicBezTo>
                    <a:pt x="467" y="462"/>
                    <a:pt x="464" y="464"/>
                    <a:pt x="461" y="464"/>
                  </a:cubicBezTo>
                  <a:cubicBezTo>
                    <a:pt x="457" y="465"/>
                    <a:pt x="453" y="464"/>
                    <a:pt x="451" y="463"/>
                  </a:cubicBezTo>
                  <a:cubicBezTo>
                    <a:pt x="451" y="462"/>
                    <a:pt x="450" y="461"/>
                    <a:pt x="450" y="461"/>
                  </a:cubicBezTo>
                  <a:cubicBezTo>
                    <a:pt x="450" y="460"/>
                    <a:pt x="450" y="460"/>
                    <a:pt x="451" y="459"/>
                  </a:cubicBezTo>
                  <a:cubicBezTo>
                    <a:pt x="451" y="459"/>
                    <a:pt x="451" y="458"/>
                    <a:pt x="451" y="458"/>
                  </a:cubicBezTo>
                  <a:cubicBezTo>
                    <a:pt x="450" y="447"/>
                    <a:pt x="449" y="444"/>
                    <a:pt x="447" y="435"/>
                  </a:cubicBezTo>
                  <a:cubicBezTo>
                    <a:pt x="442" y="416"/>
                    <a:pt x="435" y="413"/>
                    <a:pt x="416" y="408"/>
                  </a:cubicBezTo>
                  <a:cubicBezTo>
                    <a:pt x="406" y="406"/>
                    <a:pt x="392" y="402"/>
                    <a:pt x="374" y="396"/>
                  </a:cubicBezTo>
                  <a:cubicBezTo>
                    <a:pt x="351" y="389"/>
                    <a:pt x="335" y="381"/>
                    <a:pt x="320" y="374"/>
                  </a:cubicBezTo>
                  <a:cubicBezTo>
                    <a:pt x="311" y="369"/>
                    <a:pt x="311" y="369"/>
                    <a:pt x="311" y="369"/>
                  </a:cubicBezTo>
                  <a:cubicBezTo>
                    <a:pt x="305" y="366"/>
                    <a:pt x="300" y="364"/>
                    <a:pt x="294" y="362"/>
                  </a:cubicBezTo>
                  <a:cubicBezTo>
                    <a:pt x="286" y="360"/>
                    <a:pt x="280" y="360"/>
                    <a:pt x="271" y="360"/>
                  </a:cubicBezTo>
                  <a:cubicBezTo>
                    <a:pt x="258" y="360"/>
                    <a:pt x="237" y="360"/>
                    <a:pt x="217" y="352"/>
                  </a:cubicBezTo>
                  <a:cubicBezTo>
                    <a:pt x="199" y="344"/>
                    <a:pt x="188" y="342"/>
                    <a:pt x="175" y="340"/>
                  </a:cubicBezTo>
                  <a:cubicBezTo>
                    <a:pt x="167" y="339"/>
                    <a:pt x="167" y="339"/>
                    <a:pt x="167" y="339"/>
                  </a:cubicBezTo>
                  <a:cubicBezTo>
                    <a:pt x="161" y="338"/>
                    <a:pt x="154" y="337"/>
                    <a:pt x="146" y="334"/>
                  </a:cubicBezTo>
                  <a:cubicBezTo>
                    <a:pt x="143" y="333"/>
                    <a:pt x="138" y="332"/>
                    <a:pt x="134" y="330"/>
                  </a:cubicBezTo>
                  <a:cubicBezTo>
                    <a:pt x="126" y="326"/>
                    <a:pt x="126" y="326"/>
                    <a:pt x="126" y="326"/>
                  </a:cubicBezTo>
                  <a:cubicBezTo>
                    <a:pt x="110" y="320"/>
                    <a:pt x="87" y="312"/>
                    <a:pt x="67" y="314"/>
                  </a:cubicBezTo>
                  <a:cubicBezTo>
                    <a:pt x="53" y="315"/>
                    <a:pt x="42" y="319"/>
                    <a:pt x="33" y="333"/>
                  </a:cubicBezTo>
                  <a:cubicBezTo>
                    <a:pt x="29" y="343"/>
                    <a:pt x="27" y="351"/>
                    <a:pt x="27" y="360"/>
                  </a:cubicBezTo>
                  <a:cubicBezTo>
                    <a:pt x="27" y="363"/>
                    <a:pt x="28" y="368"/>
                    <a:pt x="28" y="372"/>
                  </a:cubicBezTo>
                  <a:cubicBezTo>
                    <a:pt x="27" y="366"/>
                    <a:pt x="27" y="361"/>
                    <a:pt x="27" y="356"/>
                  </a:cubicBezTo>
                  <a:cubicBezTo>
                    <a:pt x="27" y="348"/>
                    <a:pt x="28" y="340"/>
                    <a:pt x="33" y="331"/>
                  </a:cubicBezTo>
                  <a:cubicBezTo>
                    <a:pt x="39" y="320"/>
                    <a:pt x="47" y="315"/>
                    <a:pt x="58" y="312"/>
                  </a:cubicBezTo>
                  <a:cubicBezTo>
                    <a:pt x="60" y="312"/>
                    <a:pt x="61" y="311"/>
                    <a:pt x="61" y="310"/>
                  </a:cubicBezTo>
                  <a:cubicBezTo>
                    <a:pt x="61" y="310"/>
                    <a:pt x="61" y="310"/>
                    <a:pt x="61" y="310"/>
                  </a:cubicBezTo>
                  <a:cubicBezTo>
                    <a:pt x="61" y="308"/>
                    <a:pt x="58" y="308"/>
                    <a:pt x="56" y="308"/>
                  </a:cubicBezTo>
                  <a:cubicBezTo>
                    <a:pt x="36" y="310"/>
                    <a:pt x="23" y="299"/>
                    <a:pt x="16" y="287"/>
                  </a:cubicBezTo>
                  <a:cubicBezTo>
                    <a:pt x="23" y="298"/>
                    <a:pt x="35" y="308"/>
                    <a:pt x="55" y="306"/>
                  </a:cubicBezTo>
                  <a:cubicBezTo>
                    <a:pt x="83" y="303"/>
                    <a:pt x="117" y="316"/>
                    <a:pt x="140" y="325"/>
                  </a:cubicBezTo>
                  <a:cubicBezTo>
                    <a:pt x="159" y="333"/>
                    <a:pt x="168" y="334"/>
                    <a:pt x="180" y="334"/>
                  </a:cubicBezTo>
                  <a:cubicBezTo>
                    <a:pt x="187" y="334"/>
                    <a:pt x="192" y="331"/>
                    <a:pt x="195" y="328"/>
                  </a:cubicBezTo>
                  <a:cubicBezTo>
                    <a:pt x="196" y="327"/>
                    <a:pt x="200" y="325"/>
                    <a:pt x="203" y="322"/>
                  </a:cubicBezTo>
                  <a:cubicBezTo>
                    <a:pt x="203" y="321"/>
                    <a:pt x="203" y="321"/>
                    <a:pt x="203" y="321"/>
                  </a:cubicBezTo>
                  <a:cubicBezTo>
                    <a:pt x="204" y="316"/>
                    <a:pt x="204" y="316"/>
                    <a:pt x="204" y="316"/>
                  </a:cubicBezTo>
                  <a:cubicBezTo>
                    <a:pt x="205" y="308"/>
                    <a:pt x="205" y="301"/>
                    <a:pt x="205" y="294"/>
                  </a:cubicBezTo>
                  <a:cubicBezTo>
                    <a:pt x="206" y="285"/>
                    <a:pt x="207" y="277"/>
                    <a:pt x="210" y="265"/>
                  </a:cubicBezTo>
                  <a:cubicBezTo>
                    <a:pt x="213" y="254"/>
                    <a:pt x="214" y="243"/>
                    <a:pt x="214" y="234"/>
                  </a:cubicBezTo>
                  <a:cubicBezTo>
                    <a:pt x="214" y="228"/>
                    <a:pt x="213" y="224"/>
                    <a:pt x="212" y="221"/>
                  </a:cubicBezTo>
                  <a:cubicBezTo>
                    <a:pt x="212" y="221"/>
                    <a:pt x="213" y="220"/>
                    <a:pt x="213" y="220"/>
                  </a:cubicBezTo>
                  <a:cubicBezTo>
                    <a:pt x="214" y="223"/>
                    <a:pt x="215" y="227"/>
                    <a:pt x="215" y="233"/>
                  </a:cubicBezTo>
                  <a:cubicBezTo>
                    <a:pt x="215" y="243"/>
                    <a:pt x="213" y="255"/>
                    <a:pt x="211" y="266"/>
                  </a:cubicBezTo>
                  <a:cubicBezTo>
                    <a:pt x="208" y="277"/>
                    <a:pt x="207" y="285"/>
                    <a:pt x="206" y="294"/>
                  </a:cubicBezTo>
                  <a:cubicBezTo>
                    <a:pt x="206" y="301"/>
                    <a:pt x="206" y="308"/>
                    <a:pt x="205" y="317"/>
                  </a:cubicBezTo>
                  <a:cubicBezTo>
                    <a:pt x="204" y="325"/>
                    <a:pt x="202" y="330"/>
                    <a:pt x="200" y="333"/>
                  </a:cubicBezTo>
                  <a:cubicBezTo>
                    <a:pt x="200" y="334"/>
                    <a:pt x="199" y="335"/>
                    <a:pt x="199" y="336"/>
                  </a:cubicBezTo>
                  <a:cubicBezTo>
                    <a:pt x="199" y="340"/>
                    <a:pt x="203" y="343"/>
                    <a:pt x="208" y="346"/>
                  </a:cubicBezTo>
                  <a:cubicBezTo>
                    <a:pt x="208" y="346"/>
                    <a:pt x="218" y="350"/>
                    <a:pt x="218" y="350"/>
                  </a:cubicBezTo>
                  <a:cubicBezTo>
                    <a:pt x="237" y="357"/>
                    <a:pt x="253" y="357"/>
                    <a:pt x="270" y="357"/>
                  </a:cubicBezTo>
                  <a:cubicBezTo>
                    <a:pt x="270" y="357"/>
                    <a:pt x="278" y="357"/>
                    <a:pt x="278" y="357"/>
                  </a:cubicBezTo>
                  <a:cubicBezTo>
                    <a:pt x="279" y="357"/>
                    <a:pt x="279" y="356"/>
                    <a:pt x="279" y="355"/>
                  </a:cubicBezTo>
                  <a:cubicBezTo>
                    <a:pt x="279" y="355"/>
                    <a:pt x="279" y="355"/>
                    <a:pt x="279" y="355"/>
                  </a:cubicBezTo>
                  <a:cubicBezTo>
                    <a:pt x="279" y="355"/>
                    <a:pt x="279" y="354"/>
                    <a:pt x="278" y="354"/>
                  </a:cubicBezTo>
                  <a:cubicBezTo>
                    <a:pt x="271" y="352"/>
                    <a:pt x="264" y="351"/>
                    <a:pt x="256" y="351"/>
                  </a:cubicBezTo>
                  <a:cubicBezTo>
                    <a:pt x="254" y="351"/>
                    <a:pt x="254" y="351"/>
                    <a:pt x="254" y="351"/>
                  </a:cubicBezTo>
                  <a:cubicBezTo>
                    <a:pt x="218" y="349"/>
                    <a:pt x="212" y="349"/>
                    <a:pt x="212" y="320"/>
                  </a:cubicBezTo>
                  <a:cubicBezTo>
                    <a:pt x="212" y="314"/>
                    <a:pt x="212" y="307"/>
                    <a:pt x="213" y="299"/>
                  </a:cubicBezTo>
                  <a:cubicBezTo>
                    <a:pt x="213" y="295"/>
                    <a:pt x="213" y="295"/>
                    <a:pt x="213" y="295"/>
                  </a:cubicBezTo>
                  <a:cubicBezTo>
                    <a:pt x="213" y="277"/>
                    <a:pt x="214" y="274"/>
                    <a:pt x="217" y="262"/>
                  </a:cubicBezTo>
                  <a:cubicBezTo>
                    <a:pt x="219" y="251"/>
                    <a:pt x="219" y="251"/>
                    <a:pt x="219" y="251"/>
                  </a:cubicBezTo>
                  <a:cubicBezTo>
                    <a:pt x="219" y="251"/>
                    <a:pt x="222" y="232"/>
                    <a:pt x="222" y="232"/>
                  </a:cubicBezTo>
                  <a:cubicBezTo>
                    <a:pt x="222" y="225"/>
                    <a:pt x="223" y="219"/>
                    <a:pt x="223" y="214"/>
                  </a:cubicBezTo>
                  <a:cubicBezTo>
                    <a:pt x="223" y="209"/>
                    <a:pt x="222" y="206"/>
                    <a:pt x="222" y="202"/>
                  </a:cubicBezTo>
                  <a:cubicBezTo>
                    <a:pt x="222" y="203"/>
                    <a:pt x="223" y="203"/>
                    <a:pt x="224" y="203"/>
                  </a:cubicBezTo>
                  <a:cubicBezTo>
                    <a:pt x="224" y="203"/>
                    <a:pt x="225" y="203"/>
                    <a:pt x="225" y="202"/>
                  </a:cubicBezTo>
                  <a:cubicBezTo>
                    <a:pt x="226" y="188"/>
                    <a:pt x="227" y="172"/>
                    <a:pt x="228" y="159"/>
                  </a:cubicBezTo>
                  <a:cubicBezTo>
                    <a:pt x="228" y="158"/>
                    <a:pt x="228" y="157"/>
                    <a:pt x="228" y="156"/>
                  </a:cubicBezTo>
                  <a:cubicBezTo>
                    <a:pt x="228" y="181"/>
                    <a:pt x="226" y="223"/>
                    <a:pt x="221" y="252"/>
                  </a:cubicBezTo>
                  <a:cubicBezTo>
                    <a:pt x="218" y="262"/>
                    <a:pt x="218" y="262"/>
                    <a:pt x="218" y="262"/>
                  </a:cubicBezTo>
                  <a:cubicBezTo>
                    <a:pt x="216" y="275"/>
                    <a:pt x="215" y="277"/>
                    <a:pt x="215" y="296"/>
                  </a:cubicBezTo>
                  <a:cubicBezTo>
                    <a:pt x="214" y="302"/>
                    <a:pt x="214" y="302"/>
                    <a:pt x="214" y="302"/>
                  </a:cubicBezTo>
                  <a:cubicBezTo>
                    <a:pt x="214" y="310"/>
                    <a:pt x="214" y="316"/>
                    <a:pt x="214" y="321"/>
                  </a:cubicBezTo>
                  <a:cubicBezTo>
                    <a:pt x="214" y="331"/>
                    <a:pt x="215" y="336"/>
                    <a:pt x="218" y="340"/>
                  </a:cubicBezTo>
                  <a:cubicBezTo>
                    <a:pt x="223" y="346"/>
                    <a:pt x="233" y="347"/>
                    <a:pt x="254" y="348"/>
                  </a:cubicBezTo>
                  <a:cubicBezTo>
                    <a:pt x="256" y="348"/>
                    <a:pt x="256" y="348"/>
                    <a:pt x="256" y="348"/>
                  </a:cubicBezTo>
                  <a:cubicBezTo>
                    <a:pt x="264" y="349"/>
                    <a:pt x="272" y="350"/>
                    <a:pt x="279" y="351"/>
                  </a:cubicBezTo>
                  <a:cubicBezTo>
                    <a:pt x="281" y="352"/>
                    <a:pt x="284" y="352"/>
                    <a:pt x="286" y="349"/>
                  </a:cubicBezTo>
                  <a:cubicBezTo>
                    <a:pt x="286" y="347"/>
                    <a:pt x="286" y="346"/>
                    <a:pt x="287" y="345"/>
                  </a:cubicBezTo>
                  <a:cubicBezTo>
                    <a:pt x="286" y="346"/>
                    <a:pt x="286" y="347"/>
                    <a:pt x="286" y="348"/>
                  </a:cubicBezTo>
                  <a:cubicBezTo>
                    <a:pt x="286" y="348"/>
                    <a:pt x="286" y="349"/>
                    <a:pt x="286" y="350"/>
                  </a:cubicBezTo>
                  <a:cubicBezTo>
                    <a:pt x="286" y="352"/>
                    <a:pt x="287" y="353"/>
                    <a:pt x="288" y="353"/>
                  </a:cubicBezTo>
                  <a:cubicBezTo>
                    <a:pt x="291" y="354"/>
                    <a:pt x="291" y="354"/>
                    <a:pt x="291" y="354"/>
                  </a:cubicBezTo>
                  <a:cubicBezTo>
                    <a:pt x="300" y="357"/>
                    <a:pt x="308" y="361"/>
                    <a:pt x="315" y="364"/>
                  </a:cubicBezTo>
                  <a:cubicBezTo>
                    <a:pt x="316" y="364"/>
                    <a:pt x="316" y="364"/>
                    <a:pt x="318" y="364"/>
                  </a:cubicBezTo>
                  <a:cubicBezTo>
                    <a:pt x="319" y="363"/>
                    <a:pt x="320" y="362"/>
                    <a:pt x="320" y="361"/>
                  </a:cubicBezTo>
                  <a:cubicBezTo>
                    <a:pt x="321" y="359"/>
                    <a:pt x="322" y="357"/>
                    <a:pt x="323" y="355"/>
                  </a:cubicBezTo>
                  <a:cubicBezTo>
                    <a:pt x="322" y="357"/>
                    <a:pt x="321" y="359"/>
                    <a:pt x="320" y="362"/>
                  </a:cubicBezTo>
                  <a:cubicBezTo>
                    <a:pt x="320" y="362"/>
                    <a:pt x="320" y="363"/>
                    <a:pt x="320" y="363"/>
                  </a:cubicBezTo>
                  <a:cubicBezTo>
                    <a:pt x="320" y="365"/>
                    <a:pt x="322" y="367"/>
                    <a:pt x="323" y="367"/>
                  </a:cubicBezTo>
                  <a:cubicBezTo>
                    <a:pt x="323" y="367"/>
                    <a:pt x="323" y="367"/>
                    <a:pt x="323" y="367"/>
                  </a:cubicBezTo>
                  <a:cubicBezTo>
                    <a:pt x="324" y="368"/>
                    <a:pt x="324" y="368"/>
                    <a:pt x="324" y="368"/>
                  </a:cubicBezTo>
                  <a:cubicBezTo>
                    <a:pt x="346" y="378"/>
                    <a:pt x="346" y="378"/>
                    <a:pt x="346" y="378"/>
                  </a:cubicBezTo>
                  <a:cubicBezTo>
                    <a:pt x="347" y="379"/>
                    <a:pt x="348" y="379"/>
                    <a:pt x="348" y="378"/>
                  </a:cubicBezTo>
                  <a:cubicBezTo>
                    <a:pt x="349" y="377"/>
                    <a:pt x="350" y="376"/>
                    <a:pt x="350" y="375"/>
                  </a:cubicBezTo>
                  <a:cubicBezTo>
                    <a:pt x="350" y="375"/>
                    <a:pt x="350" y="375"/>
                    <a:pt x="350" y="375"/>
                  </a:cubicBezTo>
                  <a:cubicBezTo>
                    <a:pt x="350" y="374"/>
                    <a:pt x="350" y="374"/>
                    <a:pt x="350" y="374"/>
                  </a:cubicBezTo>
                  <a:cubicBezTo>
                    <a:pt x="350" y="369"/>
                    <a:pt x="352" y="364"/>
                    <a:pt x="354" y="359"/>
                  </a:cubicBezTo>
                  <a:cubicBezTo>
                    <a:pt x="352" y="364"/>
                    <a:pt x="350" y="369"/>
                    <a:pt x="350" y="374"/>
                  </a:cubicBezTo>
                  <a:cubicBezTo>
                    <a:pt x="350" y="375"/>
                    <a:pt x="350" y="376"/>
                    <a:pt x="351" y="378"/>
                  </a:cubicBezTo>
                  <a:cubicBezTo>
                    <a:pt x="351" y="379"/>
                    <a:pt x="353" y="381"/>
                    <a:pt x="354" y="382"/>
                  </a:cubicBezTo>
                  <a:cubicBezTo>
                    <a:pt x="362" y="385"/>
                    <a:pt x="369" y="388"/>
                    <a:pt x="377" y="390"/>
                  </a:cubicBezTo>
                  <a:cubicBezTo>
                    <a:pt x="393" y="395"/>
                    <a:pt x="393" y="395"/>
                    <a:pt x="393" y="395"/>
                  </a:cubicBezTo>
                  <a:cubicBezTo>
                    <a:pt x="394" y="395"/>
                    <a:pt x="395" y="394"/>
                    <a:pt x="396" y="394"/>
                  </a:cubicBezTo>
                  <a:cubicBezTo>
                    <a:pt x="396" y="394"/>
                    <a:pt x="397" y="393"/>
                    <a:pt x="397" y="392"/>
                  </a:cubicBezTo>
                  <a:cubicBezTo>
                    <a:pt x="397" y="392"/>
                    <a:pt x="397" y="393"/>
                    <a:pt x="397" y="393"/>
                  </a:cubicBezTo>
                  <a:cubicBezTo>
                    <a:pt x="398" y="396"/>
                    <a:pt x="399" y="397"/>
                    <a:pt x="400" y="397"/>
                  </a:cubicBezTo>
                  <a:cubicBezTo>
                    <a:pt x="420" y="402"/>
                    <a:pt x="420" y="402"/>
                    <a:pt x="420" y="402"/>
                  </a:cubicBezTo>
                  <a:cubicBezTo>
                    <a:pt x="420" y="402"/>
                    <a:pt x="428" y="404"/>
                    <a:pt x="428" y="404"/>
                  </a:cubicBezTo>
                  <a:cubicBezTo>
                    <a:pt x="430" y="404"/>
                    <a:pt x="431" y="404"/>
                    <a:pt x="431" y="403"/>
                  </a:cubicBezTo>
                  <a:cubicBezTo>
                    <a:pt x="431" y="403"/>
                    <a:pt x="432" y="402"/>
                    <a:pt x="432" y="401"/>
                  </a:cubicBezTo>
                  <a:cubicBezTo>
                    <a:pt x="432" y="401"/>
                    <a:pt x="432" y="401"/>
                    <a:pt x="431" y="400"/>
                  </a:cubicBezTo>
                  <a:cubicBezTo>
                    <a:pt x="431" y="398"/>
                    <a:pt x="431" y="396"/>
                    <a:pt x="430" y="394"/>
                  </a:cubicBezTo>
                  <a:cubicBezTo>
                    <a:pt x="431" y="397"/>
                    <a:pt x="431" y="400"/>
                    <a:pt x="433" y="403"/>
                  </a:cubicBezTo>
                  <a:cubicBezTo>
                    <a:pt x="433" y="404"/>
                    <a:pt x="435" y="406"/>
                    <a:pt x="436" y="406"/>
                  </a:cubicBezTo>
                  <a:cubicBezTo>
                    <a:pt x="442" y="409"/>
                    <a:pt x="445" y="411"/>
                    <a:pt x="450" y="419"/>
                  </a:cubicBezTo>
                  <a:cubicBezTo>
                    <a:pt x="451" y="420"/>
                    <a:pt x="451" y="420"/>
                    <a:pt x="451" y="420"/>
                  </a:cubicBezTo>
                  <a:cubicBezTo>
                    <a:pt x="453" y="420"/>
                    <a:pt x="453" y="420"/>
                    <a:pt x="453" y="420"/>
                  </a:cubicBezTo>
                  <a:cubicBezTo>
                    <a:pt x="453" y="420"/>
                    <a:pt x="452" y="420"/>
                    <a:pt x="452" y="420"/>
                  </a:cubicBezTo>
                  <a:cubicBezTo>
                    <a:pt x="454" y="421"/>
                    <a:pt x="454" y="421"/>
                    <a:pt x="454" y="421"/>
                  </a:cubicBezTo>
                  <a:cubicBezTo>
                    <a:pt x="456" y="422"/>
                    <a:pt x="459" y="420"/>
                    <a:pt x="460" y="420"/>
                  </a:cubicBezTo>
                  <a:cubicBezTo>
                    <a:pt x="462" y="419"/>
                    <a:pt x="462" y="419"/>
                    <a:pt x="462" y="419"/>
                  </a:cubicBezTo>
                  <a:cubicBezTo>
                    <a:pt x="462" y="418"/>
                    <a:pt x="465" y="415"/>
                    <a:pt x="465" y="415"/>
                  </a:cubicBezTo>
                  <a:cubicBezTo>
                    <a:pt x="465" y="415"/>
                    <a:pt x="473" y="404"/>
                    <a:pt x="473" y="404"/>
                  </a:cubicBezTo>
                  <a:cubicBezTo>
                    <a:pt x="473" y="403"/>
                    <a:pt x="473" y="403"/>
                    <a:pt x="473" y="403"/>
                  </a:cubicBezTo>
                  <a:cubicBezTo>
                    <a:pt x="479" y="393"/>
                    <a:pt x="486" y="382"/>
                    <a:pt x="494" y="381"/>
                  </a:cubicBezTo>
                  <a:cubicBezTo>
                    <a:pt x="494" y="381"/>
                    <a:pt x="495" y="380"/>
                    <a:pt x="495" y="380"/>
                  </a:cubicBezTo>
                  <a:cubicBezTo>
                    <a:pt x="495" y="371"/>
                    <a:pt x="495" y="371"/>
                    <a:pt x="495" y="371"/>
                  </a:cubicBezTo>
                  <a:cubicBezTo>
                    <a:pt x="494" y="353"/>
                    <a:pt x="494" y="353"/>
                    <a:pt x="494" y="353"/>
                  </a:cubicBezTo>
                  <a:cubicBezTo>
                    <a:pt x="494" y="352"/>
                    <a:pt x="494" y="351"/>
                    <a:pt x="494" y="351"/>
                  </a:cubicBezTo>
                  <a:cubicBezTo>
                    <a:pt x="494" y="351"/>
                    <a:pt x="494" y="351"/>
                    <a:pt x="494" y="350"/>
                  </a:cubicBezTo>
                  <a:cubicBezTo>
                    <a:pt x="493" y="326"/>
                    <a:pt x="491" y="309"/>
                    <a:pt x="489" y="294"/>
                  </a:cubicBezTo>
                  <a:cubicBezTo>
                    <a:pt x="489" y="294"/>
                    <a:pt x="489" y="292"/>
                    <a:pt x="489" y="292"/>
                  </a:cubicBezTo>
                  <a:cubicBezTo>
                    <a:pt x="489" y="290"/>
                    <a:pt x="490" y="288"/>
                    <a:pt x="493" y="288"/>
                  </a:cubicBezTo>
                  <a:cubicBezTo>
                    <a:pt x="495" y="288"/>
                    <a:pt x="497" y="290"/>
                    <a:pt x="497" y="292"/>
                  </a:cubicBezTo>
                  <a:cubicBezTo>
                    <a:pt x="497" y="293"/>
                    <a:pt x="497" y="293"/>
                    <a:pt x="497" y="293"/>
                  </a:cubicBezTo>
                  <a:cubicBezTo>
                    <a:pt x="499" y="307"/>
                    <a:pt x="499" y="322"/>
                    <a:pt x="499" y="340"/>
                  </a:cubicBezTo>
                  <a:cubicBezTo>
                    <a:pt x="499" y="351"/>
                    <a:pt x="499" y="351"/>
                    <a:pt x="499" y="351"/>
                  </a:cubicBezTo>
                  <a:cubicBezTo>
                    <a:pt x="499" y="351"/>
                    <a:pt x="499" y="351"/>
                    <a:pt x="499" y="351"/>
                  </a:cubicBezTo>
                  <a:cubicBezTo>
                    <a:pt x="499" y="351"/>
                    <a:pt x="499" y="351"/>
                    <a:pt x="499" y="351"/>
                  </a:cubicBezTo>
                  <a:cubicBezTo>
                    <a:pt x="499" y="351"/>
                    <a:pt x="499" y="352"/>
                    <a:pt x="499" y="352"/>
                  </a:cubicBezTo>
                  <a:cubicBezTo>
                    <a:pt x="500" y="369"/>
                    <a:pt x="500" y="369"/>
                    <a:pt x="500" y="369"/>
                  </a:cubicBezTo>
                  <a:cubicBezTo>
                    <a:pt x="500" y="370"/>
                    <a:pt x="500" y="370"/>
                    <a:pt x="501" y="370"/>
                  </a:cubicBezTo>
                  <a:cubicBezTo>
                    <a:pt x="502" y="370"/>
                    <a:pt x="503" y="370"/>
                    <a:pt x="503" y="369"/>
                  </a:cubicBezTo>
                  <a:cubicBezTo>
                    <a:pt x="503" y="352"/>
                    <a:pt x="503" y="352"/>
                    <a:pt x="503" y="352"/>
                  </a:cubicBezTo>
                  <a:cubicBezTo>
                    <a:pt x="503" y="352"/>
                    <a:pt x="503" y="352"/>
                    <a:pt x="503" y="351"/>
                  </a:cubicBezTo>
                  <a:cubicBezTo>
                    <a:pt x="503" y="351"/>
                    <a:pt x="503" y="351"/>
                    <a:pt x="503" y="351"/>
                  </a:cubicBezTo>
                  <a:cubicBezTo>
                    <a:pt x="503" y="351"/>
                    <a:pt x="503" y="351"/>
                    <a:pt x="503" y="350"/>
                  </a:cubicBezTo>
                  <a:cubicBezTo>
                    <a:pt x="503" y="338"/>
                    <a:pt x="503" y="338"/>
                    <a:pt x="503" y="338"/>
                  </a:cubicBezTo>
                  <a:cubicBezTo>
                    <a:pt x="503" y="322"/>
                    <a:pt x="503" y="307"/>
                    <a:pt x="505" y="294"/>
                  </a:cubicBezTo>
                  <a:cubicBezTo>
                    <a:pt x="505" y="294"/>
                    <a:pt x="505" y="293"/>
                    <a:pt x="505" y="293"/>
                  </a:cubicBezTo>
                  <a:cubicBezTo>
                    <a:pt x="505" y="292"/>
                    <a:pt x="505" y="292"/>
                    <a:pt x="505" y="292"/>
                  </a:cubicBezTo>
                  <a:cubicBezTo>
                    <a:pt x="505" y="290"/>
                    <a:pt x="507" y="288"/>
                    <a:pt x="509" y="288"/>
                  </a:cubicBezTo>
                  <a:cubicBezTo>
                    <a:pt x="511" y="288"/>
                    <a:pt x="513" y="290"/>
                    <a:pt x="513" y="292"/>
                  </a:cubicBezTo>
                  <a:cubicBezTo>
                    <a:pt x="513" y="294"/>
                    <a:pt x="513" y="294"/>
                    <a:pt x="513" y="294"/>
                  </a:cubicBezTo>
                  <a:cubicBezTo>
                    <a:pt x="511" y="310"/>
                    <a:pt x="509" y="327"/>
                    <a:pt x="508" y="350"/>
                  </a:cubicBezTo>
                  <a:cubicBezTo>
                    <a:pt x="508" y="351"/>
                    <a:pt x="509" y="351"/>
                    <a:pt x="509" y="351"/>
                  </a:cubicBezTo>
                  <a:cubicBezTo>
                    <a:pt x="509" y="351"/>
                    <a:pt x="509" y="351"/>
                    <a:pt x="509" y="351"/>
                  </a:cubicBezTo>
                  <a:cubicBezTo>
                    <a:pt x="509" y="351"/>
                    <a:pt x="509" y="352"/>
                    <a:pt x="509" y="352"/>
                  </a:cubicBezTo>
                  <a:cubicBezTo>
                    <a:pt x="508" y="352"/>
                    <a:pt x="508" y="352"/>
                    <a:pt x="508" y="352"/>
                  </a:cubicBezTo>
                  <a:cubicBezTo>
                    <a:pt x="508" y="371"/>
                    <a:pt x="508" y="371"/>
                    <a:pt x="508" y="371"/>
                  </a:cubicBezTo>
                  <a:cubicBezTo>
                    <a:pt x="508" y="380"/>
                    <a:pt x="508" y="380"/>
                    <a:pt x="508" y="380"/>
                  </a:cubicBezTo>
                  <a:cubicBezTo>
                    <a:pt x="508" y="380"/>
                    <a:pt x="508" y="381"/>
                    <a:pt x="509" y="381"/>
                  </a:cubicBezTo>
                  <a:cubicBezTo>
                    <a:pt x="517" y="382"/>
                    <a:pt x="523" y="392"/>
                    <a:pt x="529" y="402"/>
                  </a:cubicBezTo>
                  <a:cubicBezTo>
                    <a:pt x="534" y="408"/>
                    <a:pt x="538" y="415"/>
                    <a:pt x="542" y="417"/>
                  </a:cubicBezTo>
                  <a:cubicBezTo>
                    <a:pt x="543" y="418"/>
                    <a:pt x="545" y="419"/>
                    <a:pt x="548" y="419"/>
                  </a:cubicBezTo>
                  <a:cubicBezTo>
                    <a:pt x="547" y="419"/>
                    <a:pt x="546" y="419"/>
                    <a:pt x="545" y="419"/>
                  </a:cubicBezTo>
                  <a:cubicBezTo>
                    <a:pt x="542" y="419"/>
                    <a:pt x="542" y="419"/>
                    <a:pt x="542" y="419"/>
                  </a:cubicBezTo>
                  <a:cubicBezTo>
                    <a:pt x="542" y="419"/>
                    <a:pt x="541" y="419"/>
                    <a:pt x="541" y="419"/>
                  </a:cubicBezTo>
                  <a:cubicBezTo>
                    <a:pt x="540" y="420"/>
                    <a:pt x="540" y="420"/>
                    <a:pt x="541" y="421"/>
                  </a:cubicBezTo>
                  <a:cubicBezTo>
                    <a:pt x="543" y="424"/>
                    <a:pt x="543" y="424"/>
                    <a:pt x="543" y="424"/>
                  </a:cubicBezTo>
                  <a:cubicBezTo>
                    <a:pt x="544" y="427"/>
                    <a:pt x="545" y="427"/>
                    <a:pt x="546" y="427"/>
                  </a:cubicBezTo>
                  <a:cubicBezTo>
                    <a:pt x="547" y="427"/>
                    <a:pt x="548" y="427"/>
                    <a:pt x="548" y="426"/>
                  </a:cubicBezTo>
                  <a:cubicBezTo>
                    <a:pt x="552" y="418"/>
                    <a:pt x="557" y="412"/>
                    <a:pt x="563" y="408"/>
                  </a:cubicBezTo>
                  <a:cubicBezTo>
                    <a:pt x="564" y="408"/>
                    <a:pt x="565" y="406"/>
                    <a:pt x="565" y="404"/>
                  </a:cubicBezTo>
                  <a:cubicBezTo>
                    <a:pt x="565" y="404"/>
                    <a:pt x="565" y="404"/>
                    <a:pt x="565" y="404"/>
                  </a:cubicBezTo>
                  <a:cubicBezTo>
                    <a:pt x="565" y="403"/>
                    <a:pt x="565" y="403"/>
                    <a:pt x="565" y="403"/>
                  </a:cubicBezTo>
                  <a:cubicBezTo>
                    <a:pt x="565" y="404"/>
                    <a:pt x="566" y="405"/>
                    <a:pt x="567" y="405"/>
                  </a:cubicBezTo>
                  <a:cubicBezTo>
                    <a:pt x="568" y="405"/>
                    <a:pt x="569" y="406"/>
                    <a:pt x="569" y="405"/>
                  </a:cubicBezTo>
                  <a:cubicBezTo>
                    <a:pt x="569" y="405"/>
                    <a:pt x="582" y="402"/>
                    <a:pt x="582" y="402"/>
                  </a:cubicBezTo>
                  <a:cubicBezTo>
                    <a:pt x="599" y="398"/>
                    <a:pt x="599" y="398"/>
                    <a:pt x="599" y="398"/>
                  </a:cubicBezTo>
                  <a:cubicBezTo>
                    <a:pt x="602" y="397"/>
                    <a:pt x="603" y="395"/>
                    <a:pt x="603" y="393"/>
                  </a:cubicBezTo>
                  <a:cubicBezTo>
                    <a:pt x="603" y="393"/>
                    <a:pt x="603" y="393"/>
                    <a:pt x="603" y="393"/>
                  </a:cubicBezTo>
                  <a:cubicBezTo>
                    <a:pt x="603" y="393"/>
                    <a:pt x="603" y="394"/>
                    <a:pt x="604" y="395"/>
                  </a:cubicBezTo>
                  <a:cubicBezTo>
                    <a:pt x="605" y="396"/>
                    <a:pt x="606" y="396"/>
                    <a:pt x="608" y="395"/>
                  </a:cubicBezTo>
                  <a:cubicBezTo>
                    <a:pt x="608" y="395"/>
                    <a:pt x="625" y="390"/>
                    <a:pt x="625" y="390"/>
                  </a:cubicBezTo>
                  <a:cubicBezTo>
                    <a:pt x="634" y="387"/>
                    <a:pt x="641" y="385"/>
                    <a:pt x="649" y="381"/>
                  </a:cubicBezTo>
                  <a:cubicBezTo>
                    <a:pt x="652" y="381"/>
                    <a:pt x="653" y="379"/>
                    <a:pt x="653" y="376"/>
                  </a:cubicBezTo>
                  <a:cubicBezTo>
                    <a:pt x="653" y="376"/>
                    <a:pt x="653" y="376"/>
                    <a:pt x="653" y="376"/>
                  </a:cubicBezTo>
                  <a:cubicBezTo>
                    <a:pt x="652" y="365"/>
                    <a:pt x="648" y="356"/>
                    <a:pt x="645" y="347"/>
                  </a:cubicBezTo>
                  <a:cubicBezTo>
                    <a:pt x="648" y="356"/>
                    <a:pt x="652" y="365"/>
                    <a:pt x="653" y="375"/>
                  </a:cubicBezTo>
                  <a:cubicBezTo>
                    <a:pt x="653" y="376"/>
                    <a:pt x="653" y="378"/>
                    <a:pt x="654" y="378"/>
                  </a:cubicBezTo>
                  <a:cubicBezTo>
                    <a:pt x="655" y="379"/>
                    <a:pt x="656" y="378"/>
                    <a:pt x="657" y="378"/>
                  </a:cubicBezTo>
                  <a:cubicBezTo>
                    <a:pt x="657" y="378"/>
                    <a:pt x="678" y="368"/>
                    <a:pt x="678" y="368"/>
                  </a:cubicBezTo>
                  <a:cubicBezTo>
                    <a:pt x="686" y="364"/>
                    <a:pt x="694" y="361"/>
                    <a:pt x="701" y="358"/>
                  </a:cubicBezTo>
                  <a:cubicBezTo>
                    <a:pt x="701" y="358"/>
                    <a:pt x="701" y="358"/>
                    <a:pt x="701" y="358"/>
                  </a:cubicBezTo>
                  <a:cubicBezTo>
                    <a:pt x="701" y="358"/>
                    <a:pt x="703" y="357"/>
                    <a:pt x="703" y="357"/>
                  </a:cubicBezTo>
                  <a:cubicBezTo>
                    <a:pt x="703" y="353"/>
                    <a:pt x="703" y="353"/>
                    <a:pt x="703" y="353"/>
                  </a:cubicBezTo>
                  <a:cubicBezTo>
                    <a:pt x="703" y="353"/>
                    <a:pt x="700" y="347"/>
                    <a:pt x="700" y="346"/>
                  </a:cubicBezTo>
                  <a:cubicBezTo>
                    <a:pt x="703" y="353"/>
                    <a:pt x="703" y="353"/>
                    <a:pt x="703" y="353"/>
                  </a:cubicBezTo>
                  <a:cubicBezTo>
                    <a:pt x="705" y="357"/>
                    <a:pt x="712" y="355"/>
                    <a:pt x="722" y="353"/>
                  </a:cubicBezTo>
                  <a:cubicBezTo>
                    <a:pt x="725" y="352"/>
                    <a:pt x="725" y="352"/>
                    <a:pt x="725" y="352"/>
                  </a:cubicBezTo>
                  <a:cubicBezTo>
                    <a:pt x="731" y="351"/>
                    <a:pt x="731" y="351"/>
                    <a:pt x="731" y="351"/>
                  </a:cubicBezTo>
                  <a:cubicBezTo>
                    <a:pt x="731" y="350"/>
                    <a:pt x="733" y="349"/>
                    <a:pt x="733" y="349"/>
                  </a:cubicBezTo>
                  <a:cubicBezTo>
                    <a:pt x="733" y="346"/>
                    <a:pt x="733" y="346"/>
                    <a:pt x="733" y="346"/>
                  </a:cubicBezTo>
                  <a:cubicBezTo>
                    <a:pt x="733" y="344"/>
                    <a:pt x="732" y="342"/>
                    <a:pt x="732" y="340"/>
                  </a:cubicBezTo>
                  <a:cubicBezTo>
                    <a:pt x="732" y="342"/>
                    <a:pt x="733" y="344"/>
                    <a:pt x="733" y="346"/>
                  </a:cubicBezTo>
                  <a:cubicBezTo>
                    <a:pt x="733" y="346"/>
                    <a:pt x="735" y="348"/>
                    <a:pt x="735" y="348"/>
                  </a:cubicBezTo>
                  <a:cubicBezTo>
                    <a:pt x="738" y="348"/>
                    <a:pt x="738" y="348"/>
                    <a:pt x="738" y="348"/>
                  </a:cubicBezTo>
                  <a:cubicBezTo>
                    <a:pt x="739" y="348"/>
                    <a:pt x="739" y="348"/>
                    <a:pt x="739" y="348"/>
                  </a:cubicBezTo>
                  <a:cubicBezTo>
                    <a:pt x="759" y="342"/>
                    <a:pt x="770" y="338"/>
                    <a:pt x="777" y="331"/>
                  </a:cubicBezTo>
                  <a:cubicBezTo>
                    <a:pt x="784" y="324"/>
                    <a:pt x="787" y="316"/>
                    <a:pt x="787" y="303"/>
                  </a:cubicBezTo>
                  <a:cubicBezTo>
                    <a:pt x="787" y="300"/>
                    <a:pt x="787" y="297"/>
                    <a:pt x="787" y="294"/>
                  </a:cubicBezTo>
                  <a:cubicBezTo>
                    <a:pt x="787" y="289"/>
                    <a:pt x="787" y="289"/>
                    <a:pt x="787" y="289"/>
                  </a:cubicBezTo>
                  <a:cubicBezTo>
                    <a:pt x="786" y="277"/>
                    <a:pt x="786" y="277"/>
                    <a:pt x="785" y="270"/>
                  </a:cubicBezTo>
                  <a:cubicBezTo>
                    <a:pt x="782" y="258"/>
                    <a:pt x="782" y="258"/>
                    <a:pt x="782" y="258"/>
                  </a:cubicBezTo>
                  <a:cubicBezTo>
                    <a:pt x="780" y="248"/>
                    <a:pt x="776" y="232"/>
                    <a:pt x="772" y="216"/>
                  </a:cubicBezTo>
                  <a:cubicBezTo>
                    <a:pt x="762" y="178"/>
                    <a:pt x="756" y="147"/>
                    <a:pt x="756" y="131"/>
                  </a:cubicBezTo>
                  <a:cubicBezTo>
                    <a:pt x="756" y="131"/>
                    <a:pt x="756" y="131"/>
                    <a:pt x="756" y="131"/>
                  </a:cubicBezTo>
                  <a:cubicBezTo>
                    <a:pt x="756" y="145"/>
                    <a:pt x="762" y="173"/>
                    <a:pt x="773" y="215"/>
                  </a:cubicBezTo>
                  <a:cubicBezTo>
                    <a:pt x="774" y="220"/>
                    <a:pt x="774" y="220"/>
                    <a:pt x="774" y="220"/>
                  </a:cubicBezTo>
                  <a:cubicBezTo>
                    <a:pt x="774" y="221"/>
                    <a:pt x="775" y="221"/>
                    <a:pt x="776" y="221"/>
                  </a:cubicBezTo>
                  <a:cubicBezTo>
                    <a:pt x="776" y="221"/>
                    <a:pt x="777" y="220"/>
                    <a:pt x="777" y="219"/>
                  </a:cubicBezTo>
                  <a:cubicBezTo>
                    <a:pt x="777" y="219"/>
                    <a:pt x="777" y="219"/>
                    <a:pt x="777" y="219"/>
                  </a:cubicBezTo>
                  <a:cubicBezTo>
                    <a:pt x="773" y="198"/>
                    <a:pt x="772" y="182"/>
                    <a:pt x="772" y="172"/>
                  </a:cubicBezTo>
                  <a:cubicBezTo>
                    <a:pt x="772" y="170"/>
                    <a:pt x="772" y="168"/>
                    <a:pt x="772" y="167"/>
                  </a:cubicBezTo>
                  <a:cubicBezTo>
                    <a:pt x="772" y="167"/>
                    <a:pt x="772" y="167"/>
                    <a:pt x="772" y="167"/>
                  </a:cubicBezTo>
                  <a:cubicBezTo>
                    <a:pt x="772" y="167"/>
                    <a:pt x="772" y="167"/>
                    <a:pt x="772" y="167"/>
                  </a:cubicBezTo>
                  <a:cubicBezTo>
                    <a:pt x="772" y="168"/>
                    <a:pt x="772" y="169"/>
                    <a:pt x="772" y="170"/>
                  </a:cubicBezTo>
                  <a:cubicBezTo>
                    <a:pt x="772" y="192"/>
                    <a:pt x="783" y="256"/>
                    <a:pt x="783" y="259"/>
                  </a:cubicBezTo>
                  <a:cubicBezTo>
                    <a:pt x="786" y="270"/>
                    <a:pt x="786" y="270"/>
                    <a:pt x="786" y="270"/>
                  </a:cubicBezTo>
                  <a:cubicBezTo>
                    <a:pt x="786" y="270"/>
                    <a:pt x="787" y="274"/>
                    <a:pt x="787" y="274"/>
                  </a:cubicBezTo>
                  <a:cubicBezTo>
                    <a:pt x="787" y="277"/>
                    <a:pt x="788" y="279"/>
                    <a:pt x="788" y="288"/>
                  </a:cubicBezTo>
                  <a:cubicBezTo>
                    <a:pt x="789" y="291"/>
                    <a:pt x="789" y="293"/>
                    <a:pt x="789" y="294"/>
                  </a:cubicBezTo>
                  <a:cubicBezTo>
                    <a:pt x="789" y="293"/>
                    <a:pt x="789" y="293"/>
                    <a:pt x="789" y="293"/>
                  </a:cubicBezTo>
                  <a:cubicBezTo>
                    <a:pt x="792" y="332"/>
                    <a:pt x="786" y="337"/>
                    <a:pt x="747" y="350"/>
                  </a:cubicBezTo>
                  <a:cubicBezTo>
                    <a:pt x="747" y="350"/>
                    <a:pt x="737" y="353"/>
                    <a:pt x="737" y="353"/>
                  </a:cubicBezTo>
                  <a:cubicBezTo>
                    <a:pt x="736" y="353"/>
                    <a:pt x="736" y="354"/>
                    <a:pt x="736" y="355"/>
                  </a:cubicBezTo>
                  <a:cubicBezTo>
                    <a:pt x="736" y="356"/>
                    <a:pt x="737" y="356"/>
                    <a:pt x="737" y="356"/>
                  </a:cubicBezTo>
                  <a:cubicBezTo>
                    <a:pt x="742" y="355"/>
                    <a:pt x="742" y="355"/>
                    <a:pt x="742" y="355"/>
                  </a:cubicBezTo>
                  <a:cubicBezTo>
                    <a:pt x="745" y="354"/>
                    <a:pt x="748" y="354"/>
                    <a:pt x="751" y="354"/>
                  </a:cubicBezTo>
                  <a:cubicBezTo>
                    <a:pt x="762" y="354"/>
                    <a:pt x="771" y="352"/>
                    <a:pt x="786" y="346"/>
                  </a:cubicBezTo>
                  <a:cubicBezTo>
                    <a:pt x="791" y="345"/>
                    <a:pt x="791" y="345"/>
                    <a:pt x="791" y="345"/>
                  </a:cubicBezTo>
                  <a:cubicBezTo>
                    <a:pt x="795" y="344"/>
                    <a:pt x="800" y="343"/>
                    <a:pt x="801" y="340"/>
                  </a:cubicBezTo>
                  <a:cubicBezTo>
                    <a:pt x="802" y="339"/>
                    <a:pt x="802" y="338"/>
                    <a:pt x="802" y="337"/>
                  </a:cubicBezTo>
                  <a:cubicBezTo>
                    <a:pt x="802" y="337"/>
                    <a:pt x="802" y="336"/>
                    <a:pt x="802" y="335"/>
                  </a:cubicBezTo>
                  <a:cubicBezTo>
                    <a:pt x="802" y="335"/>
                    <a:pt x="801" y="334"/>
                    <a:pt x="801" y="334"/>
                  </a:cubicBezTo>
                  <a:cubicBezTo>
                    <a:pt x="800" y="330"/>
                    <a:pt x="797" y="326"/>
                    <a:pt x="796" y="318"/>
                  </a:cubicBezTo>
                  <a:cubicBezTo>
                    <a:pt x="795" y="299"/>
                    <a:pt x="795" y="299"/>
                    <a:pt x="795" y="299"/>
                  </a:cubicBezTo>
                  <a:cubicBezTo>
                    <a:pt x="795" y="299"/>
                    <a:pt x="794" y="294"/>
                    <a:pt x="794" y="294"/>
                  </a:cubicBezTo>
                  <a:cubicBezTo>
                    <a:pt x="794" y="287"/>
                    <a:pt x="793" y="281"/>
                    <a:pt x="790" y="270"/>
                  </a:cubicBezTo>
                  <a:cubicBezTo>
                    <a:pt x="788" y="261"/>
                    <a:pt x="786" y="250"/>
                    <a:pt x="785" y="240"/>
                  </a:cubicBezTo>
                  <a:cubicBezTo>
                    <a:pt x="786" y="247"/>
                    <a:pt x="788" y="257"/>
                    <a:pt x="791" y="269"/>
                  </a:cubicBezTo>
                  <a:cubicBezTo>
                    <a:pt x="795" y="283"/>
                    <a:pt x="795" y="290"/>
                    <a:pt x="797" y="300"/>
                  </a:cubicBezTo>
                  <a:cubicBezTo>
                    <a:pt x="799" y="316"/>
                    <a:pt x="799" y="316"/>
                    <a:pt x="799" y="316"/>
                  </a:cubicBezTo>
                  <a:cubicBezTo>
                    <a:pt x="799" y="316"/>
                    <a:pt x="799" y="320"/>
                    <a:pt x="799" y="320"/>
                  </a:cubicBezTo>
                  <a:cubicBezTo>
                    <a:pt x="800" y="324"/>
                    <a:pt x="802" y="327"/>
                    <a:pt x="804" y="329"/>
                  </a:cubicBezTo>
                  <a:cubicBezTo>
                    <a:pt x="809" y="334"/>
                    <a:pt x="813" y="336"/>
                    <a:pt x="823" y="336"/>
                  </a:cubicBezTo>
                  <a:cubicBezTo>
                    <a:pt x="829" y="336"/>
                    <a:pt x="838" y="338"/>
                    <a:pt x="848" y="339"/>
                  </a:cubicBezTo>
                  <a:cubicBezTo>
                    <a:pt x="858" y="340"/>
                    <a:pt x="869" y="342"/>
                    <a:pt x="880" y="343"/>
                  </a:cubicBezTo>
                  <a:cubicBezTo>
                    <a:pt x="885" y="343"/>
                    <a:pt x="891" y="345"/>
                    <a:pt x="899" y="347"/>
                  </a:cubicBezTo>
                  <a:cubicBezTo>
                    <a:pt x="917" y="353"/>
                    <a:pt x="939" y="359"/>
                    <a:pt x="957" y="348"/>
                  </a:cubicBezTo>
                  <a:cubicBezTo>
                    <a:pt x="976" y="336"/>
                    <a:pt x="974" y="313"/>
                    <a:pt x="973" y="298"/>
                  </a:cubicBezTo>
                  <a:cubicBezTo>
                    <a:pt x="972" y="294"/>
                    <a:pt x="972" y="290"/>
                    <a:pt x="973" y="288"/>
                  </a:cubicBezTo>
                  <a:cubicBezTo>
                    <a:pt x="973" y="273"/>
                    <a:pt x="973" y="273"/>
                    <a:pt x="973" y="273"/>
                  </a:cubicBezTo>
                  <a:cubicBezTo>
                    <a:pt x="974" y="268"/>
                    <a:pt x="973" y="261"/>
                    <a:pt x="970" y="254"/>
                  </a:cubicBezTo>
                  <a:cubicBezTo>
                    <a:pt x="967" y="243"/>
                    <a:pt x="967" y="243"/>
                    <a:pt x="967" y="243"/>
                  </a:cubicBezTo>
                  <a:cubicBezTo>
                    <a:pt x="964" y="233"/>
                    <a:pt x="964" y="233"/>
                    <a:pt x="964" y="233"/>
                  </a:cubicBezTo>
                  <a:cubicBezTo>
                    <a:pt x="962" y="228"/>
                    <a:pt x="962" y="228"/>
                    <a:pt x="962" y="228"/>
                  </a:cubicBezTo>
                  <a:cubicBezTo>
                    <a:pt x="960" y="223"/>
                    <a:pt x="958" y="219"/>
                    <a:pt x="960" y="213"/>
                  </a:cubicBezTo>
                  <a:cubicBezTo>
                    <a:pt x="961" y="211"/>
                    <a:pt x="963" y="208"/>
                    <a:pt x="966" y="205"/>
                  </a:cubicBezTo>
                  <a:cubicBezTo>
                    <a:pt x="969" y="202"/>
                    <a:pt x="972" y="198"/>
                    <a:pt x="973" y="195"/>
                  </a:cubicBezTo>
                  <a:cubicBezTo>
                    <a:pt x="974" y="178"/>
                    <a:pt x="974" y="178"/>
                    <a:pt x="974" y="178"/>
                  </a:cubicBezTo>
                  <a:cubicBezTo>
                    <a:pt x="974" y="170"/>
                    <a:pt x="974" y="163"/>
                    <a:pt x="976" y="154"/>
                  </a:cubicBezTo>
                  <a:cubicBezTo>
                    <a:pt x="979" y="135"/>
                    <a:pt x="975" y="115"/>
                    <a:pt x="972" y="101"/>
                  </a:cubicBezTo>
                  <a:cubicBezTo>
                    <a:pt x="969" y="87"/>
                    <a:pt x="965" y="78"/>
                    <a:pt x="961" y="70"/>
                  </a:cubicBezTo>
                  <a:cubicBezTo>
                    <a:pt x="958" y="65"/>
                    <a:pt x="954" y="60"/>
                    <a:pt x="951" y="56"/>
                  </a:cubicBezTo>
                  <a:cubicBezTo>
                    <a:pt x="947" y="51"/>
                    <a:pt x="947" y="51"/>
                    <a:pt x="947" y="51"/>
                  </a:cubicBezTo>
                  <a:cubicBezTo>
                    <a:pt x="946" y="50"/>
                    <a:pt x="946" y="50"/>
                    <a:pt x="946" y="50"/>
                  </a:cubicBezTo>
                  <a:cubicBezTo>
                    <a:pt x="945" y="48"/>
                    <a:pt x="945" y="48"/>
                    <a:pt x="945" y="48"/>
                  </a:cubicBezTo>
                  <a:cubicBezTo>
                    <a:pt x="942" y="45"/>
                    <a:pt x="939" y="40"/>
                    <a:pt x="936" y="40"/>
                  </a:cubicBezTo>
                  <a:cubicBezTo>
                    <a:pt x="930" y="39"/>
                    <a:pt x="926" y="44"/>
                    <a:pt x="924" y="48"/>
                  </a:cubicBezTo>
                  <a:cubicBezTo>
                    <a:pt x="922" y="51"/>
                    <a:pt x="922" y="51"/>
                    <a:pt x="922" y="51"/>
                  </a:cubicBezTo>
                  <a:cubicBezTo>
                    <a:pt x="913" y="64"/>
                    <a:pt x="905" y="78"/>
                    <a:pt x="891" y="86"/>
                  </a:cubicBezTo>
                  <a:cubicBezTo>
                    <a:pt x="885" y="89"/>
                    <a:pt x="885" y="89"/>
                    <a:pt x="885" y="89"/>
                  </a:cubicBezTo>
                  <a:cubicBezTo>
                    <a:pt x="879" y="92"/>
                    <a:pt x="872" y="97"/>
                    <a:pt x="865" y="102"/>
                  </a:cubicBezTo>
                  <a:cubicBezTo>
                    <a:pt x="873" y="95"/>
                    <a:pt x="881" y="90"/>
                    <a:pt x="885" y="88"/>
                  </a:cubicBezTo>
                  <a:close/>
                  <a:moveTo>
                    <a:pt x="615" y="205"/>
                  </a:moveTo>
                  <a:cubicBezTo>
                    <a:pt x="615" y="205"/>
                    <a:pt x="615" y="205"/>
                    <a:pt x="615" y="205"/>
                  </a:cubicBezTo>
                  <a:cubicBezTo>
                    <a:pt x="615" y="205"/>
                    <a:pt x="615" y="205"/>
                    <a:pt x="615" y="205"/>
                  </a:cubicBezTo>
                  <a:cubicBezTo>
                    <a:pt x="615" y="205"/>
                    <a:pt x="615" y="205"/>
                    <a:pt x="615" y="20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7" name="Freeform 544">
              <a:extLst>
                <a:ext uri="{FF2B5EF4-FFF2-40B4-BE49-F238E27FC236}">
                  <a16:creationId xmlns:a16="http://schemas.microsoft.com/office/drawing/2014/main" id="{52097858-40E2-3681-ECF0-519FAE93A316}"/>
                </a:ext>
              </a:extLst>
            </p:cNvPr>
            <p:cNvSpPr>
              <a:spLocks noEditPoints="1"/>
            </p:cNvSpPr>
            <p:nvPr/>
          </p:nvSpPr>
          <p:spPr bwMode="auto">
            <a:xfrm>
              <a:off x="2755" y="2935"/>
              <a:ext cx="21" cy="16"/>
            </a:xfrm>
            <a:custGeom>
              <a:avLst/>
              <a:gdLst>
                <a:gd name="T0" fmla="*/ 0 w 7"/>
                <a:gd name="T1" fmla="*/ 32 h 5"/>
                <a:gd name="T2" fmla="*/ 0 w 7"/>
                <a:gd name="T3" fmla="*/ 102 h 5"/>
                <a:gd name="T4" fmla="*/ 108 w 7"/>
                <a:gd name="T5" fmla="*/ 163 h 5"/>
                <a:gd name="T6" fmla="*/ 189 w 7"/>
                <a:gd name="T7" fmla="*/ 134 h 5"/>
                <a:gd name="T8" fmla="*/ 189 w 7"/>
                <a:gd name="T9" fmla="*/ 61 h 5"/>
                <a:gd name="T10" fmla="*/ 135 w 7"/>
                <a:gd name="T11" fmla="*/ 32 h 5"/>
                <a:gd name="T12" fmla="*/ 54 w 7"/>
                <a:gd name="T13" fmla="*/ 32 h 5"/>
                <a:gd name="T14" fmla="*/ 0 w 7"/>
                <a:gd name="T15" fmla="*/ 32 h 5"/>
                <a:gd name="T16" fmla="*/ 27 w 7"/>
                <a:gd name="T17" fmla="*/ 102 h 5"/>
                <a:gd name="T18" fmla="*/ 54 w 7"/>
                <a:gd name="T19" fmla="*/ 102 h 5"/>
                <a:gd name="T20" fmla="*/ 27 w 7"/>
                <a:gd name="T21" fmla="*/ 102 h 5"/>
                <a:gd name="T22" fmla="*/ 135 w 7"/>
                <a:gd name="T23" fmla="*/ 134 h 5"/>
                <a:gd name="T24" fmla="*/ 135 w 7"/>
                <a:gd name="T25" fmla="*/ 134 h 5"/>
                <a:gd name="T26" fmla="*/ 135 w 7"/>
                <a:gd name="T27" fmla="*/ 134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5">
                  <a:moveTo>
                    <a:pt x="0" y="1"/>
                  </a:moveTo>
                  <a:cubicBezTo>
                    <a:pt x="0" y="2"/>
                    <a:pt x="0" y="2"/>
                    <a:pt x="0" y="3"/>
                  </a:cubicBezTo>
                  <a:cubicBezTo>
                    <a:pt x="2" y="4"/>
                    <a:pt x="3" y="5"/>
                    <a:pt x="4" y="5"/>
                  </a:cubicBezTo>
                  <a:cubicBezTo>
                    <a:pt x="5" y="5"/>
                    <a:pt x="6" y="5"/>
                    <a:pt x="7" y="4"/>
                  </a:cubicBezTo>
                  <a:cubicBezTo>
                    <a:pt x="7" y="3"/>
                    <a:pt x="7" y="3"/>
                    <a:pt x="7" y="2"/>
                  </a:cubicBezTo>
                  <a:cubicBezTo>
                    <a:pt x="6" y="2"/>
                    <a:pt x="6" y="1"/>
                    <a:pt x="5" y="1"/>
                  </a:cubicBezTo>
                  <a:cubicBezTo>
                    <a:pt x="4" y="1"/>
                    <a:pt x="3" y="1"/>
                    <a:pt x="2" y="1"/>
                  </a:cubicBezTo>
                  <a:cubicBezTo>
                    <a:pt x="2" y="0"/>
                    <a:pt x="1" y="0"/>
                    <a:pt x="0" y="1"/>
                  </a:cubicBezTo>
                  <a:close/>
                  <a:moveTo>
                    <a:pt x="1" y="3"/>
                  </a:moveTo>
                  <a:cubicBezTo>
                    <a:pt x="1" y="3"/>
                    <a:pt x="1" y="3"/>
                    <a:pt x="2" y="3"/>
                  </a:cubicBezTo>
                  <a:cubicBezTo>
                    <a:pt x="1" y="3"/>
                    <a:pt x="1" y="3"/>
                    <a:pt x="1" y="3"/>
                  </a:cubicBezTo>
                  <a:close/>
                  <a:moveTo>
                    <a:pt x="5" y="4"/>
                  </a:moveTo>
                  <a:cubicBezTo>
                    <a:pt x="5" y="4"/>
                    <a:pt x="5" y="4"/>
                    <a:pt x="5" y="4"/>
                  </a:cubicBezTo>
                  <a:cubicBezTo>
                    <a:pt x="5" y="4"/>
                    <a:pt x="5" y="4"/>
                    <a:pt x="5" y="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8" name="Freeform 545">
              <a:extLst>
                <a:ext uri="{FF2B5EF4-FFF2-40B4-BE49-F238E27FC236}">
                  <a16:creationId xmlns:a16="http://schemas.microsoft.com/office/drawing/2014/main" id="{46008E1D-1559-AAD8-AE6D-0D9A1C55F059}"/>
                </a:ext>
              </a:extLst>
            </p:cNvPr>
            <p:cNvSpPr>
              <a:spLocks noEditPoints="1"/>
            </p:cNvSpPr>
            <p:nvPr/>
          </p:nvSpPr>
          <p:spPr bwMode="auto">
            <a:xfrm>
              <a:off x="2821" y="2819"/>
              <a:ext cx="64" cy="80"/>
            </a:xfrm>
            <a:custGeom>
              <a:avLst/>
              <a:gdLst>
                <a:gd name="T0" fmla="*/ 512 w 21"/>
                <a:gd name="T1" fmla="*/ 0 h 25"/>
                <a:gd name="T2" fmla="*/ 55 w 21"/>
                <a:gd name="T3" fmla="*/ 685 h 25"/>
                <a:gd name="T4" fmla="*/ 0 w 21"/>
                <a:gd name="T5" fmla="*/ 717 h 25"/>
                <a:gd name="T6" fmla="*/ 0 w 21"/>
                <a:gd name="T7" fmla="*/ 787 h 25"/>
                <a:gd name="T8" fmla="*/ 55 w 21"/>
                <a:gd name="T9" fmla="*/ 787 h 25"/>
                <a:gd name="T10" fmla="*/ 344 w 21"/>
                <a:gd name="T11" fmla="*/ 717 h 25"/>
                <a:gd name="T12" fmla="*/ 427 w 21"/>
                <a:gd name="T13" fmla="*/ 656 h 25"/>
                <a:gd name="T14" fmla="*/ 427 w 21"/>
                <a:gd name="T15" fmla="*/ 656 h 25"/>
                <a:gd name="T16" fmla="*/ 594 w 21"/>
                <a:gd name="T17" fmla="*/ 61 h 25"/>
                <a:gd name="T18" fmla="*/ 567 w 21"/>
                <a:gd name="T19" fmla="*/ 32 h 25"/>
                <a:gd name="T20" fmla="*/ 512 w 21"/>
                <a:gd name="T21" fmla="*/ 0 h 25"/>
                <a:gd name="T22" fmla="*/ 482 w 21"/>
                <a:gd name="T23" fmla="*/ 163 h 25"/>
                <a:gd name="T24" fmla="*/ 372 w 21"/>
                <a:gd name="T25" fmla="*/ 595 h 25"/>
                <a:gd name="T26" fmla="*/ 317 w 21"/>
                <a:gd name="T27" fmla="*/ 624 h 25"/>
                <a:gd name="T28" fmla="*/ 140 w 21"/>
                <a:gd name="T29" fmla="*/ 685 h 25"/>
                <a:gd name="T30" fmla="*/ 482 w 21"/>
                <a:gd name="T31" fmla="*/ 16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 h="25">
                  <a:moveTo>
                    <a:pt x="18" y="0"/>
                  </a:moveTo>
                  <a:cubicBezTo>
                    <a:pt x="13" y="3"/>
                    <a:pt x="7" y="12"/>
                    <a:pt x="2" y="21"/>
                  </a:cubicBezTo>
                  <a:cubicBezTo>
                    <a:pt x="2" y="21"/>
                    <a:pt x="0" y="22"/>
                    <a:pt x="0" y="22"/>
                  </a:cubicBezTo>
                  <a:cubicBezTo>
                    <a:pt x="0" y="23"/>
                    <a:pt x="0" y="23"/>
                    <a:pt x="0" y="24"/>
                  </a:cubicBezTo>
                  <a:cubicBezTo>
                    <a:pt x="1" y="24"/>
                    <a:pt x="2" y="25"/>
                    <a:pt x="2" y="24"/>
                  </a:cubicBezTo>
                  <a:cubicBezTo>
                    <a:pt x="5" y="24"/>
                    <a:pt x="8" y="23"/>
                    <a:pt x="12" y="22"/>
                  </a:cubicBezTo>
                  <a:cubicBezTo>
                    <a:pt x="13" y="22"/>
                    <a:pt x="14" y="22"/>
                    <a:pt x="15" y="20"/>
                  </a:cubicBezTo>
                  <a:cubicBezTo>
                    <a:pt x="15" y="20"/>
                    <a:pt x="15" y="20"/>
                    <a:pt x="15" y="20"/>
                  </a:cubicBezTo>
                  <a:cubicBezTo>
                    <a:pt x="16" y="19"/>
                    <a:pt x="19" y="15"/>
                    <a:pt x="21" y="2"/>
                  </a:cubicBezTo>
                  <a:cubicBezTo>
                    <a:pt x="21" y="1"/>
                    <a:pt x="20" y="1"/>
                    <a:pt x="20" y="1"/>
                  </a:cubicBezTo>
                  <a:cubicBezTo>
                    <a:pt x="20" y="0"/>
                    <a:pt x="19" y="0"/>
                    <a:pt x="18" y="0"/>
                  </a:cubicBezTo>
                  <a:close/>
                  <a:moveTo>
                    <a:pt x="17" y="5"/>
                  </a:moveTo>
                  <a:cubicBezTo>
                    <a:pt x="16" y="14"/>
                    <a:pt x="14" y="18"/>
                    <a:pt x="13" y="18"/>
                  </a:cubicBezTo>
                  <a:cubicBezTo>
                    <a:pt x="12" y="19"/>
                    <a:pt x="12" y="19"/>
                    <a:pt x="11" y="19"/>
                  </a:cubicBezTo>
                  <a:cubicBezTo>
                    <a:pt x="9" y="20"/>
                    <a:pt x="7" y="20"/>
                    <a:pt x="5" y="21"/>
                  </a:cubicBezTo>
                  <a:cubicBezTo>
                    <a:pt x="9" y="15"/>
                    <a:pt x="13" y="8"/>
                    <a:pt x="17"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79" name="Freeform 546">
              <a:extLst>
                <a:ext uri="{FF2B5EF4-FFF2-40B4-BE49-F238E27FC236}">
                  <a16:creationId xmlns:a16="http://schemas.microsoft.com/office/drawing/2014/main" id="{9FA06A2D-6DE1-78FC-A567-5F069FB49BA3}"/>
                </a:ext>
              </a:extLst>
            </p:cNvPr>
            <p:cNvSpPr>
              <a:spLocks noEditPoints="1"/>
            </p:cNvSpPr>
            <p:nvPr/>
          </p:nvSpPr>
          <p:spPr bwMode="auto">
            <a:xfrm>
              <a:off x="2888" y="2812"/>
              <a:ext cx="33" cy="74"/>
            </a:xfrm>
            <a:custGeom>
              <a:avLst/>
              <a:gdLst>
                <a:gd name="T0" fmla="*/ 108 w 11"/>
                <a:gd name="T1" fmla="*/ 32 h 23"/>
                <a:gd name="T2" fmla="*/ 0 w 11"/>
                <a:gd name="T3" fmla="*/ 705 h 23"/>
                <a:gd name="T4" fmla="*/ 0 w 11"/>
                <a:gd name="T5" fmla="*/ 734 h 23"/>
                <a:gd name="T6" fmla="*/ 27 w 11"/>
                <a:gd name="T7" fmla="*/ 766 h 23"/>
                <a:gd name="T8" fmla="*/ 108 w 11"/>
                <a:gd name="T9" fmla="*/ 766 h 23"/>
                <a:gd name="T10" fmla="*/ 162 w 11"/>
                <a:gd name="T11" fmla="*/ 766 h 23"/>
                <a:gd name="T12" fmla="*/ 162 w 11"/>
                <a:gd name="T13" fmla="*/ 766 h 23"/>
                <a:gd name="T14" fmla="*/ 243 w 11"/>
                <a:gd name="T15" fmla="*/ 766 h 23"/>
                <a:gd name="T16" fmla="*/ 270 w 11"/>
                <a:gd name="T17" fmla="*/ 734 h 23"/>
                <a:gd name="T18" fmla="*/ 297 w 11"/>
                <a:gd name="T19" fmla="*/ 705 h 23"/>
                <a:gd name="T20" fmla="*/ 189 w 11"/>
                <a:gd name="T21" fmla="*/ 32 h 23"/>
                <a:gd name="T22" fmla="*/ 135 w 11"/>
                <a:gd name="T23" fmla="*/ 0 h 23"/>
                <a:gd name="T24" fmla="*/ 108 w 11"/>
                <a:gd name="T25" fmla="*/ 32 h 23"/>
                <a:gd name="T26" fmla="*/ 135 w 11"/>
                <a:gd name="T27" fmla="*/ 434 h 23"/>
                <a:gd name="T28" fmla="*/ 189 w 11"/>
                <a:gd name="T29" fmla="*/ 663 h 23"/>
                <a:gd name="T30" fmla="*/ 162 w 11"/>
                <a:gd name="T31" fmla="*/ 663 h 23"/>
                <a:gd name="T32" fmla="*/ 162 w 11"/>
                <a:gd name="T33" fmla="*/ 663 h 23"/>
                <a:gd name="T34" fmla="*/ 108 w 11"/>
                <a:gd name="T35" fmla="*/ 663 h 23"/>
                <a:gd name="T36" fmla="*/ 81 w 11"/>
                <a:gd name="T37" fmla="*/ 663 h 23"/>
                <a:gd name="T38" fmla="*/ 135 w 11"/>
                <a:gd name="T39" fmla="*/ 43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1" h="23">
                  <a:moveTo>
                    <a:pt x="4" y="1"/>
                  </a:moveTo>
                  <a:cubicBezTo>
                    <a:pt x="3" y="10"/>
                    <a:pt x="2" y="16"/>
                    <a:pt x="0" y="21"/>
                  </a:cubicBezTo>
                  <a:cubicBezTo>
                    <a:pt x="0" y="21"/>
                    <a:pt x="0" y="22"/>
                    <a:pt x="0" y="22"/>
                  </a:cubicBezTo>
                  <a:cubicBezTo>
                    <a:pt x="0" y="23"/>
                    <a:pt x="1" y="23"/>
                    <a:pt x="1" y="23"/>
                  </a:cubicBezTo>
                  <a:cubicBezTo>
                    <a:pt x="4" y="23"/>
                    <a:pt x="4" y="23"/>
                    <a:pt x="4" y="23"/>
                  </a:cubicBezTo>
                  <a:cubicBezTo>
                    <a:pt x="6" y="23"/>
                    <a:pt x="6" y="23"/>
                    <a:pt x="6" y="23"/>
                  </a:cubicBezTo>
                  <a:cubicBezTo>
                    <a:pt x="6" y="23"/>
                    <a:pt x="6" y="23"/>
                    <a:pt x="6" y="23"/>
                  </a:cubicBezTo>
                  <a:cubicBezTo>
                    <a:pt x="9" y="23"/>
                    <a:pt x="9" y="23"/>
                    <a:pt x="9" y="23"/>
                  </a:cubicBezTo>
                  <a:cubicBezTo>
                    <a:pt x="9" y="23"/>
                    <a:pt x="10" y="23"/>
                    <a:pt x="10" y="22"/>
                  </a:cubicBezTo>
                  <a:cubicBezTo>
                    <a:pt x="11" y="22"/>
                    <a:pt x="11" y="21"/>
                    <a:pt x="11" y="21"/>
                  </a:cubicBezTo>
                  <a:cubicBezTo>
                    <a:pt x="9" y="16"/>
                    <a:pt x="7" y="10"/>
                    <a:pt x="7" y="1"/>
                  </a:cubicBezTo>
                  <a:cubicBezTo>
                    <a:pt x="7" y="1"/>
                    <a:pt x="6" y="0"/>
                    <a:pt x="5" y="0"/>
                  </a:cubicBezTo>
                  <a:cubicBezTo>
                    <a:pt x="4" y="0"/>
                    <a:pt x="4" y="1"/>
                    <a:pt x="4" y="1"/>
                  </a:cubicBezTo>
                  <a:close/>
                  <a:moveTo>
                    <a:pt x="5" y="13"/>
                  </a:moveTo>
                  <a:cubicBezTo>
                    <a:pt x="6" y="16"/>
                    <a:pt x="7" y="18"/>
                    <a:pt x="7" y="20"/>
                  </a:cubicBezTo>
                  <a:cubicBezTo>
                    <a:pt x="7" y="20"/>
                    <a:pt x="6" y="20"/>
                    <a:pt x="6" y="20"/>
                  </a:cubicBezTo>
                  <a:cubicBezTo>
                    <a:pt x="6" y="20"/>
                    <a:pt x="6" y="20"/>
                    <a:pt x="6" y="20"/>
                  </a:cubicBezTo>
                  <a:cubicBezTo>
                    <a:pt x="4" y="20"/>
                    <a:pt x="4" y="20"/>
                    <a:pt x="4" y="20"/>
                  </a:cubicBezTo>
                  <a:cubicBezTo>
                    <a:pt x="4" y="20"/>
                    <a:pt x="4" y="20"/>
                    <a:pt x="3" y="20"/>
                  </a:cubicBezTo>
                  <a:cubicBezTo>
                    <a:pt x="4" y="18"/>
                    <a:pt x="5" y="16"/>
                    <a:pt x="5"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0" name="Freeform 547">
              <a:extLst>
                <a:ext uri="{FF2B5EF4-FFF2-40B4-BE49-F238E27FC236}">
                  <a16:creationId xmlns:a16="http://schemas.microsoft.com/office/drawing/2014/main" id="{4E7A8C49-8600-72F1-4B77-27958917BA8F}"/>
                </a:ext>
              </a:extLst>
            </p:cNvPr>
            <p:cNvSpPr>
              <a:spLocks noEditPoints="1"/>
            </p:cNvSpPr>
            <p:nvPr/>
          </p:nvSpPr>
          <p:spPr bwMode="auto">
            <a:xfrm>
              <a:off x="2924" y="2819"/>
              <a:ext cx="66" cy="83"/>
            </a:xfrm>
            <a:custGeom>
              <a:avLst/>
              <a:gdLst>
                <a:gd name="T0" fmla="*/ 0 w 22"/>
                <a:gd name="T1" fmla="*/ 32 h 26"/>
                <a:gd name="T2" fmla="*/ 0 w 22"/>
                <a:gd name="T3" fmla="*/ 61 h 26"/>
                <a:gd name="T4" fmla="*/ 162 w 22"/>
                <a:gd name="T5" fmla="*/ 651 h 26"/>
                <a:gd name="T6" fmla="*/ 243 w 22"/>
                <a:gd name="T7" fmla="*/ 712 h 26"/>
                <a:gd name="T8" fmla="*/ 243 w 22"/>
                <a:gd name="T9" fmla="*/ 712 h 26"/>
                <a:gd name="T10" fmla="*/ 540 w 22"/>
                <a:gd name="T11" fmla="*/ 846 h 26"/>
                <a:gd name="T12" fmla="*/ 594 w 22"/>
                <a:gd name="T13" fmla="*/ 846 h 26"/>
                <a:gd name="T14" fmla="*/ 594 w 22"/>
                <a:gd name="T15" fmla="*/ 785 h 26"/>
                <a:gd name="T16" fmla="*/ 513 w 22"/>
                <a:gd name="T17" fmla="*/ 623 h 26"/>
                <a:gd name="T18" fmla="*/ 54 w 22"/>
                <a:gd name="T19" fmla="*/ 0 h 26"/>
                <a:gd name="T20" fmla="*/ 0 w 22"/>
                <a:gd name="T21" fmla="*/ 32 h 26"/>
                <a:gd name="T22" fmla="*/ 243 w 22"/>
                <a:gd name="T23" fmla="*/ 651 h 26"/>
                <a:gd name="T24" fmla="*/ 243 w 22"/>
                <a:gd name="T25" fmla="*/ 623 h 26"/>
                <a:gd name="T26" fmla="*/ 216 w 22"/>
                <a:gd name="T27" fmla="*/ 581 h 26"/>
                <a:gd name="T28" fmla="*/ 81 w 22"/>
                <a:gd name="T29" fmla="*/ 163 h 26"/>
                <a:gd name="T30" fmla="*/ 432 w 22"/>
                <a:gd name="T31" fmla="*/ 683 h 26"/>
                <a:gd name="T32" fmla="*/ 459 w 22"/>
                <a:gd name="T33" fmla="*/ 712 h 26"/>
                <a:gd name="T34" fmla="*/ 243 w 22"/>
                <a:gd name="T35" fmla="*/ 65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2" h="26">
                  <a:moveTo>
                    <a:pt x="0" y="1"/>
                  </a:moveTo>
                  <a:cubicBezTo>
                    <a:pt x="0" y="1"/>
                    <a:pt x="0" y="1"/>
                    <a:pt x="0" y="2"/>
                  </a:cubicBezTo>
                  <a:cubicBezTo>
                    <a:pt x="1" y="15"/>
                    <a:pt x="4" y="19"/>
                    <a:pt x="6" y="20"/>
                  </a:cubicBezTo>
                  <a:cubicBezTo>
                    <a:pt x="7" y="22"/>
                    <a:pt x="8" y="22"/>
                    <a:pt x="9" y="22"/>
                  </a:cubicBezTo>
                  <a:cubicBezTo>
                    <a:pt x="9" y="22"/>
                    <a:pt x="9" y="22"/>
                    <a:pt x="9" y="22"/>
                  </a:cubicBezTo>
                  <a:cubicBezTo>
                    <a:pt x="13" y="23"/>
                    <a:pt x="17" y="24"/>
                    <a:pt x="20" y="26"/>
                  </a:cubicBezTo>
                  <a:cubicBezTo>
                    <a:pt x="21" y="26"/>
                    <a:pt x="21" y="26"/>
                    <a:pt x="22" y="26"/>
                  </a:cubicBezTo>
                  <a:cubicBezTo>
                    <a:pt x="22" y="25"/>
                    <a:pt x="22" y="24"/>
                    <a:pt x="22" y="24"/>
                  </a:cubicBezTo>
                  <a:cubicBezTo>
                    <a:pt x="19" y="19"/>
                    <a:pt x="19" y="19"/>
                    <a:pt x="19" y="19"/>
                  </a:cubicBezTo>
                  <a:cubicBezTo>
                    <a:pt x="14" y="12"/>
                    <a:pt x="8" y="3"/>
                    <a:pt x="2" y="0"/>
                  </a:cubicBezTo>
                  <a:cubicBezTo>
                    <a:pt x="1" y="0"/>
                    <a:pt x="1" y="0"/>
                    <a:pt x="0" y="1"/>
                  </a:cubicBezTo>
                  <a:close/>
                  <a:moveTo>
                    <a:pt x="9" y="20"/>
                  </a:moveTo>
                  <a:cubicBezTo>
                    <a:pt x="9" y="19"/>
                    <a:pt x="9" y="19"/>
                    <a:pt x="9" y="19"/>
                  </a:cubicBezTo>
                  <a:cubicBezTo>
                    <a:pt x="9" y="19"/>
                    <a:pt x="8" y="19"/>
                    <a:pt x="8" y="18"/>
                  </a:cubicBezTo>
                  <a:cubicBezTo>
                    <a:pt x="7" y="18"/>
                    <a:pt x="5" y="14"/>
                    <a:pt x="3" y="5"/>
                  </a:cubicBezTo>
                  <a:cubicBezTo>
                    <a:pt x="8" y="8"/>
                    <a:pt x="12" y="15"/>
                    <a:pt x="16" y="21"/>
                  </a:cubicBezTo>
                  <a:cubicBezTo>
                    <a:pt x="16" y="21"/>
                    <a:pt x="17" y="22"/>
                    <a:pt x="17" y="22"/>
                  </a:cubicBezTo>
                  <a:cubicBezTo>
                    <a:pt x="15" y="21"/>
                    <a:pt x="12" y="20"/>
                    <a:pt x="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1" name="Oval 548">
              <a:extLst>
                <a:ext uri="{FF2B5EF4-FFF2-40B4-BE49-F238E27FC236}">
                  <a16:creationId xmlns:a16="http://schemas.microsoft.com/office/drawing/2014/main" id="{F78C8E3C-576B-8ED6-E6A5-A7FDF66A4054}"/>
                </a:ext>
              </a:extLst>
            </p:cNvPr>
            <p:cNvSpPr>
              <a:spLocks noChangeArrowheads="1"/>
            </p:cNvSpPr>
            <p:nvPr/>
          </p:nvSpPr>
          <p:spPr bwMode="auto">
            <a:xfrm>
              <a:off x="2860" y="2507"/>
              <a:ext cx="34"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82" name="Oval 549">
              <a:extLst>
                <a:ext uri="{FF2B5EF4-FFF2-40B4-BE49-F238E27FC236}">
                  <a16:creationId xmlns:a16="http://schemas.microsoft.com/office/drawing/2014/main" id="{BA90CDA5-E600-E4AD-7B1A-F2A855766616}"/>
                </a:ext>
              </a:extLst>
            </p:cNvPr>
            <p:cNvSpPr>
              <a:spLocks noChangeArrowheads="1"/>
            </p:cNvSpPr>
            <p:nvPr/>
          </p:nvSpPr>
          <p:spPr bwMode="auto">
            <a:xfrm>
              <a:off x="2912" y="2507"/>
              <a:ext cx="33" cy="35"/>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83" name="Freeform 550">
              <a:extLst>
                <a:ext uri="{FF2B5EF4-FFF2-40B4-BE49-F238E27FC236}">
                  <a16:creationId xmlns:a16="http://schemas.microsoft.com/office/drawing/2014/main" id="{FB97E5DE-136B-1F18-69B8-EAD876B4BE81}"/>
                </a:ext>
              </a:extLst>
            </p:cNvPr>
            <p:cNvSpPr>
              <a:spLocks/>
            </p:cNvSpPr>
            <p:nvPr/>
          </p:nvSpPr>
          <p:spPr bwMode="auto">
            <a:xfrm>
              <a:off x="2743" y="3037"/>
              <a:ext cx="72" cy="49"/>
            </a:xfrm>
            <a:custGeom>
              <a:avLst/>
              <a:gdLst>
                <a:gd name="T0" fmla="*/ 27 w 24"/>
                <a:gd name="T1" fmla="*/ 310 h 15"/>
                <a:gd name="T2" fmla="*/ 297 w 24"/>
                <a:gd name="T3" fmla="*/ 33 h 15"/>
                <a:gd name="T4" fmla="*/ 621 w 24"/>
                <a:gd name="T5" fmla="*/ 212 h 15"/>
                <a:gd name="T6" fmla="*/ 351 w 24"/>
                <a:gd name="T7" fmla="*/ 490 h 15"/>
                <a:gd name="T8" fmla="*/ 27 w 24"/>
                <a:gd name="T9" fmla="*/ 31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5">
                  <a:moveTo>
                    <a:pt x="1" y="9"/>
                  </a:moveTo>
                  <a:cubicBezTo>
                    <a:pt x="0" y="5"/>
                    <a:pt x="5" y="2"/>
                    <a:pt x="11" y="1"/>
                  </a:cubicBezTo>
                  <a:cubicBezTo>
                    <a:pt x="17" y="0"/>
                    <a:pt x="23" y="2"/>
                    <a:pt x="23" y="6"/>
                  </a:cubicBezTo>
                  <a:cubicBezTo>
                    <a:pt x="24" y="9"/>
                    <a:pt x="19" y="13"/>
                    <a:pt x="13" y="14"/>
                  </a:cubicBezTo>
                  <a:cubicBezTo>
                    <a:pt x="7" y="15"/>
                    <a:pt x="1" y="12"/>
                    <a:pt x="1"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4" name="Freeform 551">
              <a:extLst>
                <a:ext uri="{FF2B5EF4-FFF2-40B4-BE49-F238E27FC236}">
                  <a16:creationId xmlns:a16="http://schemas.microsoft.com/office/drawing/2014/main" id="{2051611A-44A8-8947-A025-B88E1F7D532D}"/>
                </a:ext>
              </a:extLst>
            </p:cNvPr>
            <p:cNvSpPr>
              <a:spLocks/>
            </p:cNvSpPr>
            <p:nvPr/>
          </p:nvSpPr>
          <p:spPr bwMode="auto">
            <a:xfrm>
              <a:off x="2993" y="3034"/>
              <a:ext cx="70" cy="48"/>
            </a:xfrm>
            <a:custGeom>
              <a:avLst/>
              <a:gdLst>
                <a:gd name="T0" fmla="*/ 648 w 23"/>
                <a:gd name="T1" fmla="*/ 298 h 15"/>
                <a:gd name="T2" fmla="*/ 344 w 23"/>
                <a:gd name="T3" fmla="*/ 32 h 15"/>
                <a:gd name="T4" fmla="*/ 0 w 23"/>
                <a:gd name="T5" fmla="*/ 195 h 15"/>
                <a:gd name="T6" fmla="*/ 277 w 23"/>
                <a:gd name="T7" fmla="*/ 461 h 15"/>
                <a:gd name="T8" fmla="*/ 648 w 23"/>
                <a:gd name="T9" fmla="*/ 298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5">
                  <a:moveTo>
                    <a:pt x="23" y="9"/>
                  </a:moveTo>
                  <a:cubicBezTo>
                    <a:pt x="23" y="6"/>
                    <a:pt x="18" y="2"/>
                    <a:pt x="12" y="1"/>
                  </a:cubicBezTo>
                  <a:cubicBezTo>
                    <a:pt x="6" y="0"/>
                    <a:pt x="0" y="3"/>
                    <a:pt x="0" y="6"/>
                  </a:cubicBezTo>
                  <a:cubicBezTo>
                    <a:pt x="0" y="10"/>
                    <a:pt x="4" y="13"/>
                    <a:pt x="10" y="14"/>
                  </a:cubicBezTo>
                  <a:cubicBezTo>
                    <a:pt x="17" y="15"/>
                    <a:pt x="22" y="13"/>
                    <a:pt x="23" y="9"/>
                  </a:cubicBezTo>
                  <a:close/>
                </a:path>
              </a:pathLst>
            </a:cu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5" name="Oval 552">
              <a:extLst>
                <a:ext uri="{FF2B5EF4-FFF2-40B4-BE49-F238E27FC236}">
                  <a16:creationId xmlns:a16="http://schemas.microsoft.com/office/drawing/2014/main" id="{12B78EC0-13A2-9059-F459-9F7E3F3886FE}"/>
                </a:ext>
              </a:extLst>
            </p:cNvPr>
            <p:cNvSpPr>
              <a:spLocks noChangeArrowheads="1"/>
            </p:cNvSpPr>
            <p:nvPr/>
          </p:nvSpPr>
          <p:spPr bwMode="auto">
            <a:xfrm>
              <a:off x="2873"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86" name="Freeform 553">
              <a:extLst>
                <a:ext uri="{FF2B5EF4-FFF2-40B4-BE49-F238E27FC236}">
                  <a16:creationId xmlns:a16="http://schemas.microsoft.com/office/drawing/2014/main" id="{5E1DEDBA-56A8-5EC8-620C-8194C6583637}"/>
                </a:ext>
              </a:extLst>
            </p:cNvPr>
            <p:cNvSpPr>
              <a:spLocks noEditPoints="1"/>
            </p:cNvSpPr>
            <p:nvPr/>
          </p:nvSpPr>
          <p:spPr bwMode="auto">
            <a:xfrm>
              <a:off x="2867" y="2513"/>
              <a:ext cx="21" cy="23"/>
            </a:xfrm>
            <a:custGeom>
              <a:avLst/>
              <a:gdLst>
                <a:gd name="T0" fmla="*/ 0 w 7"/>
                <a:gd name="T1" fmla="*/ 108 h 7"/>
                <a:gd name="T2" fmla="*/ 108 w 7"/>
                <a:gd name="T3" fmla="*/ 250 h 7"/>
                <a:gd name="T4" fmla="*/ 189 w 7"/>
                <a:gd name="T5" fmla="*/ 108 h 7"/>
                <a:gd name="T6" fmla="*/ 108 w 7"/>
                <a:gd name="T7" fmla="*/ 0 h 7"/>
                <a:gd name="T8" fmla="*/ 0 w 7"/>
                <a:gd name="T9" fmla="*/ 108 h 7"/>
                <a:gd name="T10" fmla="*/ 81 w 7"/>
                <a:gd name="T11" fmla="*/ 108 h 7"/>
                <a:gd name="T12" fmla="*/ 108 w 7"/>
                <a:gd name="T13" fmla="*/ 108 h 7"/>
                <a:gd name="T14" fmla="*/ 108 w 7"/>
                <a:gd name="T15" fmla="*/ 108 h 7"/>
                <a:gd name="T16" fmla="*/ 108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2" y="7"/>
                    <a:pt x="4" y="7"/>
                  </a:cubicBezTo>
                  <a:cubicBezTo>
                    <a:pt x="6" y="7"/>
                    <a:pt x="7" y="5"/>
                    <a:pt x="7" y="3"/>
                  </a:cubicBezTo>
                  <a:cubicBezTo>
                    <a:pt x="7" y="2"/>
                    <a:pt x="6" y="0"/>
                    <a:pt x="4" y="0"/>
                  </a:cubicBezTo>
                  <a:cubicBezTo>
                    <a:pt x="2" y="0"/>
                    <a:pt x="0" y="2"/>
                    <a:pt x="0" y="3"/>
                  </a:cubicBezTo>
                  <a:close/>
                  <a:moveTo>
                    <a:pt x="3" y="3"/>
                  </a:moveTo>
                  <a:cubicBezTo>
                    <a:pt x="3" y="3"/>
                    <a:pt x="3" y="3"/>
                    <a:pt x="4" y="3"/>
                  </a:cubicBezTo>
                  <a:cubicBezTo>
                    <a:pt x="4" y="3"/>
                    <a:pt x="4" y="3"/>
                    <a:pt x="4" y="3"/>
                  </a:cubicBezTo>
                  <a:cubicBezTo>
                    <a:pt x="4" y="4"/>
                    <a:pt x="4" y="4"/>
                    <a:pt x="4"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7" name="Oval 554">
              <a:extLst>
                <a:ext uri="{FF2B5EF4-FFF2-40B4-BE49-F238E27FC236}">
                  <a16:creationId xmlns:a16="http://schemas.microsoft.com/office/drawing/2014/main" id="{21F8C636-23EE-4343-4EA4-B5712B170E99}"/>
                </a:ext>
              </a:extLst>
            </p:cNvPr>
            <p:cNvSpPr>
              <a:spLocks noChangeArrowheads="1"/>
            </p:cNvSpPr>
            <p:nvPr/>
          </p:nvSpPr>
          <p:spPr bwMode="auto">
            <a:xfrm>
              <a:off x="2924" y="2520"/>
              <a:ext cx="9" cy="9"/>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88" name="Freeform 555">
              <a:extLst>
                <a:ext uri="{FF2B5EF4-FFF2-40B4-BE49-F238E27FC236}">
                  <a16:creationId xmlns:a16="http://schemas.microsoft.com/office/drawing/2014/main" id="{A3D4FA6F-4EA4-EF74-1122-F51B039D3DE7}"/>
                </a:ext>
              </a:extLst>
            </p:cNvPr>
            <p:cNvSpPr>
              <a:spLocks noEditPoints="1"/>
            </p:cNvSpPr>
            <p:nvPr/>
          </p:nvSpPr>
          <p:spPr bwMode="auto">
            <a:xfrm>
              <a:off x="2918" y="2513"/>
              <a:ext cx="21" cy="23"/>
            </a:xfrm>
            <a:custGeom>
              <a:avLst/>
              <a:gdLst>
                <a:gd name="T0" fmla="*/ 0 w 7"/>
                <a:gd name="T1" fmla="*/ 108 h 7"/>
                <a:gd name="T2" fmla="*/ 81 w 7"/>
                <a:gd name="T3" fmla="*/ 250 h 7"/>
                <a:gd name="T4" fmla="*/ 189 w 7"/>
                <a:gd name="T5" fmla="*/ 108 h 7"/>
                <a:gd name="T6" fmla="*/ 81 w 7"/>
                <a:gd name="T7" fmla="*/ 0 h 7"/>
                <a:gd name="T8" fmla="*/ 0 w 7"/>
                <a:gd name="T9" fmla="*/ 108 h 7"/>
                <a:gd name="T10" fmla="*/ 81 w 7"/>
                <a:gd name="T11" fmla="*/ 108 h 7"/>
                <a:gd name="T12" fmla="*/ 81 w 7"/>
                <a:gd name="T13" fmla="*/ 108 h 7"/>
                <a:gd name="T14" fmla="*/ 108 w 7"/>
                <a:gd name="T15" fmla="*/ 108 h 7"/>
                <a:gd name="T16" fmla="*/ 81 w 7"/>
                <a:gd name="T17" fmla="*/ 141 h 7"/>
                <a:gd name="T18" fmla="*/ 81 w 7"/>
                <a:gd name="T19" fmla="*/ 108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7">
                  <a:moveTo>
                    <a:pt x="0" y="3"/>
                  </a:moveTo>
                  <a:cubicBezTo>
                    <a:pt x="0" y="5"/>
                    <a:pt x="1" y="7"/>
                    <a:pt x="3" y="7"/>
                  </a:cubicBezTo>
                  <a:cubicBezTo>
                    <a:pt x="5" y="7"/>
                    <a:pt x="7" y="5"/>
                    <a:pt x="7" y="3"/>
                  </a:cubicBezTo>
                  <a:cubicBezTo>
                    <a:pt x="7" y="2"/>
                    <a:pt x="5" y="0"/>
                    <a:pt x="3" y="0"/>
                  </a:cubicBezTo>
                  <a:cubicBezTo>
                    <a:pt x="1" y="0"/>
                    <a:pt x="0" y="2"/>
                    <a:pt x="0" y="3"/>
                  </a:cubicBezTo>
                  <a:close/>
                  <a:moveTo>
                    <a:pt x="3" y="3"/>
                  </a:moveTo>
                  <a:cubicBezTo>
                    <a:pt x="3" y="3"/>
                    <a:pt x="3" y="3"/>
                    <a:pt x="3" y="3"/>
                  </a:cubicBezTo>
                  <a:cubicBezTo>
                    <a:pt x="4" y="3"/>
                    <a:pt x="4" y="3"/>
                    <a:pt x="4" y="3"/>
                  </a:cubicBezTo>
                  <a:cubicBezTo>
                    <a:pt x="4" y="4"/>
                    <a:pt x="4" y="4"/>
                    <a:pt x="3" y="4"/>
                  </a:cubicBezTo>
                  <a:cubicBezTo>
                    <a:pt x="3" y="4"/>
                    <a:pt x="3" y="4"/>
                    <a:pt x="3"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89" name="Freeform 556">
              <a:extLst>
                <a:ext uri="{FF2B5EF4-FFF2-40B4-BE49-F238E27FC236}">
                  <a16:creationId xmlns:a16="http://schemas.microsoft.com/office/drawing/2014/main" id="{3259E9DD-C9C9-098A-C33B-664F45B0544D}"/>
                </a:ext>
              </a:extLst>
            </p:cNvPr>
            <p:cNvSpPr>
              <a:spLocks/>
            </p:cNvSpPr>
            <p:nvPr/>
          </p:nvSpPr>
          <p:spPr bwMode="auto">
            <a:xfrm>
              <a:off x="2854" y="2526"/>
              <a:ext cx="52" cy="386"/>
            </a:xfrm>
            <a:custGeom>
              <a:avLst/>
              <a:gdLst>
                <a:gd name="T0" fmla="*/ 459 w 17"/>
                <a:gd name="T1" fmla="*/ 2596 h 120"/>
                <a:gd name="T2" fmla="*/ 373 w 17"/>
                <a:gd name="T3" fmla="*/ 0 h 120"/>
                <a:gd name="T4" fmla="*/ 223 w 17"/>
                <a:gd name="T5" fmla="*/ 164 h 120"/>
                <a:gd name="T6" fmla="*/ 55 w 17"/>
                <a:gd name="T7" fmla="*/ 32 h 120"/>
                <a:gd name="T8" fmla="*/ 223 w 17"/>
                <a:gd name="T9" fmla="*/ 2596 h 120"/>
                <a:gd name="T10" fmla="*/ 86 w 17"/>
                <a:gd name="T11" fmla="*/ 3664 h 120"/>
                <a:gd name="T12" fmla="*/ 0 w 17"/>
                <a:gd name="T13" fmla="*/ 3725 h 120"/>
                <a:gd name="T14" fmla="*/ 0 w 17"/>
                <a:gd name="T15" fmla="*/ 3995 h 120"/>
                <a:gd name="T16" fmla="*/ 263 w 17"/>
                <a:gd name="T17" fmla="*/ 3860 h 120"/>
                <a:gd name="T18" fmla="*/ 459 w 17"/>
                <a:gd name="T19" fmla="*/ 2596 h 1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20">
                  <a:moveTo>
                    <a:pt x="16" y="78"/>
                  </a:moveTo>
                  <a:cubicBezTo>
                    <a:pt x="15" y="46"/>
                    <a:pt x="16" y="22"/>
                    <a:pt x="13" y="0"/>
                  </a:cubicBezTo>
                  <a:cubicBezTo>
                    <a:pt x="13" y="3"/>
                    <a:pt x="10" y="5"/>
                    <a:pt x="8" y="5"/>
                  </a:cubicBezTo>
                  <a:cubicBezTo>
                    <a:pt x="5" y="5"/>
                    <a:pt x="3" y="3"/>
                    <a:pt x="2" y="1"/>
                  </a:cubicBezTo>
                  <a:cubicBezTo>
                    <a:pt x="6" y="23"/>
                    <a:pt x="7" y="47"/>
                    <a:pt x="8" y="78"/>
                  </a:cubicBezTo>
                  <a:cubicBezTo>
                    <a:pt x="9" y="102"/>
                    <a:pt x="4" y="109"/>
                    <a:pt x="3" y="110"/>
                  </a:cubicBezTo>
                  <a:cubicBezTo>
                    <a:pt x="2" y="112"/>
                    <a:pt x="1" y="112"/>
                    <a:pt x="0" y="112"/>
                  </a:cubicBezTo>
                  <a:cubicBezTo>
                    <a:pt x="0" y="120"/>
                    <a:pt x="0" y="120"/>
                    <a:pt x="0" y="120"/>
                  </a:cubicBezTo>
                  <a:cubicBezTo>
                    <a:pt x="3" y="120"/>
                    <a:pt x="6" y="118"/>
                    <a:pt x="9" y="116"/>
                  </a:cubicBezTo>
                  <a:cubicBezTo>
                    <a:pt x="16" y="108"/>
                    <a:pt x="17" y="91"/>
                    <a:pt x="16" y="7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0" name="Freeform 557">
              <a:extLst>
                <a:ext uri="{FF2B5EF4-FFF2-40B4-BE49-F238E27FC236}">
                  <a16:creationId xmlns:a16="http://schemas.microsoft.com/office/drawing/2014/main" id="{A6A18B3C-3E9E-E39C-43C1-089CDCE56723}"/>
                </a:ext>
              </a:extLst>
            </p:cNvPr>
            <p:cNvSpPr>
              <a:spLocks/>
            </p:cNvSpPr>
            <p:nvPr/>
          </p:nvSpPr>
          <p:spPr bwMode="auto">
            <a:xfrm>
              <a:off x="2755" y="2799"/>
              <a:ext cx="136" cy="145"/>
            </a:xfrm>
            <a:custGeom>
              <a:avLst/>
              <a:gdLst>
                <a:gd name="T0" fmla="*/ 547 w 45"/>
                <a:gd name="T1" fmla="*/ 799 h 45"/>
                <a:gd name="T2" fmla="*/ 190 w 45"/>
                <a:gd name="T3" fmla="*/ 1340 h 45"/>
                <a:gd name="T4" fmla="*/ 82 w 45"/>
                <a:gd name="T5" fmla="*/ 1369 h 45"/>
                <a:gd name="T6" fmla="*/ 0 w 45"/>
                <a:gd name="T7" fmla="*/ 1340 h 45"/>
                <a:gd name="T8" fmla="*/ 136 w 45"/>
                <a:gd name="T9" fmla="*/ 1505 h 45"/>
                <a:gd name="T10" fmla="*/ 695 w 45"/>
                <a:gd name="T11" fmla="*/ 902 h 45"/>
                <a:gd name="T12" fmla="*/ 1215 w 45"/>
                <a:gd name="T13" fmla="*/ 238 h 45"/>
                <a:gd name="T14" fmla="*/ 1242 w 45"/>
                <a:gd name="T15" fmla="*/ 32 h 45"/>
                <a:gd name="T16" fmla="*/ 547 w 45"/>
                <a:gd name="T17" fmla="*/ 799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5">
                  <a:moveTo>
                    <a:pt x="20" y="24"/>
                  </a:moveTo>
                  <a:cubicBezTo>
                    <a:pt x="16" y="31"/>
                    <a:pt x="11" y="38"/>
                    <a:pt x="7" y="40"/>
                  </a:cubicBezTo>
                  <a:cubicBezTo>
                    <a:pt x="7" y="41"/>
                    <a:pt x="4" y="43"/>
                    <a:pt x="3" y="41"/>
                  </a:cubicBezTo>
                  <a:cubicBezTo>
                    <a:pt x="0" y="40"/>
                    <a:pt x="0" y="40"/>
                    <a:pt x="0" y="40"/>
                  </a:cubicBezTo>
                  <a:cubicBezTo>
                    <a:pt x="2" y="44"/>
                    <a:pt x="2" y="45"/>
                    <a:pt x="5" y="45"/>
                  </a:cubicBezTo>
                  <a:cubicBezTo>
                    <a:pt x="13" y="44"/>
                    <a:pt x="18" y="38"/>
                    <a:pt x="25" y="27"/>
                  </a:cubicBezTo>
                  <a:cubicBezTo>
                    <a:pt x="31" y="18"/>
                    <a:pt x="38" y="7"/>
                    <a:pt x="44" y="7"/>
                  </a:cubicBezTo>
                  <a:cubicBezTo>
                    <a:pt x="45" y="1"/>
                    <a:pt x="45" y="1"/>
                    <a:pt x="45" y="1"/>
                  </a:cubicBezTo>
                  <a:cubicBezTo>
                    <a:pt x="35" y="0"/>
                    <a:pt x="27" y="12"/>
                    <a:pt x="20" y="24"/>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1" name="Freeform 558">
              <a:extLst>
                <a:ext uri="{FF2B5EF4-FFF2-40B4-BE49-F238E27FC236}">
                  <a16:creationId xmlns:a16="http://schemas.microsoft.com/office/drawing/2014/main" id="{B778F50A-1B06-40D9-1545-B183D05CEE48}"/>
                </a:ext>
              </a:extLst>
            </p:cNvPr>
            <p:cNvSpPr>
              <a:spLocks/>
            </p:cNvSpPr>
            <p:nvPr/>
          </p:nvSpPr>
          <p:spPr bwMode="auto">
            <a:xfrm>
              <a:off x="2903" y="2529"/>
              <a:ext cx="48" cy="383"/>
            </a:xfrm>
            <a:custGeom>
              <a:avLst/>
              <a:gdLst>
                <a:gd name="T0" fmla="*/ 378 w 16"/>
                <a:gd name="T1" fmla="*/ 3637 h 119"/>
                <a:gd name="T2" fmla="*/ 216 w 16"/>
                <a:gd name="T3" fmla="*/ 2568 h 119"/>
                <a:gd name="T4" fmla="*/ 351 w 16"/>
                <a:gd name="T5" fmla="*/ 0 h 119"/>
                <a:gd name="T6" fmla="*/ 216 w 16"/>
                <a:gd name="T7" fmla="*/ 135 h 119"/>
                <a:gd name="T8" fmla="*/ 81 w 16"/>
                <a:gd name="T9" fmla="*/ 0 h 119"/>
                <a:gd name="T10" fmla="*/ 0 w 16"/>
                <a:gd name="T11" fmla="*/ 2568 h 119"/>
                <a:gd name="T12" fmla="*/ 216 w 16"/>
                <a:gd name="T13" fmla="*/ 3833 h 119"/>
                <a:gd name="T14" fmla="*/ 432 w 16"/>
                <a:gd name="T15" fmla="*/ 3968 h 119"/>
                <a:gd name="T16" fmla="*/ 432 w 16"/>
                <a:gd name="T17" fmla="*/ 3698 h 119"/>
                <a:gd name="T18" fmla="*/ 378 w 16"/>
                <a:gd name="T19" fmla="*/ 3637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119">
                  <a:moveTo>
                    <a:pt x="14" y="109"/>
                  </a:moveTo>
                  <a:cubicBezTo>
                    <a:pt x="12" y="108"/>
                    <a:pt x="7" y="101"/>
                    <a:pt x="8" y="77"/>
                  </a:cubicBezTo>
                  <a:cubicBezTo>
                    <a:pt x="9" y="46"/>
                    <a:pt x="10" y="22"/>
                    <a:pt x="13" y="0"/>
                  </a:cubicBezTo>
                  <a:cubicBezTo>
                    <a:pt x="13" y="2"/>
                    <a:pt x="11" y="4"/>
                    <a:pt x="8" y="4"/>
                  </a:cubicBezTo>
                  <a:cubicBezTo>
                    <a:pt x="6" y="4"/>
                    <a:pt x="3" y="2"/>
                    <a:pt x="3" y="0"/>
                  </a:cubicBezTo>
                  <a:cubicBezTo>
                    <a:pt x="0" y="21"/>
                    <a:pt x="1" y="45"/>
                    <a:pt x="0" y="77"/>
                  </a:cubicBezTo>
                  <a:cubicBezTo>
                    <a:pt x="0" y="90"/>
                    <a:pt x="1" y="107"/>
                    <a:pt x="8" y="115"/>
                  </a:cubicBezTo>
                  <a:cubicBezTo>
                    <a:pt x="10" y="117"/>
                    <a:pt x="13" y="119"/>
                    <a:pt x="16" y="119"/>
                  </a:cubicBezTo>
                  <a:cubicBezTo>
                    <a:pt x="16" y="111"/>
                    <a:pt x="16" y="111"/>
                    <a:pt x="16" y="111"/>
                  </a:cubicBezTo>
                  <a:cubicBezTo>
                    <a:pt x="16" y="111"/>
                    <a:pt x="15" y="111"/>
                    <a:pt x="14" y="109"/>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2" name="Freeform 559">
              <a:extLst>
                <a:ext uri="{FF2B5EF4-FFF2-40B4-BE49-F238E27FC236}">
                  <a16:creationId xmlns:a16="http://schemas.microsoft.com/office/drawing/2014/main" id="{B2F29D49-F950-51BF-5137-8F29514974C1}"/>
                </a:ext>
              </a:extLst>
            </p:cNvPr>
            <p:cNvSpPr>
              <a:spLocks/>
            </p:cNvSpPr>
            <p:nvPr/>
          </p:nvSpPr>
          <p:spPr bwMode="auto">
            <a:xfrm>
              <a:off x="2918" y="2799"/>
              <a:ext cx="138" cy="139"/>
            </a:xfrm>
            <a:custGeom>
              <a:avLst/>
              <a:gdLst>
                <a:gd name="T0" fmla="*/ 0 w 46"/>
                <a:gd name="T1" fmla="*/ 32 h 43"/>
                <a:gd name="T2" fmla="*/ 27 w 46"/>
                <a:gd name="T3" fmla="*/ 239 h 43"/>
                <a:gd name="T4" fmla="*/ 540 w 46"/>
                <a:gd name="T5" fmla="*/ 879 h 43"/>
                <a:gd name="T6" fmla="*/ 1053 w 46"/>
                <a:gd name="T7" fmla="*/ 1451 h 43"/>
                <a:gd name="T8" fmla="*/ 1242 w 46"/>
                <a:gd name="T9" fmla="*/ 1254 h 43"/>
                <a:gd name="T10" fmla="*/ 1188 w 46"/>
                <a:gd name="T11" fmla="*/ 1287 h 43"/>
                <a:gd name="T12" fmla="*/ 999 w 46"/>
                <a:gd name="T13" fmla="*/ 1287 h 43"/>
                <a:gd name="T14" fmla="*/ 675 w 46"/>
                <a:gd name="T15" fmla="*/ 773 h 43"/>
                <a:gd name="T16" fmla="*/ 0 w 46"/>
                <a:gd name="T17" fmla="*/ 32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3">
                  <a:moveTo>
                    <a:pt x="0" y="1"/>
                  </a:moveTo>
                  <a:cubicBezTo>
                    <a:pt x="1" y="7"/>
                    <a:pt x="1" y="7"/>
                    <a:pt x="1" y="7"/>
                  </a:cubicBezTo>
                  <a:cubicBezTo>
                    <a:pt x="7" y="7"/>
                    <a:pt x="14" y="17"/>
                    <a:pt x="20" y="26"/>
                  </a:cubicBezTo>
                  <a:cubicBezTo>
                    <a:pt x="26" y="36"/>
                    <a:pt x="32" y="43"/>
                    <a:pt x="39" y="43"/>
                  </a:cubicBezTo>
                  <a:cubicBezTo>
                    <a:pt x="43" y="43"/>
                    <a:pt x="44" y="41"/>
                    <a:pt x="46" y="37"/>
                  </a:cubicBezTo>
                  <a:cubicBezTo>
                    <a:pt x="44" y="38"/>
                    <a:pt x="44" y="38"/>
                    <a:pt x="44" y="38"/>
                  </a:cubicBezTo>
                  <a:cubicBezTo>
                    <a:pt x="42" y="41"/>
                    <a:pt x="38" y="39"/>
                    <a:pt x="37" y="38"/>
                  </a:cubicBezTo>
                  <a:cubicBezTo>
                    <a:pt x="33" y="36"/>
                    <a:pt x="29" y="29"/>
                    <a:pt x="25" y="23"/>
                  </a:cubicBezTo>
                  <a:cubicBezTo>
                    <a:pt x="17" y="12"/>
                    <a:pt x="10" y="0"/>
                    <a:pt x="0" y="1"/>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3" name="Freeform 560">
              <a:extLst>
                <a:ext uri="{FF2B5EF4-FFF2-40B4-BE49-F238E27FC236}">
                  <a16:creationId xmlns:a16="http://schemas.microsoft.com/office/drawing/2014/main" id="{F639B169-D46E-B94C-0435-C1749E3A5A73}"/>
                </a:ext>
              </a:extLst>
            </p:cNvPr>
            <p:cNvSpPr>
              <a:spLocks/>
            </p:cNvSpPr>
            <p:nvPr/>
          </p:nvSpPr>
          <p:spPr bwMode="auto">
            <a:xfrm>
              <a:off x="3234" y="2243"/>
              <a:ext cx="28" cy="138"/>
            </a:xfrm>
            <a:custGeom>
              <a:avLst/>
              <a:gdLst>
                <a:gd name="T0" fmla="*/ 184 w 9"/>
                <a:gd name="T1" fmla="*/ 462 h 43"/>
                <a:gd name="T2" fmla="*/ 0 w 9"/>
                <a:gd name="T3" fmla="*/ 1390 h 43"/>
                <a:gd name="T4" fmla="*/ 28 w 9"/>
                <a:gd name="T5" fmla="*/ 1422 h 43"/>
                <a:gd name="T6" fmla="*/ 212 w 9"/>
                <a:gd name="T7" fmla="*/ 462 h 43"/>
                <a:gd name="T8" fmla="*/ 184 w 9"/>
                <a:gd name="T9" fmla="*/ 0 h 43"/>
                <a:gd name="T10" fmla="*/ 184 w 9"/>
                <a:gd name="T11" fmla="*/ 0 h 43"/>
                <a:gd name="T12" fmla="*/ 184 w 9"/>
                <a:gd name="T13" fmla="*/ 46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43">
                  <a:moveTo>
                    <a:pt x="6" y="14"/>
                  </a:moveTo>
                  <a:cubicBezTo>
                    <a:pt x="6" y="24"/>
                    <a:pt x="7" y="37"/>
                    <a:pt x="0" y="42"/>
                  </a:cubicBezTo>
                  <a:cubicBezTo>
                    <a:pt x="1" y="43"/>
                    <a:pt x="1" y="43"/>
                    <a:pt x="1" y="43"/>
                  </a:cubicBezTo>
                  <a:cubicBezTo>
                    <a:pt x="9" y="37"/>
                    <a:pt x="8" y="25"/>
                    <a:pt x="7" y="14"/>
                  </a:cubicBezTo>
                  <a:cubicBezTo>
                    <a:pt x="7" y="9"/>
                    <a:pt x="5" y="4"/>
                    <a:pt x="6" y="0"/>
                  </a:cubicBezTo>
                  <a:cubicBezTo>
                    <a:pt x="6" y="0"/>
                    <a:pt x="6" y="0"/>
                    <a:pt x="6" y="0"/>
                  </a:cubicBezTo>
                  <a:cubicBezTo>
                    <a:pt x="5" y="4"/>
                    <a:pt x="5" y="9"/>
                    <a:pt x="6" y="14"/>
                  </a:cubicBez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4" name="Freeform 561">
              <a:extLst>
                <a:ext uri="{FF2B5EF4-FFF2-40B4-BE49-F238E27FC236}">
                  <a16:creationId xmlns:a16="http://schemas.microsoft.com/office/drawing/2014/main" id="{8A2C7F28-556F-33EB-B356-2B6DCC1A38A3}"/>
                </a:ext>
              </a:extLst>
            </p:cNvPr>
            <p:cNvSpPr>
              <a:spLocks/>
            </p:cNvSpPr>
            <p:nvPr/>
          </p:nvSpPr>
          <p:spPr bwMode="auto">
            <a:xfrm>
              <a:off x="2764" y="3050"/>
              <a:ext cx="30" cy="20"/>
            </a:xfrm>
            <a:custGeom>
              <a:avLst/>
              <a:gdLst>
                <a:gd name="T0" fmla="*/ 0 w 10"/>
                <a:gd name="T1" fmla="*/ 143 h 6"/>
                <a:gd name="T2" fmla="*/ 135 w 10"/>
                <a:gd name="T3" fmla="*/ 33 h 6"/>
                <a:gd name="T4" fmla="*/ 270 w 10"/>
                <a:gd name="T5" fmla="*/ 110 h 6"/>
                <a:gd name="T6" fmla="*/ 135 w 10"/>
                <a:gd name="T7" fmla="*/ 223 h 6"/>
                <a:gd name="T8" fmla="*/ 0 w 10"/>
                <a:gd name="T9" fmla="*/ 14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0" y="4"/>
                  </a:moveTo>
                  <a:cubicBezTo>
                    <a:pt x="0" y="3"/>
                    <a:pt x="2" y="1"/>
                    <a:pt x="5" y="1"/>
                  </a:cubicBezTo>
                  <a:cubicBezTo>
                    <a:pt x="7" y="0"/>
                    <a:pt x="9" y="1"/>
                    <a:pt x="10" y="3"/>
                  </a:cubicBezTo>
                  <a:cubicBezTo>
                    <a:pt x="10" y="4"/>
                    <a:pt x="8" y="6"/>
                    <a:pt x="5" y="6"/>
                  </a:cubicBezTo>
                  <a:cubicBezTo>
                    <a:pt x="3" y="6"/>
                    <a:pt x="0" y="5"/>
                    <a:pt x="0" y="4"/>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5" name="Freeform 562">
              <a:extLst>
                <a:ext uri="{FF2B5EF4-FFF2-40B4-BE49-F238E27FC236}">
                  <a16:creationId xmlns:a16="http://schemas.microsoft.com/office/drawing/2014/main" id="{1BBD1916-75DD-7B7C-D7EF-8A10EFC7A694}"/>
                </a:ext>
              </a:extLst>
            </p:cNvPr>
            <p:cNvSpPr>
              <a:spLocks/>
            </p:cNvSpPr>
            <p:nvPr/>
          </p:nvSpPr>
          <p:spPr bwMode="auto">
            <a:xfrm>
              <a:off x="3011" y="3050"/>
              <a:ext cx="30" cy="20"/>
            </a:xfrm>
            <a:custGeom>
              <a:avLst/>
              <a:gdLst>
                <a:gd name="T0" fmla="*/ 270 w 10"/>
                <a:gd name="T1" fmla="*/ 110 h 6"/>
                <a:gd name="T2" fmla="*/ 162 w 10"/>
                <a:gd name="T3" fmla="*/ 0 h 6"/>
                <a:gd name="T4" fmla="*/ 27 w 10"/>
                <a:gd name="T5" fmla="*/ 77 h 6"/>
                <a:gd name="T6" fmla="*/ 135 w 10"/>
                <a:gd name="T7" fmla="*/ 190 h 6"/>
                <a:gd name="T8" fmla="*/ 270 w 10"/>
                <a:gd name="T9" fmla="*/ 11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3"/>
                  </a:moveTo>
                  <a:cubicBezTo>
                    <a:pt x="10" y="2"/>
                    <a:pt x="8" y="0"/>
                    <a:pt x="6" y="0"/>
                  </a:cubicBezTo>
                  <a:cubicBezTo>
                    <a:pt x="3" y="0"/>
                    <a:pt x="1" y="1"/>
                    <a:pt x="1" y="2"/>
                  </a:cubicBezTo>
                  <a:cubicBezTo>
                    <a:pt x="0" y="3"/>
                    <a:pt x="2" y="5"/>
                    <a:pt x="5" y="5"/>
                  </a:cubicBezTo>
                  <a:cubicBezTo>
                    <a:pt x="7" y="6"/>
                    <a:pt x="10" y="5"/>
                    <a:pt x="10" y="3"/>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6" name="Freeform 563">
              <a:extLst>
                <a:ext uri="{FF2B5EF4-FFF2-40B4-BE49-F238E27FC236}">
                  <a16:creationId xmlns:a16="http://schemas.microsoft.com/office/drawing/2014/main" id="{494AFFCE-1B0A-3DC3-6A69-59D73AD60F41}"/>
                </a:ext>
              </a:extLst>
            </p:cNvPr>
            <p:cNvSpPr>
              <a:spLocks/>
            </p:cNvSpPr>
            <p:nvPr/>
          </p:nvSpPr>
          <p:spPr bwMode="auto">
            <a:xfrm>
              <a:off x="1395" y="1590"/>
              <a:ext cx="2958" cy="1538"/>
            </a:xfrm>
            <a:custGeom>
              <a:avLst/>
              <a:gdLst>
                <a:gd name="T0" fmla="*/ 25603 w 981"/>
                <a:gd name="T1" fmla="*/ 1065 h 478"/>
                <a:gd name="T2" fmla="*/ 25331 w 981"/>
                <a:gd name="T3" fmla="*/ 1564 h 478"/>
                <a:gd name="T4" fmla="*/ 26239 w 981"/>
                <a:gd name="T5" fmla="*/ 7030 h 478"/>
                <a:gd name="T6" fmla="*/ 23221 w 981"/>
                <a:gd name="T7" fmla="*/ 11191 h 478"/>
                <a:gd name="T8" fmla="*/ 21767 w 981"/>
                <a:gd name="T9" fmla="*/ 10528 h 478"/>
                <a:gd name="T10" fmla="*/ 21194 w 981"/>
                <a:gd name="T11" fmla="*/ 5499 h 478"/>
                <a:gd name="T12" fmla="*/ 21249 w 981"/>
                <a:gd name="T13" fmla="*/ 10924 h 478"/>
                <a:gd name="T14" fmla="*/ 19412 w 981"/>
                <a:gd name="T15" fmla="*/ 8530 h 478"/>
                <a:gd name="T16" fmla="*/ 19029 w 981"/>
                <a:gd name="T17" fmla="*/ 8324 h 478"/>
                <a:gd name="T18" fmla="*/ 19958 w 981"/>
                <a:gd name="T19" fmla="*/ 10994 h 478"/>
                <a:gd name="T20" fmla="*/ 18692 w 981"/>
                <a:gd name="T21" fmla="*/ 9991 h 478"/>
                <a:gd name="T22" fmla="*/ 18149 w 981"/>
                <a:gd name="T23" fmla="*/ 7600 h 478"/>
                <a:gd name="T24" fmla="*/ 17685 w 981"/>
                <a:gd name="T25" fmla="*/ 5560 h 478"/>
                <a:gd name="T26" fmla="*/ 17956 w 981"/>
                <a:gd name="T27" fmla="*/ 7722 h 478"/>
                <a:gd name="T28" fmla="*/ 18258 w 981"/>
                <a:gd name="T29" fmla="*/ 8530 h 478"/>
                <a:gd name="T30" fmla="*/ 19029 w 981"/>
                <a:gd name="T31" fmla="*/ 11265 h 478"/>
                <a:gd name="T32" fmla="*/ 17437 w 981"/>
                <a:gd name="T33" fmla="*/ 10023 h 478"/>
                <a:gd name="T34" fmla="*/ 17057 w 981"/>
                <a:gd name="T35" fmla="*/ 9029 h 478"/>
                <a:gd name="T36" fmla="*/ 17410 w 981"/>
                <a:gd name="T37" fmla="*/ 10290 h 478"/>
                <a:gd name="T38" fmla="*/ 16530 w 981"/>
                <a:gd name="T39" fmla="*/ 12455 h 478"/>
                <a:gd name="T40" fmla="*/ 16011 w 981"/>
                <a:gd name="T41" fmla="*/ 8726 h 478"/>
                <a:gd name="T42" fmla="*/ 15710 w 981"/>
                <a:gd name="T43" fmla="*/ 9029 h 478"/>
                <a:gd name="T44" fmla="*/ 15848 w 981"/>
                <a:gd name="T45" fmla="*/ 10393 h 478"/>
                <a:gd name="T46" fmla="*/ 15930 w 981"/>
                <a:gd name="T47" fmla="*/ 13263 h 478"/>
                <a:gd name="T48" fmla="*/ 15357 w 981"/>
                <a:gd name="T49" fmla="*/ 12031 h 478"/>
                <a:gd name="T50" fmla="*/ 15330 w 981"/>
                <a:gd name="T51" fmla="*/ 12153 h 478"/>
                <a:gd name="T52" fmla="*/ 12501 w 981"/>
                <a:gd name="T53" fmla="*/ 14029 h 478"/>
                <a:gd name="T54" fmla="*/ 11956 w 981"/>
                <a:gd name="T55" fmla="*/ 10499 h 478"/>
                <a:gd name="T56" fmla="*/ 11319 w 981"/>
                <a:gd name="T57" fmla="*/ 10621 h 478"/>
                <a:gd name="T58" fmla="*/ 11455 w 981"/>
                <a:gd name="T59" fmla="*/ 9691 h 478"/>
                <a:gd name="T60" fmla="*/ 9700 w 981"/>
                <a:gd name="T61" fmla="*/ 12590 h 478"/>
                <a:gd name="T62" fmla="*/ 11428 w 981"/>
                <a:gd name="T63" fmla="*/ 8623 h 478"/>
                <a:gd name="T64" fmla="*/ 10336 w 981"/>
                <a:gd name="T65" fmla="*/ 9733 h 478"/>
                <a:gd name="T66" fmla="*/ 9984 w 981"/>
                <a:gd name="T67" fmla="*/ 9823 h 478"/>
                <a:gd name="T68" fmla="*/ 8802 w 981"/>
                <a:gd name="T69" fmla="*/ 11989 h 478"/>
                <a:gd name="T70" fmla="*/ 10475 w 981"/>
                <a:gd name="T71" fmla="*/ 8263 h 478"/>
                <a:gd name="T72" fmla="*/ 10336 w 981"/>
                <a:gd name="T73" fmla="*/ 8263 h 478"/>
                <a:gd name="T74" fmla="*/ 10692 w 981"/>
                <a:gd name="T75" fmla="*/ 6728 h 478"/>
                <a:gd name="T76" fmla="*/ 10092 w 981"/>
                <a:gd name="T77" fmla="*/ 7764 h 478"/>
                <a:gd name="T78" fmla="*/ 8910 w 981"/>
                <a:gd name="T79" fmla="*/ 11461 h 478"/>
                <a:gd name="T80" fmla="*/ 8392 w 981"/>
                <a:gd name="T81" fmla="*/ 9389 h 478"/>
                <a:gd name="T82" fmla="*/ 9510 w 981"/>
                <a:gd name="T83" fmla="*/ 7194 h 478"/>
                <a:gd name="T84" fmla="*/ 9266 w 981"/>
                <a:gd name="T85" fmla="*/ 5901 h 478"/>
                <a:gd name="T86" fmla="*/ 8364 w 981"/>
                <a:gd name="T87" fmla="*/ 8926 h 478"/>
                <a:gd name="T88" fmla="*/ 5892 w 981"/>
                <a:gd name="T89" fmla="*/ 9897 h 478"/>
                <a:gd name="T90" fmla="*/ 5865 w 981"/>
                <a:gd name="T91" fmla="*/ 8623 h 478"/>
                <a:gd name="T92" fmla="*/ 5675 w 981"/>
                <a:gd name="T93" fmla="*/ 9733 h 478"/>
                <a:gd name="T94" fmla="*/ 1481 w 981"/>
                <a:gd name="T95" fmla="*/ 10061 h 478"/>
                <a:gd name="T96" fmla="*/ 2274 w 981"/>
                <a:gd name="T97" fmla="*/ 7433 h 478"/>
                <a:gd name="T98" fmla="*/ 1481 w 981"/>
                <a:gd name="T99" fmla="*/ 2732 h 478"/>
                <a:gd name="T100" fmla="*/ 3483 w 981"/>
                <a:gd name="T101" fmla="*/ 4131 h 478"/>
                <a:gd name="T102" fmla="*/ 2599 w 981"/>
                <a:gd name="T103" fmla="*/ 3063 h 478"/>
                <a:gd name="T104" fmla="*/ 190 w 981"/>
                <a:gd name="T105" fmla="*/ 6834 h 478"/>
                <a:gd name="T106" fmla="*/ 1728 w 981"/>
                <a:gd name="T107" fmla="*/ 15924 h 478"/>
                <a:gd name="T108" fmla="*/ 5919 w 981"/>
                <a:gd name="T109" fmla="*/ 11689 h 478"/>
                <a:gd name="T110" fmla="*/ 13711 w 981"/>
                <a:gd name="T111" fmla="*/ 13623 h 478"/>
                <a:gd name="T112" fmla="*/ 21493 w 981"/>
                <a:gd name="T113" fmla="*/ 11657 h 478"/>
                <a:gd name="T114" fmla="*/ 25739 w 981"/>
                <a:gd name="T115" fmla="*/ 15052 h 478"/>
                <a:gd name="T116" fmla="*/ 26622 w 981"/>
                <a:gd name="T117" fmla="*/ 8366 h 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1" h="478">
                  <a:moveTo>
                    <a:pt x="973" y="98"/>
                  </a:moveTo>
                  <a:cubicBezTo>
                    <a:pt x="970" y="84"/>
                    <a:pt x="967" y="75"/>
                    <a:pt x="962" y="66"/>
                  </a:cubicBezTo>
                  <a:cubicBezTo>
                    <a:pt x="959" y="61"/>
                    <a:pt x="955" y="57"/>
                    <a:pt x="952" y="53"/>
                  </a:cubicBezTo>
                  <a:cubicBezTo>
                    <a:pt x="948" y="48"/>
                    <a:pt x="948" y="48"/>
                    <a:pt x="948" y="48"/>
                  </a:cubicBezTo>
                  <a:cubicBezTo>
                    <a:pt x="947" y="47"/>
                    <a:pt x="947" y="47"/>
                    <a:pt x="947" y="47"/>
                  </a:cubicBezTo>
                  <a:cubicBezTo>
                    <a:pt x="945" y="44"/>
                    <a:pt x="942" y="38"/>
                    <a:pt x="939" y="37"/>
                  </a:cubicBezTo>
                  <a:cubicBezTo>
                    <a:pt x="937" y="34"/>
                    <a:pt x="937" y="29"/>
                    <a:pt x="937" y="24"/>
                  </a:cubicBezTo>
                  <a:cubicBezTo>
                    <a:pt x="936" y="16"/>
                    <a:pt x="936" y="6"/>
                    <a:pt x="930" y="0"/>
                  </a:cubicBezTo>
                  <a:cubicBezTo>
                    <a:pt x="930" y="4"/>
                    <a:pt x="930" y="4"/>
                    <a:pt x="930" y="4"/>
                  </a:cubicBezTo>
                  <a:cubicBezTo>
                    <a:pt x="934" y="9"/>
                    <a:pt x="933" y="16"/>
                    <a:pt x="934" y="24"/>
                  </a:cubicBezTo>
                  <a:cubicBezTo>
                    <a:pt x="934" y="27"/>
                    <a:pt x="934" y="30"/>
                    <a:pt x="934" y="32"/>
                  </a:cubicBezTo>
                  <a:cubicBezTo>
                    <a:pt x="934" y="33"/>
                    <a:pt x="933" y="35"/>
                    <a:pt x="932" y="36"/>
                  </a:cubicBezTo>
                  <a:cubicBezTo>
                    <a:pt x="926" y="37"/>
                    <a:pt x="922" y="42"/>
                    <a:pt x="920" y="45"/>
                  </a:cubicBezTo>
                  <a:cubicBezTo>
                    <a:pt x="919" y="48"/>
                    <a:pt x="919" y="48"/>
                    <a:pt x="919" y="48"/>
                  </a:cubicBezTo>
                  <a:cubicBezTo>
                    <a:pt x="910" y="61"/>
                    <a:pt x="902" y="74"/>
                    <a:pt x="888" y="82"/>
                  </a:cubicBezTo>
                  <a:cubicBezTo>
                    <a:pt x="883" y="85"/>
                    <a:pt x="883" y="85"/>
                    <a:pt x="883" y="85"/>
                  </a:cubicBezTo>
                  <a:cubicBezTo>
                    <a:pt x="869" y="92"/>
                    <a:pt x="852" y="105"/>
                    <a:pt x="848" y="121"/>
                  </a:cubicBezTo>
                  <a:cubicBezTo>
                    <a:pt x="850" y="120"/>
                    <a:pt x="850" y="120"/>
                    <a:pt x="850" y="120"/>
                  </a:cubicBezTo>
                  <a:cubicBezTo>
                    <a:pt x="854" y="106"/>
                    <a:pt x="871" y="96"/>
                    <a:pt x="885" y="88"/>
                  </a:cubicBezTo>
                  <a:cubicBezTo>
                    <a:pt x="890" y="85"/>
                    <a:pt x="890" y="85"/>
                    <a:pt x="890" y="85"/>
                  </a:cubicBezTo>
                  <a:cubicBezTo>
                    <a:pt x="905" y="77"/>
                    <a:pt x="913" y="63"/>
                    <a:pt x="922" y="50"/>
                  </a:cubicBezTo>
                  <a:cubicBezTo>
                    <a:pt x="924" y="47"/>
                    <a:pt x="924" y="47"/>
                    <a:pt x="924" y="47"/>
                  </a:cubicBezTo>
                  <a:cubicBezTo>
                    <a:pt x="927" y="42"/>
                    <a:pt x="930" y="39"/>
                    <a:pt x="935" y="39"/>
                  </a:cubicBezTo>
                  <a:cubicBezTo>
                    <a:pt x="938" y="40"/>
                    <a:pt x="942" y="46"/>
                    <a:pt x="944" y="49"/>
                  </a:cubicBezTo>
                  <a:cubicBezTo>
                    <a:pt x="945" y="50"/>
                    <a:pt x="945" y="50"/>
                    <a:pt x="945" y="50"/>
                  </a:cubicBezTo>
                  <a:cubicBezTo>
                    <a:pt x="949" y="55"/>
                    <a:pt x="949" y="55"/>
                    <a:pt x="949" y="55"/>
                  </a:cubicBezTo>
                  <a:cubicBezTo>
                    <a:pt x="952" y="59"/>
                    <a:pt x="956" y="64"/>
                    <a:pt x="958" y="68"/>
                  </a:cubicBezTo>
                  <a:cubicBezTo>
                    <a:pt x="963" y="77"/>
                    <a:pt x="966" y="85"/>
                    <a:pt x="969" y="99"/>
                  </a:cubicBezTo>
                  <a:cubicBezTo>
                    <a:pt x="973" y="113"/>
                    <a:pt x="977" y="134"/>
                    <a:pt x="973" y="152"/>
                  </a:cubicBezTo>
                  <a:cubicBezTo>
                    <a:pt x="972" y="161"/>
                    <a:pt x="972" y="168"/>
                    <a:pt x="971" y="175"/>
                  </a:cubicBezTo>
                  <a:cubicBezTo>
                    <a:pt x="970" y="193"/>
                    <a:pt x="970" y="193"/>
                    <a:pt x="970" y="193"/>
                  </a:cubicBezTo>
                  <a:cubicBezTo>
                    <a:pt x="970" y="195"/>
                    <a:pt x="967" y="199"/>
                    <a:pt x="964" y="202"/>
                  </a:cubicBezTo>
                  <a:cubicBezTo>
                    <a:pt x="961" y="205"/>
                    <a:pt x="958" y="208"/>
                    <a:pt x="957" y="211"/>
                  </a:cubicBezTo>
                  <a:cubicBezTo>
                    <a:pt x="955" y="217"/>
                    <a:pt x="957" y="221"/>
                    <a:pt x="959" y="226"/>
                  </a:cubicBezTo>
                  <a:cubicBezTo>
                    <a:pt x="961" y="232"/>
                    <a:pt x="961" y="232"/>
                    <a:pt x="961" y="232"/>
                  </a:cubicBezTo>
                  <a:cubicBezTo>
                    <a:pt x="964" y="241"/>
                    <a:pt x="964" y="241"/>
                    <a:pt x="964" y="241"/>
                  </a:cubicBezTo>
                  <a:cubicBezTo>
                    <a:pt x="968" y="252"/>
                    <a:pt x="968" y="252"/>
                    <a:pt x="968" y="252"/>
                  </a:cubicBezTo>
                  <a:cubicBezTo>
                    <a:pt x="970" y="260"/>
                    <a:pt x="971" y="266"/>
                    <a:pt x="970" y="271"/>
                  </a:cubicBezTo>
                  <a:cubicBezTo>
                    <a:pt x="970" y="285"/>
                    <a:pt x="970" y="285"/>
                    <a:pt x="970" y="285"/>
                  </a:cubicBezTo>
                  <a:cubicBezTo>
                    <a:pt x="970" y="288"/>
                    <a:pt x="970" y="291"/>
                    <a:pt x="970" y="297"/>
                  </a:cubicBezTo>
                  <a:cubicBezTo>
                    <a:pt x="971" y="311"/>
                    <a:pt x="973" y="333"/>
                    <a:pt x="955" y="345"/>
                  </a:cubicBezTo>
                  <a:cubicBezTo>
                    <a:pt x="938" y="356"/>
                    <a:pt x="916" y="349"/>
                    <a:pt x="898" y="344"/>
                  </a:cubicBezTo>
                  <a:cubicBezTo>
                    <a:pt x="891" y="341"/>
                    <a:pt x="884" y="339"/>
                    <a:pt x="879" y="339"/>
                  </a:cubicBezTo>
                  <a:cubicBezTo>
                    <a:pt x="869" y="339"/>
                    <a:pt x="857" y="337"/>
                    <a:pt x="847" y="336"/>
                  </a:cubicBezTo>
                  <a:cubicBezTo>
                    <a:pt x="837" y="334"/>
                    <a:pt x="828" y="333"/>
                    <a:pt x="822" y="333"/>
                  </a:cubicBezTo>
                  <a:cubicBezTo>
                    <a:pt x="813" y="333"/>
                    <a:pt x="809" y="330"/>
                    <a:pt x="805" y="326"/>
                  </a:cubicBezTo>
                  <a:cubicBezTo>
                    <a:pt x="804" y="326"/>
                    <a:pt x="801" y="323"/>
                    <a:pt x="800" y="318"/>
                  </a:cubicBezTo>
                  <a:cubicBezTo>
                    <a:pt x="800" y="317"/>
                    <a:pt x="799" y="316"/>
                    <a:pt x="799" y="314"/>
                  </a:cubicBezTo>
                  <a:cubicBezTo>
                    <a:pt x="797" y="298"/>
                    <a:pt x="797" y="298"/>
                    <a:pt x="797" y="298"/>
                  </a:cubicBezTo>
                  <a:cubicBezTo>
                    <a:pt x="796" y="288"/>
                    <a:pt x="795" y="281"/>
                    <a:pt x="792" y="267"/>
                  </a:cubicBezTo>
                  <a:cubicBezTo>
                    <a:pt x="786" y="246"/>
                    <a:pt x="784" y="228"/>
                    <a:pt x="787" y="223"/>
                  </a:cubicBezTo>
                  <a:cubicBezTo>
                    <a:pt x="785" y="219"/>
                    <a:pt x="785" y="219"/>
                    <a:pt x="785" y="219"/>
                  </a:cubicBezTo>
                  <a:cubicBezTo>
                    <a:pt x="779" y="228"/>
                    <a:pt x="785" y="259"/>
                    <a:pt x="788" y="268"/>
                  </a:cubicBezTo>
                  <a:cubicBezTo>
                    <a:pt x="791" y="281"/>
                    <a:pt x="791" y="288"/>
                    <a:pt x="792" y="297"/>
                  </a:cubicBezTo>
                  <a:cubicBezTo>
                    <a:pt x="794" y="316"/>
                    <a:pt x="794" y="316"/>
                    <a:pt x="794" y="316"/>
                  </a:cubicBezTo>
                  <a:cubicBezTo>
                    <a:pt x="795" y="325"/>
                    <a:pt x="798" y="330"/>
                    <a:pt x="800" y="334"/>
                  </a:cubicBezTo>
                  <a:cubicBezTo>
                    <a:pt x="801" y="341"/>
                    <a:pt x="789" y="341"/>
                    <a:pt x="784" y="343"/>
                  </a:cubicBezTo>
                  <a:cubicBezTo>
                    <a:pt x="770" y="349"/>
                    <a:pt x="761" y="351"/>
                    <a:pt x="750" y="350"/>
                  </a:cubicBezTo>
                  <a:cubicBezTo>
                    <a:pt x="744" y="350"/>
                    <a:pt x="739" y="352"/>
                    <a:pt x="731" y="353"/>
                  </a:cubicBezTo>
                  <a:cubicBezTo>
                    <a:pt x="730" y="353"/>
                    <a:pt x="730" y="354"/>
                    <a:pt x="731" y="353"/>
                  </a:cubicBezTo>
                  <a:cubicBezTo>
                    <a:pt x="733" y="354"/>
                    <a:pt x="747" y="349"/>
                    <a:pt x="747" y="349"/>
                  </a:cubicBezTo>
                  <a:cubicBezTo>
                    <a:pt x="786" y="337"/>
                    <a:pt x="793" y="331"/>
                    <a:pt x="789" y="291"/>
                  </a:cubicBezTo>
                  <a:cubicBezTo>
                    <a:pt x="789" y="291"/>
                    <a:pt x="789" y="286"/>
                    <a:pt x="789" y="286"/>
                  </a:cubicBezTo>
                  <a:cubicBezTo>
                    <a:pt x="788" y="274"/>
                    <a:pt x="788" y="275"/>
                    <a:pt x="786" y="267"/>
                  </a:cubicBezTo>
                  <a:cubicBezTo>
                    <a:pt x="784" y="256"/>
                    <a:pt x="784" y="256"/>
                    <a:pt x="784" y="256"/>
                  </a:cubicBezTo>
                  <a:cubicBezTo>
                    <a:pt x="784" y="256"/>
                    <a:pt x="771" y="184"/>
                    <a:pt x="773" y="165"/>
                  </a:cubicBezTo>
                  <a:cubicBezTo>
                    <a:pt x="773" y="163"/>
                    <a:pt x="770" y="160"/>
                    <a:pt x="770" y="160"/>
                  </a:cubicBezTo>
                  <a:cubicBezTo>
                    <a:pt x="768" y="168"/>
                    <a:pt x="770" y="193"/>
                    <a:pt x="774" y="217"/>
                  </a:cubicBezTo>
                  <a:cubicBezTo>
                    <a:pt x="774" y="216"/>
                    <a:pt x="774" y="214"/>
                    <a:pt x="773" y="213"/>
                  </a:cubicBezTo>
                  <a:cubicBezTo>
                    <a:pt x="765" y="181"/>
                    <a:pt x="756" y="144"/>
                    <a:pt x="756" y="127"/>
                  </a:cubicBezTo>
                  <a:cubicBezTo>
                    <a:pt x="753" y="128"/>
                    <a:pt x="753" y="128"/>
                    <a:pt x="753" y="128"/>
                  </a:cubicBezTo>
                  <a:cubicBezTo>
                    <a:pt x="753" y="145"/>
                    <a:pt x="761" y="181"/>
                    <a:pt x="769" y="214"/>
                  </a:cubicBezTo>
                  <a:cubicBezTo>
                    <a:pt x="774" y="230"/>
                    <a:pt x="777" y="246"/>
                    <a:pt x="780" y="256"/>
                  </a:cubicBezTo>
                  <a:cubicBezTo>
                    <a:pt x="782" y="268"/>
                    <a:pt x="782" y="268"/>
                    <a:pt x="782" y="268"/>
                  </a:cubicBezTo>
                  <a:cubicBezTo>
                    <a:pt x="784" y="275"/>
                    <a:pt x="784" y="275"/>
                    <a:pt x="784" y="287"/>
                  </a:cubicBezTo>
                  <a:cubicBezTo>
                    <a:pt x="784" y="292"/>
                    <a:pt x="784" y="292"/>
                    <a:pt x="784" y="292"/>
                  </a:cubicBezTo>
                  <a:cubicBezTo>
                    <a:pt x="786" y="311"/>
                    <a:pt x="783" y="321"/>
                    <a:pt x="775" y="328"/>
                  </a:cubicBezTo>
                  <a:cubicBezTo>
                    <a:pt x="768" y="334"/>
                    <a:pt x="757" y="338"/>
                    <a:pt x="738" y="344"/>
                  </a:cubicBezTo>
                  <a:cubicBezTo>
                    <a:pt x="736" y="345"/>
                    <a:pt x="736" y="345"/>
                    <a:pt x="736" y="345"/>
                  </a:cubicBezTo>
                  <a:cubicBezTo>
                    <a:pt x="736" y="345"/>
                    <a:pt x="734" y="346"/>
                    <a:pt x="734" y="344"/>
                  </a:cubicBezTo>
                  <a:cubicBezTo>
                    <a:pt x="732" y="338"/>
                    <a:pt x="731" y="334"/>
                    <a:pt x="731" y="329"/>
                  </a:cubicBezTo>
                  <a:cubicBezTo>
                    <a:pt x="731" y="327"/>
                    <a:pt x="731" y="327"/>
                    <a:pt x="731" y="327"/>
                  </a:cubicBezTo>
                  <a:cubicBezTo>
                    <a:pt x="730" y="321"/>
                    <a:pt x="730" y="315"/>
                    <a:pt x="728" y="308"/>
                  </a:cubicBezTo>
                  <a:cubicBezTo>
                    <a:pt x="727" y="305"/>
                    <a:pt x="727" y="302"/>
                    <a:pt x="727" y="299"/>
                  </a:cubicBezTo>
                  <a:cubicBezTo>
                    <a:pt x="727" y="295"/>
                    <a:pt x="727" y="292"/>
                    <a:pt x="726" y="289"/>
                  </a:cubicBezTo>
                  <a:cubicBezTo>
                    <a:pt x="725" y="284"/>
                    <a:pt x="721" y="280"/>
                    <a:pt x="717" y="277"/>
                  </a:cubicBezTo>
                  <a:cubicBezTo>
                    <a:pt x="714" y="273"/>
                    <a:pt x="710" y="269"/>
                    <a:pt x="709" y="264"/>
                  </a:cubicBezTo>
                  <a:cubicBezTo>
                    <a:pt x="708" y="261"/>
                    <a:pt x="708" y="259"/>
                    <a:pt x="708" y="256"/>
                  </a:cubicBezTo>
                  <a:cubicBezTo>
                    <a:pt x="708" y="252"/>
                    <a:pt x="707" y="247"/>
                    <a:pt x="704" y="242"/>
                  </a:cubicBezTo>
                  <a:cubicBezTo>
                    <a:pt x="702" y="239"/>
                    <a:pt x="702" y="239"/>
                    <a:pt x="702" y="239"/>
                  </a:cubicBezTo>
                  <a:cubicBezTo>
                    <a:pt x="697" y="231"/>
                    <a:pt x="695" y="229"/>
                    <a:pt x="696" y="217"/>
                  </a:cubicBezTo>
                  <a:cubicBezTo>
                    <a:pt x="694" y="199"/>
                    <a:pt x="694" y="199"/>
                    <a:pt x="694" y="199"/>
                  </a:cubicBezTo>
                  <a:cubicBezTo>
                    <a:pt x="694" y="199"/>
                    <a:pt x="694" y="199"/>
                    <a:pt x="694" y="199"/>
                  </a:cubicBezTo>
                  <a:cubicBezTo>
                    <a:pt x="693" y="217"/>
                    <a:pt x="693" y="217"/>
                    <a:pt x="693" y="217"/>
                  </a:cubicBezTo>
                  <a:cubicBezTo>
                    <a:pt x="692" y="229"/>
                    <a:pt x="694" y="232"/>
                    <a:pt x="700" y="241"/>
                  </a:cubicBezTo>
                  <a:cubicBezTo>
                    <a:pt x="701" y="243"/>
                    <a:pt x="701" y="243"/>
                    <a:pt x="701" y="243"/>
                  </a:cubicBezTo>
                  <a:cubicBezTo>
                    <a:pt x="704" y="248"/>
                    <a:pt x="705" y="252"/>
                    <a:pt x="705" y="256"/>
                  </a:cubicBezTo>
                  <a:cubicBezTo>
                    <a:pt x="705" y="257"/>
                    <a:pt x="705" y="259"/>
                    <a:pt x="705" y="260"/>
                  </a:cubicBezTo>
                  <a:cubicBezTo>
                    <a:pt x="702" y="256"/>
                    <a:pt x="699" y="253"/>
                    <a:pt x="694" y="250"/>
                  </a:cubicBezTo>
                  <a:cubicBezTo>
                    <a:pt x="687" y="246"/>
                    <a:pt x="682" y="240"/>
                    <a:pt x="679" y="233"/>
                  </a:cubicBezTo>
                  <a:cubicBezTo>
                    <a:pt x="679" y="233"/>
                    <a:pt x="679" y="233"/>
                    <a:pt x="679" y="233"/>
                  </a:cubicBezTo>
                  <a:cubicBezTo>
                    <a:pt x="682" y="240"/>
                    <a:pt x="685" y="248"/>
                    <a:pt x="692" y="252"/>
                  </a:cubicBezTo>
                  <a:cubicBezTo>
                    <a:pt x="699" y="256"/>
                    <a:pt x="702" y="260"/>
                    <a:pt x="707" y="267"/>
                  </a:cubicBezTo>
                  <a:cubicBezTo>
                    <a:pt x="707" y="267"/>
                    <a:pt x="707" y="267"/>
                    <a:pt x="707" y="267"/>
                  </a:cubicBezTo>
                  <a:cubicBezTo>
                    <a:pt x="708" y="272"/>
                    <a:pt x="712" y="275"/>
                    <a:pt x="715" y="279"/>
                  </a:cubicBezTo>
                  <a:cubicBezTo>
                    <a:pt x="719" y="282"/>
                    <a:pt x="722" y="286"/>
                    <a:pt x="723" y="290"/>
                  </a:cubicBezTo>
                  <a:cubicBezTo>
                    <a:pt x="724" y="292"/>
                    <a:pt x="724" y="296"/>
                    <a:pt x="724" y="299"/>
                  </a:cubicBezTo>
                  <a:cubicBezTo>
                    <a:pt x="724" y="302"/>
                    <a:pt x="724" y="306"/>
                    <a:pt x="725" y="309"/>
                  </a:cubicBezTo>
                  <a:cubicBezTo>
                    <a:pt x="727" y="316"/>
                    <a:pt x="727" y="321"/>
                    <a:pt x="728" y="327"/>
                  </a:cubicBezTo>
                  <a:cubicBezTo>
                    <a:pt x="728" y="330"/>
                    <a:pt x="728" y="330"/>
                    <a:pt x="728" y="330"/>
                  </a:cubicBezTo>
                  <a:cubicBezTo>
                    <a:pt x="728" y="334"/>
                    <a:pt x="729" y="339"/>
                    <a:pt x="731" y="344"/>
                  </a:cubicBezTo>
                  <a:cubicBezTo>
                    <a:pt x="732" y="346"/>
                    <a:pt x="730" y="347"/>
                    <a:pt x="730" y="347"/>
                  </a:cubicBezTo>
                  <a:cubicBezTo>
                    <a:pt x="724" y="349"/>
                    <a:pt x="724" y="349"/>
                    <a:pt x="724" y="349"/>
                  </a:cubicBezTo>
                  <a:cubicBezTo>
                    <a:pt x="718" y="350"/>
                    <a:pt x="705" y="354"/>
                    <a:pt x="703" y="350"/>
                  </a:cubicBezTo>
                  <a:cubicBezTo>
                    <a:pt x="701" y="347"/>
                    <a:pt x="700" y="344"/>
                    <a:pt x="700" y="344"/>
                  </a:cubicBezTo>
                  <a:cubicBezTo>
                    <a:pt x="696" y="337"/>
                    <a:pt x="696" y="337"/>
                    <a:pt x="696" y="337"/>
                  </a:cubicBezTo>
                  <a:cubicBezTo>
                    <a:pt x="694" y="333"/>
                    <a:pt x="692" y="330"/>
                    <a:pt x="691" y="326"/>
                  </a:cubicBezTo>
                  <a:cubicBezTo>
                    <a:pt x="691" y="324"/>
                    <a:pt x="691" y="322"/>
                    <a:pt x="691" y="320"/>
                  </a:cubicBezTo>
                  <a:cubicBezTo>
                    <a:pt x="691" y="318"/>
                    <a:pt x="692" y="316"/>
                    <a:pt x="691" y="313"/>
                  </a:cubicBezTo>
                  <a:cubicBezTo>
                    <a:pt x="690" y="309"/>
                    <a:pt x="687" y="307"/>
                    <a:pt x="685" y="304"/>
                  </a:cubicBezTo>
                  <a:cubicBezTo>
                    <a:pt x="682" y="300"/>
                    <a:pt x="682" y="300"/>
                    <a:pt x="682" y="300"/>
                  </a:cubicBezTo>
                  <a:cubicBezTo>
                    <a:pt x="680" y="296"/>
                    <a:pt x="680" y="293"/>
                    <a:pt x="681" y="290"/>
                  </a:cubicBezTo>
                  <a:cubicBezTo>
                    <a:pt x="682" y="287"/>
                    <a:pt x="682" y="287"/>
                    <a:pt x="682" y="287"/>
                  </a:cubicBezTo>
                  <a:cubicBezTo>
                    <a:pt x="683" y="281"/>
                    <a:pt x="681" y="277"/>
                    <a:pt x="678" y="273"/>
                  </a:cubicBezTo>
                  <a:cubicBezTo>
                    <a:pt x="675" y="268"/>
                    <a:pt x="675" y="268"/>
                    <a:pt x="675" y="268"/>
                  </a:cubicBezTo>
                  <a:cubicBezTo>
                    <a:pt x="673" y="265"/>
                    <a:pt x="670" y="262"/>
                    <a:pt x="669" y="258"/>
                  </a:cubicBezTo>
                  <a:cubicBezTo>
                    <a:pt x="669" y="258"/>
                    <a:pt x="669" y="258"/>
                    <a:pt x="669" y="258"/>
                  </a:cubicBezTo>
                  <a:cubicBezTo>
                    <a:pt x="669" y="258"/>
                    <a:pt x="669" y="258"/>
                    <a:pt x="669" y="258"/>
                  </a:cubicBezTo>
                  <a:cubicBezTo>
                    <a:pt x="669" y="257"/>
                    <a:pt x="669" y="256"/>
                    <a:pt x="669" y="256"/>
                  </a:cubicBezTo>
                  <a:cubicBezTo>
                    <a:pt x="668" y="253"/>
                    <a:pt x="669" y="251"/>
                    <a:pt x="669" y="249"/>
                  </a:cubicBezTo>
                  <a:cubicBezTo>
                    <a:pt x="669" y="244"/>
                    <a:pt x="669" y="244"/>
                    <a:pt x="669" y="244"/>
                  </a:cubicBezTo>
                  <a:cubicBezTo>
                    <a:pt x="668" y="237"/>
                    <a:pt x="665" y="232"/>
                    <a:pt x="662" y="228"/>
                  </a:cubicBezTo>
                  <a:cubicBezTo>
                    <a:pt x="659" y="223"/>
                    <a:pt x="656" y="218"/>
                    <a:pt x="656" y="213"/>
                  </a:cubicBezTo>
                  <a:cubicBezTo>
                    <a:pt x="656" y="209"/>
                    <a:pt x="656" y="209"/>
                    <a:pt x="656" y="209"/>
                  </a:cubicBezTo>
                  <a:cubicBezTo>
                    <a:pt x="656" y="206"/>
                    <a:pt x="656" y="203"/>
                    <a:pt x="655" y="199"/>
                  </a:cubicBezTo>
                  <a:cubicBezTo>
                    <a:pt x="651" y="193"/>
                    <a:pt x="651" y="193"/>
                    <a:pt x="651" y="193"/>
                  </a:cubicBezTo>
                  <a:cubicBezTo>
                    <a:pt x="650" y="190"/>
                    <a:pt x="648" y="187"/>
                    <a:pt x="648" y="184"/>
                  </a:cubicBezTo>
                  <a:cubicBezTo>
                    <a:pt x="647" y="182"/>
                    <a:pt x="647" y="179"/>
                    <a:pt x="648" y="177"/>
                  </a:cubicBezTo>
                  <a:cubicBezTo>
                    <a:pt x="648" y="174"/>
                    <a:pt x="648" y="171"/>
                    <a:pt x="647" y="168"/>
                  </a:cubicBezTo>
                  <a:cubicBezTo>
                    <a:pt x="646" y="164"/>
                    <a:pt x="646" y="164"/>
                    <a:pt x="646" y="164"/>
                  </a:cubicBezTo>
                  <a:cubicBezTo>
                    <a:pt x="645" y="162"/>
                    <a:pt x="643" y="161"/>
                    <a:pt x="643" y="160"/>
                  </a:cubicBezTo>
                  <a:cubicBezTo>
                    <a:pt x="643" y="160"/>
                    <a:pt x="643" y="160"/>
                    <a:pt x="643" y="160"/>
                  </a:cubicBezTo>
                  <a:cubicBezTo>
                    <a:pt x="643" y="162"/>
                    <a:pt x="645" y="167"/>
                    <a:pt x="645" y="167"/>
                  </a:cubicBezTo>
                  <a:cubicBezTo>
                    <a:pt x="646" y="170"/>
                    <a:pt x="645" y="174"/>
                    <a:pt x="645" y="176"/>
                  </a:cubicBezTo>
                  <a:cubicBezTo>
                    <a:pt x="644" y="179"/>
                    <a:pt x="644" y="182"/>
                    <a:pt x="645" y="185"/>
                  </a:cubicBezTo>
                  <a:cubicBezTo>
                    <a:pt x="646" y="188"/>
                    <a:pt x="647" y="191"/>
                    <a:pt x="649" y="194"/>
                  </a:cubicBezTo>
                  <a:cubicBezTo>
                    <a:pt x="652" y="200"/>
                    <a:pt x="652" y="200"/>
                    <a:pt x="652" y="200"/>
                  </a:cubicBezTo>
                  <a:cubicBezTo>
                    <a:pt x="653" y="203"/>
                    <a:pt x="653" y="206"/>
                    <a:pt x="653" y="209"/>
                  </a:cubicBezTo>
                  <a:cubicBezTo>
                    <a:pt x="653" y="213"/>
                    <a:pt x="653" y="213"/>
                    <a:pt x="653" y="213"/>
                  </a:cubicBezTo>
                  <a:cubicBezTo>
                    <a:pt x="653" y="219"/>
                    <a:pt x="656" y="224"/>
                    <a:pt x="659" y="229"/>
                  </a:cubicBezTo>
                  <a:cubicBezTo>
                    <a:pt x="662" y="234"/>
                    <a:pt x="665" y="238"/>
                    <a:pt x="666" y="244"/>
                  </a:cubicBezTo>
                  <a:cubicBezTo>
                    <a:pt x="666" y="244"/>
                    <a:pt x="666" y="247"/>
                    <a:pt x="666" y="248"/>
                  </a:cubicBezTo>
                  <a:cubicBezTo>
                    <a:pt x="663" y="244"/>
                    <a:pt x="661" y="240"/>
                    <a:pt x="658" y="236"/>
                  </a:cubicBezTo>
                  <a:cubicBezTo>
                    <a:pt x="655" y="232"/>
                    <a:pt x="655" y="232"/>
                    <a:pt x="655" y="232"/>
                  </a:cubicBezTo>
                  <a:cubicBezTo>
                    <a:pt x="652" y="228"/>
                    <a:pt x="650" y="226"/>
                    <a:pt x="647" y="223"/>
                  </a:cubicBezTo>
                  <a:cubicBezTo>
                    <a:pt x="644" y="220"/>
                    <a:pt x="644" y="220"/>
                    <a:pt x="644" y="220"/>
                  </a:cubicBezTo>
                  <a:cubicBezTo>
                    <a:pt x="641" y="217"/>
                    <a:pt x="639" y="214"/>
                    <a:pt x="637" y="211"/>
                  </a:cubicBezTo>
                  <a:cubicBezTo>
                    <a:pt x="634" y="207"/>
                    <a:pt x="630" y="204"/>
                    <a:pt x="627" y="201"/>
                  </a:cubicBezTo>
                  <a:cubicBezTo>
                    <a:pt x="627" y="201"/>
                    <a:pt x="627" y="201"/>
                    <a:pt x="627" y="201"/>
                  </a:cubicBezTo>
                  <a:cubicBezTo>
                    <a:pt x="630" y="204"/>
                    <a:pt x="632" y="209"/>
                    <a:pt x="634" y="212"/>
                  </a:cubicBezTo>
                  <a:cubicBezTo>
                    <a:pt x="637" y="216"/>
                    <a:pt x="639" y="219"/>
                    <a:pt x="642" y="222"/>
                  </a:cubicBezTo>
                  <a:cubicBezTo>
                    <a:pt x="645" y="225"/>
                    <a:pt x="645" y="225"/>
                    <a:pt x="645" y="225"/>
                  </a:cubicBezTo>
                  <a:cubicBezTo>
                    <a:pt x="648" y="228"/>
                    <a:pt x="650" y="230"/>
                    <a:pt x="653" y="234"/>
                  </a:cubicBezTo>
                  <a:cubicBezTo>
                    <a:pt x="656" y="238"/>
                    <a:pt x="656" y="238"/>
                    <a:pt x="656" y="238"/>
                  </a:cubicBezTo>
                  <a:cubicBezTo>
                    <a:pt x="660" y="244"/>
                    <a:pt x="664" y="249"/>
                    <a:pt x="666" y="256"/>
                  </a:cubicBezTo>
                  <a:cubicBezTo>
                    <a:pt x="666" y="257"/>
                    <a:pt x="666" y="258"/>
                    <a:pt x="666" y="259"/>
                  </a:cubicBezTo>
                  <a:cubicBezTo>
                    <a:pt x="668" y="263"/>
                    <a:pt x="670" y="266"/>
                    <a:pt x="673" y="270"/>
                  </a:cubicBezTo>
                  <a:cubicBezTo>
                    <a:pt x="676" y="274"/>
                    <a:pt x="676" y="274"/>
                    <a:pt x="676" y="274"/>
                  </a:cubicBezTo>
                  <a:cubicBezTo>
                    <a:pt x="678" y="278"/>
                    <a:pt x="680" y="282"/>
                    <a:pt x="679" y="286"/>
                  </a:cubicBezTo>
                  <a:cubicBezTo>
                    <a:pt x="678" y="289"/>
                    <a:pt x="678" y="289"/>
                    <a:pt x="678" y="289"/>
                  </a:cubicBezTo>
                  <a:cubicBezTo>
                    <a:pt x="677" y="293"/>
                    <a:pt x="677" y="296"/>
                    <a:pt x="680" y="301"/>
                  </a:cubicBezTo>
                  <a:cubicBezTo>
                    <a:pt x="683" y="306"/>
                    <a:pt x="683" y="306"/>
                    <a:pt x="683" y="306"/>
                  </a:cubicBezTo>
                  <a:cubicBezTo>
                    <a:pt x="685" y="308"/>
                    <a:pt x="687" y="311"/>
                    <a:pt x="688" y="314"/>
                  </a:cubicBezTo>
                  <a:cubicBezTo>
                    <a:pt x="689" y="316"/>
                    <a:pt x="688" y="318"/>
                    <a:pt x="688" y="320"/>
                  </a:cubicBezTo>
                  <a:cubicBezTo>
                    <a:pt x="688" y="322"/>
                    <a:pt x="688" y="324"/>
                    <a:pt x="688" y="327"/>
                  </a:cubicBezTo>
                  <a:cubicBezTo>
                    <a:pt x="689" y="331"/>
                    <a:pt x="692" y="335"/>
                    <a:pt x="694" y="338"/>
                  </a:cubicBezTo>
                  <a:cubicBezTo>
                    <a:pt x="697" y="345"/>
                    <a:pt x="697" y="345"/>
                    <a:pt x="697" y="345"/>
                  </a:cubicBezTo>
                  <a:cubicBezTo>
                    <a:pt x="700" y="352"/>
                    <a:pt x="700" y="352"/>
                    <a:pt x="700" y="352"/>
                  </a:cubicBezTo>
                  <a:cubicBezTo>
                    <a:pt x="700" y="352"/>
                    <a:pt x="701" y="354"/>
                    <a:pt x="699" y="354"/>
                  </a:cubicBezTo>
                  <a:cubicBezTo>
                    <a:pt x="692" y="358"/>
                    <a:pt x="684" y="361"/>
                    <a:pt x="677" y="365"/>
                  </a:cubicBezTo>
                  <a:cubicBezTo>
                    <a:pt x="670" y="368"/>
                    <a:pt x="663" y="371"/>
                    <a:pt x="655" y="375"/>
                  </a:cubicBezTo>
                  <a:cubicBezTo>
                    <a:pt x="655" y="375"/>
                    <a:pt x="653" y="376"/>
                    <a:pt x="653" y="373"/>
                  </a:cubicBezTo>
                  <a:cubicBezTo>
                    <a:pt x="652" y="361"/>
                    <a:pt x="648" y="351"/>
                    <a:pt x="644" y="340"/>
                  </a:cubicBezTo>
                  <a:cubicBezTo>
                    <a:pt x="642" y="336"/>
                    <a:pt x="642" y="336"/>
                    <a:pt x="642" y="336"/>
                  </a:cubicBezTo>
                  <a:cubicBezTo>
                    <a:pt x="639" y="329"/>
                    <a:pt x="639" y="323"/>
                    <a:pt x="638" y="317"/>
                  </a:cubicBezTo>
                  <a:cubicBezTo>
                    <a:pt x="638" y="309"/>
                    <a:pt x="638" y="309"/>
                    <a:pt x="638" y="309"/>
                  </a:cubicBezTo>
                  <a:cubicBezTo>
                    <a:pt x="637" y="306"/>
                    <a:pt x="637" y="304"/>
                    <a:pt x="636" y="301"/>
                  </a:cubicBezTo>
                  <a:cubicBezTo>
                    <a:pt x="636" y="301"/>
                    <a:pt x="636" y="301"/>
                    <a:pt x="636" y="301"/>
                  </a:cubicBezTo>
                  <a:cubicBezTo>
                    <a:pt x="633" y="290"/>
                    <a:pt x="634" y="285"/>
                    <a:pt x="637" y="274"/>
                  </a:cubicBezTo>
                  <a:cubicBezTo>
                    <a:pt x="639" y="269"/>
                    <a:pt x="638" y="264"/>
                    <a:pt x="637" y="259"/>
                  </a:cubicBezTo>
                  <a:cubicBezTo>
                    <a:pt x="636" y="254"/>
                    <a:pt x="634" y="249"/>
                    <a:pt x="636" y="246"/>
                  </a:cubicBezTo>
                  <a:cubicBezTo>
                    <a:pt x="636" y="246"/>
                    <a:pt x="636" y="246"/>
                    <a:pt x="636" y="246"/>
                  </a:cubicBezTo>
                  <a:cubicBezTo>
                    <a:pt x="634" y="250"/>
                    <a:pt x="633" y="254"/>
                    <a:pt x="634" y="260"/>
                  </a:cubicBezTo>
                  <a:cubicBezTo>
                    <a:pt x="635" y="264"/>
                    <a:pt x="636" y="269"/>
                    <a:pt x="635" y="273"/>
                  </a:cubicBezTo>
                  <a:cubicBezTo>
                    <a:pt x="632" y="281"/>
                    <a:pt x="631" y="286"/>
                    <a:pt x="632" y="292"/>
                  </a:cubicBezTo>
                  <a:cubicBezTo>
                    <a:pt x="631" y="292"/>
                    <a:pt x="630" y="291"/>
                    <a:pt x="630" y="290"/>
                  </a:cubicBezTo>
                  <a:cubicBezTo>
                    <a:pt x="626" y="287"/>
                    <a:pt x="626" y="287"/>
                    <a:pt x="626" y="287"/>
                  </a:cubicBezTo>
                  <a:cubicBezTo>
                    <a:pt x="623" y="283"/>
                    <a:pt x="622" y="277"/>
                    <a:pt x="622" y="271"/>
                  </a:cubicBezTo>
                  <a:cubicBezTo>
                    <a:pt x="623" y="263"/>
                    <a:pt x="622" y="257"/>
                    <a:pt x="616" y="250"/>
                  </a:cubicBezTo>
                  <a:cubicBezTo>
                    <a:pt x="613" y="245"/>
                    <a:pt x="613" y="245"/>
                    <a:pt x="613" y="245"/>
                  </a:cubicBezTo>
                  <a:cubicBezTo>
                    <a:pt x="606" y="237"/>
                    <a:pt x="599" y="230"/>
                    <a:pt x="599" y="219"/>
                  </a:cubicBezTo>
                  <a:cubicBezTo>
                    <a:pt x="599" y="219"/>
                    <a:pt x="599" y="219"/>
                    <a:pt x="599" y="219"/>
                  </a:cubicBezTo>
                  <a:cubicBezTo>
                    <a:pt x="600" y="231"/>
                    <a:pt x="604" y="239"/>
                    <a:pt x="610" y="247"/>
                  </a:cubicBezTo>
                  <a:cubicBezTo>
                    <a:pt x="614" y="252"/>
                    <a:pt x="614" y="252"/>
                    <a:pt x="614" y="252"/>
                  </a:cubicBezTo>
                  <a:cubicBezTo>
                    <a:pt x="619" y="258"/>
                    <a:pt x="620" y="263"/>
                    <a:pt x="619" y="271"/>
                  </a:cubicBezTo>
                  <a:cubicBezTo>
                    <a:pt x="619" y="277"/>
                    <a:pt x="620" y="284"/>
                    <a:pt x="624" y="289"/>
                  </a:cubicBezTo>
                  <a:cubicBezTo>
                    <a:pt x="628" y="293"/>
                    <a:pt x="628" y="293"/>
                    <a:pt x="628" y="293"/>
                  </a:cubicBezTo>
                  <a:cubicBezTo>
                    <a:pt x="629" y="294"/>
                    <a:pt x="631" y="295"/>
                    <a:pt x="632" y="297"/>
                  </a:cubicBezTo>
                  <a:cubicBezTo>
                    <a:pt x="634" y="301"/>
                    <a:pt x="634" y="305"/>
                    <a:pt x="635" y="309"/>
                  </a:cubicBezTo>
                  <a:cubicBezTo>
                    <a:pt x="635" y="309"/>
                    <a:pt x="635" y="317"/>
                    <a:pt x="635" y="317"/>
                  </a:cubicBezTo>
                  <a:cubicBezTo>
                    <a:pt x="636" y="324"/>
                    <a:pt x="636" y="330"/>
                    <a:pt x="639" y="337"/>
                  </a:cubicBezTo>
                  <a:cubicBezTo>
                    <a:pt x="641" y="341"/>
                    <a:pt x="641" y="341"/>
                    <a:pt x="641" y="341"/>
                  </a:cubicBezTo>
                  <a:cubicBezTo>
                    <a:pt x="645" y="352"/>
                    <a:pt x="649" y="362"/>
                    <a:pt x="650" y="374"/>
                  </a:cubicBezTo>
                  <a:cubicBezTo>
                    <a:pt x="650" y="375"/>
                    <a:pt x="651" y="377"/>
                    <a:pt x="648" y="378"/>
                  </a:cubicBezTo>
                  <a:cubicBezTo>
                    <a:pt x="641" y="381"/>
                    <a:pt x="633" y="384"/>
                    <a:pt x="624" y="387"/>
                  </a:cubicBezTo>
                  <a:cubicBezTo>
                    <a:pt x="617" y="389"/>
                    <a:pt x="611" y="391"/>
                    <a:pt x="606" y="392"/>
                  </a:cubicBezTo>
                  <a:cubicBezTo>
                    <a:pt x="603" y="393"/>
                    <a:pt x="603" y="391"/>
                    <a:pt x="603" y="391"/>
                  </a:cubicBezTo>
                  <a:cubicBezTo>
                    <a:pt x="603" y="387"/>
                    <a:pt x="603" y="387"/>
                    <a:pt x="603" y="387"/>
                  </a:cubicBezTo>
                  <a:cubicBezTo>
                    <a:pt x="603" y="382"/>
                    <a:pt x="603" y="382"/>
                    <a:pt x="603" y="382"/>
                  </a:cubicBezTo>
                  <a:cubicBezTo>
                    <a:pt x="603" y="379"/>
                    <a:pt x="604" y="377"/>
                    <a:pt x="603" y="374"/>
                  </a:cubicBezTo>
                  <a:cubicBezTo>
                    <a:pt x="602" y="371"/>
                    <a:pt x="600" y="368"/>
                    <a:pt x="598" y="366"/>
                  </a:cubicBezTo>
                  <a:cubicBezTo>
                    <a:pt x="596" y="363"/>
                    <a:pt x="594" y="361"/>
                    <a:pt x="593" y="358"/>
                  </a:cubicBezTo>
                  <a:cubicBezTo>
                    <a:pt x="591" y="354"/>
                    <a:pt x="592" y="350"/>
                    <a:pt x="592" y="346"/>
                  </a:cubicBezTo>
                  <a:cubicBezTo>
                    <a:pt x="592" y="337"/>
                    <a:pt x="592" y="337"/>
                    <a:pt x="592" y="337"/>
                  </a:cubicBezTo>
                  <a:cubicBezTo>
                    <a:pt x="591" y="330"/>
                    <a:pt x="588" y="324"/>
                    <a:pt x="584" y="318"/>
                  </a:cubicBezTo>
                  <a:cubicBezTo>
                    <a:pt x="580" y="311"/>
                    <a:pt x="580" y="311"/>
                    <a:pt x="580" y="311"/>
                  </a:cubicBezTo>
                  <a:cubicBezTo>
                    <a:pt x="578" y="307"/>
                    <a:pt x="578" y="303"/>
                    <a:pt x="578" y="299"/>
                  </a:cubicBezTo>
                  <a:cubicBezTo>
                    <a:pt x="580" y="290"/>
                    <a:pt x="580" y="290"/>
                    <a:pt x="580" y="290"/>
                  </a:cubicBezTo>
                  <a:cubicBezTo>
                    <a:pt x="582" y="284"/>
                    <a:pt x="583" y="278"/>
                    <a:pt x="583" y="273"/>
                  </a:cubicBezTo>
                  <a:cubicBezTo>
                    <a:pt x="583" y="271"/>
                    <a:pt x="583" y="271"/>
                    <a:pt x="583" y="271"/>
                  </a:cubicBezTo>
                  <a:cubicBezTo>
                    <a:pt x="582" y="267"/>
                    <a:pt x="582" y="266"/>
                    <a:pt x="584" y="262"/>
                  </a:cubicBezTo>
                  <a:cubicBezTo>
                    <a:pt x="585" y="260"/>
                    <a:pt x="585" y="260"/>
                    <a:pt x="585" y="260"/>
                  </a:cubicBezTo>
                  <a:cubicBezTo>
                    <a:pt x="586" y="258"/>
                    <a:pt x="586" y="257"/>
                    <a:pt x="584" y="254"/>
                  </a:cubicBezTo>
                  <a:cubicBezTo>
                    <a:pt x="584" y="254"/>
                    <a:pt x="584" y="254"/>
                    <a:pt x="584" y="254"/>
                  </a:cubicBezTo>
                  <a:cubicBezTo>
                    <a:pt x="585" y="255"/>
                    <a:pt x="583" y="257"/>
                    <a:pt x="582" y="259"/>
                  </a:cubicBezTo>
                  <a:cubicBezTo>
                    <a:pt x="581" y="261"/>
                    <a:pt x="581" y="261"/>
                    <a:pt x="581" y="261"/>
                  </a:cubicBezTo>
                  <a:cubicBezTo>
                    <a:pt x="579" y="265"/>
                    <a:pt x="579" y="268"/>
                    <a:pt x="580" y="271"/>
                  </a:cubicBezTo>
                  <a:cubicBezTo>
                    <a:pt x="580" y="273"/>
                    <a:pt x="580" y="273"/>
                    <a:pt x="580" y="273"/>
                  </a:cubicBezTo>
                  <a:cubicBezTo>
                    <a:pt x="580" y="278"/>
                    <a:pt x="579" y="284"/>
                    <a:pt x="577" y="289"/>
                  </a:cubicBezTo>
                  <a:cubicBezTo>
                    <a:pt x="577" y="290"/>
                    <a:pt x="577" y="290"/>
                    <a:pt x="577" y="290"/>
                  </a:cubicBezTo>
                  <a:cubicBezTo>
                    <a:pt x="577" y="289"/>
                    <a:pt x="577" y="288"/>
                    <a:pt x="576" y="287"/>
                  </a:cubicBezTo>
                  <a:cubicBezTo>
                    <a:pt x="574" y="282"/>
                    <a:pt x="574" y="276"/>
                    <a:pt x="573" y="271"/>
                  </a:cubicBezTo>
                  <a:cubicBezTo>
                    <a:pt x="572" y="264"/>
                    <a:pt x="572" y="264"/>
                    <a:pt x="572" y="264"/>
                  </a:cubicBezTo>
                  <a:cubicBezTo>
                    <a:pt x="568" y="244"/>
                    <a:pt x="568" y="244"/>
                    <a:pt x="568" y="244"/>
                  </a:cubicBezTo>
                  <a:cubicBezTo>
                    <a:pt x="568" y="244"/>
                    <a:pt x="568" y="244"/>
                    <a:pt x="568" y="244"/>
                  </a:cubicBezTo>
                  <a:cubicBezTo>
                    <a:pt x="569" y="265"/>
                    <a:pt x="569" y="265"/>
                    <a:pt x="569" y="265"/>
                  </a:cubicBezTo>
                  <a:cubicBezTo>
                    <a:pt x="570" y="271"/>
                    <a:pt x="570" y="271"/>
                    <a:pt x="570" y="271"/>
                  </a:cubicBezTo>
                  <a:cubicBezTo>
                    <a:pt x="571" y="277"/>
                    <a:pt x="572" y="282"/>
                    <a:pt x="573" y="288"/>
                  </a:cubicBezTo>
                  <a:cubicBezTo>
                    <a:pt x="574" y="291"/>
                    <a:pt x="575" y="295"/>
                    <a:pt x="575" y="298"/>
                  </a:cubicBezTo>
                  <a:cubicBezTo>
                    <a:pt x="575" y="298"/>
                    <a:pt x="575" y="299"/>
                    <a:pt x="575" y="299"/>
                  </a:cubicBezTo>
                  <a:cubicBezTo>
                    <a:pt x="575" y="299"/>
                    <a:pt x="575" y="299"/>
                    <a:pt x="575" y="299"/>
                  </a:cubicBezTo>
                  <a:cubicBezTo>
                    <a:pt x="575" y="299"/>
                    <a:pt x="575" y="299"/>
                    <a:pt x="575" y="299"/>
                  </a:cubicBezTo>
                  <a:cubicBezTo>
                    <a:pt x="575" y="303"/>
                    <a:pt x="575" y="308"/>
                    <a:pt x="578" y="312"/>
                  </a:cubicBezTo>
                  <a:cubicBezTo>
                    <a:pt x="582" y="320"/>
                    <a:pt x="582" y="320"/>
                    <a:pt x="582" y="320"/>
                  </a:cubicBezTo>
                  <a:cubicBezTo>
                    <a:pt x="585" y="325"/>
                    <a:pt x="588" y="331"/>
                    <a:pt x="589" y="337"/>
                  </a:cubicBezTo>
                  <a:cubicBezTo>
                    <a:pt x="589" y="337"/>
                    <a:pt x="589" y="346"/>
                    <a:pt x="589" y="346"/>
                  </a:cubicBezTo>
                  <a:cubicBezTo>
                    <a:pt x="589" y="350"/>
                    <a:pt x="588" y="354"/>
                    <a:pt x="590" y="359"/>
                  </a:cubicBezTo>
                  <a:cubicBezTo>
                    <a:pt x="591" y="362"/>
                    <a:pt x="593" y="365"/>
                    <a:pt x="595" y="367"/>
                  </a:cubicBezTo>
                  <a:cubicBezTo>
                    <a:pt x="597" y="370"/>
                    <a:pt x="599" y="372"/>
                    <a:pt x="600" y="375"/>
                  </a:cubicBezTo>
                  <a:cubicBezTo>
                    <a:pt x="601" y="377"/>
                    <a:pt x="600" y="379"/>
                    <a:pt x="600" y="382"/>
                  </a:cubicBezTo>
                  <a:cubicBezTo>
                    <a:pt x="600" y="387"/>
                    <a:pt x="600" y="387"/>
                    <a:pt x="600" y="387"/>
                  </a:cubicBezTo>
                  <a:cubicBezTo>
                    <a:pt x="600" y="391"/>
                    <a:pt x="600" y="391"/>
                    <a:pt x="600" y="391"/>
                  </a:cubicBezTo>
                  <a:cubicBezTo>
                    <a:pt x="600" y="391"/>
                    <a:pt x="601" y="394"/>
                    <a:pt x="598" y="394"/>
                  </a:cubicBezTo>
                  <a:cubicBezTo>
                    <a:pt x="591" y="396"/>
                    <a:pt x="585" y="397"/>
                    <a:pt x="581" y="398"/>
                  </a:cubicBezTo>
                  <a:cubicBezTo>
                    <a:pt x="575" y="400"/>
                    <a:pt x="571" y="401"/>
                    <a:pt x="568" y="402"/>
                  </a:cubicBezTo>
                  <a:cubicBezTo>
                    <a:pt x="567" y="402"/>
                    <a:pt x="565" y="401"/>
                    <a:pt x="565" y="400"/>
                  </a:cubicBezTo>
                  <a:cubicBezTo>
                    <a:pt x="565" y="398"/>
                    <a:pt x="565" y="397"/>
                    <a:pt x="565" y="394"/>
                  </a:cubicBezTo>
                  <a:cubicBezTo>
                    <a:pt x="566" y="387"/>
                    <a:pt x="566" y="379"/>
                    <a:pt x="565" y="372"/>
                  </a:cubicBezTo>
                  <a:cubicBezTo>
                    <a:pt x="565" y="370"/>
                    <a:pt x="564" y="369"/>
                    <a:pt x="564" y="367"/>
                  </a:cubicBezTo>
                  <a:cubicBezTo>
                    <a:pt x="562" y="365"/>
                    <a:pt x="563" y="361"/>
                    <a:pt x="565" y="358"/>
                  </a:cubicBezTo>
                  <a:cubicBezTo>
                    <a:pt x="571" y="348"/>
                    <a:pt x="570" y="333"/>
                    <a:pt x="570" y="333"/>
                  </a:cubicBezTo>
                  <a:cubicBezTo>
                    <a:pt x="570" y="333"/>
                    <a:pt x="570" y="333"/>
                    <a:pt x="570" y="333"/>
                  </a:cubicBezTo>
                  <a:cubicBezTo>
                    <a:pt x="568" y="342"/>
                    <a:pt x="568" y="342"/>
                    <a:pt x="568" y="342"/>
                  </a:cubicBezTo>
                  <a:cubicBezTo>
                    <a:pt x="566" y="347"/>
                    <a:pt x="565" y="352"/>
                    <a:pt x="562" y="356"/>
                  </a:cubicBezTo>
                  <a:cubicBezTo>
                    <a:pt x="561" y="358"/>
                    <a:pt x="560" y="360"/>
                    <a:pt x="560" y="361"/>
                  </a:cubicBezTo>
                  <a:cubicBezTo>
                    <a:pt x="559" y="359"/>
                    <a:pt x="559" y="359"/>
                    <a:pt x="559" y="359"/>
                  </a:cubicBezTo>
                  <a:cubicBezTo>
                    <a:pt x="557" y="355"/>
                    <a:pt x="557" y="350"/>
                    <a:pt x="557" y="346"/>
                  </a:cubicBezTo>
                  <a:cubicBezTo>
                    <a:pt x="558" y="343"/>
                    <a:pt x="558" y="343"/>
                    <a:pt x="558" y="343"/>
                  </a:cubicBezTo>
                  <a:cubicBezTo>
                    <a:pt x="558" y="338"/>
                    <a:pt x="555" y="334"/>
                    <a:pt x="553" y="331"/>
                  </a:cubicBezTo>
                  <a:cubicBezTo>
                    <a:pt x="551" y="327"/>
                    <a:pt x="547" y="323"/>
                    <a:pt x="549" y="318"/>
                  </a:cubicBezTo>
                  <a:cubicBezTo>
                    <a:pt x="549" y="318"/>
                    <a:pt x="549" y="318"/>
                    <a:pt x="549" y="318"/>
                  </a:cubicBezTo>
                  <a:cubicBezTo>
                    <a:pt x="547" y="325"/>
                    <a:pt x="548" y="329"/>
                    <a:pt x="551" y="333"/>
                  </a:cubicBezTo>
                  <a:cubicBezTo>
                    <a:pt x="553" y="336"/>
                    <a:pt x="555" y="339"/>
                    <a:pt x="555" y="343"/>
                  </a:cubicBezTo>
                  <a:cubicBezTo>
                    <a:pt x="554" y="346"/>
                    <a:pt x="554" y="346"/>
                    <a:pt x="554" y="346"/>
                  </a:cubicBezTo>
                  <a:cubicBezTo>
                    <a:pt x="554" y="350"/>
                    <a:pt x="554" y="355"/>
                    <a:pt x="556" y="360"/>
                  </a:cubicBezTo>
                  <a:cubicBezTo>
                    <a:pt x="559" y="365"/>
                    <a:pt x="559" y="365"/>
                    <a:pt x="559" y="365"/>
                  </a:cubicBezTo>
                  <a:cubicBezTo>
                    <a:pt x="560" y="368"/>
                    <a:pt x="562" y="370"/>
                    <a:pt x="562" y="373"/>
                  </a:cubicBezTo>
                  <a:cubicBezTo>
                    <a:pt x="563" y="380"/>
                    <a:pt x="563" y="387"/>
                    <a:pt x="562" y="394"/>
                  </a:cubicBezTo>
                  <a:cubicBezTo>
                    <a:pt x="562" y="397"/>
                    <a:pt x="562" y="400"/>
                    <a:pt x="563" y="402"/>
                  </a:cubicBezTo>
                  <a:cubicBezTo>
                    <a:pt x="563" y="403"/>
                    <a:pt x="562" y="405"/>
                    <a:pt x="561" y="405"/>
                  </a:cubicBezTo>
                  <a:cubicBezTo>
                    <a:pt x="556" y="408"/>
                    <a:pt x="551" y="414"/>
                    <a:pt x="546" y="423"/>
                  </a:cubicBezTo>
                  <a:cubicBezTo>
                    <a:pt x="545" y="424"/>
                    <a:pt x="544" y="424"/>
                    <a:pt x="543" y="422"/>
                  </a:cubicBezTo>
                  <a:cubicBezTo>
                    <a:pt x="537" y="409"/>
                    <a:pt x="524" y="402"/>
                    <a:pt x="501" y="402"/>
                  </a:cubicBezTo>
                  <a:cubicBezTo>
                    <a:pt x="501" y="402"/>
                    <a:pt x="501" y="401"/>
                    <a:pt x="501" y="401"/>
                  </a:cubicBezTo>
                  <a:cubicBezTo>
                    <a:pt x="499" y="401"/>
                    <a:pt x="499" y="401"/>
                    <a:pt x="499" y="401"/>
                  </a:cubicBezTo>
                  <a:cubicBezTo>
                    <a:pt x="499" y="401"/>
                    <a:pt x="499" y="402"/>
                    <a:pt x="499" y="402"/>
                  </a:cubicBezTo>
                  <a:cubicBezTo>
                    <a:pt x="475" y="402"/>
                    <a:pt x="463" y="408"/>
                    <a:pt x="456" y="421"/>
                  </a:cubicBezTo>
                  <a:cubicBezTo>
                    <a:pt x="456" y="422"/>
                    <a:pt x="454" y="422"/>
                    <a:pt x="452" y="420"/>
                  </a:cubicBezTo>
                  <a:cubicBezTo>
                    <a:pt x="446" y="408"/>
                    <a:pt x="442" y="406"/>
                    <a:pt x="436" y="403"/>
                  </a:cubicBezTo>
                  <a:cubicBezTo>
                    <a:pt x="435" y="403"/>
                    <a:pt x="433" y="401"/>
                    <a:pt x="433" y="400"/>
                  </a:cubicBezTo>
                  <a:cubicBezTo>
                    <a:pt x="428" y="389"/>
                    <a:pt x="430" y="372"/>
                    <a:pt x="432" y="362"/>
                  </a:cubicBezTo>
                  <a:cubicBezTo>
                    <a:pt x="432" y="361"/>
                    <a:pt x="432" y="360"/>
                    <a:pt x="432" y="359"/>
                  </a:cubicBezTo>
                  <a:cubicBezTo>
                    <a:pt x="433" y="359"/>
                    <a:pt x="433" y="359"/>
                    <a:pt x="433" y="359"/>
                  </a:cubicBezTo>
                  <a:cubicBezTo>
                    <a:pt x="434" y="351"/>
                    <a:pt x="443" y="334"/>
                    <a:pt x="448" y="329"/>
                  </a:cubicBezTo>
                  <a:cubicBezTo>
                    <a:pt x="444" y="333"/>
                    <a:pt x="438" y="339"/>
                    <a:pt x="434" y="346"/>
                  </a:cubicBezTo>
                  <a:cubicBezTo>
                    <a:pt x="434" y="347"/>
                    <a:pt x="434" y="347"/>
                    <a:pt x="434" y="346"/>
                  </a:cubicBezTo>
                  <a:cubicBezTo>
                    <a:pt x="434" y="345"/>
                    <a:pt x="434" y="343"/>
                    <a:pt x="434" y="342"/>
                  </a:cubicBezTo>
                  <a:cubicBezTo>
                    <a:pt x="434" y="332"/>
                    <a:pt x="433" y="323"/>
                    <a:pt x="436" y="315"/>
                  </a:cubicBezTo>
                  <a:cubicBezTo>
                    <a:pt x="433" y="324"/>
                    <a:pt x="431" y="332"/>
                    <a:pt x="431" y="342"/>
                  </a:cubicBezTo>
                  <a:cubicBezTo>
                    <a:pt x="431" y="348"/>
                    <a:pt x="431" y="355"/>
                    <a:pt x="429" y="361"/>
                  </a:cubicBezTo>
                  <a:cubicBezTo>
                    <a:pt x="426" y="373"/>
                    <a:pt x="425" y="388"/>
                    <a:pt x="429" y="399"/>
                  </a:cubicBezTo>
                  <a:cubicBezTo>
                    <a:pt x="429" y="399"/>
                    <a:pt x="429" y="401"/>
                    <a:pt x="428" y="400"/>
                  </a:cubicBezTo>
                  <a:cubicBezTo>
                    <a:pt x="425" y="400"/>
                    <a:pt x="423" y="399"/>
                    <a:pt x="419" y="398"/>
                  </a:cubicBezTo>
                  <a:cubicBezTo>
                    <a:pt x="414" y="397"/>
                    <a:pt x="408" y="396"/>
                    <a:pt x="400" y="394"/>
                  </a:cubicBezTo>
                  <a:cubicBezTo>
                    <a:pt x="399" y="393"/>
                    <a:pt x="398" y="393"/>
                    <a:pt x="398" y="391"/>
                  </a:cubicBezTo>
                  <a:cubicBezTo>
                    <a:pt x="398" y="386"/>
                    <a:pt x="398" y="382"/>
                    <a:pt x="397" y="378"/>
                  </a:cubicBezTo>
                  <a:cubicBezTo>
                    <a:pt x="397" y="371"/>
                    <a:pt x="396" y="363"/>
                    <a:pt x="398" y="356"/>
                  </a:cubicBezTo>
                  <a:cubicBezTo>
                    <a:pt x="400" y="344"/>
                    <a:pt x="405" y="334"/>
                    <a:pt x="411" y="323"/>
                  </a:cubicBezTo>
                  <a:cubicBezTo>
                    <a:pt x="413" y="319"/>
                    <a:pt x="413" y="319"/>
                    <a:pt x="413" y="319"/>
                  </a:cubicBezTo>
                  <a:cubicBezTo>
                    <a:pt x="414" y="316"/>
                    <a:pt x="416" y="312"/>
                    <a:pt x="416" y="309"/>
                  </a:cubicBezTo>
                  <a:cubicBezTo>
                    <a:pt x="420" y="302"/>
                    <a:pt x="421" y="301"/>
                    <a:pt x="428" y="299"/>
                  </a:cubicBezTo>
                  <a:cubicBezTo>
                    <a:pt x="434" y="297"/>
                    <a:pt x="437" y="294"/>
                    <a:pt x="444" y="289"/>
                  </a:cubicBezTo>
                  <a:cubicBezTo>
                    <a:pt x="438" y="294"/>
                    <a:pt x="433" y="294"/>
                    <a:pt x="427" y="296"/>
                  </a:cubicBezTo>
                  <a:cubicBezTo>
                    <a:pt x="424" y="297"/>
                    <a:pt x="421" y="298"/>
                    <a:pt x="420" y="300"/>
                  </a:cubicBezTo>
                  <a:cubicBezTo>
                    <a:pt x="419" y="300"/>
                    <a:pt x="419" y="298"/>
                    <a:pt x="419" y="298"/>
                  </a:cubicBezTo>
                  <a:cubicBezTo>
                    <a:pt x="421" y="292"/>
                    <a:pt x="421" y="292"/>
                    <a:pt x="421" y="292"/>
                  </a:cubicBezTo>
                  <a:cubicBezTo>
                    <a:pt x="422" y="287"/>
                    <a:pt x="426" y="284"/>
                    <a:pt x="429" y="280"/>
                  </a:cubicBezTo>
                  <a:cubicBezTo>
                    <a:pt x="433" y="275"/>
                    <a:pt x="436" y="270"/>
                    <a:pt x="437" y="262"/>
                  </a:cubicBezTo>
                  <a:cubicBezTo>
                    <a:pt x="436" y="269"/>
                    <a:pt x="431" y="273"/>
                    <a:pt x="427" y="278"/>
                  </a:cubicBezTo>
                  <a:cubicBezTo>
                    <a:pt x="423" y="282"/>
                    <a:pt x="420" y="286"/>
                    <a:pt x="418" y="291"/>
                  </a:cubicBezTo>
                  <a:cubicBezTo>
                    <a:pt x="415" y="303"/>
                    <a:pt x="415" y="303"/>
                    <a:pt x="415" y="303"/>
                  </a:cubicBezTo>
                  <a:cubicBezTo>
                    <a:pt x="414" y="304"/>
                    <a:pt x="414" y="306"/>
                    <a:pt x="414" y="308"/>
                  </a:cubicBezTo>
                  <a:cubicBezTo>
                    <a:pt x="413" y="308"/>
                    <a:pt x="413" y="309"/>
                    <a:pt x="413" y="309"/>
                  </a:cubicBezTo>
                  <a:cubicBezTo>
                    <a:pt x="412" y="312"/>
                    <a:pt x="411" y="315"/>
                    <a:pt x="410" y="318"/>
                  </a:cubicBezTo>
                  <a:cubicBezTo>
                    <a:pt x="408" y="322"/>
                    <a:pt x="408" y="322"/>
                    <a:pt x="408" y="322"/>
                  </a:cubicBezTo>
                  <a:cubicBezTo>
                    <a:pt x="403" y="332"/>
                    <a:pt x="397" y="343"/>
                    <a:pt x="395" y="355"/>
                  </a:cubicBezTo>
                  <a:cubicBezTo>
                    <a:pt x="393" y="363"/>
                    <a:pt x="394" y="371"/>
                    <a:pt x="394" y="378"/>
                  </a:cubicBezTo>
                  <a:cubicBezTo>
                    <a:pt x="395" y="382"/>
                    <a:pt x="395" y="386"/>
                    <a:pt x="395" y="390"/>
                  </a:cubicBezTo>
                  <a:cubicBezTo>
                    <a:pt x="395" y="391"/>
                    <a:pt x="393" y="392"/>
                    <a:pt x="392" y="391"/>
                  </a:cubicBezTo>
                  <a:cubicBezTo>
                    <a:pt x="388" y="390"/>
                    <a:pt x="382" y="389"/>
                    <a:pt x="376" y="387"/>
                  </a:cubicBezTo>
                  <a:cubicBezTo>
                    <a:pt x="368" y="384"/>
                    <a:pt x="361" y="381"/>
                    <a:pt x="354" y="378"/>
                  </a:cubicBezTo>
                  <a:cubicBezTo>
                    <a:pt x="353" y="378"/>
                    <a:pt x="351" y="376"/>
                    <a:pt x="351" y="375"/>
                  </a:cubicBezTo>
                  <a:cubicBezTo>
                    <a:pt x="349" y="368"/>
                    <a:pt x="353" y="360"/>
                    <a:pt x="357" y="352"/>
                  </a:cubicBezTo>
                  <a:cubicBezTo>
                    <a:pt x="360" y="346"/>
                    <a:pt x="360" y="346"/>
                    <a:pt x="360" y="346"/>
                  </a:cubicBezTo>
                  <a:cubicBezTo>
                    <a:pt x="369" y="321"/>
                    <a:pt x="369" y="321"/>
                    <a:pt x="369" y="321"/>
                  </a:cubicBezTo>
                  <a:cubicBezTo>
                    <a:pt x="378" y="297"/>
                    <a:pt x="378" y="297"/>
                    <a:pt x="378" y="297"/>
                  </a:cubicBezTo>
                  <a:cubicBezTo>
                    <a:pt x="380" y="294"/>
                    <a:pt x="381" y="292"/>
                    <a:pt x="382" y="289"/>
                  </a:cubicBezTo>
                  <a:cubicBezTo>
                    <a:pt x="385" y="287"/>
                    <a:pt x="389" y="286"/>
                    <a:pt x="393" y="285"/>
                  </a:cubicBezTo>
                  <a:cubicBezTo>
                    <a:pt x="398" y="284"/>
                    <a:pt x="402" y="283"/>
                    <a:pt x="406" y="280"/>
                  </a:cubicBezTo>
                  <a:cubicBezTo>
                    <a:pt x="413" y="274"/>
                    <a:pt x="416" y="267"/>
                    <a:pt x="419" y="259"/>
                  </a:cubicBezTo>
                  <a:cubicBezTo>
                    <a:pt x="420" y="250"/>
                    <a:pt x="420" y="250"/>
                    <a:pt x="420" y="250"/>
                  </a:cubicBezTo>
                  <a:cubicBezTo>
                    <a:pt x="417" y="259"/>
                    <a:pt x="417" y="259"/>
                    <a:pt x="417" y="259"/>
                  </a:cubicBezTo>
                  <a:cubicBezTo>
                    <a:pt x="415" y="267"/>
                    <a:pt x="411" y="272"/>
                    <a:pt x="404" y="277"/>
                  </a:cubicBezTo>
                  <a:cubicBezTo>
                    <a:pt x="401" y="280"/>
                    <a:pt x="397" y="281"/>
                    <a:pt x="393" y="282"/>
                  </a:cubicBezTo>
                  <a:cubicBezTo>
                    <a:pt x="391" y="282"/>
                    <a:pt x="390" y="283"/>
                    <a:pt x="389" y="283"/>
                  </a:cubicBezTo>
                  <a:cubicBezTo>
                    <a:pt x="388" y="283"/>
                    <a:pt x="388" y="283"/>
                    <a:pt x="388" y="282"/>
                  </a:cubicBezTo>
                  <a:cubicBezTo>
                    <a:pt x="389" y="281"/>
                    <a:pt x="390" y="281"/>
                    <a:pt x="390" y="280"/>
                  </a:cubicBezTo>
                  <a:cubicBezTo>
                    <a:pt x="394" y="276"/>
                    <a:pt x="397" y="272"/>
                    <a:pt x="400" y="267"/>
                  </a:cubicBezTo>
                  <a:cubicBezTo>
                    <a:pt x="405" y="259"/>
                    <a:pt x="409" y="243"/>
                    <a:pt x="411" y="234"/>
                  </a:cubicBezTo>
                  <a:cubicBezTo>
                    <a:pt x="410" y="243"/>
                    <a:pt x="402" y="258"/>
                    <a:pt x="398" y="266"/>
                  </a:cubicBezTo>
                  <a:cubicBezTo>
                    <a:pt x="395" y="270"/>
                    <a:pt x="392" y="274"/>
                    <a:pt x="388" y="278"/>
                  </a:cubicBezTo>
                  <a:cubicBezTo>
                    <a:pt x="385" y="281"/>
                    <a:pt x="383" y="284"/>
                    <a:pt x="380" y="287"/>
                  </a:cubicBezTo>
                  <a:cubicBezTo>
                    <a:pt x="379" y="289"/>
                    <a:pt x="377" y="292"/>
                    <a:pt x="377" y="292"/>
                  </a:cubicBezTo>
                  <a:cubicBezTo>
                    <a:pt x="377" y="293"/>
                    <a:pt x="376" y="294"/>
                    <a:pt x="376" y="296"/>
                  </a:cubicBezTo>
                  <a:cubicBezTo>
                    <a:pt x="367" y="318"/>
                    <a:pt x="367" y="318"/>
                    <a:pt x="367" y="318"/>
                  </a:cubicBezTo>
                  <a:cubicBezTo>
                    <a:pt x="367" y="318"/>
                    <a:pt x="366" y="319"/>
                    <a:pt x="366" y="318"/>
                  </a:cubicBezTo>
                  <a:cubicBezTo>
                    <a:pt x="366" y="317"/>
                    <a:pt x="365" y="315"/>
                    <a:pt x="365" y="314"/>
                  </a:cubicBezTo>
                  <a:cubicBezTo>
                    <a:pt x="364" y="310"/>
                    <a:pt x="363" y="306"/>
                    <a:pt x="364" y="301"/>
                  </a:cubicBezTo>
                  <a:cubicBezTo>
                    <a:pt x="366" y="297"/>
                    <a:pt x="366" y="297"/>
                    <a:pt x="366" y="297"/>
                  </a:cubicBezTo>
                  <a:cubicBezTo>
                    <a:pt x="366" y="295"/>
                    <a:pt x="368" y="292"/>
                    <a:pt x="368" y="289"/>
                  </a:cubicBezTo>
                  <a:cubicBezTo>
                    <a:pt x="368" y="287"/>
                    <a:pt x="367" y="285"/>
                    <a:pt x="367" y="283"/>
                  </a:cubicBezTo>
                  <a:cubicBezTo>
                    <a:pt x="364" y="278"/>
                    <a:pt x="364" y="278"/>
                    <a:pt x="364" y="278"/>
                  </a:cubicBezTo>
                  <a:cubicBezTo>
                    <a:pt x="364" y="278"/>
                    <a:pt x="366" y="287"/>
                    <a:pt x="366" y="289"/>
                  </a:cubicBezTo>
                  <a:cubicBezTo>
                    <a:pt x="366" y="291"/>
                    <a:pt x="365" y="293"/>
                    <a:pt x="364" y="295"/>
                  </a:cubicBezTo>
                  <a:cubicBezTo>
                    <a:pt x="361" y="301"/>
                    <a:pt x="361" y="301"/>
                    <a:pt x="361" y="301"/>
                  </a:cubicBezTo>
                  <a:cubicBezTo>
                    <a:pt x="360" y="306"/>
                    <a:pt x="361" y="310"/>
                    <a:pt x="362" y="315"/>
                  </a:cubicBezTo>
                  <a:cubicBezTo>
                    <a:pt x="363" y="318"/>
                    <a:pt x="364" y="322"/>
                    <a:pt x="364" y="325"/>
                  </a:cubicBezTo>
                  <a:cubicBezTo>
                    <a:pt x="363" y="328"/>
                    <a:pt x="363" y="328"/>
                    <a:pt x="363" y="328"/>
                  </a:cubicBezTo>
                  <a:cubicBezTo>
                    <a:pt x="357" y="345"/>
                    <a:pt x="357" y="345"/>
                    <a:pt x="357" y="345"/>
                  </a:cubicBezTo>
                  <a:cubicBezTo>
                    <a:pt x="354" y="351"/>
                    <a:pt x="354" y="351"/>
                    <a:pt x="354" y="351"/>
                  </a:cubicBezTo>
                  <a:cubicBezTo>
                    <a:pt x="351" y="358"/>
                    <a:pt x="347" y="366"/>
                    <a:pt x="348" y="373"/>
                  </a:cubicBezTo>
                  <a:cubicBezTo>
                    <a:pt x="348" y="374"/>
                    <a:pt x="346" y="375"/>
                    <a:pt x="346" y="375"/>
                  </a:cubicBezTo>
                  <a:cubicBezTo>
                    <a:pt x="338" y="372"/>
                    <a:pt x="331" y="368"/>
                    <a:pt x="324" y="365"/>
                  </a:cubicBezTo>
                  <a:cubicBezTo>
                    <a:pt x="323" y="365"/>
                    <a:pt x="323" y="364"/>
                    <a:pt x="322" y="364"/>
                  </a:cubicBezTo>
                  <a:cubicBezTo>
                    <a:pt x="321" y="364"/>
                    <a:pt x="320" y="362"/>
                    <a:pt x="321" y="360"/>
                  </a:cubicBezTo>
                  <a:cubicBezTo>
                    <a:pt x="322" y="355"/>
                    <a:pt x="324" y="350"/>
                    <a:pt x="327" y="346"/>
                  </a:cubicBezTo>
                  <a:cubicBezTo>
                    <a:pt x="330" y="341"/>
                    <a:pt x="333" y="335"/>
                    <a:pt x="335" y="329"/>
                  </a:cubicBezTo>
                  <a:cubicBezTo>
                    <a:pt x="336" y="320"/>
                    <a:pt x="336" y="320"/>
                    <a:pt x="336" y="320"/>
                  </a:cubicBezTo>
                  <a:cubicBezTo>
                    <a:pt x="336" y="316"/>
                    <a:pt x="336" y="313"/>
                    <a:pt x="338" y="310"/>
                  </a:cubicBezTo>
                  <a:cubicBezTo>
                    <a:pt x="339" y="306"/>
                    <a:pt x="341" y="302"/>
                    <a:pt x="344" y="299"/>
                  </a:cubicBezTo>
                  <a:cubicBezTo>
                    <a:pt x="349" y="291"/>
                    <a:pt x="349" y="291"/>
                    <a:pt x="349" y="291"/>
                  </a:cubicBezTo>
                  <a:cubicBezTo>
                    <a:pt x="351" y="287"/>
                    <a:pt x="355" y="278"/>
                    <a:pt x="355" y="277"/>
                  </a:cubicBezTo>
                  <a:cubicBezTo>
                    <a:pt x="355" y="276"/>
                    <a:pt x="355" y="275"/>
                    <a:pt x="356" y="275"/>
                  </a:cubicBezTo>
                  <a:cubicBezTo>
                    <a:pt x="358" y="269"/>
                    <a:pt x="367" y="261"/>
                    <a:pt x="373" y="256"/>
                  </a:cubicBezTo>
                  <a:cubicBezTo>
                    <a:pt x="379" y="250"/>
                    <a:pt x="379" y="250"/>
                    <a:pt x="379" y="250"/>
                  </a:cubicBezTo>
                  <a:cubicBezTo>
                    <a:pt x="379" y="250"/>
                    <a:pt x="382" y="248"/>
                    <a:pt x="382" y="248"/>
                  </a:cubicBezTo>
                  <a:cubicBezTo>
                    <a:pt x="386" y="244"/>
                    <a:pt x="386" y="244"/>
                    <a:pt x="386" y="244"/>
                  </a:cubicBezTo>
                  <a:cubicBezTo>
                    <a:pt x="387" y="243"/>
                    <a:pt x="388" y="242"/>
                    <a:pt x="388" y="240"/>
                  </a:cubicBezTo>
                  <a:cubicBezTo>
                    <a:pt x="389" y="239"/>
                    <a:pt x="389" y="237"/>
                    <a:pt x="389" y="237"/>
                  </a:cubicBezTo>
                  <a:cubicBezTo>
                    <a:pt x="391" y="235"/>
                    <a:pt x="393" y="235"/>
                    <a:pt x="395" y="235"/>
                  </a:cubicBezTo>
                  <a:cubicBezTo>
                    <a:pt x="398" y="235"/>
                    <a:pt x="400" y="234"/>
                    <a:pt x="402" y="228"/>
                  </a:cubicBezTo>
                  <a:cubicBezTo>
                    <a:pt x="401" y="232"/>
                    <a:pt x="397" y="232"/>
                    <a:pt x="394" y="232"/>
                  </a:cubicBezTo>
                  <a:cubicBezTo>
                    <a:pt x="392" y="232"/>
                    <a:pt x="390" y="233"/>
                    <a:pt x="387" y="235"/>
                  </a:cubicBezTo>
                  <a:cubicBezTo>
                    <a:pt x="386" y="236"/>
                    <a:pt x="386" y="237"/>
                    <a:pt x="385" y="239"/>
                  </a:cubicBezTo>
                  <a:cubicBezTo>
                    <a:pt x="385" y="241"/>
                    <a:pt x="385" y="242"/>
                    <a:pt x="384" y="243"/>
                  </a:cubicBezTo>
                  <a:cubicBezTo>
                    <a:pt x="380" y="246"/>
                    <a:pt x="380" y="246"/>
                    <a:pt x="380" y="246"/>
                  </a:cubicBezTo>
                  <a:cubicBezTo>
                    <a:pt x="377" y="248"/>
                    <a:pt x="377" y="248"/>
                    <a:pt x="377" y="248"/>
                  </a:cubicBezTo>
                  <a:cubicBezTo>
                    <a:pt x="371" y="254"/>
                    <a:pt x="371" y="254"/>
                    <a:pt x="371" y="254"/>
                  </a:cubicBezTo>
                  <a:cubicBezTo>
                    <a:pt x="367" y="257"/>
                    <a:pt x="364" y="260"/>
                    <a:pt x="361" y="263"/>
                  </a:cubicBezTo>
                  <a:cubicBezTo>
                    <a:pt x="360" y="264"/>
                    <a:pt x="359" y="264"/>
                    <a:pt x="359" y="263"/>
                  </a:cubicBezTo>
                  <a:cubicBezTo>
                    <a:pt x="359" y="262"/>
                    <a:pt x="359" y="261"/>
                    <a:pt x="360" y="261"/>
                  </a:cubicBezTo>
                  <a:cubicBezTo>
                    <a:pt x="362" y="252"/>
                    <a:pt x="362" y="252"/>
                    <a:pt x="362" y="252"/>
                  </a:cubicBezTo>
                  <a:cubicBezTo>
                    <a:pt x="363" y="248"/>
                    <a:pt x="365" y="245"/>
                    <a:pt x="367" y="241"/>
                  </a:cubicBezTo>
                  <a:cubicBezTo>
                    <a:pt x="370" y="234"/>
                    <a:pt x="370" y="234"/>
                    <a:pt x="370" y="234"/>
                  </a:cubicBezTo>
                  <a:cubicBezTo>
                    <a:pt x="371" y="233"/>
                    <a:pt x="371" y="232"/>
                    <a:pt x="371" y="231"/>
                  </a:cubicBezTo>
                  <a:cubicBezTo>
                    <a:pt x="374" y="227"/>
                    <a:pt x="376" y="225"/>
                    <a:pt x="379" y="223"/>
                  </a:cubicBezTo>
                  <a:cubicBezTo>
                    <a:pt x="382" y="220"/>
                    <a:pt x="385" y="218"/>
                    <a:pt x="388" y="214"/>
                  </a:cubicBezTo>
                  <a:cubicBezTo>
                    <a:pt x="390" y="211"/>
                    <a:pt x="389" y="206"/>
                    <a:pt x="390" y="202"/>
                  </a:cubicBezTo>
                  <a:cubicBezTo>
                    <a:pt x="391" y="197"/>
                    <a:pt x="392" y="191"/>
                    <a:pt x="395" y="188"/>
                  </a:cubicBezTo>
                  <a:cubicBezTo>
                    <a:pt x="391" y="191"/>
                    <a:pt x="389" y="196"/>
                    <a:pt x="388" y="202"/>
                  </a:cubicBezTo>
                  <a:cubicBezTo>
                    <a:pt x="388" y="206"/>
                    <a:pt x="387" y="210"/>
                    <a:pt x="385" y="213"/>
                  </a:cubicBezTo>
                  <a:cubicBezTo>
                    <a:pt x="383" y="216"/>
                    <a:pt x="380" y="218"/>
                    <a:pt x="377" y="220"/>
                  </a:cubicBezTo>
                  <a:cubicBezTo>
                    <a:pt x="376" y="222"/>
                    <a:pt x="374" y="223"/>
                    <a:pt x="373" y="225"/>
                  </a:cubicBezTo>
                  <a:cubicBezTo>
                    <a:pt x="373" y="224"/>
                    <a:pt x="373" y="223"/>
                    <a:pt x="373" y="222"/>
                  </a:cubicBezTo>
                  <a:cubicBezTo>
                    <a:pt x="373" y="218"/>
                    <a:pt x="372" y="213"/>
                    <a:pt x="374" y="209"/>
                  </a:cubicBezTo>
                  <a:cubicBezTo>
                    <a:pt x="372" y="214"/>
                    <a:pt x="371" y="217"/>
                    <a:pt x="371" y="222"/>
                  </a:cubicBezTo>
                  <a:cubicBezTo>
                    <a:pt x="371" y="225"/>
                    <a:pt x="369" y="227"/>
                    <a:pt x="369" y="230"/>
                  </a:cubicBezTo>
                  <a:cubicBezTo>
                    <a:pt x="368" y="230"/>
                    <a:pt x="368" y="231"/>
                    <a:pt x="368" y="231"/>
                  </a:cubicBezTo>
                  <a:cubicBezTo>
                    <a:pt x="368" y="231"/>
                    <a:pt x="368" y="232"/>
                    <a:pt x="368" y="233"/>
                  </a:cubicBezTo>
                  <a:cubicBezTo>
                    <a:pt x="364" y="240"/>
                    <a:pt x="364" y="240"/>
                    <a:pt x="364" y="240"/>
                  </a:cubicBezTo>
                  <a:cubicBezTo>
                    <a:pt x="362" y="243"/>
                    <a:pt x="360" y="247"/>
                    <a:pt x="359" y="251"/>
                  </a:cubicBezTo>
                  <a:cubicBezTo>
                    <a:pt x="359" y="251"/>
                    <a:pt x="357" y="260"/>
                    <a:pt x="357" y="260"/>
                  </a:cubicBezTo>
                  <a:cubicBezTo>
                    <a:pt x="355" y="265"/>
                    <a:pt x="354" y="269"/>
                    <a:pt x="353" y="273"/>
                  </a:cubicBezTo>
                  <a:cubicBezTo>
                    <a:pt x="352" y="274"/>
                    <a:pt x="352" y="275"/>
                    <a:pt x="352" y="276"/>
                  </a:cubicBezTo>
                  <a:cubicBezTo>
                    <a:pt x="350" y="281"/>
                    <a:pt x="349" y="285"/>
                    <a:pt x="346" y="290"/>
                  </a:cubicBezTo>
                  <a:cubicBezTo>
                    <a:pt x="341" y="297"/>
                    <a:pt x="341" y="297"/>
                    <a:pt x="341" y="297"/>
                  </a:cubicBezTo>
                  <a:cubicBezTo>
                    <a:pt x="339" y="301"/>
                    <a:pt x="336" y="305"/>
                    <a:pt x="335" y="309"/>
                  </a:cubicBezTo>
                  <a:cubicBezTo>
                    <a:pt x="334" y="312"/>
                    <a:pt x="333" y="316"/>
                    <a:pt x="333" y="320"/>
                  </a:cubicBezTo>
                  <a:cubicBezTo>
                    <a:pt x="332" y="328"/>
                    <a:pt x="332" y="328"/>
                    <a:pt x="332" y="328"/>
                  </a:cubicBezTo>
                  <a:cubicBezTo>
                    <a:pt x="330" y="334"/>
                    <a:pt x="327" y="339"/>
                    <a:pt x="325" y="344"/>
                  </a:cubicBezTo>
                  <a:cubicBezTo>
                    <a:pt x="322" y="349"/>
                    <a:pt x="319" y="353"/>
                    <a:pt x="318" y="359"/>
                  </a:cubicBezTo>
                  <a:cubicBezTo>
                    <a:pt x="318" y="360"/>
                    <a:pt x="316" y="361"/>
                    <a:pt x="315" y="361"/>
                  </a:cubicBezTo>
                  <a:cubicBezTo>
                    <a:pt x="307" y="357"/>
                    <a:pt x="299" y="353"/>
                    <a:pt x="290" y="351"/>
                  </a:cubicBezTo>
                  <a:cubicBezTo>
                    <a:pt x="290" y="351"/>
                    <a:pt x="290" y="351"/>
                    <a:pt x="290" y="351"/>
                  </a:cubicBezTo>
                  <a:cubicBezTo>
                    <a:pt x="289" y="350"/>
                    <a:pt x="288" y="350"/>
                    <a:pt x="288" y="350"/>
                  </a:cubicBezTo>
                  <a:cubicBezTo>
                    <a:pt x="287" y="350"/>
                    <a:pt x="286" y="349"/>
                    <a:pt x="286" y="346"/>
                  </a:cubicBezTo>
                  <a:cubicBezTo>
                    <a:pt x="288" y="342"/>
                    <a:pt x="289" y="337"/>
                    <a:pt x="289" y="332"/>
                  </a:cubicBezTo>
                  <a:cubicBezTo>
                    <a:pt x="290" y="325"/>
                    <a:pt x="291" y="318"/>
                    <a:pt x="295" y="312"/>
                  </a:cubicBezTo>
                  <a:cubicBezTo>
                    <a:pt x="298" y="308"/>
                    <a:pt x="298" y="308"/>
                    <a:pt x="298" y="308"/>
                  </a:cubicBezTo>
                  <a:cubicBezTo>
                    <a:pt x="300" y="303"/>
                    <a:pt x="303" y="299"/>
                    <a:pt x="305" y="294"/>
                  </a:cubicBezTo>
                  <a:cubicBezTo>
                    <a:pt x="306" y="290"/>
                    <a:pt x="306" y="286"/>
                    <a:pt x="306" y="282"/>
                  </a:cubicBezTo>
                  <a:cubicBezTo>
                    <a:pt x="306" y="277"/>
                    <a:pt x="306" y="273"/>
                    <a:pt x="307" y="269"/>
                  </a:cubicBezTo>
                  <a:cubicBezTo>
                    <a:pt x="309" y="265"/>
                    <a:pt x="311" y="264"/>
                    <a:pt x="314" y="262"/>
                  </a:cubicBezTo>
                  <a:cubicBezTo>
                    <a:pt x="316" y="261"/>
                    <a:pt x="322" y="255"/>
                    <a:pt x="324" y="254"/>
                  </a:cubicBezTo>
                  <a:cubicBezTo>
                    <a:pt x="328" y="250"/>
                    <a:pt x="331" y="246"/>
                    <a:pt x="334" y="242"/>
                  </a:cubicBezTo>
                  <a:cubicBezTo>
                    <a:pt x="335" y="239"/>
                    <a:pt x="336" y="236"/>
                    <a:pt x="337" y="233"/>
                  </a:cubicBezTo>
                  <a:cubicBezTo>
                    <a:pt x="338" y="230"/>
                    <a:pt x="339" y="228"/>
                    <a:pt x="341" y="225"/>
                  </a:cubicBezTo>
                  <a:cubicBezTo>
                    <a:pt x="342" y="222"/>
                    <a:pt x="346" y="220"/>
                    <a:pt x="349" y="218"/>
                  </a:cubicBezTo>
                  <a:cubicBezTo>
                    <a:pt x="351" y="217"/>
                    <a:pt x="354" y="215"/>
                    <a:pt x="355" y="213"/>
                  </a:cubicBezTo>
                  <a:cubicBezTo>
                    <a:pt x="358" y="209"/>
                    <a:pt x="361" y="198"/>
                    <a:pt x="361" y="198"/>
                  </a:cubicBezTo>
                  <a:cubicBezTo>
                    <a:pt x="361" y="198"/>
                    <a:pt x="356" y="208"/>
                    <a:pt x="354" y="211"/>
                  </a:cubicBezTo>
                  <a:cubicBezTo>
                    <a:pt x="352" y="213"/>
                    <a:pt x="350" y="215"/>
                    <a:pt x="347" y="216"/>
                  </a:cubicBezTo>
                  <a:cubicBezTo>
                    <a:pt x="344" y="219"/>
                    <a:pt x="340" y="220"/>
                    <a:pt x="338" y="224"/>
                  </a:cubicBezTo>
                  <a:cubicBezTo>
                    <a:pt x="336" y="226"/>
                    <a:pt x="335" y="229"/>
                    <a:pt x="335" y="232"/>
                  </a:cubicBezTo>
                  <a:cubicBezTo>
                    <a:pt x="334" y="235"/>
                    <a:pt x="333" y="238"/>
                    <a:pt x="331" y="241"/>
                  </a:cubicBezTo>
                  <a:cubicBezTo>
                    <a:pt x="330" y="243"/>
                    <a:pt x="328" y="245"/>
                    <a:pt x="326" y="247"/>
                  </a:cubicBezTo>
                  <a:cubicBezTo>
                    <a:pt x="325" y="248"/>
                    <a:pt x="325" y="247"/>
                    <a:pt x="325" y="246"/>
                  </a:cubicBezTo>
                  <a:cubicBezTo>
                    <a:pt x="326" y="244"/>
                    <a:pt x="327" y="242"/>
                    <a:pt x="327" y="240"/>
                  </a:cubicBezTo>
                  <a:cubicBezTo>
                    <a:pt x="329" y="232"/>
                    <a:pt x="329" y="232"/>
                    <a:pt x="329" y="232"/>
                  </a:cubicBezTo>
                  <a:cubicBezTo>
                    <a:pt x="333" y="225"/>
                    <a:pt x="333" y="225"/>
                    <a:pt x="333" y="225"/>
                  </a:cubicBezTo>
                  <a:cubicBezTo>
                    <a:pt x="335" y="220"/>
                    <a:pt x="337" y="216"/>
                    <a:pt x="338" y="212"/>
                  </a:cubicBezTo>
                  <a:cubicBezTo>
                    <a:pt x="338" y="207"/>
                    <a:pt x="338" y="202"/>
                    <a:pt x="338" y="198"/>
                  </a:cubicBezTo>
                  <a:cubicBezTo>
                    <a:pt x="338" y="191"/>
                    <a:pt x="336" y="185"/>
                    <a:pt x="338" y="177"/>
                  </a:cubicBezTo>
                  <a:cubicBezTo>
                    <a:pt x="336" y="185"/>
                    <a:pt x="335" y="192"/>
                    <a:pt x="335" y="198"/>
                  </a:cubicBezTo>
                  <a:cubicBezTo>
                    <a:pt x="335" y="202"/>
                    <a:pt x="335" y="206"/>
                    <a:pt x="335" y="211"/>
                  </a:cubicBezTo>
                  <a:cubicBezTo>
                    <a:pt x="334" y="215"/>
                    <a:pt x="332" y="219"/>
                    <a:pt x="330" y="224"/>
                  </a:cubicBezTo>
                  <a:cubicBezTo>
                    <a:pt x="327" y="231"/>
                    <a:pt x="327" y="231"/>
                    <a:pt x="327" y="231"/>
                  </a:cubicBezTo>
                  <a:cubicBezTo>
                    <a:pt x="324" y="239"/>
                    <a:pt x="324" y="239"/>
                    <a:pt x="324" y="239"/>
                  </a:cubicBezTo>
                  <a:cubicBezTo>
                    <a:pt x="323" y="245"/>
                    <a:pt x="321" y="251"/>
                    <a:pt x="317" y="255"/>
                  </a:cubicBezTo>
                  <a:cubicBezTo>
                    <a:pt x="317" y="255"/>
                    <a:pt x="317" y="255"/>
                    <a:pt x="317" y="255"/>
                  </a:cubicBezTo>
                  <a:cubicBezTo>
                    <a:pt x="317" y="255"/>
                    <a:pt x="317" y="255"/>
                    <a:pt x="317" y="255"/>
                  </a:cubicBezTo>
                  <a:cubicBezTo>
                    <a:pt x="317" y="255"/>
                    <a:pt x="317" y="255"/>
                    <a:pt x="317" y="256"/>
                  </a:cubicBezTo>
                  <a:cubicBezTo>
                    <a:pt x="316" y="257"/>
                    <a:pt x="314" y="259"/>
                    <a:pt x="312" y="260"/>
                  </a:cubicBezTo>
                  <a:cubicBezTo>
                    <a:pt x="309" y="262"/>
                    <a:pt x="306" y="263"/>
                    <a:pt x="305" y="268"/>
                  </a:cubicBezTo>
                  <a:cubicBezTo>
                    <a:pt x="303" y="272"/>
                    <a:pt x="303" y="277"/>
                    <a:pt x="303" y="282"/>
                  </a:cubicBezTo>
                  <a:cubicBezTo>
                    <a:pt x="303" y="286"/>
                    <a:pt x="303" y="290"/>
                    <a:pt x="302" y="293"/>
                  </a:cubicBezTo>
                  <a:cubicBezTo>
                    <a:pt x="300" y="298"/>
                    <a:pt x="298" y="302"/>
                    <a:pt x="295" y="306"/>
                  </a:cubicBezTo>
                  <a:cubicBezTo>
                    <a:pt x="292" y="311"/>
                    <a:pt x="292" y="311"/>
                    <a:pt x="292" y="311"/>
                  </a:cubicBezTo>
                  <a:cubicBezTo>
                    <a:pt x="288" y="317"/>
                    <a:pt x="287" y="325"/>
                    <a:pt x="286" y="332"/>
                  </a:cubicBezTo>
                  <a:cubicBezTo>
                    <a:pt x="286" y="337"/>
                    <a:pt x="285" y="342"/>
                    <a:pt x="283" y="346"/>
                  </a:cubicBezTo>
                  <a:cubicBezTo>
                    <a:pt x="282" y="349"/>
                    <a:pt x="280" y="348"/>
                    <a:pt x="279" y="348"/>
                  </a:cubicBezTo>
                  <a:cubicBezTo>
                    <a:pt x="271" y="346"/>
                    <a:pt x="263" y="345"/>
                    <a:pt x="255" y="345"/>
                  </a:cubicBezTo>
                  <a:cubicBezTo>
                    <a:pt x="253" y="345"/>
                    <a:pt x="253" y="345"/>
                    <a:pt x="253" y="345"/>
                  </a:cubicBezTo>
                  <a:cubicBezTo>
                    <a:pt x="232" y="344"/>
                    <a:pt x="223" y="343"/>
                    <a:pt x="218" y="337"/>
                  </a:cubicBezTo>
                  <a:cubicBezTo>
                    <a:pt x="213" y="331"/>
                    <a:pt x="214" y="322"/>
                    <a:pt x="215" y="297"/>
                  </a:cubicBezTo>
                  <a:cubicBezTo>
                    <a:pt x="215" y="294"/>
                    <a:pt x="215" y="294"/>
                    <a:pt x="215" y="294"/>
                  </a:cubicBezTo>
                  <a:cubicBezTo>
                    <a:pt x="216" y="276"/>
                    <a:pt x="216" y="273"/>
                    <a:pt x="219" y="260"/>
                  </a:cubicBezTo>
                  <a:cubicBezTo>
                    <a:pt x="221" y="250"/>
                    <a:pt x="221" y="250"/>
                    <a:pt x="221" y="250"/>
                  </a:cubicBezTo>
                  <a:cubicBezTo>
                    <a:pt x="228" y="217"/>
                    <a:pt x="229" y="166"/>
                    <a:pt x="229" y="142"/>
                  </a:cubicBezTo>
                  <a:cubicBezTo>
                    <a:pt x="229" y="142"/>
                    <a:pt x="225" y="151"/>
                    <a:pt x="225" y="157"/>
                  </a:cubicBezTo>
                  <a:cubicBezTo>
                    <a:pt x="225" y="169"/>
                    <a:pt x="224" y="184"/>
                    <a:pt x="223" y="200"/>
                  </a:cubicBezTo>
                  <a:cubicBezTo>
                    <a:pt x="222" y="190"/>
                    <a:pt x="221" y="182"/>
                    <a:pt x="220" y="178"/>
                  </a:cubicBezTo>
                  <a:cubicBezTo>
                    <a:pt x="219" y="185"/>
                    <a:pt x="219" y="185"/>
                    <a:pt x="219" y="185"/>
                  </a:cubicBezTo>
                  <a:cubicBezTo>
                    <a:pt x="220" y="193"/>
                    <a:pt x="221" y="211"/>
                    <a:pt x="220" y="229"/>
                  </a:cubicBezTo>
                  <a:cubicBezTo>
                    <a:pt x="219" y="236"/>
                    <a:pt x="218" y="243"/>
                    <a:pt x="216" y="249"/>
                  </a:cubicBezTo>
                  <a:cubicBezTo>
                    <a:pt x="214" y="259"/>
                    <a:pt x="214" y="259"/>
                    <a:pt x="214" y="259"/>
                  </a:cubicBezTo>
                  <a:cubicBezTo>
                    <a:pt x="212" y="272"/>
                    <a:pt x="211" y="275"/>
                    <a:pt x="210" y="293"/>
                  </a:cubicBezTo>
                  <a:cubicBezTo>
                    <a:pt x="210" y="297"/>
                    <a:pt x="210" y="297"/>
                    <a:pt x="210" y="297"/>
                  </a:cubicBezTo>
                  <a:cubicBezTo>
                    <a:pt x="208" y="347"/>
                    <a:pt x="209" y="348"/>
                    <a:pt x="253" y="350"/>
                  </a:cubicBezTo>
                  <a:cubicBezTo>
                    <a:pt x="255" y="350"/>
                    <a:pt x="255" y="350"/>
                    <a:pt x="255" y="350"/>
                  </a:cubicBezTo>
                  <a:cubicBezTo>
                    <a:pt x="263" y="351"/>
                    <a:pt x="270" y="352"/>
                    <a:pt x="277" y="353"/>
                  </a:cubicBezTo>
                  <a:cubicBezTo>
                    <a:pt x="274" y="353"/>
                    <a:pt x="272" y="353"/>
                    <a:pt x="269" y="353"/>
                  </a:cubicBezTo>
                  <a:cubicBezTo>
                    <a:pt x="252" y="354"/>
                    <a:pt x="236" y="354"/>
                    <a:pt x="218" y="347"/>
                  </a:cubicBezTo>
                  <a:cubicBezTo>
                    <a:pt x="214" y="345"/>
                    <a:pt x="211" y="344"/>
                    <a:pt x="208" y="343"/>
                  </a:cubicBezTo>
                  <a:cubicBezTo>
                    <a:pt x="201" y="339"/>
                    <a:pt x="199" y="336"/>
                    <a:pt x="201" y="332"/>
                  </a:cubicBezTo>
                  <a:cubicBezTo>
                    <a:pt x="202" y="328"/>
                    <a:pt x="204" y="323"/>
                    <a:pt x="205" y="315"/>
                  </a:cubicBezTo>
                  <a:cubicBezTo>
                    <a:pt x="207" y="306"/>
                    <a:pt x="207" y="299"/>
                    <a:pt x="207" y="292"/>
                  </a:cubicBezTo>
                  <a:cubicBezTo>
                    <a:pt x="207" y="284"/>
                    <a:pt x="208" y="275"/>
                    <a:pt x="211" y="264"/>
                  </a:cubicBezTo>
                  <a:cubicBezTo>
                    <a:pt x="216" y="246"/>
                    <a:pt x="217" y="222"/>
                    <a:pt x="213" y="215"/>
                  </a:cubicBezTo>
                  <a:cubicBezTo>
                    <a:pt x="209" y="219"/>
                    <a:pt x="209" y="219"/>
                    <a:pt x="209" y="219"/>
                  </a:cubicBezTo>
                  <a:cubicBezTo>
                    <a:pt x="212" y="224"/>
                    <a:pt x="213" y="242"/>
                    <a:pt x="207" y="263"/>
                  </a:cubicBezTo>
                  <a:cubicBezTo>
                    <a:pt x="204" y="275"/>
                    <a:pt x="203" y="283"/>
                    <a:pt x="203" y="292"/>
                  </a:cubicBezTo>
                  <a:cubicBezTo>
                    <a:pt x="203" y="299"/>
                    <a:pt x="203" y="306"/>
                    <a:pt x="201" y="314"/>
                  </a:cubicBezTo>
                  <a:cubicBezTo>
                    <a:pt x="201" y="316"/>
                    <a:pt x="201" y="317"/>
                    <a:pt x="200" y="319"/>
                  </a:cubicBezTo>
                  <a:cubicBezTo>
                    <a:pt x="198" y="321"/>
                    <a:pt x="195" y="324"/>
                    <a:pt x="193" y="325"/>
                  </a:cubicBezTo>
                  <a:cubicBezTo>
                    <a:pt x="190" y="327"/>
                    <a:pt x="185" y="330"/>
                    <a:pt x="179" y="330"/>
                  </a:cubicBezTo>
                  <a:cubicBezTo>
                    <a:pt x="167" y="330"/>
                    <a:pt x="158" y="330"/>
                    <a:pt x="140" y="322"/>
                  </a:cubicBezTo>
                  <a:cubicBezTo>
                    <a:pt x="122" y="315"/>
                    <a:pt x="84" y="299"/>
                    <a:pt x="54" y="302"/>
                  </a:cubicBezTo>
                  <a:cubicBezTo>
                    <a:pt x="26" y="305"/>
                    <a:pt x="13" y="284"/>
                    <a:pt x="8" y="267"/>
                  </a:cubicBezTo>
                  <a:cubicBezTo>
                    <a:pt x="3" y="252"/>
                    <a:pt x="4" y="235"/>
                    <a:pt x="10" y="206"/>
                  </a:cubicBezTo>
                  <a:cubicBezTo>
                    <a:pt x="11" y="202"/>
                    <a:pt x="12" y="198"/>
                    <a:pt x="13" y="195"/>
                  </a:cubicBezTo>
                  <a:cubicBezTo>
                    <a:pt x="14" y="194"/>
                    <a:pt x="15" y="193"/>
                    <a:pt x="15" y="193"/>
                  </a:cubicBezTo>
                  <a:cubicBezTo>
                    <a:pt x="21" y="199"/>
                    <a:pt x="28" y="199"/>
                    <a:pt x="38" y="199"/>
                  </a:cubicBezTo>
                  <a:cubicBezTo>
                    <a:pt x="41" y="199"/>
                    <a:pt x="41" y="199"/>
                    <a:pt x="41" y="199"/>
                  </a:cubicBezTo>
                  <a:cubicBezTo>
                    <a:pt x="52" y="199"/>
                    <a:pt x="61" y="200"/>
                    <a:pt x="70" y="209"/>
                  </a:cubicBezTo>
                  <a:cubicBezTo>
                    <a:pt x="76" y="214"/>
                    <a:pt x="78" y="220"/>
                    <a:pt x="80" y="224"/>
                  </a:cubicBezTo>
                  <a:cubicBezTo>
                    <a:pt x="81" y="227"/>
                    <a:pt x="84" y="232"/>
                    <a:pt x="86" y="234"/>
                  </a:cubicBezTo>
                  <a:cubicBezTo>
                    <a:pt x="86" y="230"/>
                    <a:pt x="86" y="230"/>
                    <a:pt x="86" y="230"/>
                  </a:cubicBezTo>
                  <a:cubicBezTo>
                    <a:pt x="84" y="229"/>
                    <a:pt x="84" y="226"/>
                    <a:pt x="83" y="223"/>
                  </a:cubicBezTo>
                  <a:cubicBezTo>
                    <a:pt x="81" y="219"/>
                    <a:pt x="79" y="213"/>
                    <a:pt x="72" y="207"/>
                  </a:cubicBezTo>
                  <a:cubicBezTo>
                    <a:pt x="62" y="198"/>
                    <a:pt x="52" y="196"/>
                    <a:pt x="41" y="196"/>
                  </a:cubicBezTo>
                  <a:cubicBezTo>
                    <a:pt x="38" y="196"/>
                    <a:pt x="38" y="196"/>
                    <a:pt x="38" y="196"/>
                  </a:cubicBezTo>
                  <a:cubicBezTo>
                    <a:pt x="27" y="196"/>
                    <a:pt x="21" y="196"/>
                    <a:pt x="16" y="190"/>
                  </a:cubicBezTo>
                  <a:cubicBezTo>
                    <a:pt x="16" y="189"/>
                    <a:pt x="15" y="186"/>
                    <a:pt x="15" y="185"/>
                  </a:cubicBezTo>
                  <a:cubicBezTo>
                    <a:pt x="16" y="179"/>
                    <a:pt x="16" y="174"/>
                    <a:pt x="16" y="168"/>
                  </a:cubicBezTo>
                  <a:cubicBezTo>
                    <a:pt x="16" y="155"/>
                    <a:pt x="16" y="155"/>
                    <a:pt x="16" y="155"/>
                  </a:cubicBezTo>
                  <a:cubicBezTo>
                    <a:pt x="17" y="134"/>
                    <a:pt x="23" y="118"/>
                    <a:pt x="35" y="100"/>
                  </a:cubicBezTo>
                  <a:cubicBezTo>
                    <a:pt x="39" y="94"/>
                    <a:pt x="41" y="86"/>
                    <a:pt x="44" y="78"/>
                  </a:cubicBezTo>
                  <a:cubicBezTo>
                    <a:pt x="44" y="78"/>
                    <a:pt x="45" y="78"/>
                    <a:pt x="45" y="78"/>
                  </a:cubicBezTo>
                  <a:cubicBezTo>
                    <a:pt x="47" y="81"/>
                    <a:pt x="50" y="81"/>
                    <a:pt x="54" y="82"/>
                  </a:cubicBezTo>
                  <a:cubicBezTo>
                    <a:pt x="58" y="82"/>
                    <a:pt x="62" y="83"/>
                    <a:pt x="67" y="85"/>
                  </a:cubicBezTo>
                  <a:cubicBezTo>
                    <a:pt x="67" y="85"/>
                    <a:pt x="76" y="87"/>
                    <a:pt x="76" y="87"/>
                  </a:cubicBezTo>
                  <a:cubicBezTo>
                    <a:pt x="83" y="89"/>
                    <a:pt x="87" y="90"/>
                    <a:pt x="93" y="95"/>
                  </a:cubicBezTo>
                  <a:cubicBezTo>
                    <a:pt x="104" y="101"/>
                    <a:pt x="104" y="101"/>
                    <a:pt x="104" y="101"/>
                  </a:cubicBezTo>
                  <a:cubicBezTo>
                    <a:pt x="110" y="104"/>
                    <a:pt x="118" y="108"/>
                    <a:pt x="120" y="112"/>
                  </a:cubicBezTo>
                  <a:cubicBezTo>
                    <a:pt x="122" y="116"/>
                    <a:pt x="124" y="121"/>
                    <a:pt x="125" y="126"/>
                  </a:cubicBezTo>
                  <a:cubicBezTo>
                    <a:pt x="125" y="131"/>
                    <a:pt x="129" y="144"/>
                    <a:pt x="129" y="144"/>
                  </a:cubicBezTo>
                  <a:cubicBezTo>
                    <a:pt x="130" y="148"/>
                    <a:pt x="131" y="151"/>
                    <a:pt x="131" y="153"/>
                  </a:cubicBezTo>
                  <a:cubicBezTo>
                    <a:pt x="132" y="155"/>
                    <a:pt x="132" y="155"/>
                    <a:pt x="132" y="155"/>
                  </a:cubicBezTo>
                  <a:cubicBezTo>
                    <a:pt x="130" y="144"/>
                    <a:pt x="130" y="144"/>
                    <a:pt x="130" y="144"/>
                  </a:cubicBezTo>
                  <a:cubicBezTo>
                    <a:pt x="128" y="137"/>
                    <a:pt x="127" y="129"/>
                    <a:pt x="127" y="124"/>
                  </a:cubicBezTo>
                  <a:cubicBezTo>
                    <a:pt x="126" y="123"/>
                    <a:pt x="126" y="121"/>
                    <a:pt x="126" y="120"/>
                  </a:cubicBezTo>
                  <a:cubicBezTo>
                    <a:pt x="126" y="119"/>
                    <a:pt x="126" y="118"/>
                    <a:pt x="127" y="119"/>
                  </a:cubicBezTo>
                  <a:cubicBezTo>
                    <a:pt x="129" y="119"/>
                    <a:pt x="131" y="117"/>
                    <a:pt x="135" y="114"/>
                  </a:cubicBezTo>
                  <a:cubicBezTo>
                    <a:pt x="138" y="110"/>
                    <a:pt x="138" y="110"/>
                    <a:pt x="138" y="110"/>
                  </a:cubicBezTo>
                  <a:cubicBezTo>
                    <a:pt x="138" y="111"/>
                    <a:pt x="138" y="111"/>
                    <a:pt x="138" y="111"/>
                  </a:cubicBezTo>
                  <a:cubicBezTo>
                    <a:pt x="134" y="113"/>
                    <a:pt x="134" y="113"/>
                    <a:pt x="134" y="113"/>
                  </a:cubicBezTo>
                  <a:cubicBezTo>
                    <a:pt x="132" y="115"/>
                    <a:pt x="128" y="116"/>
                    <a:pt x="127" y="116"/>
                  </a:cubicBezTo>
                  <a:cubicBezTo>
                    <a:pt x="126" y="115"/>
                    <a:pt x="125" y="114"/>
                    <a:pt x="123" y="111"/>
                  </a:cubicBezTo>
                  <a:cubicBezTo>
                    <a:pt x="123" y="111"/>
                    <a:pt x="123" y="111"/>
                    <a:pt x="123" y="111"/>
                  </a:cubicBezTo>
                  <a:cubicBezTo>
                    <a:pt x="120" y="106"/>
                    <a:pt x="113" y="102"/>
                    <a:pt x="105" y="98"/>
                  </a:cubicBezTo>
                  <a:cubicBezTo>
                    <a:pt x="95" y="92"/>
                    <a:pt x="95" y="92"/>
                    <a:pt x="95" y="92"/>
                  </a:cubicBezTo>
                  <a:cubicBezTo>
                    <a:pt x="88" y="88"/>
                    <a:pt x="84" y="86"/>
                    <a:pt x="77" y="85"/>
                  </a:cubicBezTo>
                  <a:cubicBezTo>
                    <a:pt x="68" y="82"/>
                    <a:pt x="68" y="82"/>
                    <a:pt x="68" y="82"/>
                  </a:cubicBezTo>
                  <a:cubicBezTo>
                    <a:pt x="63" y="80"/>
                    <a:pt x="59" y="79"/>
                    <a:pt x="55" y="78"/>
                  </a:cubicBezTo>
                  <a:cubicBezTo>
                    <a:pt x="50" y="77"/>
                    <a:pt x="45" y="75"/>
                    <a:pt x="46" y="68"/>
                  </a:cubicBezTo>
                  <a:cubicBezTo>
                    <a:pt x="47" y="64"/>
                    <a:pt x="46" y="55"/>
                    <a:pt x="47" y="51"/>
                  </a:cubicBezTo>
                  <a:cubicBezTo>
                    <a:pt x="48" y="44"/>
                    <a:pt x="49" y="39"/>
                    <a:pt x="50" y="36"/>
                  </a:cubicBezTo>
                  <a:cubicBezTo>
                    <a:pt x="48" y="40"/>
                    <a:pt x="46" y="46"/>
                    <a:pt x="44" y="54"/>
                  </a:cubicBezTo>
                  <a:cubicBezTo>
                    <a:pt x="42" y="69"/>
                    <a:pt x="39" y="87"/>
                    <a:pt x="32" y="97"/>
                  </a:cubicBezTo>
                  <a:cubicBezTo>
                    <a:pt x="19" y="116"/>
                    <a:pt x="13" y="133"/>
                    <a:pt x="12" y="154"/>
                  </a:cubicBezTo>
                  <a:cubicBezTo>
                    <a:pt x="12" y="168"/>
                    <a:pt x="12" y="168"/>
                    <a:pt x="12" y="168"/>
                  </a:cubicBezTo>
                  <a:cubicBezTo>
                    <a:pt x="12" y="178"/>
                    <a:pt x="12" y="185"/>
                    <a:pt x="7" y="205"/>
                  </a:cubicBezTo>
                  <a:cubicBezTo>
                    <a:pt x="1" y="235"/>
                    <a:pt x="0" y="252"/>
                    <a:pt x="5" y="268"/>
                  </a:cubicBezTo>
                  <a:cubicBezTo>
                    <a:pt x="11" y="287"/>
                    <a:pt x="25" y="311"/>
                    <a:pt x="55" y="308"/>
                  </a:cubicBezTo>
                  <a:cubicBezTo>
                    <a:pt x="60" y="307"/>
                    <a:pt x="59" y="309"/>
                    <a:pt x="57" y="309"/>
                  </a:cubicBezTo>
                  <a:cubicBezTo>
                    <a:pt x="47" y="311"/>
                    <a:pt x="38" y="316"/>
                    <a:pt x="30" y="328"/>
                  </a:cubicBezTo>
                  <a:cubicBezTo>
                    <a:pt x="21" y="347"/>
                    <a:pt x="24" y="362"/>
                    <a:pt x="28" y="385"/>
                  </a:cubicBezTo>
                  <a:cubicBezTo>
                    <a:pt x="30" y="396"/>
                    <a:pt x="30" y="396"/>
                    <a:pt x="30" y="396"/>
                  </a:cubicBezTo>
                  <a:cubicBezTo>
                    <a:pt x="33" y="413"/>
                    <a:pt x="38" y="423"/>
                    <a:pt x="41" y="432"/>
                  </a:cubicBezTo>
                  <a:cubicBezTo>
                    <a:pt x="43" y="437"/>
                    <a:pt x="45" y="443"/>
                    <a:pt x="46" y="448"/>
                  </a:cubicBezTo>
                  <a:cubicBezTo>
                    <a:pt x="47" y="455"/>
                    <a:pt x="47" y="455"/>
                    <a:pt x="47" y="455"/>
                  </a:cubicBezTo>
                  <a:cubicBezTo>
                    <a:pt x="48" y="465"/>
                    <a:pt x="51" y="472"/>
                    <a:pt x="64" y="478"/>
                  </a:cubicBezTo>
                  <a:cubicBezTo>
                    <a:pt x="63" y="478"/>
                    <a:pt x="63" y="478"/>
                    <a:pt x="63" y="478"/>
                  </a:cubicBezTo>
                  <a:cubicBezTo>
                    <a:pt x="53" y="473"/>
                    <a:pt x="50" y="466"/>
                    <a:pt x="49" y="456"/>
                  </a:cubicBezTo>
                  <a:cubicBezTo>
                    <a:pt x="48" y="448"/>
                    <a:pt x="48" y="448"/>
                    <a:pt x="48" y="448"/>
                  </a:cubicBezTo>
                  <a:cubicBezTo>
                    <a:pt x="47" y="443"/>
                    <a:pt x="45" y="438"/>
                    <a:pt x="43" y="432"/>
                  </a:cubicBezTo>
                  <a:cubicBezTo>
                    <a:pt x="40" y="423"/>
                    <a:pt x="36" y="413"/>
                    <a:pt x="33" y="396"/>
                  </a:cubicBezTo>
                  <a:cubicBezTo>
                    <a:pt x="31" y="385"/>
                    <a:pt x="31" y="385"/>
                    <a:pt x="31" y="385"/>
                  </a:cubicBezTo>
                  <a:cubicBezTo>
                    <a:pt x="27" y="363"/>
                    <a:pt x="25" y="350"/>
                    <a:pt x="34" y="332"/>
                  </a:cubicBezTo>
                  <a:cubicBezTo>
                    <a:pt x="42" y="318"/>
                    <a:pt x="53" y="314"/>
                    <a:pt x="66" y="313"/>
                  </a:cubicBezTo>
                  <a:cubicBezTo>
                    <a:pt x="85" y="312"/>
                    <a:pt x="107" y="318"/>
                    <a:pt x="125" y="325"/>
                  </a:cubicBezTo>
                  <a:cubicBezTo>
                    <a:pt x="132" y="328"/>
                    <a:pt x="139" y="332"/>
                    <a:pt x="145" y="334"/>
                  </a:cubicBezTo>
                  <a:cubicBezTo>
                    <a:pt x="156" y="337"/>
                    <a:pt x="165" y="338"/>
                    <a:pt x="174" y="339"/>
                  </a:cubicBezTo>
                  <a:cubicBezTo>
                    <a:pt x="187" y="342"/>
                    <a:pt x="198" y="344"/>
                    <a:pt x="216" y="351"/>
                  </a:cubicBezTo>
                  <a:cubicBezTo>
                    <a:pt x="235" y="359"/>
                    <a:pt x="254" y="360"/>
                    <a:pt x="270" y="360"/>
                  </a:cubicBezTo>
                  <a:cubicBezTo>
                    <a:pt x="279" y="359"/>
                    <a:pt x="285" y="360"/>
                    <a:pt x="292" y="361"/>
                  </a:cubicBezTo>
                  <a:cubicBezTo>
                    <a:pt x="302" y="364"/>
                    <a:pt x="308" y="368"/>
                    <a:pt x="318" y="373"/>
                  </a:cubicBezTo>
                  <a:cubicBezTo>
                    <a:pt x="333" y="380"/>
                    <a:pt x="349" y="388"/>
                    <a:pt x="372" y="396"/>
                  </a:cubicBezTo>
                  <a:cubicBezTo>
                    <a:pt x="393" y="402"/>
                    <a:pt x="406" y="406"/>
                    <a:pt x="415" y="408"/>
                  </a:cubicBezTo>
                  <a:cubicBezTo>
                    <a:pt x="433" y="412"/>
                    <a:pt x="440" y="416"/>
                    <a:pt x="444" y="433"/>
                  </a:cubicBezTo>
                  <a:cubicBezTo>
                    <a:pt x="447" y="443"/>
                    <a:pt x="447" y="445"/>
                    <a:pt x="448" y="456"/>
                  </a:cubicBezTo>
                  <a:cubicBezTo>
                    <a:pt x="450" y="454"/>
                    <a:pt x="453" y="452"/>
                    <a:pt x="458" y="451"/>
                  </a:cubicBezTo>
                  <a:cubicBezTo>
                    <a:pt x="463" y="450"/>
                    <a:pt x="468" y="452"/>
                    <a:pt x="470" y="454"/>
                  </a:cubicBezTo>
                  <a:cubicBezTo>
                    <a:pt x="469" y="446"/>
                    <a:pt x="469" y="437"/>
                    <a:pt x="469" y="434"/>
                  </a:cubicBezTo>
                  <a:cubicBezTo>
                    <a:pt x="470" y="416"/>
                    <a:pt x="470" y="410"/>
                    <a:pt x="500" y="409"/>
                  </a:cubicBezTo>
                  <a:cubicBezTo>
                    <a:pt x="528" y="410"/>
                    <a:pt x="529" y="424"/>
                    <a:pt x="529" y="435"/>
                  </a:cubicBezTo>
                  <a:cubicBezTo>
                    <a:pt x="529" y="438"/>
                    <a:pt x="530" y="445"/>
                    <a:pt x="530" y="454"/>
                  </a:cubicBezTo>
                  <a:cubicBezTo>
                    <a:pt x="532" y="451"/>
                    <a:pt x="537" y="450"/>
                    <a:pt x="542" y="450"/>
                  </a:cubicBezTo>
                  <a:cubicBezTo>
                    <a:pt x="547" y="451"/>
                    <a:pt x="551" y="454"/>
                    <a:pt x="552" y="456"/>
                  </a:cubicBezTo>
                  <a:cubicBezTo>
                    <a:pt x="552" y="443"/>
                    <a:pt x="552" y="435"/>
                    <a:pt x="557" y="426"/>
                  </a:cubicBezTo>
                  <a:cubicBezTo>
                    <a:pt x="566" y="410"/>
                    <a:pt x="567" y="412"/>
                    <a:pt x="585" y="408"/>
                  </a:cubicBezTo>
                  <a:cubicBezTo>
                    <a:pt x="594" y="406"/>
                    <a:pt x="607" y="402"/>
                    <a:pt x="628" y="396"/>
                  </a:cubicBezTo>
                  <a:cubicBezTo>
                    <a:pt x="651" y="389"/>
                    <a:pt x="666" y="380"/>
                    <a:pt x="681" y="373"/>
                  </a:cubicBezTo>
                  <a:cubicBezTo>
                    <a:pt x="691" y="369"/>
                    <a:pt x="707" y="362"/>
                    <a:pt x="719" y="360"/>
                  </a:cubicBezTo>
                  <a:cubicBezTo>
                    <a:pt x="732" y="358"/>
                    <a:pt x="740" y="356"/>
                    <a:pt x="748" y="356"/>
                  </a:cubicBezTo>
                  <a:cubicBezTo>
                    <a:pt x="759" y="356"/>
                    <a:pt x="768" y="356"/>
                    <a:pt x="784" y="350"/>
                  </a:cubicBezTo>
                  <a:cubicBezTo>
                    <a:pt x="811" y="340"/>
                    <a:pt x="824" y="341"/>
                    <a:pt x="848" y="344"/>
                  </a:cubicBezTo>
                  <a:cubicBezTo>
                    <a:pt x="856" y="345"/>
                    <a:pt x="856" y="345"/>
                    <a:pt x="856" y="345"/>
                  </a:cubicBezTo>
                  <a:cubicBezTo>
                    <a:pt x="874" y="348"/>
                    <a:pt x="883" y="350"/>
                    <a:pt x="897" y="353"/>
                  </a:cubicBezTo>
                  <a:cubicBezTo>
                    <a:pt x="904" y="354"/>
                    <a:pt x="904" y="354"/>
                    <a:pt x="904" y="354"/>
                  </a:cubicBezTo>
                  <a:cubicBezTo>
                    <a:pt x="908" y="355"/>
                    <a:pt x="913" y="355"/>
                    <a:pt x="918" y="355"/>
                  </a:cubicBezTo>
                  <a:cubicBezTo>
                    <a:pt x="925" y="355"/>
                    <a:pt x="932" y="355"/>
                    <a:pt x="936" y="357"/>
                  </a:cubicBezTo>
                  <a:cubicBezTo>
                    <a:pt x="949" y="364"/>
                    <a:pt x="956" y="374"/>
                    <a:pt x="957" y="389"/>
                  </a:cubicBezTo>
                  <a:cubicBezTo>
                    <a:pt x="958" y="393"/>
                    <a:pt x="957" y="397"/>
                    <a:pt x="957" y="400"/>
                  </a:cubicBezTo>
                  <a:cubicBezTo>
                    <a:pt x="957" y="406"/>
                    <a:pt x="957" y="406"/>
                    <a:pt x="957" y="406"/>
                  </a:cubicBezTo>
                  <a:cubicBezTo>
                    <a:pt x="956" y="418"/>
                    <a:pt x="951" y="435"/>
                    <a:pt x="938" y="451"/>
                  </a:cubicBezTo>
                  <a:cubicBezTo>
                    <a:pt x="939" y="452"/>
                    <a:pt x="939" y="452"/>
                    <a:pt x="939" y="452"/>
                  </a:cubicBezTo>
                  <a:cubicBezTo>
                    <a:pt x="953" y="435"/>
                    <a:pt x="960" y="419"/>
                    <a:pt x="961" y="406"/>
                  </a:cubicBezTo>
                  <a:cubicBezTo>
                    <a:pt x="961" y="400"/>
                    <a:pt x="961" y="400"/>
                    <a:pt x="961" y="400"/>
                  </a:cubicBezTo>
                  <a:cubicBezTo>
                    <a:pt x="961" y="397"/>
                    <a:pt x="962" y="393"/>
                    <a:pt x="961" y="389"/>
                  </a:cubicBezTo>
                  <a:cubicBezTo>
                    <a:pt x="960" y="375"/>
                    <a:pt x="954" y="364"/>
                    <a:pt x="944" y="357"/>
                  </a:cubicBezTo>
                  <a:cubicBezTo>
                    <a:pt x="942" y="356"/>
                    <a:pt x="942" y="354"/>
                    <a:pt x="944" y="354"/>
                  </a:cubicBezTo>
                  <a:cubicBezTo>
                    <a:pt x="948" y="353"/>
                    <a:pt x="953" y="351"/>
                    <a:pt x="957" y="348"/>
                  </a:cubicBezTo>
                  <a:cubicBezTo>
                    <a:pt x="977" y="335"/>
                    <a:pt x="975" y="311"/>
                    <a:pt x="974" y="296"/>
                  </a:cubicBezTo>
                  <a:cubicBezTo>
                    <a:pt x="974" y="292"/>
                    <a:pt x="974" y="288"/>
                    <a:pt x="974" y="286"/>
                  </a:cubicBezTo>
                  <a:cubicBezTo>
                    <a:pt x="974" y="286"/>
                    <a:pt x="974" y="286"/>
                    <a:pt x="974" y="286"/>
                  </a:cubicBezTo>
                  <a:cubicBezTo>
                    <a:pt x="974" y="271"/>
                    <a:pt x="974" y="271"/>
                    <a:pt x="974" y="271"/>
                  </a:cubicBezTo>
                  <a:cubicBezTo>
                    <a:pt x="975" y="265"/>
                    <a:pt x="973" y="257"/>
                    <a:pt x="971" y="251"/>
                  </a:cubicBezTo>
                  <a:cubicBezTo>
                    <a:pt x="968" y="240"/>
                    <a:pt x="968" y="240"/>
                    <a:pt x="968" y="240"/>
                  </a:cubicBezTo>
                  <a:cubicBezTo>
                    <a:pt x="965" y="230"/>
                    <a:pt x="965" y="230"/>
                    <a:pt x="965" y="230"/>
                  </a:cubicBezTo>
                  <a:cubicBezTo>
                    <a:pt x="965" y="230"/>
                    <a:pt x="963" y="225"/>
                    <a:pt x="963" y="225"/>
                  </a:cubicBezTo>
                  <a:cubicBezTo>
                    <a:pt x="961" y="220"/>
                    <a:pt x="960" y="217"/>
                    <a:pt x="961" y="212"/>
                  </a:cubicBezTo>
                  <a:cubicBezTo>
                    <a:pt x="962" y="210"/>
                    <a:pt x="964" y="207"/>
                    <a:pt x="967" y="205"/>
                  </a:cubicBezTo>
                  <a:cubicBezTo>
                    <a:pt x="970" y="201"/>
                    <a:pt x="974" y="197"/>
                    <a:pt x="974" y="194"/>
                  </a:cubicBezTo>
                  <a:cubicBezTo>
                    <a:pt x="975" y="176"/>
                    <a:pt x="975" y="176"/>
                    <a:pt x="975" y="176"/>
                  </a:cubicBezTo>
                  <a:cubicBezTo>
                    <a:pt x="976" y="168"/>
                    <a:pt x="976" y="161"/>
                    <a:pt x="977" y="153"/>
                  </a:cubicBezTo>
                  <a:cubicBezTo>
                    <a:pt x="981" y="133"/>
                    <a:pt x="977" y="112"/>
                    <a:pt x="973" y="98"/>
                  </a:cubicBezTo>
                  <a:close/>
                </a:path>
              </a:pathLst>
            </a:custGeom>
            <a:solidFill>
              <a:srgbClr val="E20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7" name="Freeform 564">
              <a:extLst>
                <a:ext uri="{FF2B5EF4-FFF2-40B4-BE49-F238E27FC236}">
                  <a16:creationId xmlns:a16="http://schemas.microsoft.com/office/drawing/2014/main" id="{66045A31-8E2C-0C98-AC9E-88AF8C684ECC}"/>
                </a:ext>
              </a:extLst>
            </p:cNvPr>
            <p:cNvSpPr>
              <a:spLocks/>
            </p:cNvSpPr>
            <p:nvPr/>
          </p:nvSpPr>
          <p:spPr bwMode="auto">
            <a:xfrm>
              <a:off x="4000" y="2690"/>
              <a:ext cx="115" cy="23"/>
            </a:xfrm>
            <a:custGeom>
              <a:avLst/>
              <a:gdLst>
                <a:gd name="T0" fmla="*/ 0 w 38"/>
                <a:gd name="T1" fmla="*/ 0 h 7"/>
                <a:gd name="T2" fmla="*/ 1053 w 38"/>
                <a:gd name="T3" fmla="*/ 250 h 7"/>
                <a:gd name="T4" fmla="*/ 0 w 38"/>
                <a:gd name="T5" fmla="*/ 0 h 7"/>
                <a:gd name="T6" fmla="*/ 0 60000 65536"/>
                <a:gd name="T7" fmla="*/ 0 60000 65536"/>
                <a:gd name="T8" fmla="*/ 0 60000 65536"/>
              </a:gdLst>
              <a:ahLst/>
              <a:cxnLst>
                <a:cxn ang="T6">
                  <a:pos x="T0" y="T1"/>
                </a:cxn>
                <a:cxn ang="T7">
                  <a:pos x="T2" y="T3"/>
                </a:cxn>
                <a:cxn ang="T8">
                  <a:pos x="T4" y="T5"/>
                </a:cxn>
              </a:cxnLst>
              <a:rect l="0" t="0" r="r" b="b"/>
              <a:pathLst>
                <a:path w="38" h="7">
                  <a:moveTo>
                    <a:pt x="0" y="0"/>
                  </a:moveTo>
                  <a:cubicBezTo>
                    <a:pt x="10" y="0"/>
                    <a:pt x="31" y="3"/>
                    <a:pt x="38" y="7"/>
                  </a:cubicBezTo>
                  <a:cubicBezTo>
                    <a:pt x="29" y="6"/>
                    <a:pt x="4" y="1"/>
                    <a:pt x="0" y="0"/>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8" name="Freeform 565">
              <a:extLst>
                <a:ext uri="{FF2B5EF4-FFF2-40B4-BE49-F238E27FC236}">
                  <a16:creationId xmlns:a16="http://schemas.microsoft.com/office/drawing/2014/main" id="{68C76122-4E92-1DD9-C976-7E173258C7F2}"/>
                </a:ext>
              </a:extLst>
            </p:cNvPr>
            <p:cNvSpPr>
              <a:spLocks noEditPoints="1"/>
            </p:cNvSpPr>
            <p:nvPr/>
          </p:nvSpPr>
          <p:spPr bwMode="auto">
            <a:xfrm>
              <a:off x="3997" y="2687"/>
              <a:ext cx="118" cy="26"/>
            </a:xfrm>
            <a:custGeom>
              <a:avLst/>
              <a:gdLst>
                <a:gd name="T0" fmla="*/ 0 w 39"/>
                <a:gd name="T1" fmla="*/ 33 h 8"/>
                <a:gd name="T2" fmla="*/ 27 w 39"/>
                <a:gd name="T3" fmla="*/ 33 h 8"/>
                <a:gd name="T4" fmla="*/ 1080 w 39"/>
                <a:gd name="T5" fmla="*/ 276 h 8"/>
                <a:gd name="T6" fmla="*/ 1080 w 39"/>
                <a:gd name="T7" fmla="*/ 276 h 8"/>
                <a:gd name="T8" fmla="*/ 1080 w 39"/>
                <a:gd name="T9" fmla="*/ 276 h 8"/>
                <a:gd name="T10" fmla="*/ 27 w 39"/>
                <a:gd name="T11" fmla="*/ 0 h 8"/>
                <a:gd name="T12" fmla="*/ 0 w 39"/>
                <a:gd name="T13" fmla="*/ 33 h 8"/>
                <a:gd name="T14" fmla="*/ 163 w 39"/>
                <a:gd name="T15" fmla="*/ 75 h 8"/>
                <a:gd name="T16" fmla="*/ 971 w 39"/>
                <a:gd name="T17" fmla="*/ 244 h 8"/>
                <a:gd name="T18" fmla="*/ 163 w 39"/>
                <a:gd name="T19" fmla="*/ 7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8">
                  <a:moveTo>
                    <a:pt x="0" y="1"/>
                  </a:moveTo>
                  <a:cubicBezTo>
                    <a:pt x="0" y="1"/>
                    <a:pt x="0" y="1"/>
                    <a:pt x="1" y="1"/>
                  </a:cubicBezTo>
                  <a:cubicBezTo>
                    <a:pt x="5" y="3"/>
                    <a:pt x="30" y="7"/>
                    <a:pt x="39" y="8"/>
                  </a:cubicBezTo>
                  <a:cubicBezTo>
                    <a:pt x="39" y="8"/>
                    <a:pt x="39" y="8"/>
                    <a:pt x="39" y="8"/>
                  </a:cubicBezTo>
                  <a:cubicBezTo>
                    <a:pt x="39" y="8"/>
                    <a:pt x="39" y="8"/>
                    <a:pt x="39" y="8"/>
                  </a:cubicBezTo>
                  <a:cubicBezTo>
                    <a:pt x="33" y="4"/>
                    <a:pt x="11" y="0"/>
                    <a:pt x="1" y="0"/>
                  </a:cubicBezTo>
                  <a:cubicBezTo>
                    <a:pt x="1" y="0"/>
                    <a:pt x="0" y="1"/>
                    <a:pt x="0" y="1"/>
                  </a:cubicBezTo>
                  <a:close/>
                  <a:moveTo>
                    <a:pt x="6" y="2"/>
                  </a:moveTo>
                  <a:cubicBezTo>
                    <a:pt x="15" y="2"/>
                    <a:pt x="28" y="5"/>
                    <a:pt x="35" y="7"/>
                  </a:cubicBezTo>
                  <a:cubicBezTo>
                    <a:pt x="27" y="6"/>
                    <a:pt x="13" y="3"/>
                    <a:pt x="6"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199" name="Freeform 566">
              <a:extLst>
                <a:ext uri="{FF2B5EF4-FFF2-40B4-BE49-F238E27FC236}">
                  <a16:creationId xmlns:a16="http://schemas.microsoft.com/office/drawing/2014/main" id="{729C86A7-18CB-A1DA-CF63-B193E8EF3AD9}"/>
                </a:ext>
              </a:extLst>
            </p:cNvPr>
            <p:cNvSpPr>
              <a:spLocks/>
            </p:cNvSpPr>
            <p:nvPr/>
          </p:nvSpPr>
          <p:spPr bwMode="auto">
            <a:xfrm>
              <a:off x="1932" y="2648"/>
              <a:ext cx="57" cy="33"/>
            </a:xfrm>
            <a:custGeom>
              <a:avLst/>
              <a:gdLst>
                <a:gd name="T0" fmla="*/ 0 w 19"/>
                <a:gd name="T1" fmla="*/ 218 h 10"/>
                <a:gd name="T2" fmla="*/ 405 w 19"/>
                <a:gd name="T3" fmla="*/ 284 h 10"/>
                <a:gd name="T4" fmla="*/ 459 w 19"/>
                <a:gd name="T5" fmla="*/ 76 h 10"/>
                <a:gd name="T6" fmla="*/ 0 w 19"/>
                <a:gd name="T7" fmla="*/ 218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0" y="6"/>
                  </a:moveTo>
                  <a:cubicBezTo>
                    <a:pt x="5" y="5"/>
                    <a:pt x="10" y="7"/>
                    <a:pt x="15" y="8"/>
                  </a:cubicBezTo>
                  <a:cubicBezTo>
                    <a:pt x="19" y="10"/>
                    <a:pt x="16" y="4"/>
                    <a:pt x="17" y="2"/>
                  </a:cubicBezTo>
                  <a:cubicBezTo>
                    <a:pt x="17" y="0"/>
                    <a:pt x="6" y="7"/>
                    <a:pt x="0" y="6"/>
                  </a:cubicBezTo>
                  <a:close/>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0" name="Freeform 567">
              <a:extLst>
                <a:ext uri="{FF2B5EF4-FFF2-40B4-BE49-F238E27FC236}">
                  <a16:creationId xmlns:a16="http://schemas.microsoft.com/office/drawing/2014/main" id="{442BE8C9-CF10-A1C7-78F0-FE783E3205E1}"/>
                </a:ext>
              </a:extLst>
            </p:cNvPr>
            <p:cNvSpPr>
              <a:spLocks noEditPoints="1"/>
            </p:cNvSpPr>
            <p:nvPr/>
          </p:nvSpPr>
          <p:spPr bwMode="auto">
            <a:xfrm>
              <a:off x="1929" y="2652"/>
              <a:ext cx="57" cy="25"/>
            </a:xfrm>
            <a:custGeom>
              <a:avLst/>
              <a:gdLst>
                <a:gd name="T0" fmla="*/ 378 w 19"/>
                <a:gd name="T1" fmla="*/ 59 h 8"/>
                <a:gd name="T2" fmla="*/ 108 w 19"/>
                <a:gd name="T3" fmla="*/ 128 h 8"/>
                <a:gd name="T4" fmla="*/ 27 w 19"/>
                <a:gd name="T5" fmla="*/ 128 h 8"/>
                <a:gd name="T6" fmla="*/ 0 w 19"/>
                <a:gd name="T7" fmla="*/ 156 h 8"/>
                <a:gd name="T8" fmla="*/ 27 w 19"/>
                <a:gd name="T9" fmla="*/ 156 h 8"/>
                <a:gd name="T10" fmla="*/ 108 w 19"/>
                <a:gd name="T11" fmla="*/ 156 h 8"/>
                <a:gd name="T12" fmla="*/ 432 w 19"/>
                <a:gd name="T13" fmla="*/ 244 h 8"/>
                <a:gd name="T14" fmla="*/ 486 w 19"/>
                <a:gd name="T15" fmla="*/ 244 h 8"/>
                <a:gd name="T16" fmla="*/ 486 w 19"/>
                <a:gd name="T17" fmla="*/ 128 h 8"/>
                <a:gd name="T18" fmla="*/ 486 w 19"/>
                <a:gd name="T19" fmla="*/ 59 h 8"/>
                <a:gd name="T20" fmla="*/ 486 w 19"/>
                <a:gd name="T21" fmla="*/ 28 h 8"/>
                <a:gd name="T22" fmla="*/ 378 w 19"/>
                <a:gd name="T23" fmla="*/ 59 h 8"/>
                <a:gd name="T24" fmla="*/ 378 w 19"/>
                <a:gd name="T25" fmla="*/ 88 h 8"/>
                <a:gd name="T26" fmla="*/ 459 w 19"/>
                <a:gd name="T27" fmla="*/ 59 h 8"/>
                <a:gd name="T28" fmla="*/ 459 w 19"/>
                <a:gd name="T29" fmla="*/ 59 h 8"/>
                <a:gd name="T30" fmla="*/ 486 w 19"/>
                <a:gd name="T31" fmla="*/ 128 h 8"/>
                <a:gd name="T32" fmla="*/ 486 w 19"/>
                <a:gd name="T33" fmla="*/ 184 h 8"/>
                <a:gd name="T34" fmla="*/ 486 w 19"/>
                <a:gd name="T35" fmla="*/ 216 h 8"/>
                <a:gd name="T36" fmla="*/ 432 w 19"/>
                <a:gd name="T37" fmla="*/ 216 h 8"/>
                <a:gd name="T38" fmla="*/ 189 w 19"/>
                <a:gd name="T39" fmla="*/ 156 h 8"/>
                <a:gd name="T40" fmla="*/ 378 w 19"/>
                <a:gd name="T41" fmla="*/ 8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8">
                  <a:moveTo>
                    <a:pt x="14" y="2"/>
                  </a:moveTo>
                  <a:cubicBezTo>
                    <a:pt x="11" y="3"/>
                    <a:pt x="7" y="4"/>
                    <a:pt x="4" y="4"/>
                  </a:cubicBezTo>
                  <a:cubicBezTo>
                    <a:pt x="3" y="4"/>
                    <a:pt x="2" y="4"/>
                    <a:pt x="1" y="4"/>
                  </a:cubicBezTo>
                  <a:cubicBezTo>
                    <a:pt x="0" y="4"/>
                    <a:pt x="0" y="5"/>
                    <a:pt x="0" y="5"/>
                  </a:cubicBezTo>
                  <a:cubicBezTo>
                    <a:pt x="0" y="5"/>
                    <a:pt x="0" y="5"/>
                    <a:pt x="1" y="5"/>
                  </a:cubicBezTo>
                  <a:cubicBezTo>
                    <a:pt x="2" y="6"/>
                    <a:pt x="3" y="6"/>
                    <a:pt x="4" y="5"/>
                  </a:cubicBezTo>
                  <a:cubicBezTo>
                    <a:pt x="8" y="6"/>
                    <a:pt x="12" y="7"/>
                    <a:pt x="16" y="8"/>
                  </a:cubicBezTo>
                  <a:cubicBezTo>
                    <a:pt x="17" y="8"/>
                    <a:pt x="18" y="8"/>
                    <a:pt x="18" y="8"/>
                  </a:cubicBezTo>
                  <a:cubicBezTo>
                    <a:pt x="19" y="7"/>
                    <a:pt x="19" y="5"/>
                    <a:pt x="18" y="4"/>
                  </a:cubicBezTo>
                  <a:cubicBezTo>
                    <a:pt x="18" y="2"/>
                    <a:pt x="18" y="2"/>
                    <a:pt x="18" y="2"/>
                  </a:cubicBezTo>
                  <a:cubicBezTo>
                    <a:pt x="18" y="1"/>
                    <a:pt x="18" y="1"/>
                    <a:pt x="18" y="1"/>
                  </a:cubicBezTo>
                  <a:cubicBezTo>
                    <a:pt x="18" y="0"/>
                    <a:pt x="17" y="1"/>
                    <a:pt x="14" y="2"/>
                  </a:cubicBezTo>
                  <a:close/>
                  <a:moveTo>
                    <a:pt x="14" y="3"/>
                  </a:moveTo>
                  <a:cubicBezTo>
                    <a:pt x="15" y="2"/>
                    <a:pt x="17" y="2"/>
                    <a:pt x="17" y="2"/>
                  </a:cubicBezTo>
                  <a:cubicBezTo>
                    <a:pt x="17" y="2"/>
                    <a:pt x="17" y="2"/>
                    <a:pt x="17" y="2"/>
                  </a:cubicBezTo>
                  <a:cubicBezTo>
                    <a:pt x="17" y="3"/>
                    <a:pt x="18" y="4"/>
                    <a:pt x="18" y="4"/>
                  </a:cubicBezTo>
                  <a:cubicBezTo>
                    <a:pt x="18" y="5"/>
                    <a:pt x="18" y="6"/>
                    <a:pt x="18" y="6"/>
                  </a:cubicBezTo>
                  <a:cubicBezTo>
                    <a:pt x="18" y="7"/>
                    <a:pt x="18" y="7"/>
                    <a:pt x="18" y="7"/>
                  </a:cubicBezTo>
                  <a:cubicBezTo>
                    <a:pt x="17" y="7"/>
                    <a:pt x="17" y="7"/>
                    <a:pt x="16" y="7"/>
                  </a:cubicBezTo>
                  <a:cubicBezTo>
                    <a:pt x="13" y="6"/>
                    <a:pt x="10" y="5"/>
                    <a:pt x="7" y="5"/>
                  </a:cubicBezTo>
                  <a:cubicBezTo>
                    <a:pt x="10" y="4"/>
                    <a:pt x="12" y="3"/>
                    <a:pt x="14" y="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1" name="Freeform 568">
              <a:extLst>
                <a:ext uri="{FF2B5EF4-FFF2-40B4-BE49-F238E27FC236}">
                  <a16:creationId xmlns:a16="http://schemas.microsoft.com/office/drawing/2014/main" id="{165963DA-6CD1-C819-B5CB-D52FA687405A}"/>
                </a:ext>
              </a:extLst>
            </p:cNvPr>
            <p:cNvSpPr>
              <a:spLocks/>
            </p:cNvSpPr>
            <p:nvPr/>
          </p:nvSpPr>
          <p:spPr bwMode="auto">
            <a:xfrm>
              <a:off x="1799" y="2635"/>
              <a:ext cx="72" cy="23"/>
            </a:xfrm>
            <a:custGeom>
              <a:avLst/>
              <a:gdLst>
                <a:gd name="T0" fmla="*/ 0 w 24"/>
                <a:gd name="T1" fmla="*/ 0 h 7"/>
                <a:gd name="T2" fmla="*/ 648 w 24"/>
                <a:gd name="T3" fmla="*/ 250 h 7"/>
                <a:gd name="T4" fmla="*/ 0 60000 65536"/>
                <a:gd name="T5" fmla="*/ 0 60000 65536"/>
              </a:gdLst>
              <a:ahLst/>
              <a:cxnLst>
                <a:cxn ang="T4">
                  <a:pos x="T0" y="T1"/>
                </a:cxn>
                <a:cxn ang="T5">
                  <a:pos x="T2" y="T3"/>
                </a:cxn>
              </a:cxnLst>
              <a:rect l="0" t="0" r="r" b="b"/>
              <a:pathLst>
                <a:path w="24" h="7">
                  <a:moveTo>
                    <a:pt x="0" y="0"/>
                  </a:moveTo>
                  <a:cubicBezTo>
                    <a:pt x="7" y="5"/>
                    <a:pt x="20" y="7"/>
                    <a:pt x="24" y="7"/>
                  </a:cubicBezTo>
                </a:path>
              </a:pathLst>
            </a:custGeom>
            <a:solidFill>
              <a:srgbClr val="B6AC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2" name="Freeform 569">
              <a:extLst>
                <a:ext uri="{FF2B5EF4-FFF2-40B4-BE49-F238E27FC236}">
                  <a16:creationId xmlns:a16="http://schemas.microsoft.com/office/drawing/2014/main" id="{292A9E08-38FD-1BAA-46C1-14D15AF259C3}"/>
                </a:ext>
              </a:extLst>
            </p:cNvPr>
            <p:cNvSpPr>
              <a:spLocks/>
            </p:cNvSpPr>
            <p:nvPr/>
          </p:nvSpPr>
          <p:spPr bwMode="auto">
            <a:xfrm>
              <a:off x="1799" y="2635"/>
              <a:ext cx="72" cy="26"/>
            </a:xfrm>
            <a:custGeom>
              <a:avLst/>
              <a:gdLst>
                <a:gd name="T0" fmla="*/ 0 w 24"/>
                <a:gd name="T1" fmla="*/ 0 h 8"/>
                <a:gd name="T2" fmla="*/ 0 w 24"/>
                <a:gd name="T3" fmla="*/ 33 h 8"/>
                <a:gd name="T4" fmla="*/ 648 w 24"/>
                <a:gd name="T5" fmla="*/ 276 h 8"/>
                <a:gd name="T6" fmla="*/ 648 w 24"/>
                <a:gd name="T7" fmla="*/ 244 h 8"/>
                <a:gd name="T8" fmla="*/ 648 w 24"/>
                <a:gd name="T9" fmla="*/ 244 h 8"/>
                <a:gd name="T10" fmla="*/ 27 w 24"/>
                <a:gd name="T11" fmla="*/ 0 h 8"/>
                <a:gd name="T12" fmla="*/ 0 w 24"/>
                <a:gd name="T13" fmla="*/ 0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8">
                  <a:moveTo>
                    <a:pt x="0" y="0"/>
                  </a:moveTo>
                  <a:cubicBezTo>
                    <a:pt x="0" y="0"/>
                    <a:pt x="0" y="1"/>
                    <a:pt x="0" y="1"/>
                  </a:cubicBezTo>
                  <a:cubicBezTo>
                    <a:pt x="6" y="6"/>
                    <a:pt x="20" y="8"/>
                    <a:pt x="24" y="8"/>
                  </a:cubicBezTo>
                  <a:cubicBezTo>
                    <a:pt x="24" y="8"/>
                    <a:pt x="24" y="8"/>
                    <a:pt x="24" y="7"/>
                  </a:cubicBezTo>
                  <a:cubicBezTo>
                    <a:pt x="24" y="7"/>
                    <a:pt x="24" y="7"/>
                    <a:pt x="24" y="7"/>
                  </a:cubicBezTo>
                  <a:cubicBezTo>
                    <a:pt x="20" y="7"/>
                    <a:pt x="7" y="5"/>
                    <a:pt x="1" y="0"/>
                  </a:cubicBezTo>
                  <a:cubicBezTo>
                    <a:pt x="0" y="0"/>
                    <a:pt x="0" y="0"/>
                    <a:pt x="0"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3" name="Freeform 570">
              <a:extLst>
                <a:ext uri="{FF2B5EF4-FFF2-40B4-BE49-F238E27FC236}">
                  <a16:creationId xmlns:a16="http://schemas.microsoft.com/office/drawing/2014/main" id="{EF06195E-A50F-4BDA-37D6-C6CFC02D8DB5}"/>
                </a:ext>
              </a:extLst>
            </p:cNvPr>
            <p:cNvSpPr>
              <a:spLocks/>
            </p:cNvSpPr>
            <p:nvPr/>
          </p:nvSpPr>
          <p:spPr bwMode="auto">
            <a:xfrm>
              <a:off x="2728" y="2941"/>
              <a:ext cx="27" cy="100"/>
            </a:xfrm>
            <a:custGeom>
              <a:avLst/>
              <a:gdLst>
                <a:gd name="T0" fmla="*/ 189 w 9"/>
                <a:gd name="T1" fmla="*/ 1042 h 31"/>
                <a:gd name="T2" fmla="*/ 0 w 9"/>
                <a:gd name="T3" fmla="*/ 0 h 31"/>
                <a:gd name="T4" fmla="*/ 189 w 9"/>
                <a:gd name="T5" fmla="*/ 1042 h 31"/>
                <a:gd name="T6" fmla="*/ 0 60000 65536"/>
                <a:gd name="T7" fmla="*/ 0 60000 65536"/>
                <a:gd name="T8" fmla="*/ 0 60000 65536"/>
              </a:gdLst>
              <a:ahLst/>
              <a:cxnLst>
                <a:cxn ang="T6">
                  <a:pos x="T0" y="T1"/>
                </a:cxn>
                <a:cxn ang="T7">
                  <a:pos x="T2" y="T3"/>
                </a:cxn>
                <a:cxn ang="T8">
                  <a:pos x="T4" y="T5"/>
                </a:cxn>
              </a:cxnLst>
              <a:rect l="0" t="0" r="r" b="b"/>
              <a:pathLst>
                <a:path w="9" h="31">
                  <a:moveTo>
                    <a:pt x="7" y="31"/>
                  </a:moveTo>
                  <a:cubicBezTo>
                    <a:pt x="9" y="18"/>
                    <a:pt x="6" y="7"/>
                    <a:pt x="0" y="0"/>
                  </a:cubicBezTo>
                  <a:cubicBezTo>
                    <a:pt x="1" y="3"/>
                    <a:pt x="7" y="25"/>
                    <a:pt x="7"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4" name="Freeform 571">
              <a:extLst>
                <a:ext uri="{FF2B5EF4-FFF2-40B4-BE49-F238E27FC236}">
                  <a16:creationId xmlns:a16="http://schemas.microsoft.com/office/drawing/2014/main" id="{0EC9C17C-69FB-5D10-F51E-6980AA656B95}"/>
                </a:ext>
              </a:extLst>
            </p:cNvPr>
            <p:cNvSpPr>
              <a:spLocks/>
            </p:cNvSpPr>
            <p:nvPr/>
          </p:nvSpPr>
          <p:spPr bwMode="auto">
            <a:xfrm>
              <a:off x="2975" y="2922"/>
              <a:ext cx="36" cy="115"/>
            </a:xfrm>
            <a:custGeom>
              <a:avLst/>
              <a:gdLst>
                <a:gd name="T0" fmla="*/ 0 w 12"/>
                <a:gd name="T1" fmla="*/ 0 h 36"/>
                <a:gd name="T2" fmla="*/ 216 w 12"/>
                <a:gd name="T3" fmla="*/ 1172 h 36"/>
                <a:gd name="T4" fmla="*/ 0 w 12"/>
                <a:gd name="T5" fmla="*/ 0 h 36"/>
                <a:gd name="T6" fmla="*/ 0 60000 65536"/>
                <a:gd name="T7" fmla="*/ 0 60000 65536"/>
                <a:gd name="T8" fmla="*/ 0 60000 65536"/>
              </a:gdLst>
              <a:ahLst/>
              <a:cxnLst>
                <a:cxn ang="T6">
                  <a:pos x="T0" y="T1"/>
                </a:cxn>
                <a:cxn ang="T7">
                  <a:pos x="T2" y="T3"/>
                </a:cxn>
                <a:cxn ang="T8">
                  <a:pos x="T4" y="T5"/>
                </a:cxn>
              </a:cxnLst>
              <a:rect l="0" t="0" r="r" b="b"/>
              <a:pathLst>
                <a:path w="12" h="36">
                  <a:moveTo>
                    <a:pt x="0" y="0"/>
                  </a:moveTo>
                  <a:cubicBezTo>
                    <a:pt x="4" y="4"/>
                    <a:pt x="9" y="9"/>
                    <a:pt x="8" y="36"/>
                  </a:cubicBezTo>
                  <a:cubicBezTo>
                    <a:pt x="10" y="27"/>
                    <a:pt x="1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5" name="Freeform 572">
              <a:extLst>
                <a:ext uri="{FF2B5EF4-FFF2-40B4-BE49-F238E27FC236}">
                  <a16:creationId xmlns:a16="http://schemas.microsoft.com/office/drawing/2014/main" id="{77E340F4-65DA-58BC-A0BA-056F0A5AC671}"/>
                </a:ext>
              </a:extLst>
            </p:cNvPr>
            <p:cNvSpPr>
              <a:spLocks/>
            </p:cNvSpPr>
            <p:nvPr/>
          </p:nvSpPr>
          <p:spPr bwMode="auto">
            <a:xfrm>
              <a:off x="3044" y="2899"/>
              <a:ext cx="43" cy="58"/>
            </a:xfrm>
            <a:custGeom>
              <a:avLst/>
              <a:gdLst>
                <a:gd name="T0" fmla="*/ 405 w 14"/>
                <a:gd name="T1" fmla="*/ 0 h 18"/>
                <a:gd name="T2" fmla="*/ 0 w 14"/>
                <a:gd name="T3" fmla="*/ 603 h 18"/>
                <a:gd name="T4" fmla="*/ 0 60000 65536"/>
                <a:gd name="T5" fmla="*/ 0 60000 65536"/>
              </a:gdLst>
              <a:ahLst/>
              <a:cxnLst>
                <a:cxn ang="T4">
                  <a:pos x="T0" y="T1"/>
                </a:cxn>
                <a:cxn ang="T5">
                  <a:pos x="T2" y="T3"/>
                </a:cxn>
              </a:cxnLst>
              <a:rect l="0" t="0" r="r" b="b"/>
              <a:pathLst>
                <a:path w="14" h="18">
                  <a:moveTo>
                    <a:pt x="14" y="0"/>
                  </a:moveTo>
                  <a:cubicBezTo>
                    <a:pt x="9" y="2"/>
                    <a:pt x="3" y="12"/>
                    <a:pt x="0"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6" name="Freeform 573">
              <a:extLst>
                <a:ext uri="{FF2B5EF4-FFF2-40B4-BE49-F238E27FC236}">
                  <a16:creationId xmlns:a16="http://schemas.microsoft.com/office/drawing/2014/main" id="{D57405E6-B916-260A-D401-AF66215F76F5}"/>
                </a:ext>
              </a:extLst>
            </p:cNvPr>
            <p:cNvSpPr>
              <a:spLocks/>
            </p:cNvSpPr>
            <p:nvPr/>
          </p:nvSpPr>
          <p:spPr bwMode="auto">
            <a:xfrm>
              <a:off x="2870" y="2545"/>
              <a:ext cx="15" cy="145"/>
            </a:xfrm>
            <a:custGeom>
              <a:avLst/>
              <a:gdLst>
                <a:gd name="T0" fmla="*/ 0 w 5"/>
                <a:gd name="T1" fmla="*/ 0 h 45"/>
                <a:gd name="T2" fmla="*/ 108 w 5"/>
                <a:gd name="T3" fmla="*/ 1505 h 45"/>
                <a:gd name="T4" fmla="*/ 0 60000 65536"/>
                <a:gd name="T5" fmla="*/ 0 60000 65536"/>
              </a:gdLst>
              <a:ahLst/>
              <a:cxnLst>
                <a:cxn ang="T4">
                  <a:pos x="T0" y="T1"/>
                </a:cxn>
                <a:cxn ang="T5">
                  <a:pos x="T2" y="T3"/>
                </a:cxn>
              </a:cxnLst>
              <a:rect l="0" t="0" r="r" b="b"/>
              <a:pathLst>
                <a:path w="5" h="45">
                  <a:moveTo>
                    <a:pt x="0" y="0"/>
                  </a:moveTo>
                  <a:cubicBezTo>
                    <a:pt x="2" y="7"/>
                    <a:pt x="5" y="37"/>
                    <a:pt x="4"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7" name="Freeform 574">
              <a:extLst>
                <a:ext uri="{FF2B5EF4-FFF2-40B4-BE49-F238E27FC236}">
                  <a16:creationId xmlns:a16="http://schemas.microsoft.com/office/drawing/2014/main" id="{4CFC86AF-8A0D-1BFA-52CF-5C3955B4922B}"/>
                </a:ext>
              </a:extLst>
            </p:cNvPr>
            <p:cNvSpPr>
              <a:spLocks/>
            </p:cNvSpPr>
            <p:nvPr/>
          </p:nvSpPr>
          <p:spPr bwMode="auto">
            <a:xfrm>
              <a:off x="2909" y="2545"/>
              <a:ext cx="9" cy="142"/>
            </a:xfrm>
            <a:custGeom>
              <a:avLst/>
              <a:gdLst>
                <a:gd name="T0" fmla="*/ 81 w 3"/>
                <a:gd name="T1" fmla="*/ 0 h 44"/>
                <a:gd name="T2" fmla="*/ 27 w 3"/>
                <a:gd name="T3" fmla="*/ 1478 h 44"/>
                <a:gd name="T4" fmla="*/ 0 60000 65536"/>
                <a:gd name="T5" fmla="*/ 0 60000 65536"/>
              </a:gdLst>
              <a:ahLst/>
              <a:cxnLst>
                <a:cxn ang="T4">
                  <a:pos x="T0" y="T1"/>
                </a:cxn>
                <a:cxn ang="T5">
                  <a:pos x="T2" y="T3"/>
                </a:cxn>
              </a:cxnLst>
              <a:rect l="0" t="0" r="r" b="b"/>
              <a:pathLst>
                <a:path w="3" h="44">
                  <a:moveTo>
                    <a:pt x="3" y="0"/>
                  </a:moveTo>
                  <a:cubicBezTo>
                    <a:pt x="0" y="6"/>
                    <a:pt x="1" y="35"/>
                    <a:pt x="1"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8" name="Freeform 575">
              <a:extLst>
                <a:ext uri="{FF2B5EF4-FFF2-40B4-BE49-F238E27FC236}">
                  <a16:creationId xmlns:a16="http://schemas.microsoft.com/office/drawing/2014/main" id="{CE6B2689-5E61-AF26-183A-9F7BE07F812E}"/>
                </a:ext>
              </a:extLst>
            </p:cNvPr>
            <p:cNvSpPr>
              <a:spLocks noEditPoints="1"/>
            </p:cNvSpPr>
            <p:nvPr/>
          </p:nvSpPr>
          <p:spPr bwMode="auto">
            <a:xfrm>
              <a:off x="2876" y="2697"/>
              <a:ext cx="27" cy="32"/>
            </a:xfrm>
            <a:custGeom>
              <a:avLst/>
              <a:gdLst>
                <a:gd name="T0" fmla="*/ 0 w 9"/>
                <a:gd name="T1" fmla="*/ 163 h 10"/>
                <a:gd name="T2" fmla="*/ 135 w 9"/>
                <a:gd name="T3" fmla="*/ 326 h 10"/>
                <a:gd name="T4" fmla="*/ 243 w 9"/>
                <a:gd name="T5" fmla="*/ 163 h 10"/>
                <a:gd name="T6" fmla="*/ 135 w 9"/>
                <a:gd name="T7" fmla="*/ 0 h 10"/>
                <a:gd name="T8" fmla="*/ 0 w 9"/>
                <a:gd name="T9" fmla="*/ 163 h 10"/>
                <a:gd name="T10" fmla="*/ 27 w 9"/>
                <a:gd name="T11" fmla="*/ 163 h 10"/>
                <a:gd name="T12" fmla="*/ 135 w 9"/>
                <a:gd name="T13" fmla="*/ 32 h 10"/>
                <a:gd name="T14" fmla="*/ 216 w 9"/>
                <a:gd name="T15" fmla="*/ 163 h 10"/>
                <a:gd name="T16" fmla="*/ 135 w 9"/>
                <a:gd name="T17" fmla="*/ 298 h 10"/>
                <a:gd name="T18" fmla="*/ 27 w 9"/>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10">
                  <a:moveTo>
                    <a:pt x="0" y="5"/>
                  </a:moveTo>
                  <a:cubicBezTo>
                    <a:pt x="0" y="8"/>
                    <a:pt x="2" y="10"/>
                    <a:pt x="5" y="10"/>
                  </a:cubicBezTo>
                  <a:cubicBezTo>
                    <a:pt x="7" y="10"/>
                    <a:pt x="9" y="8"/>
                    <a:pt x="9" y="5"/>
                  </a:cubicBezTo>
                  <a:cubicBezTo>
                    <a:pt x="9" y="3"/>
                    <a:pt x="7" y="0"/>
                    <a:pt x="5" y="0"/>
                  </a:cubicBezTo>
                  <a:cubicBezTo>
                    <a:pt x="2" y="0"/>
                    <a:pt x="0" y="3"/>
                    <a:pt x="0" y="5"/>
                  </a:cubicBezTo>
                  <a:close/>
                  <a:moveTo>
                    <a:pt x="1" y="5"/>
                  </a:moveTo>
                  <a:cubicBezTo>
                    <a:pt x="1" y="3"/>
                    <a:pt x="2" y="1"/>
                    <a:pt x="5" y="1"/>
                  </a:cubicBezTo>
                  <a:cubicBezTo>
                    <a:pt x="7" y="1"/>
                    <a:pt x="8" y="3"/>
                    <a:pt x="8" y="5"/>
                  </a:cubicBezTo>
                  <a:cubicBezTo>
                    <a:pt x="8" y="7"/>
                    <a:pt x="7" y="9"/>
                    <a:pt x="5" y="9"/>
                  </a:cubicBezTo>
                  <a:cubicBezTo>
                    <a:pt x="2"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09" name="Freeform 576">
              <a:extLst>
                <a:ext uri="{FF2B5EF4-FFF2-40B4-BE49-F238E27FC236}">
                  <a16:creationId xmlns:a16="http://schemas.microsoft.com/office/drawing/2014/main" id="{2B2569B5-1E59-B143-4AEC-07C23B9650F3}"/>
                </a:ext>
              </a:extLst>
            </p:cNvPr>
            <p:cNvSpPr>
              <a:spLocks noEditPoints="1"/>
            </p:cNvSpPr>
            <p:nvPr/>
          </p:nvSpPr>
          <p:spPr bwMode="auto">
            <a:xfrm>
              <a:off x="2903" y="2697"/>
              <a:ext cx="30" cy="32"/>
            </a:xfrm>
            <a:custGeom>
              <a:avLst/>
              <a:gdLst>
                <a:gd name="T0" fmla="*/ 0 w 10"/>
                <a:gd name="T1" fmla="*/ 163 h 10"/>
                <a:gd name="T2" fmla="*/ 135 w 10"/>
                <a:gd name="T3" fmla="*/ 326 h 10"/>
                <a:gd name="T4" fmla="*/ 270 w 10"/>
                <a:gd name="T5" fmla="*/ 163 h 10"/>
                <a:gd name="T6" fmla="*/ 135 w 10"/>
                <a:gd name="T7" fmla="*/ 0 h 10"/>
                <a:gd name="T8" fmla="*/ 0 w 10"/>
                <a:gd name="T9" fmla="*/ 163 h 10"/>
                <a:gd name="T10" fmla="*/ 27 w 10"/>
                <a:gd name="T11" fmla="*/ 163 h 10"/>
                <a:gd name="T12" fmla="*/ 135 w 10"/>
                <a:gd name="T13" fmla="*/ 32 h 10"/>
                <a:gd name="T14" fmla="*/ 243 w 10"/>
                <a:gd name="T15" fmla="*/ 163 h 10"/>
                <a:gd name="T16" fmla="*/ 135 w 10"/>
                <a:gd name="T17" fmla="*/ 298 h 10"/>
                <a:gd name="T18" fmla="*/ 27 w 10"/>
                <a:gd name="T19" fmla="*/ 16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0" y="5"/>
                  </a:moveTo>
                  <a:cubicBezTo>
                    <a:pt x="0" y="8"/>
                    <a:pt x="2" y="10"/>
                    <a:pt x="5" y="10"/>
                  </a:cubicBezTo>
                  <a:cubicBezTo>
                    <a:pt x="7" y="10"/>
                    <a:pt x="10" y="8"/>
                    <a:pt x="10" y="5"/>
                  </a:cubicBezTo>
                  <a:cubicBezTo>
                    <a:pt x="10" y="3"/>
                    <a:pt x="7" y="0"/>
                    <a:pt x="5" y="0"/>
                  </a:cubicBezTo>
                  <a:cubicBezTo>
                    <a:pt x="2" y="0"/>
                    <a:pt x="0" y="3"/>
                    <a:pt x="0" y="5"/>
                  </a:cubicBezTo>
                  <a:close/>
                  <a:moveTo>
                    <a:pt x="1" y="5"/>
                  </a:moveTo>
                  <a:cubicBezTo>
                    <a:pt x="1" y="3"/>
                    <a:pt x="3" y="1"/>
                    <a:pt x="5" y="1"/>
                  </a:cubicBezTo>
                  <a:cubicBezTo>
                    <a:pt x="7" y="1"/>
                    <a:pt x="9" y="3"/>
                    <a:pt x="9" y="5"/>
                  </a:cubicBezTo>
                  <a:cubicBezTo>
                    <a:pt x="9" y="7"/>
                    <a:pt x="7" y="9"/>
                    <a:pt x="5" y="9"/>
                  </a:cubicBezTo>
                  <a:cubicBezTo>
                    <a:pt x="3" y="9"/>
                    <a:pt x="1" y="7"/>
                    <a:pt x="1"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0" name="Oval 577">
              <a:extLst>
                <a:ext uri="{FF2B5EF4-FFF2-40B4-BE49-F238E27FC236}">
                  <a16:creationId xmlns:a16="http://schemas.microsoft.com/office/drawing/2014/main" id="{45349FB3-AD6A-4C1E-E2C5-4B9C60F2F477}"/>
                </a:ext>
              </a:extLst>
            </p:cNvPr>
            <p:cNvSpPr>
              <a:spLocks noChangeArrowheads="1"/>
            </p:cNvSpPr>
            <p:nvPr/>
          </p:nvSpPr>
          <p:spPr bwMode="auto">
            <a:xfrm>
              <a:off x="2876"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11" name="Oval 578">
              <a:extLst>
                <a:ext uri="{FF2B5EF4-FFF2-40B4-BE49-F238E27FC236}">
                  <a16:creationId xmlns:a16="http://schemas.microsoft.com/office/drawing/2014/main" id="{4D5FF5C1-D5D7-A864-0B80-DB681CEB8B31}"/>
                </a:ext>
              </a:extLst>
            </p:cNvPr>
            <p:cNvSpPr>
              <a:spLocks noChangeArrowheads="1"/>
            </p:cNvSpPr>
            <p:nvPr/>
          </p:nvSpPr>
          <p:spPr bwMode="auto">
            <a:xfrm>
              <a:off x="2885" y="2709"/>
              <a:ext cx="9"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12" name="Freeform 579">
              <a:extLst>
                <a:ext uri="{FF2B5EF4-FFF2-40B4-BE49-F238E27FC236}">
                  <a16:creationId xmlns:a16="http://schemas.microsoft.com/office/drawing/2014/main" id="{76CDF636-D035-BDDA-C832-D626BC709FD7}"/>
                </a:ext>
              </a:extLst>
            </p:cNvPr>
            <p:cNvSpPr>
              <a:spLocks noEditPoints="1"/>
            </p:cNvSpPr>
            <p:nvPr/>
          </p:nvSpPr>
          <p:spPr bwMode="auto">
            <a:xfrm>
              <a:off x="2882"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2" y="2"/>
                    <a:pt x="3" y="2"/>
                  </a:cubicBezTo>
                  <a:cubicBezTo>
                    <a:pt x="3" y="2"/>
                    <a:pt x="3" y="2"/>
                    <a:pt x="3" y="2"/>
                  </a:cubicBezTo>
                  <a:cubicBezTo>
                    <a:pt x="3" y="3"/>
                    <a:pt x="3" y="3"/>
                    <a:pt x="3" y="3"/>
                  </a:cubicBezTo>
                  <a:cubicBezTo>
                    <a:pt x="2"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3" name="Oval 580">
              <a:extLst>
                <a:ext uri="{FF2B5EF4-FFF2-40B4-BE49-F238E27FC236}">
                  <a16:creationId xmlns:a16="http://schemas.microsoft.com/office/drawing/2014/main" id="{0C587604-6E06-8A28-3B02-581B565D48E6}"/>
                </a:ext>
              </a:extLst>
            </p:cNvPr>
            <p:cNvSpPr>
              <a:spLocks noChangeArrowheads="1"/>
            </p:cNvSpPr>
            <p:nvPr/>
          </p:nvSpPr>
          <p:spPr bwMode="auto">
            <a:xfrm>
              <a:off x="2903" y="2700"/>
              <a:ext cx="27" cy="29"/>
            </a:xfrm>
            <a:prstGeom prst="ellipse">
              <a:avLst/>
            </a:prstGeom>
            <a:solidFill>
              <a:srgbClr val="F7BBA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14" name="Oval 581">
              <a:extLst>
                <a:ext uri="{FF2B5EF4-FFF2-40B4-BE49-F238E27FC236}">
                  <a16:creationId xmlns:a16="http://schemas.microsoft.com/office/drawing/2014/main" id="{B98FE1C7-650E-E94F-94E1-6E8A4ED2CF5B}"/>
                </a:ext>
              </a:extLst>
            </p:cNvPr>
            <p:cNvSpPr>
              <a:spLocks noChangeArrowheads="1"/>
            </p:cNvSpPr>
            <p:nvPr/>
          </p:nvSpPr>
          <p:spPr bwMode="auto">
            <a:xfrm>
              <a:off x="2915" y="2709"/>
              <a:ext cx="6" cy="7"/>
            </a:xfrm>
            <a:prstGeom prst="ellipse">
              <a:avLst/>
            </a:pr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altLang="el-GR"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15" name="Freeform 582">
              <a:extLst>
                <a:ext uri="{FF2B5EF4-FFF2-40B4-BE49-F238E27FC236}">
                  <a16:creationId xmlns:a16="http://schemas.microsoft.com/office/drawing/2014/main" id="{FDDE8436-8B80-2C88-B5ED-52F375310867}"/>
                </a:ext>
              </a:extLst>
            </p:cNvPr>
            <p:cNvSpPr>
              <a:spLocks noEditPoints="1"/>
            </p:cNvSpPr>
            <p:nvPr/>
          </p:nvSpPr>
          <p:spPr bwMode="auto">
            <a:xfrm>
              <a:off x="2909" y="2706"/>
              <a:ext cx="15" cy="16"/>
            </a:xfrm>
            <a:custGeom>
              <a:avLst/>
              <a:gdLst>
                <a:gd name="T0" fmla="*/ 0 w 5"/>
                <a:gd name="T1" fmla="*/ 61 h 5"/>
                <a:gd name="T2" fmla="*/ 81 w 5"/>
                <a:gd name="T3" fmla="*/ 163 h 5"/>
                <a:gd name="T4" fmla="*/ 135 w 5"/>
                <a:gd name="T5" fmla="*/ 61 h 5"/>
                <a:gd name="T6" fmla="*/ 81 w 5"/>
                <a:gd name="T7" fmla="*/ 0 h 5"/>
                <a:gd name="T8" fmla="*/ 0 w 5"/>
                <a:gd name="T9" fmla="*/ 61 h 5"/>
                <a:gd name="T10" fmla="*/ 54 w 5"/>
                <a:gd name="T11" fmla="*/ 61 h 5"/>
                <a:gd name="T12" fmla="*/ 81 w 5"/>
                <a:gd name="T13" fmla="*/ 61 h 5"/>
                <a:gd name="T14" fmla="*/ 81 w 5"/>
                <a:gd name="T15" fmla="*/ 61 h 5"/>
                <a:gd name="T16" fmla="*/ 81 w 5"/>
                <a:gd name="T17" fmla="*/ 102 h 5"/>
                <a:gd name="T18" fmla="*/ 54 w 5"/>
                <a:gd name="T19" fmla="*/ 6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cubicBezTo>
                    <a:pt x="0" y="4"/>
                    <a:pt x="1" y="5"/>
                    <a:pt x="3" y="5"/>
                  </a:cubicBezTo>
                  <a:cubicBezTo>
                    <a:pt x="4" y="5"/>
                    <a:pt x="5" y="4"/>
                    <a:pt x="5" y="2"/>
                  </a:cubicBezTo>
                  <a:cubicBezTo>
                    <a:pt x="5" y="1"/>
                    <a:pt x="4" y="0"/>
                    <a:pt x="3" y="0"/>
                  </a:cubicBezTo>
                  <a:cubicBezTo>
                    <a:pt x="1" y="0"/>
                    <a:pt x="0" y="1"/>
                    <a:pt x="0" y="2"/>
                  </a:cubicBezTo>
                  <a:close/>
                  <a:moveTo>
                    <a:pt x="2" y="2"/>
                  </a:moveTo>
                  <a:cubicBezTo>
                    <a:pt x="2" y="2"/>
                    <a:pt x="3" y="2"/>
                    <a:pt x="3" y="2"/>
                  </a:cubicBezTo>
                  <a:cubicBezTo>
                    <a:pt x="3" y="2"/>
                    <a:pt x="3" y="2"/>
                    <a:pt x="3" y="2"/>
                  </a:cubicBezTo>
                  <a:cubicBezTo>
                    <a:pt x="3" y="3"/>
                    <a:pt x="3" y="3"/>
                    <a:pt x="3" y="3"/>
                  </a:cubicBezTo>
                  <a:cubicBezTo>
                    <a:pt x="3" y="3"/>
                    <a:pt x="2" y="3"/>
                    <a:pt x="2" y="2"/>
                  </a:cubicBezTo>
                  <a:close/>
                </a:path>
              </a:pathLst>
            </a:custGeom>
            <a:solidFill>
              <a:srgbClr val="6D0D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6" name="Freeform 583">
              <a:extLst>
                <a:ext uri="{FF2B5EF4-FFF2-40B4-BE49-F238E27FC236}">
                  <a16:creationId xmlns:a16="http://schemas.microsoft.com/office/drawing/2014/main" id="{BFFB53C6-42F5-F0E1-7C8E-A75FD1289806}"/>
                </a:ext>
              </a:extLst>
            </p:cNvPr>
            <p:cNvSpPr>
              <a:spLocks/>
            </p:cNvSpPr>
            <p:nvPr/>
          </p:nvSpPr>
          <p:spPr bwMode="auto">
            <a:xfrm>
              <a:off x="3856" y="2668"/>
              <a:ext cx="126" cy="16"/>
            </a:xfrm>
            <a:custGeom>
              <a:avLst/>
              <a:gdLst>
                <a:gd name="T0" fmla="*/ 0 w 42"/>
                <a:gd name="T1" fmla="*/ 0 h 5"/>
                <a:gd name="T2" fmla="*/ 1134 w 42"/>
                <a:gd name="T3" fmla="*/ 163 h 5"/>
                <a:gd name="T4" fmla="*/ 0 60000 65536"/>
                <a:gd name="T5" fmla="*/ 0 60000 65536"/>
              </a:gdLst>
              <a:ahLst/>
              <a:cxnLst>
                <a:cxn ang="T4">
                  <a:pos x="T0" y="T1"/>
                </a:cxn>
                <a:cxn ang="T5">
                  <a:pos x="T2" y="T3"/>
                </a:cxn>
              </a:cxnLst>
              <a:rect l="0" t="0" r="r" b="b"/>
              <a:pathLst>
                <a:path w="42" h="5">
                  <a:moveTo>
                    <a:pt x="0" y="0"/>
                  </a:moveTo>
                  <a:cubicBezTo>
                    <a:pt x="5" y="0"/>
                    <a:pt x="31" y="0"/>
                    <a:pt x="42" y="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7" name="Freeform 584">
              <a:extLst>
                <a:ext uri="{FF2B5EF4-FFF2-40B4-BE49-F238E27FC236}">
                  <a16:creationId xmlns:a16="http://schemas.microsoft.com/office/drawing/2014/main" id="{8BBB4913-4717-2979-7EB6-6EDBC93FD158}"/>
                </a:ext>
              </a:extLst>
            </p:cNvPr>
            <p:cNvSpPr>
              <a:spLocks/>
            </p:cNvSpPr>
            <p:nvPr/>
          </p:nvSpPr>
          <p:spPr bwMode="auto">
            <a:xfrm>
              <a:off x="1612" y="2565"/>
              <a:ext cx="166" cy="51"/>
            </a:xfrm>
            <a:custGeom>
              <a:avLst/>
              <a:gdLst>
                <a:gd name="T0" fmla="*/ 0 w 55"/>
                <a:gd name="T1" fmla="*/ 102 h 16"/>
                <a:gd name="T2" fmla="*/ 1512 w 55"/>
                <a:gd name="T3" fmla="*/ 520 h 16"/>
                <a:gd name="T4" fmla="*/ 0 60000 65536"/>
                <a:gd name="T5" fmla="*/ 0 60000 65536"/>
              </a:gdLst>
              <a:ahLst/>
              <a:cxnLst>
                <a:cxn ang="T4">
                  <a:pos x="T0" y="T1"/>
                </a:cxn>
                <a:cxn ang="T5">
                  <a:pos x="T2" y="T3"/>
                </a:cxn>
              </a:cxnLst>
              <a:rect l="0" t="0" r="r" b="b"/>
              <a:pathLst>
                <a:path w="55" h="16">
                  <a:moveTo>
                    <a:pt x="0" y="3"/>
                  </a:moveTo>
                  <a:cubicBezTo>
                    <a:pt x="6" y="0"/>
                    <a:pt x="41" y="9"/>
                    <a:pt x="55"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8" name="Freeform 585">
              <a:extLst>
                <a:ext uri="{FF2B5EF4-FFF2-40B4-BE49-F238E27FC236}">
                  <a16:creationId xmlns:a16="http://schemas.microsoft.com/office/drawing/2014/main" id="{3928481A-FBF1-0AEB-5D7F-92AC7DA12799}"/>
                </a:ext>
              </a:extLst>
            </p:cNvPr>
            <p:cNvSpPr>
              <a:spLocks/>
            </p:cNvSpPr>
            <p:nvPr/>
          </p:nvSpPr>
          <p:spPr bwMode="auto">
            <a:xfrm>
              <a:off x="2381" y="2780"/>
              <a:ext cx="238" cy="90"/>
            </a:xfrm>
            <a:custGeom>
              <a:avLst/>
              <a:gdLst>
                <a:gd name="T0" fmla="*/ 0 w 79"/>
                <a:gd name="T1" fmla="*/ 0 h 28"/>
                <a:gd name="T2" fmla="*/ 2160 w 79"/>
                <a:gd name="T3" fmla="*/ 929 h 28"/>
                <a:gd name="T4" fmla="*/ 0 w 79"/>
                <a:gd name="T5" fmla="*/ 0 h 28"/>
                <a:gd name="T6" fmla="*/ 0 60000 65536"/>
                <a:gd name="T7" fmla="*/ 0 60000 65536"/>
                <a:gd name="T8" fmla="*/ 0 60000 65536"/>
              </a:gdLst>
              <a:ahLst/>
              <a:cxnLst>
                <a:cxn ang="T6">
                  <a:pos x="T0" y="T1"/>
                </a:cxn>
                <a:cxn ang="T7">
                  <a:pos x="T2" y="T3"/>
                </a:cxn>
                <a:cxn ang="T8">
                  <a:pos x="T4" y="T5"/>
                </a:cxn>
              </a:cxnLst>
              <a:rect l="0" t="0" r="r" b="b"/>
              <a:pathLst>
                <a:path w="79" h="28">
                  <a:moveTo>
                    <a:pt x="0" y="0"/>
                  </a:moveTo>
                  <a:cubicBezTo>
                    <a:pt x="13" y="9"/>
                    <a:pt x="57" y="26"/>
                    <a:pt x="79" y="28"/>
                  </a:cubicBezTo>
                  <a:cubicBezTo>
                    <a:pt x="69" y="26"/>
                    <a:pt x="7"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19" name="Freeform 586">
              <a:extLst>
                <a:ext uri="{FF2B5EF4-FFF2-40B4-BE49-F238E27FC236}">
                  <a16:creationId xmlns:a16="http://schemas.microsoft.com/office/drawing/2014/main" id="{C3768ECD-5BEE-99EC-288F-3CCB2D54F09D}"/>
                </a:ext>
              </a:extLst>
            </p:cNvPr>
            <p:cNvSpPr>
              <a:spLocks noEditPoints="1"/>
            </p:cNvSpPr>
            <p:nvPr/>
          </p:nvSpPr>
          <p:spPr bwMode="auto">
            <a:xfrm>
              <a:off x="2743" y="3037"/>
              <a:ext cx="72" cy="49"/>
            </a:xfrm>
            <a:custGeom>
              <a:avLst/>
              <a:gdLst>
                <a:gd name="T0" fmla="*/ 297 w 24"/>
                <a:gd name="T1" fmla="*/ 33 h 15"/>
                <a:gd name="T2" fmla="*/ 27 w 24"/>
                <a:gd name="T3" fmla="*/ 170 h 15"/>
                <a:gd name="T4" fmla="*/ 0 w 24"/>
                <a:gd name="T5" fmla="*/ 278 h 15"/>
                <a:gd name="T6" fmla="*/ 0 w 24"/>
                <a:gd name="T7" fmla="*/ 310 h 15"/>
                <a:gd name="T8" fmla="*/ 54 w 24"/>
                <a:gd name="T9" fmla="*/ 415 h 15"/>
                <a:gd name="T10" fmla="*/ 351 w 24"/>
                <a:gd name="T11" fmla="*/ 490 h 15"/>
                <a:gd name="T12" fmla="*/ 621 w 24"/>
                <a:gd name="T13" fmla="*/ 310 h 15"/>
                <a:gd name="T14" fmla="*/ 648 w 24"/>
                <a:gd name="T15" fmla="*/ 212 h 15"/>
                <a:gd name="T16" fmla="*/ 297 w 24"/>
                <a:gd name="T17" fmla="*/ 33 h 15"/>
                <a:gd name="T18" fmla="*/ 81 w 24"/>
                <a:gd name="T19" fmla="*/ 385 h 15"/>
                <a:gd name="T20" fmla="*/ 27 w 24"/>
                <a:gd name="T21" fmla="*/ 310 h 15"/>
                <a:gd name="T22" fmla="*/ 27 w 24"/>
                <a:gd name="T23" fmla="*/ 310 h 15"/>
                <a:gd name="T24" fmla="*/ 54 w 24"/>
                <a:gd name="T25" fmla="*/ 212 h 15"/>
                <a:gd name="T26" fmla="*/ 297 w 24"/>
                <a:gd name="T27" fmla="*/ 75 h 15"/>
                <a:gd name="T28" fmla="*/ 621 w 24"/>
                <a:gd name="T29" fmla="*/ 212 h 15"/>
                <a:gd name="T30" fmla="*/ 594 w 24"/>
                <a:gd name="T31" fmla="*/ 310 h 15"/>
                <a:gd name="T32" fmla="*/ 351 w 24"/>
                <a:gd name="T33" fmla="*/ 448 h 15"/>
                <a:gd name="T34" fmla="*/ 81 w 24"/>
                <a:gd name="T35" fmla="*/ 385 h 15"/>
                <a:gd name="T36" fmla="*/ 0 w 24"/>
                <a:gd name="T37" fmla="*/ 310 h 15"/>
                <a:gd name="T38" fmla="*/ 0 w 24"/>
                <a:gd name="T39" fmla="*/ 31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15">
                  <a:moveTo>
                    <a:pt x="11" y="1"/>
                  </a:moveTo>
                  <a:cubicBezTo>
                    <a:pt x="7" y="1"/>
                    <a:pt x="3" y="3"/>
                    <a:pt x="1" y="5"/>
                  </a:cubicBezTo>
                  <a:cubicBezTo>
                    <a:pt x="0" y="6"/>
                    <a:pt x="0" y="7"/>
                    <a:pt x="0" y="8"/>
                  </a:cubicBezTo>
                  <a:cubicBezTo>
                    <a:pt x="0" y="9"/>
                    <a:pt x="0" y="9"/>
                    <a:pt x="0" y="9"/>
                  </a:cubicBezTo>
                  <a:cubicBezTo>
                    <a:pt x="0" y="10"/>
                    <a:pt x="1" y="11"/>
                    <a:pt x="2" y="12"/>
                  </a:cubicBezTo>
                  <a:cubicBezTo>
                    <a:pt x="5" y="14"/>
                    <a:pt x="9" y="15"/>
                    <a:pt x="13" y="14"/>
                  </a:cubicBezTo>
                  <a:cubicBezTo>
                    <a:pt x="17" y="14"/>
                    <a:pt x="21" y="12"/>
                    <a:pt x="23" y="9"/>
                  </a:cubicBezTo>
                  <a:cubicBezTo>
                    <a:pt x="23" y="8"/>
                    <a:pt x="24" y="7"/>
                    <a:pt x="24" y="6"/>
                  </a:cubicBezTo>
                  <a:cubicBezTo>
                    <a:pt x="23" y="2"/>
                    <a:pt x="18" y="0"/>
                    <a:pt x="11" y="1"/>
                  </a:cubicBezTo>
                  <a:close/>
                  <a:moveTo>
                    <a:pt x="3" y="11"/>
                  </a:moveTo>
                  <a:cubicBezTo>
                    <a:pt x="2" y="11"/>
                    <a:pt x="1" y="10"/>
                    <a:pt x="1" y="9"/>
                  </a:cubicBezTo>
                  <a:cubicBezTo>
                    <a:pt x="1" y="9"/>
                    <a:pt x="1" y="9"/>
                    <a:pt x="1" y="9"/>
                  </a:cubicBezTo>
                  <a:cubicBezTo>
                    <a:pt x="1" y="8"/>
                    <a:pt x="1" y="7"/>
                    <a:pt x="2" y="6"/>
                  </a:cubicBezTo>
                  <a:cubicBezTo>
                    <a:pt x="4" y="4"/>
                    <a:pt x="7" y="2"/>
                    <a:pt x="11" y="2"/>
                  </a:cubicBezTo>
                  <a:cubicBezTo>
                    <a:pt x="17" y="1"/>
                    <a:pt x="22" y="3"/>
                    <a:pt x="23" y="6"/>
                  </a:cubicBezTo>
                  <a:cubicBezTo>
                    <a:pt x="23" y="7"/>
                    <a:pt x="22" y="8"/>
                    <a:pt x="22" y="9"/>
                  </a:cubicBezTo>
                  <a:cubicBezTo>
                    <a:pt x="20" y="11"/>
                    <a:pt x="17" y="13"/>
                    <a:pt x="13" y="13"/>
                  </a:cubicBezTo>
                  <a:cubicBezTo>
                    <a:pt x="9" y="14"/>
                    <a:pt x="5" y="13"/>
                    <a:pt x="3" y="11"/>
                  </a:cubicBezTo>
                  <a:close/>
                  <a:moveTo>
                    <a:pt x="0" y="9"/>
                  </a:moveTo>
                  <a:cubicBezTo>
                    <a:pt x="0" y="9"/>
                    <a:pt x="0" y="9"/>
                    <a:pt x="0"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0" name="Freeform 587">
              <a:extLst>
                <a:ext uri="{FF2B5EF4-FFF2-40B4-BE49-F238E27FC236}">
                  <a16:creationId xmlns:a16="http://schemas.microsoft.com/office/drawing/2014/main" id="{7AF6532E-AB2F-A6D0-DFEE-22D219976109}"/>
                </a:ext>
              </a:extLst>
            </p:cNvPr>
            <p:cNvSpPr>
              <a:spLocks noEditPoints="1"/>
            </p:cNvSpPr>
            <p:nvPr/>
          </p:nvSpPr>
          <p:spPr bwMode="auto">
            <a:xfrm>
              <a:off x="2990" y="3034"/>
              <a:ext cx="76" cy="48"/>
            </a:xfrm>
            <a:custGeom>
              <a:avLst/>
              <a:gdLst>
                <a:gd name="T0" fmla="*/ 27 w 25"/>
                <a:gd name="T1" fmla="*/ 195 h 15"/>
                <a:gd name="T2" fmla="*/ 55 w 25"/>
                <a:gd name="T3" fmla="*/ 326 h 15"/>
                <a:gd name="T4" fmla="*/ 304 w 25"/>
                <a:gd name="T5" fmla="*/ 461 h 15"/>
                <a:gd name="T6" fmla="*/ 620 w 25"/>
                <a:gd name="T7" fmla="*/ 390 h 15"/>
                <a:gd name="T8" fmla="*/ 675 w 25"/>
                <a:gd name="T9" fmla="*/ 298 h 15"/>
                <a:gd name="T10" fmla="*/ 675 w 25"/>
                <a:gd name="T11" fmla="*/ 298 h 15"/>
                <a:gd name="T12" fmla="*/ 371 w 25"/>
                <a:gd name="T13" fmla="*/ 32 h 15"/>
                <a:gd name="T14" fmla="*/ 27 w 25"/>
                <a:gd name="T15" fmla="*/ 195 h 15"/>
                <a:gd name="T16" fmla="*/ 304 w 25"/>
                <a:gd name="T17" fmla="*/ 429 h 15"/>
                <a:gd name="T18" fmla="*/ 55 w 25"/>
                <a:gd name="T19" fmla="*/ 298 h 15"/>
                <a:gd name="T20" fmla="*/ 55 w 25"/>
                <a:gd name="T21" fmla="*/ 195 h 15"/>
                <a:gd name="T22" fmla="*/ 371 w 25"/>
                <a:gd name="T23" fmla="*/ 61 h 15"/>
                <a:gd name="T24" fmla="*/ 648 w 25"/>
                <a:gd name="T25" fmla="*/ 298 h 15"/>
                <a:gd name="T26" fmla="*/ 648 w 25"/>
                <a:gd name="T27" fmla="*/ 298 h 15"/>
                <a:gd name="T28" fmla="*/ 593 w 25"/>
                <a:gd name="T29" fmla="*/ 390 h 15"/>
                <a:gd name="T30" fmla="*/ 304 w 25"/>
                <a:gd name="T31" fmla="*/ 42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15">
                  <a:moveTo>
                    <a:pt x="1" y="6"/>
                  </a:moveTo>
                  <a:cubicBezTo>
                    <a:pt x="0" y="7"/>
                    <a:pt x="1" y="8"/>
                    <a:pt x="2" y="10"/>
                  </a:cubicBezTo>
                  <a:cubicBezTo>
                    <a:pt x="3" y="12"/>
                    <a:pt x="7" y="14"/>
                    <a:pt x="11" y="14"/>
                  </a:cubicBezTo>
                  <a:cubicBezTo>
                    <a:pt x="16" y="15"/>
                    <a:pt x="20" y="14"/>
                    <a:pt x="22" y="12"/>
                  </a:cubicBezTo>
                  <a:cubicBezTo>
                    <a:pt x="23" y="12"/>
                    <a:pt x="24" y="10"/>
                    <a:pt x="24" y="9"/>
                  </a:cubicBezTo>
                  <a:cubicBezTo>
                    <a:pt x="24" y="9"/>
                    <a:pt x="24" y="9"/>
                    <a:pt x="24" y="9"/>
                  </a:cubicBezTo>
                  <a:cubicBezTo>
                    <a:pt x="25" y="5"/>
                    <a:pt x="20" y="2"/>
                    <a:pt x="13" y="1"/>
                  </a:cubicBezTo>
                  <a:cubicBezTo>
                    <a:pt x="7" y="0"/>
                    <a:pt x="1" y="2"/>
                    <a:pt x="1" y="6"/>
                  </a:cubicBezTo>
                  <a:close/>
                  <a:moveTo>
                    <a:pt x="11" y="13"/>
                  </a:moveTo>
                  <a:cubicBezTo>
                    <a:pt x="8" y="13"/>
                    <a:pt x="4" y="11"/>
                    <a:pt x="2" y="9"/>
                  </a:cubicBezTo>
                  <a:cubicBezTo>
                    <a:pt x="2" y="8"/>
                    <a:pt x="1" y="7"/>
                    <a:pt x="2" y="6"/>
                  </a:cubicBezTo>
                  <a:cubicBezTo>
                    <a:pt x="2" y="3"/>
                    <a:pt x="7" y="1"/>
                    <a:pt x="13" y="2"/>
                  </a:cubicBezTo>
                  <a:cubicBezTo>
                    <a:pt x="19" y="3"/>
                    <a:pt x="23" y="6"/>
                    <a:pt x="23" y="9"/>
                  </a:cubicBezTo>
                  <a:cubicBezTo>
                    <a:pt x="23" y="9"/>
                    <a:pt x="23" y="9"/>
                    <a:pt x="23" y="9"/>
                  </a:cubicBezTo>
                  <a:cubicBezTo>
                    <a:pt x="23" y="10"/>
                    <a:pt x="22" y="11"/>
                    <a:pt x="21" y="12"/>
                  </a:cubicBezTo>
                  <a:cubicBezTo>
                    <a:pt x="19" y="13"/>
                    <a:pt x="15" y="14"/>
                    <a:pt x="11" y="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1" name="Freeform 588">
              <a:extLst>
                <a:ext uri="{FF2B5EF4-FFF2-40B4-BE49-F238E27FC236}">
                  <a16:creationId xmlns:a16="http://schemas.microsoft.com/office/drawing/2014/main" id="{95947F34-DB15-417B-B3A9-886904EDF6C7}"/>
                </a:ext>
              </a:extLst>
            </p:cNvPr>
            <p:cNvSpPr>
              <a:spLocks/>
            </p:cNvSpPr>
            <p:nvPr/>
          </p:nvSpPr>
          <p:spPr bwMode="auto">
            <a:xfrm>
              <a:off x="2755" y="2799"/>
              <a:ext cx="136" cy="145"/>
            </a:xfrm>
            <a:custGeom>
              <a:avLst/>
              <a:gdLst>
                <a:gd name="T0" fmla="*/ 520 w 45"/>
                <a:gd name="T1" fmla="*/ 799 h 45"/>
                <a:gd name="T2" fmla="*/ 520 w 45"/>
                <a:gd name="T3" fmla="*/ 841 h 45"/>
                <a:gd name="T4" fmla="*/ 190 w 45"/>
                <a:gd name="T5" fmla="*/ 1340 h 45"/>
                <a:gd name="T6" fmla="*/ 109 w 45"/>
                <a:gd name="T7" fmla="*/ 1369 h 45"/>
                <a:gd name="T8" fmla="*/ 82 w 45"/>
                <a:gd name="T9" fmla="*/ 1369 h 45"/>
                <a:gd name="T10" fmla="*/ 0 w 45"/>
                <a:gd name="T11" fmla="*/ 1340 h 45"/>
                <a:gd name="T12" fmla="*/ 0 w 45"/>
                <a:gd name="T13" fmla="*/ 1340 h 45"/>
                <a:gd name="T14" fmla="*/ 0 w 45"/>
                <a:gd name="T15" fmla="*/ 1369 h 45"/>
                <a:gd name="T16" fmla="*/ 0 w 45"/>
                <a:gd name="T17" fmla="*/ 1369 h 45"/>
                <a:gd name="T18" fmla="*/ 136 w 45"/>
                <a:gd name="T19" fmla="*/ 1505 h 45"/>
                <a:gd name="T20" fmla="*/ 695 w 45"/>
                <a:gd name="T21" fmla="*/ 934 h 45"/>
                <a:gd name="T22" fmla="*/ 1215 w 45"/>
                <a:gd name="T23" fmla="*/ 271 h 45"/>
                <a:gd name="T24" fmla="*/ 1215 w 45"/>
                <a:gd name="T25" fmla="*/ 238 h 45"/>
                <a:gd name="T26" fmla="*/ 1215 w 45"/>
                <a:gd name="T27" fmla="*/ 238 h 45"/>
                <a:gd name="T28" fmla="*/ 668 w 45"/>
                <a:gd name="T29" fmla="*/ 902 h 45"/>
                <a:gd name="T30" fmla="*/ 136 w 45"/>
                <a:gd name="T31" fmla="*/ 1476 h 45"/>
                <a:gd name="T32" fmla="*/ 27 w 45"/>
                <a:gd name="T33" fmla="*/ 1369 h 45"/>
                <a:gd name="T34" fmla="*/ 82 w 45"/>
                <a:gd name="T35" fmla="*/ 1369 h 45"/>
                <a:gd name="T36" fmla="*/ 109 w 45"/>
                <a:gd name="T37" fmla="*/ 1402 h 45"/>
                <a:gd name="T38" fmla="*/ 221 w 45"/>
                <a:gd name="T39" fmla="*/ 1369 h 45"/>
                <a:gd name="T40" fmla="*/ 547 w 45"/>
                <a:gd name="T41" fmla="*/ 841 h 45"/>
                <a:gd name="T42" fmla="*/ 547 w 45"/>
                <a:gd name="T43" fmla="*/ 799 h 45"/>
                <a:gd name="T44" fmla="*/ 1242 w 45"/>
                <a:gd name="T45" fmla="*/ 61 h 45"/>
                <a:gd name="T46" fmla="*/ 1242 w 45"/>
                <a:gd name="T47" fmla="*/ 61 h 45"/>
                <a:gd name="T48" fmla="*/ 1242 w 45"/>
                <a:gd name="T49" fmla="*/ 32 h 45"/>
                <a:gd name="T50" fmla="*/ 520 w 45"/>
                <a:gd name="T51" fmla="*/ 799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5" h="45">
                  <a:moveTo>
                    <a:pt x="19" y="24"/>
                  </a:moveTo>
                  <a:cubicBezTo>
                    <a:pt x="19" y="25"/>
                    <a:pt x="19" y="25"/>
                    <a:pt x="19" y="25"/>
                  </a:cubicBezTo>
                  <a:cubicBezTo>
                    <a:pt x="15" y="31"/>
                    <a:pt x="11" y="38"/>
                    <a:pt x="7" y="40"/>
                  </a:cubicBezTo>
                  <a:cubicBezTo>
                    <a:pt x="6" y="41"/>
                    <a:pt x="5" y="41"/>
                    <a:pt x="4" y="41"/>
                  </a:cubicBezTo>
                  <a:cubicBezTo>
                    <a:pt x="3" y="41"/>
                    <a:pt x="3" y="41"/>
                    <a:pt x="3" y="41"/>
                  </a:cubicBezTo>
                  <a:cubicBezTo>
                    <a:pt x="0" y="40"/>
                    <a:pt x="0" y="40"/>
                    <a:pt x="0" y="40"/>
                  </a:cubicBezTo>
                  <a:cubicBezTo>
                    <a:pt x="0" y="40"/>
                    <a:pt x="0" y="40"/>
                    <a:pt x="0" y="40"/>
                  </a:cubicBezTo>
                  <a:cubicBezTo>
                    <a:pt x="0" y="40"/>
                    <a:pt x="0" y="40"/>
                    <a:pt x="0" y="41"/>
                  </a:cubicBezTo>
                  <a:cubicBezTo>
                    <a:pt x="0" y="41"/>
                    <a:pt x="0" y="41"/>
                    <a:pt x="0" y="41"/>
                  </a:cubicBezTo>
                  <a:cubicBezTo>
                    <a:pt x="1" y="44"/>
                    <a:pt x="2" y="45"/>
                    <a:pt x="5" y="45"/>
                  </a:cubicBezTo>
                  <a:cubicBezTo>
                    <a:pt x="13" y="45"/>
                    <a:pt x="19" y="38"/>
                    <a:pt x="25" y="28"/>
                  </a:cubicBezTo>
                  <a:cubicBezTo>
                    <a:pt x="31" y="18"/>
                    <a:pt x="38" y="7"/>
                    <a:pt x="44" y="8"/>
                  </a:cubicBezTo>
                  <a:cubicBezTo>
                    <a:pt x="44" y="8"/>
                    <a:pt x="44" y="8"/>
                    <a:pt x="44" y="7"/>
                  </a:cubicBezTo>
                  <a:cubicBezTo>
                    <a:pt x="44" y="7"/>
                    <a:pt x="44" y="7"/>
                    <a:pt x="44" y="7"/>
                  </a:cubicBezTo>
                  <a:cubicBezTo>
                    <a:pt x="37" y="6"/>
                    <a:pt x="30" y="17"/>
                    <a:pt x="24" y="27"/>
                  </a:cubicBezTo>
                  <a:cubicBezTo>
                    <a:pt x="18" y="37"/>
                    <a:pt x="12" y="44"/>
                    <a:pt x="5" y="44"/>
                  </a:cubicBezTo>
                  <a:cubicBezTo>
                    <a:pt x="3" y="44"/>
                    <a:pt x="2" y="44"/>
                    <a:pt x="1" y="41"/>
                  </a:cubicBezTo>
                  <a:cubicBezTo>
                    <a:pt x="2" y="41"/>
                    <a:pt x="3" y="41"/>
                    <a:pt x="3" y="41"/>
                  </a:cubicBezTo>
                  <a:cubicBezTo>
                    <a:pt x="3" y="42"/>
                    <a:pt x="4" y="42"/>
                    <a:pt x="4" y="42"/>
                  </a:cubicBezTo>
                  <a:cubicBezTo>
                    <a:pt x="5" y="43"/>
                    <a:pt x="8" y="41"/>
                    <a:pt x="8" y="41"/>
                  </a:cubicBezTo>
                  <a:cubicBezTo>
                    <a:pt x="11" y="38"/>
                    <a:pt x="16" y="31"/>
                    <a:pt x="20" y="25"/>
                  </a:cubicBezTo>
                  <a:cubicBezTo>
                    <a:pt x="20" y="24"/>
                    <a:pt x="20" y="24"/>
                    <a:pt x="20" y="24"/>
                  </a:cubicBezTo>
                  <a:cubicBezTo>
                    <a:pt x="27" y="13"/>
                    <a:pt x="35" y="1"/>
                    <a:pt x="45" y="2"/>
                  </a:cubicBezTo>
                  <a:cubicBezTo>
                    <a:pt x="45" y="2"/>
                    <a:pt x="45" y="2"/>
                    <a:pt x="45" y="2"/>
                  </a:cubicBezTo>
                  <a:cubicBezTo>
                    <a:pt x="45" y="1"/>
                    <a:pt x="45" y="1"/>
                    <a:pt x="45" y="1"/>
                  </a:cubicBezTo>
                  <a:cubicBezTo>
                    <a:pt x="34" y="0"/>
                    <a:pt x="27" y="12"/>
                    <a:pt x="19" y="2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2" name="Freeform 589">
              <a:extLst>
                <a:ext uri="{FF2B5EF4-FFF2-40B4-BE49-F238E27FC236}">
                  <a16:creationId xmlns:a16="http://schemas.microsoft.com/office/drawing/2014/main" id="{9D8B5E87-6886-7646-3698-AB56780E9FFE}"/>
                </a:ext>
              </a:extLst>
            </p:cNvPr>
            <p:cNvSpPr>
              <a:spLocks/>
            </p:cNvSpPr>
            <p:nvPr/>
          </p:nvSpPr>
          <p:spPr bwMode="auto">
            <a:xfrm>
              <a:off x="2915" y="2799"/>
              <a:ext cx="145" cy="139"/>
            </a:xfrm>
            <a:custGeom>
              <a:avLst/>
              <a:gdLst>
                <a:gd name="T0" fmla="*/ 27 w 48"/>
                <a:gd name="T1" fmla="*/ 32 h 43"/>
                <a:gd name="T2" fmla="*/ 0 w 48"/>
                <a:gd name="T3" fmla="*/ 61 h 43"/>
                <a:gd name="T4" fmla="*/ 27 w 48"/>
                <a:gd name="T5" fmla="*/ 61 h 43"/>
                <a:gd name="T6" fmla="*/ 695 w 48"/>
                <a:gd name="T7" fmla="*/ 773 h 43"/>
                <a:gd name="T8" fmla="*/ 1021 w 48"/>
                <a:gd name="T9" fmla="*/ 1316 h 43"/>
                <a:gd name="T10" fmla="*/ 1242 w 48"/>
                <a:gd name="T11" fmla="*/ 1287 h 43"/>
                <a:gd name="T12" fmla="*/ 1269 w 48"/>
                <a:gd name="T13" fmla="*/ 1287 h 43"/>
                <a:gd name="T14" fmla="*/ 1106 w 48"/>
                <a:gd name="T15" fmla="*/ 1422 h 43"/>
                <a:gd name="T16" fmla="*/ 574 w 48"/>
                <a:gd name="T17" fmla="*/ 879 h 43"/>
                <a:gd name="T18" fmla="*/ 27 w 48"/>
                <a:gd name="T19" fmla="*/ 239 h 43"/>
                <a:gd name="T20" fmla="*/ 27 w 48"/>
                <a:gd name="T21" fmla="*/ 239 h 43"/>
                <a:gd name="T22" fmla="*/ 54 w 48"/>
                <a:gd name="T23" fmla="*/ 272 h 43"/>
                <a:gd name="T24" fmla="*/ 547 w 48"/>
                <a:gd name="T25" fmla="*/ 908 h 43"/>
                <a:gd name="T26" fmla="*/ 1106 w 48"/>
                <a:gd name="T27" fmla="*/ 1451 h 43"/>
                <a:gd name="T28" fmla="*/ 1296 w 48"/>
                <a:gd name="T29" fmla="*/ 1287 h 43"/>
                <a:gd name="T30" fmla="*/ 1296 w 48"/>
                <a:gd name="T31" fmla="*/ 1254 h 43"/>
                <a:gd name="T32" fmla="*/ 1296 w 48"/>
                <a:gd name="T33" fmla="*/ 1254 h 43"/>
                <a:gd name="T34" fmla="*/ 1242 w 48"/>
                <a:gd name="T35" fmla="*/ 1287 h 43"/>
                <a:gd name="T36" fmla="*/ 1048 w 48"/>
                <a:gd name="T37" fmla="*/ 1287 h 43"/>
                <a:gd name="T38" fmla="*/ 722 w 48"/>
                <a:gd name="T39" fmla="*/ 773 h 43"/>
                <a:gd name="T40" fmla="*/ 27 w 48"/>
                <a:gd name="T41" fmla="*/ 32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8" h="43">
                  <a:moveTo>
                    <a:pt x="1" y="1"/>
                  </a:moveTo>
                  <a:cubicBezTo>
                    <a:pt x="1" y="1"/>
                    <a:pt x="0" y="1"/>
                    <a:pt x="0" y="2"/>
                  </a:cubicBezTo>
                  <a:cubicBezTo>
                    <a:pt x="0" y="2"/>
                    <a:pt x="1" y="2"/>
                    <a:pt x="1" y="2"/>
                  </a:cubicBezTo>
                  <a:cubicBezTo>
                    <a:pt x="11" y="1"/>
                    <a:pt x="18" y="12"/>
                    <a:pt x="25" y="23"/>
                  </a:cubicBezTo>
                  <a:cubicBezTo>
                    <a:pt x="29" y="29"/>
                    <a:pt x="34" y="36"/>
                    <a:pt x="37" y="39"/>
                  </a:cubicBezTo>
                  <a:cubicBezTo>
                    <a:pt x="38" y="39"/>
                    <a:pt x="43" y="41"/>
                    <a:pt x="45" y="38"/>
                  </a:cubicBezTo>
                  <a:cubicBezTo>
                    <a:pt x="45" y="38"/>
                    <a:pt x="46" y="38"/>
                    <a:pt x="46" y="38"/>
                  </a:cubicBezTo>
                  <a:cubicBezTo>
                    <a:pt x="45" y="41"/>
                    <a:pt x="43" y="42"/>
                    <a:pt x="40" y="42"/>
                  </a:cubicBezTo>
                  <a:cubicBezTo>
                    <a:pt x="33" y="42"/>
                    <a:pt x="27" y="36"/>
                    <a:pt x="21" y="26"/>
                  </a:cubicBezTo>
                  <a:cubicBezTo>
                    <a:pt x="15" y="17"/>
                    <a:pt x="8" y="6"/>
                    <a:pt x="1" y="7"/>
                  </a:cubicBezTo>
                  <a:cubicBezTo>
                    <a:pt x="1" y="7"/>
                    <a:pt x="1" y="7"/>
                    <a:pt x="1" y="7"/>
                  </a:cubicBezTo>
                  <a:cubicBezTo>
                    <a:pt x="1" y="8"/>
                    <a:pt x="1" y="8"/>
                    <a:pt x="2" y="8"/>
                  </a:cubicBezTo>
                  <a:cubicBezTo>
                    <a:pt x="8" y="7"/>
                    <a:pt x="14" y="18"/>
                    <a:pt x="20" y="27"/>
                  </a:cubicBezTo>
                  <a:cubicBezTo>
                    <a:pt x="27" y="37"/>
                    <a:pt x="33" y="43"/>
                    <a:pt x="40" y="43"/>
                  </a:cubicBezTo>
                  <a:cubicBezTo>
                    <a:pt x="44" y="43"/>
                    <a:pt x="46" y="41"/>
                    <a:pt x="47" y="38"/>
                  </a:cubicBezTo>
                  <a:cubicBezTo>
                    <a:pt x="48" y="37"/>
                    <a:pt x="48" y="37"/>
                    <a:pt x="47" y="37"/>
                  </a:cubicBezTo>
                  <a:cubicBezTo>
                    <a:pt x="47" y="37"/>
                    <a:pt x="47" y="37"/>
                    <a:pt x="47" y="37"/>
                  </a:cubicBezTo>
                  <a:cubicBezTo>
                    <a:pt x="45" y="38"/>
                    <a:pt x="45" y="38"/>
                    <a:pt x="45" y="38"/>
                  </a:cubicBezTo>
                  <a:cubicBezTo>
                    <a:pt x="43" y="40"/>
                    <a:pt x="39" y="38"/>
                    <a:pt x="38" y="38"/>
                  </a:cubicBezTo>
                  <a:cubicBezTo>
                    <a:pt x="34" y="35"/>
                    <a:pt x="30" y="29"/>
                    <a:pt x="26" y="23"/>
                  </a:cubicBezTo>
                  <a:cubicBezTo>
                    <a:pt x="19" y="11"/>
                    <a:pt x="11" y="0"/>
                    <a:pt x="1"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3" name="Freeform 590">
              <a:extLst>
                <a:ext uri="{FF2B5EF4-FFF2-40B4-BE49-F238E27FC236}">
                  <a16:creationId xmlns:a16="http://schemas.microsoft.com/office/drawing/2014/main" id="{4F2C559C-D390-851F-2308-5D7AEB98877A}"/>
                </a:ext>
              </a:extLst>
            </p:cNvPr>
            <p:cNvSpPr>
              <a:spLocks/>
            </p:cNvSpPr>
            <p:nvPr/>
          </p:nvSpPr>
          <p:spPr bwMode="auto">
            <a:xfrm>
              <a:off x="3201" y="1590"/>
              <a:ext cx="1152" cy="1454"/>
            </a:xfrm>
            <a:custGeom>
              <a:avLst/>
              <a:gdLst>
                <a:gd name="T0" fmla="*/ 9457 w 382"/>
                <a:gd name="T1" fmla="*/ 11786 h 452"/>
                <a:gd name="T2" fmla="*/ 10287 w 382"/>
                <a:gd name="T3" fmla="*/ 9519 h 452"/>
                <a:gd name="T4" fmla="*/ 10039 w 382"/>
                <a:gd name="T5" fmla="*/ 7656 h 452"/>
                <a:gd name="T6" fmla="*/ 10287 w 382"/>
                <a:gd name="T7" fmla="*/ 6456 h 452"/>
                <a:gd name="T8" fmla="*/ 9958 w 382"/>
                <a:gd name="T9" fmla="*/ 2194 h 452"/>
                <a:gd name="T10" fmla="*/ 9322 w 382"/>
                <a:gd name="T11" fmla="*/ 1232 h 452"/>
                <a:gd name="T12" fmla="*/ 9186 w 382"/>
                <a:gd name="T13" fmla="*/ 798 h 452"/>
                <a:gd name="T14" fmla="*/ 8776 w 382"/>
                <a:gd name="T15" fmla="*/ 1592 h 452"/>
                <a:gd name="T16" fmla="*/ 6885 w 382"/>
                <a:gd name="T17" fmla="*/ 3995 h 452"/>
                <a:gd name="T18" fmla="*/ 8911 w 382"/>
                <a:gd name="T19" fmla="*/ 1563 h 452"/>
                <a:gd name="T20" fmla="*/ 9596 w 382"/>
                <a:gd name="T21" fmla="*/ 1830 h 452"/>
                <a:gd name="T22" fmla="*/ 10205 w 382"/>
                <a:gd name="T23" fmla="*/ 5826 h 452"/>
                <a:gd name="T24" fmla="*/ 9876 w 382"/>
                <a:gd name="T25" fmla="*/ 7524 h 452"/>
                <a:gd name="T26" fmla="*/ 10178 w 382"/>
                <a:gd name="T27" fmla="*/ 9023 h 452"/>
                <a:gd name="T28" fmla="*/ 8203 w 382"/>
                <a:gd name="T29" fmla="*/ 11455 h 452"/>
                <a:gd name="T30" fmla="*/ 5648 w 382"/>
                <a:gd name="T31" fmla="*/ 10854 h 452"/>
                <a:gd name="T32" fmla="*/ 5293 w 382"/>
                <a:gd name="T33" fmla="*/ 8888 h 452"/>
                <a:gd name="T34" fmla="*/ 5293 w 382"/>
                <a:gd name="T35" fmla="*/ 9882 h 452"/>
                <a:gd name="T36" fmla="*/ 4138 w 382"/>
                <a:gd name="T37" fmla="*/ 11651 h 452"/>
                <a:gd name="T38" fmla="*/ 5211 w 382"/>
                <a:gd name="T39" fmla="*/ 9519 h 452"/>
                <a:gd name="T40" fmla="*/ 4692 w 382"/>
                <a:gd name="T41" fmla="*/ 5330 h 452"/>
                <a:gd name="T42" fmla="*/ 4219 w 382"/>
                <a:gd name="T43" fmla="*/ 4262 h 452"/>
                <a:gd name="T44" fmla="*/ 5075 w 382"/>
                <a:gd name="T45" fmla="*/ 9551 h 452"/>
                <a:gd name="T46" fmla="*/ 3755 w 382"/>
                <a:gd name="T47" fmla="*/ 11487 h 452"/>
                <a:gd name="T48" fmla="*/ 3537 w 382"/>
                <a:gd name="T49" fmla="*/ 10255 h 452"/>
                <a:gd name="T50" fmla="*/ 3019 w 382"/>
                <a:gd name="T51" fmla="*/ 8785 h 452"/>
                <a:gd name="T52" fmla="*/ 2666 w 382"/>
                <a:gd name="T53" fmla="*/ 7222 h 452"/>
                <a:gd name="T54" fmla="*/ 2802 w 382"/>
                <a:gd name="T55" fmla="*/ 8094 h 452"/>
                <a:gd name="T56" fmla="*/ 2192 w 382"/>
                <a:gd name="T57" fmla="*/ 7762 h 452"/>
                <a:gd name="T58" fmla="*/ 3182 w 382"/>
                <a:gd name="T59" fmla="*/ 9281 h 452"/>
                <a:gd name="T60" fmla="*/ 3537 w 382"/>
                <a:gd name="T61" fmla="*/ 10886 h 452"/>
                <a:gd name="T62" fmla="*/ 3429 w 382"/>
                <a:gd name="T63" fmla="*/ 11619 h 452"/>
                <a:gd name="T64" fmla="*/ 2518 w 382"/>
                <a:gd name="T65" fmla="*/ 10854 h 452"/>
                <a:gd name="T66" fmla="*/ 2274 w 382"/>
                <a:gd name="T67" fmla="*/ 9985 h 452"/>
                <a:gd name="T68" fmla="*/ 2084 w 382"/>
                <a:gd name="T69" fmla="*/ 8920 h 452"/>
                <a:gd name="T70" fmla="*/ 1918 w 382"/>
                <a:gd name="T71" fmla="*/ 8528 h 452"/>
                <a:gd name="T72" fmla="*/ 1565 w 382"/>
                <a:gd name="T73" fmla="*/ 7090 h 452"/>
                <a:gd name="T74" fmla="*/ 1345 w 382"/>
                <a:gd name="T75" fmla="*/ 6125 h 452"/>
                <a:gd name="T76" fmla="*/ 1209 w 382"/>
                <a:gd name="T77" fmla="*/ 5330 h 452"/>
                <a:gd name="T78" fmla="*/ 1372 w 382"/>
                <a:gd name="T79" fmla="*/ 6456 h 452"/>
                <a:gd name="T80" fmla="*/ 1647 w 382"/>
                <a:gd name="T81" fmla="*/ 7627 h 452"/>
                <a:gd name="T82" fmla="*/ 1538 w 382"/>
                <a:gd name="T83" fmla="*/ 7720 h 452"/>
                <a:gd name="T84" fmla="*/ 763 w 382"/>
                <a:gd name="T85" fmla="*/ 6694 h 452"/>
                <a:gd name="T86" fmla="*/ 1484 w 382"/>
                <a:gd name="T87" fmla="*/ 7791 h 452"/>
                <a:gd name="T88" fmla="*/ 2030 w 382"/>
                <a:gd name="T89" fmla="*/ 8991 h 452"/>
                <a:gd name="T90" fmla="*/ 2220 w 382"/>
                <a:gd name="T91" fmla="*/ 10017 h 452"/>
                <a:gd name="T92" fmla="*/ 2437 w 382"/>
                <a:gd name="T93" fmla="*/ 10886 h 452"/>
                <a:gd name="T94" fmla="*/ 2747 w 382"/>
                <a:gd name="T95" fmla="*/ 11786 h 452"/>
                <a:gd name="T96" fmla="*/ 1236 w 382"/>
                <a:gd name="T97" fmla="*/ 11320 h 452"/>
                <a:gd name="T98" fmla="*/ 1019 w 382"/>
                <a:gd name="T99" fmla="*/ 10017 h 452"/>
                <a:gd name="T100" fmla="*/ 1019 w 382"/>
                <a:gd name="T101" fmla="*/ 8187 h 452"/>
                <a:gd name="T102" fmla="*/ 844 w 382"/>
                <a:gd name="T103" fmla="*/ 9654 h 452"/>
                <a:gd name="T104" fmla="*/ 383 w 382"/>
                <a:gd name="T105" fmla="*/ 8155 h 452"/>
                <a:gd name="T106" fmla="*/ 546 w 382"/>
                <a:gd name="T107" fmla="*/ 9023 h 452"/>
                <a:gd name="T108" fmla="*/ 992 w 382"/>
                <a:gd name="T109" fmla="*/ 10287 h 452"/>
                <a:gd name="T110" fmla="*/ 1399 w 382"/>
                <a:gd name="T111" fmla="*/ 12449 h 452"/>
                <a:gd name="T112" fmla="*/ 992 w 382"/>
                <a:gd name="T113" fmla="*/ 13080 h 452"/>
                <a:gd name="T114" fmla="*/ 5075 w 382"/>
                <a:gd name="T115" fmla="*/ 11651 h 452"/>
                <a:gd name="T116" fmla="*/ 8366 w 382"/>
                <a:gd name="T117" fmla="*/ 11786 h 452"/>
                <a:gd name="T118" fmla="*/ 9822 w 382"/>
                <a:gd name="T119" fmla="*/ 13318 h 452"/>
                <a:gd name="T120" fmla="*/ 9931 w 382"/>
                <a:gd name="T121" fmla="*/ 13514 h 4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82" h="452">
                  <a:moveTo>
                    <a:pt x="362" y="400"/>
                  </a:moveTo>
                  <a:cubicBezTo>
                    <a:pt x="362" y="397"/>
                    <a:pt x="363" y="393"/>
                    <a:pt x="362" y="389"/>
                  </a:cubicBezTo>
                  <a:cubicBezTo>
                    <a:pt x="361" y="375"/>
                    <a:pt x="355" y="364"/>
                    <a:pt x="345" y="357"/>
                  </a:cubicBezTo>
                  <a:cubicBezTo>
                    <a:pt x="343" y="356"/>
                    <a:pt x="343" y="354"/>
                    <a:pt x="345" y="354"/>
                  </a:cubicBezTo>
                  <a:cubicBezTo>
                    <a:pt x="349" y="353"/>
                    <a:pt x="354" y="351"/>
                    <a:pt x="358" y="348"/>
                  </a:cubicBezTo>
                  <a:cubicBezTo>
                    <a:pt x="378" y="335"/>
                    <a:pt x="376" y="311"/>
                    <a:pt x="375" y="296"/>
                  </a:cubicBezTo>
                  <a:cubicBezTo>
                    <a:pt x="375" y="292"/>
                    <a:pt x="375" y="288"/>
                    <a:pt x="375" y="286"/>
                  </a:cubicBezTo>
                  <a:cubicBezTo>
                    <a:pt x="375" y="286"/>
                    <a:pt x="375" y="286"/>
                    <a:pt x="375" y="286"/>
                  </a:cubicBezTo>
                  <a:cubicBezTo>
                    <a:pt x="375" y="271"/>
                    <a:pt x="375" y="271"/>
                    <a:pt x="375" y="271"/>
                  </a:cubicBezTo>
                  <a:cubicBezTo>
                    <a:pt x="376" y="265"/>
                    <a:pt x="374" y="257"/>
                    <a:pt x="372" y="251"/>
                  </a:cubicBezTo>
                  <a:cubicBezTo>
                    <a:pt x="369" y="240"/>
                    <a:pt x="369" y="240"/>
                    <a:pt x="369" y="240"/>
                  </a:cubicBezTo>
                  <a:cubicBezTo>
                    <a:pt x="366" y="230"/>
                    <a:pt x="366" y="230"/>
                    <a:pt x="366" y="230"/>
                  </a:cubicBezTo>
                  <a:cubicBezTo>
                    <a:pt x="366" y="230"/>
                    <a:pt x="364" y="225"/>
                    <a:pt x="364" y="225"/>
                  </a:cubicBezTo>
                  <a:cubicBezTo>
                    <a:pt x="362" y="220"/>
                    <a:pt x="361" y="217"/>
                    <a:pt x="362" y="212"/>
                  </a:cubicBezTo>
                  <a:cubicBezTo>
                    <a:pt x="363" y="210"/>
                    <a:pt x="365" y="207"/>
                    <a:pt x="368" y="205"/>
                  </a:cubicBezTo>
                  <a:cubicBezTo>
                    <a:pt x="371" y="201"/>
                    <a:pt x="375" y="197"/>
                    <a:pt x="375" y="194"/>
                  </a:cubicBezTo>
                  <a:cubicBezTo>
                    <a:pt x="376" y="176"/>
                    <a:pt x="376" y="176"/>
                    <a:pt x="376" y="176"/>
                  </a:cubicBezTo>
                  <a:cubicBezTo>
                    <a:pt x="377" y="168"/>
                    <a:pt x="377" y="161"/>
                    <a:pt x="378" y="153"/>
                  </a:cubicBezTo>
                  <a:cubicBezTo>
                    <a:pt x="382" y="133"/>
                    <a:pt x="378" y="112"/>
                    <a:pt x="374" y="98"/>
                  </a:cubicBezTo>
                  <a:cubicBezTo>
                    <a:pt x="371" y="84"/>
                    <a:pt x="368" y="75"/>
                    <a:pt x="363" y="66"/>
                  </a:cubicBezTo>
                  <a:cubicBezTo>
                    <a:pt x="360" y="61"/>
                    <a:pt x="356" y="57"/>
                    <a:pt x="353" y="53"/>
                  </a:cubicBezTo>
                  <a:cubicBezTo>
                    <a:pt x="349" y="48"/>
                    <a:pt x="349" y="48"/>
                    <a:pt x="349" y="48"/>
                  </a:cubicBezTo>
                  <a:cubicBezTo>
                    <a:pt x="348" y="47"/>
                    <a:pt x="348" y="47"/>
                    <a:pt x="348" y="47"/>
                  </a:cubicBezTo>
                  <a:cubicBezTo>
                    <a:pt x="346" y="44"/>
                    <a:pt x="343" y="38"/>
                    <a:pt x="340" y="37"/>
                  </a:cubicBezTo>
                  <a:cubicBezTo>
                    <a:pt x="338" y="34"/>
                    <a:pt x="338" y="29"/>
                    <a:pt x="338" y="24"/>
                  </a:cubicBezTo>
                  <a:cubicBezTo>
                    <a:pt x="337" y="16"/>
                    <a:pt x="337" y="6"/>
                    <a:pt x="331" y="0"/>
                  </a:cubicBezTo>
                  <a:cubicBezTo>
                    <a:pt x="331" y="4"/>
                    <a:pt x="331" y="4"/>
                    <a:pt x="331" y="4"/>
                  </a:cubicBezTo>
                  <a:cubicBezTo>
                    <a:pt x="335" y="9"/>
                    <a:pt x="334" y="16"/>
                    <a:pt x="335" y="24"/>
                  </a:cubicBezTo>
                  <a:cubicBezTo>
                    <a:pt x="335" y="27"/>
                    <a:pt x="335" y="30"/>
                    <a:pt x="335" y="32"/>
                  </a:cubicBezTo>
                  <a:cubicBezTo>
                    <a:pt x="335" y="33"/>
                    <a:pt x="334" y="35"/>
                    <a:pt x="333" y="36"/>
                  </a:cubicBezTo>
                  <a:cubicBezTo>
                    <a:pt x="327" y="37"/>
                    <a:pt x="323" y="42"/>
                    <a:pt x="321" y="45"/>
                  </a:cubicBezTo>
                  <a:cubicBezTo>
                    <a:pt x="320" y="48"/>
                    <a:pt x="320" y="48"/>
                    <a:pt x="320" y="48"/>
                  </a:cubicBezTo>
                  <a:cubicBezTo>
                    <a:pt x="311" y="61"/>
                    <a:pt x="303" y="74"/>
                    <a:pt x="289" y="82"/>
                  </a:cubicBezTo>
                  <a:cubicBezTo>
                    <a:pt x="284" y="85"/>
                    <a:pt x="284" y="85"/>
                    <a:pt x="284" y="85"/>
                  </a:cubicBezTo>
                  <a:cubicBezTo>
                    <a:pt x="270" y="92"/>
                    <a:pt x="253" y="105"/>
                    <a:pt x="249" y="121"/>
                  </a:cubicBezTo>
                  <a:cubicBezTo>
                    <a:pt x="251" y="120"/>
                    <a:pt x="251" y="120"/>
                    <a:pt x="251" y="120"/>
                  </a:cubicBezTo>
                  <a:cubicBezTo>
                    <a:pt x="255" y="106"/>
                    <a:pt x="272" y="96"/>
                    <a:pt x="286" y="88"/>
                  </a:cubicBezTo>
                  <a:cubicBezTo>
                    <a:pt x="291" y="85"/>
                    <a:pt x="291" y="85"/>
                    <a:pt x="291" y="85"/>
                  </a:cubicBezTo>
                  <a:cubicBezTo>
                    <a:pt x="306" y="77"/>
                    <a:pt x="314" y="63"/>
                    <a:pt x="323" y="50"/>
                  </a:cubicBezTo>
                  <a:cubicBezTo>
                    <a:pt x="325" y="47"/>
                    <a:pt x="325" y="47"/>
                    <a:pt x="325" y="47"/>
                  </a:cubicBezTo>
                  <a:cubicBezTo>
                    <a:pt x="328" y="42"/>
                    <a:pt x="331" y="39"/>
                    <a:pt x="336" y="39"/>
                  </a:cubicBezTo>
                  <a:cubicBezTo>
                    <a:pt x="339" y="40"/>
                    <a:pt x="343" y="46"/>
                    <a:pt x="345" y="49"/>
                  </a:cubicBezTo>
                  <a:cubicBezTo>
                    <a:pt x="346" y="50"/>
                    <a:pt x="346" y="50"/>
                    <a:pt x="346" y="50"/>
                  </a:cubicBezTo>
                  <a:cubicBezTo>
                    <a:pt x="350" y="55"/>
                    <a:pt x="350" y="55"/>
                    <a:pt x="350" y="55"/>
                  </a:cubicBezTo>
                  <a:cubicBezTo>
                    <a:pt x="353" y="59"/>
                    <a:pt x="357" y="64"/>
                    <a:pt x="359" y="68"/>
                  </a:cubicBezTo>
                  <a:cubicBezTo>
                    <a:pt x="364" y="77"/>
                    <a:pt x="367" y="85"/>
                    <a:pt x="370" y="99"/>
                  </a:cubicBezTo>
                  <a:cubicBezTo>
                    <a:pt x="374" y="113"/>
                    <a:pt x="378" y="134"/>
                    <a:pt x="374" y="152"/>
                  </a:cubicBezTo>
                  <a:cubicBezTo>
                    <a:pt x="373" y="161"/>
                    <a:pt x="373" y="168"/>
                    <a:pt x="372" y="175"/>
                  </a:cubicBezTo>
                  <a:cubicBezTo>
                    <a:pt x="371" y="193"/>
                    <a:pt x="371" y="193"/>
                    <a:pt x="371" y="193"/>
                  </a:cubicBezTo>
                  <a:cubicBezTo>
                    <a:pt x="371" y="195"/>
                    <a:pt x="368" y="199"/>
                    <a:pt x="365" y="202"/>
                  </a:cubicBezTo>
                  <a:cubicBezTo>
                    <a:pt x="362" y="205"/>
                    <a:pt x="359" y="208"/>
                    <a:pt x="358" y="211"/>
                  </a:cubicBezTo>
                  <a:cubicBezTo>
                    <a:pt x="356" y="217"/>
                    <a:pt x="358" y="221"/>
                    <a:pt x="360" y="226"/>
                  </a:cubicBezTo>
                  <a:cubicBezTo>
                    <a:pt x="362" y="232"/>
                    <a:pt x="362" y="232"/>
                    <a:pt x="362" y="232"/>
                  </a:cubicBezTo>
                  <a:cubicBezTo>
                    <a:pt x="365" y="241"/>
                    <a:pt x="365" y="241"/>
                    <a:pt x="365" y="241"/>
                  </a:cubicBezTo>
                  <a:cubicBezTo>
                    <a:pt x="369" y="252"/>
                    <a:pt x="369" y="252"/>
                    <a:pt x="369" y="252"/>
                  </a:cubicBezTo>
                  <a:cubicBezTo>
                    <a:pt x="371" y="260"/>
                    <a:pt x="372" y="266"/>
                    <a:pt x="371" y="271"/>
                  </a:cubicBezTo>
                  <a:cubicBezTo>
                    <a:pt x="371" y="285"/>
                    <a:pt x="371" y="285"/>
                    <a:pt x="371" y="285"/>
                  </a:cubicBezTo>
                  <a:cubicBezTo>
                    <a:pt x="371" y="288"/>
                    <a:pt x="371" y="291"/>
                    <a:pt x="371" y="297"/>
                  </a:cubicBezTo>
                  <a:cubicBezTo>
                    <a:pt x="372" y="311"/>
                    <a:pt x="374" y="333"/>
                    <a:pt x="356" y="345"/>
                  </a:cubicBezTo>
                  <a:cubicBezTo>
                    <a:pt x="339" y="356"/>
                    <a:pt x="317" y="349"/>
                    <a:pt x="299" y="344"/>
                  </a:cubicBezTo>
                  <a:cubicBezTo>
                    <a:pt x="292" y="341"/>
                    <a:pt x="285" y="339"/>
                    <a:pt x="280" y="339"/>
                  </a:cubicBezTo>
                  <a:cubicBezTo>
                    <a:pt x="270" y="339"/>
                    <a:pt x="258" y="337"/>
                    <a:pt x="248" y="336"/>
                  </a:cubicBezTo>
                  <a:cubicBezTo>
                    <a:pt x="238" y="334"/>
                    <a:pt x="229" y="333"/>
                    <a:pt x="223" y="333"/>
                  </a:cubicBezTo>
                  <a:cubicBezTo>
                    <a:pt x="214" y="333"/>
                    <a:pt x="210" y="330"/>
                    <a:pt x="206" y="326"/>
                  </a:cubicBezTo>
                  <a:cubicBezTo>
                    <a:pt x="205" y="326"/>
                    <a:pt x="202" y="323"/>
                    <a:pt x="201" y="318"/>
                  </a:cubicBezTo>
                  <a:cubicBezTo>
                    <a:pt x="201" y="317"/>
                    <a:pt x="200" y="316"/>
                    <a:pt x="200" y="314"/>
                  </a:cubicBezTo>
                  <a:cubicBezTo>
                    <a:pt x="198" y="298"/>
                    <a:pt x="198" y="298"/>
                    <a:pt x="198" y="298"/>
                  </a:cubicBezTo>
                  <a:cubicBezTo>
                    <a:pt x="197" y="288"/>
                    <a:pt x="196" y="281"/>
                    <a:pt x="193" y="267"/>
                  </a:cubicBezTo>
                  <a:cubicBezTo>
                    <a:pt x="187" y="246"/>
                    <a:pt x="185" y="228"/>
                    <a:pt x="188" y="223"/>
                  </a:cubicBezTo>
                  <a:cubicBezTo>
                    <a:pt x="186" y="219"/>
                    <a:pt x="186" y="219"/>
                    <a:pt x="186" y="219"/>
                  </a:cubicBezTo>
                  <a:cubicBezTo>
                    <a:pt x="180" y="228"/>
                    <a:pt x="186" y="259"/>
                    <a:pt x="189" y="268"/>
                  </a:cubicBezTo>
                  <a:cubicBezTo>
                    <a:pt x="192" y="281"/>
                    <a:pt x="192" y="288"/>
                    <a:pt x="193" y="297"/>
                  </a:cubicBezTo>
                  <a:cubicBezTo>
                    <a:pt x="195" y="316"/>
                    <a:pt x="195" y="316"/>
                    <a:pt x="195" y="316"/>
                  </a:cubicBezTo>
                  <a:cubicBezTo>
                    <a:pt x="196" y="325"/>
                    <a:pt x="199" y="330"/>
                    <a:pt x="201" y="334"/>
                  </a:cubicBezTo>
                  <a:cubicBezTo>
                    <a:pt x="202" y="341"/>
                    <a:pt x="190" y="341"/>
                    <a:pt x="185" y="343"/>
                  </a:cubicBezTo>
                  <a:cubicBezTo>
                    <a:pt x="171" y="349"/>
                    <a:pt x="162" y="351"/>
                    <a:pt x="151" y="350"/>
                  </a:cubicBezTo>
                  <a:cubicBezTo>
                    <a:pt x="146" y="350"/>
                    <a:pt x="142" y="352"/>
                    <a:pt x="137" y="352"/>
                  </a:cubicBezTo>
                  <a:cubicBezTo>
                    <a:pt x="142" y="351"/>
                    <a:pt x="148" y="349"/>
                    <a:pt x="148" y="349"/>
                  </a:cubicBezTo>
                  <a:cubicBezTo>
                    <a:pt x="187" y="337"/>
                    <a:pt x="194" y="331"/>
                    <a:pt x="190" y="291"/>
                  </a:cubicBezTo>
                  <a:cubicBezTo>
                    <a:pt x="190" y="291"/>
                    <a:pt x="190" y="286"/>
                    <a:pt x="190" y="286"/>
                  </a:cubicBezTo>
                  <a:cubicBezTo>
                    <a:pt x="189" y="274"/>
                    <a:pt x="189" y="275"/>
                    <a:pt x="187" y="267"/>
                  </a:cubicBezTo>
                  <a:cubicBezTo>
                    <a:pt x="185" y="256"/>
                    <a:pt x="185" y="256"/>
                    <a:pt x="185" y="256"/>
                  </a:cubicBezTo>
                  <a:cubicBezTo>
                    <a:pt x="185" y="256"/>
                    <a:pt x="172" y="184"/>
                    <a:pt x="174" y="165"/>
                  </a:cubicBezTo>
                  <a:cubicBezTo>
                    <a:pt x="174" y="163"/>
                    <a:pt x="171" y="160"/>
                    <a:pt x="171" y="160"/>
                  </a:cubicBezTo>
                  <a:cubicBezTo>
                    <a:pt x="169" y="168"/>
                    <a:pt x="171" y="193"/>
                    <a:pt x="175" y="217"/>
                  </a:cubicBezTo>
                  <a:cubicBezTo>
                    <a:pt x="175" y="216"/>
                    <a:pt x="175" y="214"/>
                    <a:pt x="174" y="213"/>
                  </a:cubicBezTo>
                  <a:cubicBezTo>
                    <a:pt x="166" y="181"/>
                    <a:pt x="157" y="144"/>
                    <a:pt x="157" y="127"/>
                  </a:cubicBezTo>
                  <a:cubicBezTo>
                    <a:pt x="154" y="128"/>
                    <a:pt x="154" y="128"/>
                    <a:pt x="154" y="128"/>
                  </a:cubicBezTo>
                  <a:cubicBezTo>
                    <a:pt x="154" y="145"/>
                    <a:pt x="162" y="181"/>
                    <a:pt x="170" y="214"/>
                  </a:cubicBezTo>
                  <a:cubicBezTo>
                    <a:pt x="175" y="230"/>
                    <a:pt x="178" y="246"/>
                    <a:pt x="181" y="256"/>
                  </a:cubicBezTo>
                  <a:cubicBezTo>
                    <a:pt x="183" y="268"/>
                    <a:pt x="183" y="268"/>
                    <a:pt x="183" y="268"/>
                  </a:cubicBezTo>
                  <a:cubicBezTo>
                    <a:pt x="185" y="275"/>
                    <a:pt x="185" y="275"/>
                    <a:pt x="185" y="287"/>
                  </a:cubicBezTo>
                  <a:cubicBezTo>
                    <a:pt x="185" y="292"/>
                    <a:pt x="185" y="292"/>
                    <a:pt x="185" y="292"/>
                  </a:cubicBezTo>
                  <a:cubicBezTo>
                    <a:pt x="187" y="311"/>
                    <a:pt x="184" y="321"/>
                    <a:pt x="176" y="328"/>
                  </a:cubicBezTo>
                  <a:cubicBezTo>
                    <a:pt x="169" y="334"/>
                    <a:pt x="158" y="338"/>
                    <a:pt x="139" y="344"/>
                  </a:cubicBezTo>
                  <a:cubicBezTo>
                    <a:pt x="137" y="345"/>
                    <a:pt x="137" y="345"/>
                    <a:pt x="137" y="345"/>
                  </a:cubicBezTo>
                  <a:cubicBezTo>
                    <a:pt x="137" y="345"/>
                    <a:pt x="135" y="346"/>
                    <a:pt x="135" y="344"/>
                  </a:cubicBezTo>
                  <a:cubicBezTo>
                    <a:pt x="133" y="338"/>
                    <a:pt x="132" y="334"/>
                    <a:pt x="132" y="329"/>
                  </a:cubicBezTo>
                  <a:cubicBezTo>
                    <a:pt x="132" y="327"/>
                    <a:pt x="132" y="327"/>
                    <a:pt x="132" y="327"/>
                  </a:cubicBezTo>
                  <a:cubicBezTo>
                    <a:pt x="131" y="321"/>
                    <a:pt x="131" y="315"/>
                    <a:pt x="129" y="308"/>
                  </a:cubicBezTo>
                  <a:cubicBezTo>
                    <a:pt x="128" y="305"/>
                    <a:pt x="128" y="302"/>
                    <a:pt x="128" y="299"/>
                  </a:cubicBezTo>
                  <a:cubicBezTo>
                    <a:pt x="128" y="295"/>
                    <a:pt x="128" y="292"/>
                    <a:pt x="127" y="289"/>
                  </a:cubicBezTo>
                  <a:cubicBezTo>
                    <a:pt x="126" y="284"/>
                    <a:pt x="122" y="280"/>
                    <a:pt x="118" y="277"/>
                  </a:cubicBezTo>
                  <a:cubicBezTo>
                    <a:pt x="115" y="273"/>
                    <a:pt x="111" y="269"/>
                    <a:pt x="110" y="264"/>
                  </a:cubicBezTo>
                  <a:cubicBezTo>
                    <a:pt x="109" y="261"/>
                    <a:pt x="109" y="259"/>
                    <a:pt x="109" y="256"/>
                  </a:cubicBezTo>
                  <a:cubicBezTo>
                    <a:pt x="109" y="252"/>
                    <a:pt x="108" y="247"/>
                    <a:pt x="105" y="242"/>
                  </a:cubicBezTo>
                  <a:cubicBezTo>
                    <a:pt x="103" y="239"/>
                    <a:pt x="103" y="239"/>
                    <a:pt x="103" y="239"/>
                  </a:cubicBezTo>
                  <a:cubicBezTo>
                    <a:pt x="98" y="231"/>
                    <a:pt x="96" y="229"/>
                    <a:pt x="97" y="217"/>
                  </a:cubicBezTo>
                  <a:cubicBezTo>
                    <a:pt x="95" y="199"/>
                    <a:pt x="95" y="199"/>
                    <a:pt x="95" y="199"/>
                  </a:cubicBezTo>
                  <a:cubicBezTo>
                    <a:pt x="94" y="217"/>
                    <a:pt x="94" y="217"/>
                    <a:pt x="94" y="217"/>
                  </a:cubicBezTo>
                  <a:cubicBezTo>
                    <a:pt x="93" y="229"/>
                    <a:pt x="95" y="232"/>
                    <a:pt x="101" y="241"/>
                  </a:cubicBezTo>
                  <a:cubicBezTo>
                    <a:pt x="102" y="243"/>
                    <a:pt x="102" y="243"/>
                    <a:pt x="102" y="243"/>
                  </a:cubicBezTo>
                  <a:cubicBezTo>
                    <a:pt x="105" y="248"/>
                    <a:pt x="106" y="252"/>
                    <a:pt x="106" y="256"/>
                  </a:cubicBezTo>
                  <a:cubicBezTo>
                    <a:pt x="106" y="257"/>
                    <a:pt x="106" y="259"/>
                    <a:pt x="106" y="260"/>
                  </a:cubicBezTo>
                  <a:cubicBezTo>
                    <a:pt x="103" y="256"/>
                    <a:pt x="100" y="253"/>
                    <a:pt x="95" y="250"/>
                  </a:cubicBezTo>
                  <a:cubicBezTo>
                    <a:pt x="88" y="246"/>
                    <a:pt x="83" y="240"/>
                    <a:pt x="80" y="233"/>
                  </a:cubicBezTo>
                  <a:cubicBezTo>
                    <a:pt x="83" y="240"/>
                    <a:pt x="86" y="248"/>
                    <a:pt x="93" y="252"/>
                  </a:cubicBezTo>
                  <a:cubicBezTo>
                    <a:pt x="100" y="256"/>
                    <a:pt x="103" y="260"/>
                    <a:pt x="108" y="267"/>
                  </a:cubicBezTo>
                  <a:cubicBezTo>
                    <a:pt x="108" y="267"/>
                    <a:pt x="108" y="267"/>
                    <a:pt x="108" y="267"/>
                  </a:cubicBezTo>
                  <a:cubicBezTo>
                    <a:pt x="109" y="272"/>
                    <a:pt x="113" y="275"/>
                    <a:pt x="116" y="279"/>
                  </a:cubicBezTo>
                  <a:cubicBezTo>
                    <a:pt x="120" y="282"/>
                    <a:pt x="123" y="286"/>
                    <a:pt x="124" y="290"/>
                  </a:cubicBezTo>
                  <a:cubicBezTo>
                    <a:pt x="125" y="292"/>
                    <a:pt x="125" y="296"/>
                    <a:pt x="125" y="299"/>
                  </a:cubicBezTo>
                  <a:cubicBezTo>
                    <a:pt x="125" y="302"/>
                    <a:pt x="125" y="306"/>
                    <a:pt x="126" y="309"/>
                  </a:cubicBezTo>
                  <a:cubicBezTo>
                    <a:pt x="128" y="316"/>
                    <a:pt x="128" y="321"/>
                    <a:pt x="129" y="327"/>
                  </a:cubicBezTo>
                  <a:cubicBezTo>
                    <a:pt x="129" y="330"/>
                    <a:pt x="129" y="330"/>
                    <a:pt x="129" y="330"/>
                  </a:cubicBezTo>
                  <a:cubicBezTo>
                    <a:pt x="129" y="334"/>
                    <a:pt x="130" y="339"/>
                    <a:pt x="132" y="344"/>
                  </a:cubicBezTo>
                  <a:cubicBezTo>
                    <a:pt x="133" y="346"/>
                    <a:pt x="131" y="347"/>
                    <a:pt x="131" y="347"/>
                  </a:cubicBezTo>
                  <a:cubicBezTo>
                    <a:pt x="125" y="349"/>
                    <a:pt x="125" y="349"/>
                    <a:pt x="125" y="349"/>
                  </a:cubicBezTo>
                  <a:cubicBezTo>
                    <a:pt x="119" y="350"/>
                    <a:pt x="106" y="354"/>
                    <a:pt x="104" y="350"/>
                  </a:cubicBezTo>
                  <a:cubicBezTo>
                    <a:pt x="102" y="347"/>
                    <a:pt x="101" y="344"/>
                    <a:pt x="101" y="344"/>
                  </a:cubicBezTo>
                  <a:cubicBezTo>
                    <a:pt x="97" y="337"/>
                    <a:pt x="97" y="337"/>
                    <a:pt x="97" y="337"/>
                  </a:cubicBezTo>
                  <a:cubicBezTo>
                    <a:pt x="95" y="333"/>
                    <a:pt x="93" y="330"/>
                    <a:pt x="92" y="326"/>
                  </a:cubicBezTo>
                  <a:cubicBezTo>
                    <a:pt x="92" y="324"/>
                    <a:pt x="92" y="322"/>
                    <a:pt x="92" y="320"/>
                  </a:cubicBezTo>
                  <a:cubicBezTo>
                    <a:pt x="92" y="318"/>
                    <a:pt x="93" y="316"/>
                    <a:pt x="92" y="313"/>
                  </a:cubicBezTo>
                  <a:cubicBezTo>
                    <a:pt x="91" y="309"/>
                    <a:pt x="88" y="307"/>
                    <a:pt x="86" y="304"/>
                  </a:cubicBezTo>
                  <a:cubicBezTo>
                    <a:pt x="83" y="300"/>
                    <a:pt x="83" y="300"/>
                    <a:pt x="83" y="300"/>
                  </a:cubicBezTo>
                  <a:cubicBezTo>
                    <a:pt x="81" y="296"/>
                    <a:pt x="81" y="293"/>
                    <a:pt x="82" y="290"/>
                  </a:cubicBezTo>
                  <a:cubicBezTo>
                    <a:pt x="83" y="287"/>
                    <a:pt x="83" y="287"/>
                    <a:pt x="83" y="287"/>
                  </a:cubicBezTo>
                  <a:cubicBezTo>
                    <a:pt x="84" y="281"/>
                    <a:pt x="82" y="277"/>
                    <a:pt x="79" y="273"/>
                  </a:cubicBezTo>
                  <a:cubicBezTo>
                    <a:pt x="76" y="268"/>
                    <a:pt x="76" y="268"/>
                    <a:pt x="76" y="268"/>
                  </a:cubicBezTo>
                  <a:cubicBezTo>
                    <a:pt x="74" y="265"/>
                    <a:pt x="71" y="262"/>
                    <a:pt x="70" y="258"/>
                  </a:cubicBezTo>
                  <a:cubicBezTo>
                    <a:pt x="70" y="258"/>
                    <a:pt x="70" y="258"/>
                    <a:pt x="70" y="258"/>
                  </a:cubicBezTo>
                  <a:cubicBezTo>
                    <a:pt x="70" y="258"/>
                    <a:pt x="70" y="258"/>
                    <a:pt x="70" y="258"/>
                  </a:cubicBezTo>
                  <a:cubicBezTo>
                    <a:pt x="70" y="257"/>
                    <a:pt x="70" y="256"/>
                    <a:pt x="70" y="256"/>
                  </a:cubicBezTo>
                  <a:cubicBezTo>
                    <a:pt x="69" y="253"/>
                    <a:pt x="70" y="251"/>
                    <a:pt x="70" y="249"/>
                  </a:cubicBezTo>
                  <a:cubicBezTo>
                    <a:pt x="70" y="244"/>
                    <a:pt x="70" y="244"/>
                    <a:pt x="70" y="244"/>
                  </a:cubicBezTo>
                  <a:cubicBezTo>
                    <a:pt x="69" y="237"/>
                    <a:pt x="66" y="232"/>
                    <a:pt x="63" y="228"/>
                  </a:cubicBezTo>
                  <a:cubicBezTo>
                    <a:pt x="60" y="223"/>
                    <a:pt x="57" y="218"/>
                    <a:pt x="57" y="213"/>
                  </a:cubicBezTo>
                  <a:cubicBezTo>
                    <a:pt x="57" y="209"/>
                    <a:pt x="57" y="209"/>
                    <a:pt x="57" y="209"/>
                  </a:cubicBezTo>
                  <a:cubicBezTo>
                    <a:pt x="57" y="206"/>
                    <a:pt x="57" y="203"/>
                    <a:pt x="56" y="199"/>
                  </a:cubicBezTo>
                  <a:cubicBezTo>
                    <a:pt x="52" y="193"/>
                    <a:pt x="52" y="193"/>
                    <a:pt x="52" y="193"/>
                  </a:cubicBezTo>
                  <a:cubicBezTo>
                    <a:pt x="51" y="190"/>
                    <a:pt x="49" y="187"/>
                    <a:pt x="49" y="184"/>
                  </a:cubicBezTo>
                  <a:cubicBezTo>
                    <a:pt x="48" y="182"/>
                    <a:pt x="48" y="179"/>
                    <a:pt x="49" y="177"/>
                  </a:cubicBezTo>
                  <a:cubicBezTo>
                    <a:pt x="49" y="174"/>
                    <a:pt x="49" y="171"/>
                    <a:pt x="48" y="168"/>
                  </a:cubicBezTo>
                  <a:cubicBezTo>
                    <a:pt x="47" y="164"/>
                    <a:pt x="47" y="164"/>
                    <a:pt x="47" y="164"/>
                  </a:cubicBezTo>
                  <a:cubicBezTo>
                    <a:pt x="46" y="162"/>
                    <a:pt x="44" y="161"/>
                    <a:pt x="44" y="160"/>
                  </a:cubicBezTo>
                  <a:cubicBezTo>
                    <a:pt x="44" y="162"/>
                    <a:pt x="46" y="167"/>
                    <a:pt x="46" y="167"/>
                  </a:cubicBezTo>
                  <a:cubicBezTo>
                    <a:pt x="47" y="170"/>
                    <a:pt x="46" y="174"/>
                    <a:pt x="46" y="176"/>
                  </a:cubicBezTo>
                  <a:cubicBezTo>
                    <a:pt x="45" y="179"/>
                    <a:pt x="45" y="182"/>
                    <a:pt x="46" y="185"/>
                  </a:cubicBezTo>
                  <a:cubicBezTo>
                    <a:pt x="47" y="188"/>
                    <a:pt x="48" y="191"/>
                    <a:pt x="50" y="194"/>
                  </a:cubicBezTo>
                  <a:cubicBezTo>
                    <a:pt x="53" y="200"/>
                    <a:pt x="53" y="200"/>
                    <a:pt x="53" y="200"/>
                  </a:cubicBezTo>
                  <a:cubicBezTo>
                    <a:pt x="54" y="203"/>
                    <a:pt x="54" y="206"/>
                    <a:pt x="54" y="209"/>
                  </a:cubicBezTo>
                  <a:cubicBezTo>
                    <a:pt x="54" y="213"/>
                    <a:pt x="54" y="213"/>
                    <a:pt x="54" y="213"/>
                  </a:cubicBezTo>
                  <a:cubicBezTo>
                    <a:pt x="54" y="219"/>
                    <a:pt x="57" y="224"/>
                    <a:pt x="60" y="229"/>
                  </a:cubicBezTo>
                  <a:cubicBezTo>
                    <a:pt x="63" y="234"/>
                    <a:pt x="66" y="238"/>
                    <a:pt x="67" y="244"/>
                  </a:cubicBezTo>
                  <a:cubicBezTo>
                    <a:pt x="67" y="244"/>
                    <a:pt x="67" y="247"/>
                    <a:pt x="67" y="248"/>
                  </a:cubicBezTo>
                  <a:cubicBezTo>
                    <a:pt x="64" y="244"/>
                    <a:pt x="62" y="240"/>
                    <a:pt x="59" y="236"/>
                  </a:cubicBezTo>
                  <a:cubicBezTo>
                    <a:pt x="56" y="232"/>
                    <a:pt x="56" y="232"/>
                    <a:pt x="56" y="232"/>
                  </a:cubicBezTo>
                  <a:cubicBezTo>
                    <a:pt x="53" y="228"/>
                    <a:pt x="51" y="226"/>
                    <a:pt x="48" y="223"/>
                  </a:cubicBezTo>
                  <a:cubicBezTo>
                    <a:pt x="45" y="220"/>
                    <a:pt x="45" y="220"/>
                    <a:pt x="45" y="220"/>
                  </a:cubicBezTo>
                  <a:cubicBezTo>
                    <a:pt x="42" y="217"/>
                    <a:pt x="40" y="214"/>
                    <a:pt x="38" y="211"/>
                  </a:cubicBezTo>
                  <a:cubicBezTo>
                    <a:pt x="35" y="207"/>
                    <a:pt x="31" y="204"/>
                    <a:pt x="28" y="201"/>
                  </a:cubicBezTo>
                  <a:cubicBezTo>
                    <a:pt x="31" y="204"/>
                    <a:pt x="33" y="209"/>
                    <a:pt x="35" y="212"/>
                  </a:cubicBezTo>
                  <a:cubicBezTo>
                    <a:pt x="38" y="216"/>
                    <a:pt x="40" y="219"/>
                    <a:pt x="43" y="222"/>
                  </a:cubicBezTo>
                  <a:cubicBezTo>
                    <a:pt x="46" y="225"/>
                    <a:pt x="46" y="225"/>
                    <a:pt x="46" y="225"/>
                  </a:cubicBezTo>
                  <a:cubicBezTo>
                    <a:pt x="49" y="228"/>
                    <a:pt x="51" y="230"/>
                    <a:pt x="54" y="234"/>
                  </a:cubicBezTo>
                  <a:cubicBezTo>
                    <a:pt x="57" y="238"/>
                    <a:pt x="57" y="238"/>
                    <a:pt x="57" y="238"/>
                  </a:cubicBezTo>
                  <a:cubicBezTo>
                    <a:pt x="61" y="244"/>
                    <a:pt x="65" y="249"/>
                    <a:pt x="67" y="256"/>
                  </a:cubicBezTo>
                  <a:cubicBezTo>
                    <a:pt x="67" y="257"/>
                    <a:pt x="67" y="258"/>
                    <a:pt x="67" y="259"/>
                  </a:cubicBezTo>
                  <a:cubicBezTo>
                    <a:pt x="69" y="263"/>
                    <a:pt x="71" y="266"/>
                    <a:pt x="74" y="270"/>
                  </a:cubicBezTo>
                  <a:cubicBezTo>
                    <a:pt x="77" y="274"/>
                    <a:pt x="77" y="274"/>
                    <a:pt x="77" y="274"/>
                  </a:cubicBezTo>
                  <a:cubicBezTo>
                    <a:pt x="79" y="278"/>
                    <a:pt x="81" y="282"/>
                    <a:pt x="80" y="286"/>
                  </a:cubicBezTo>
                  <a:cubicBezTo>
                    <a:pt x="79" y="289"/>
                    <a:pt x="79" y="289"/>
                    <a:pt x="79" y="289"/>
                  </a:cubicBezTo>
                  <a:cubicBezTo>
                    <a:pt x="78" y="293"/>
                    <a:pt x="78" y="296"/>
                    <a:pt x="81" y="301"/>
                  </a:cubicBezTo>
                  <a:cubicBezTo>
                    <a:pt x="84" y="306"/>
                    <a:pt x="84" y="306"/>
                    <a:pt x="84" y="306"/>
                  </a:cubicBezTo>
                  <a:cubicBezTo>
                    <a:pt x="86" y="308"/>
                    <a:pt x="88" y="311"/>
                    <a:pt x="89" y="314"/>
                  </a:cubicBezTo>
                  <a:cubicBezTo>
                    <a:pt x="90" y="316"/>
                    <a:pt x="89" y="318"/>
                    <a:pt x="89" y="320"/>
                  </a:cubicBezTo>
                  <a:cubicBezTo>
                    <a:pt x="89" y="322"/>
                    <a:pt x="89" y="324"/>
                    <a:pt x="89" y="327"/>
                  </a:cubicBezTo>
                  <a:cubicBezTo>
                    <a:pt x="90" y="331"/>
                    <a:pt x="93" y="335"/>
                    <a:pt x="95" y="338"/>
                  </a:cubicBezTo>
                  <a:cubicBezTo>
                    <a:pt x="98" y="345"/>
                    <a:pt x="98" y="345"/>
                    <a:pt x="98" y="345"/>
                  </a:cubicBezTo>
                  <a:cubicBezTo>
                    <a:pt x="101" y="352"/>
                    <a:pt x="101" y="352"/>
                    <a:pt x="101" y="352"/>
                  </a:cubicBezTo>
                  <a:cubicBezTo>
                    <a:pt x="101" y="352"/>
                    <a:pt x="102" y="354"/>
                    <a:pt x="100" y="354"/>
                  </a:cubicBezTo>
                  <a:cubicBezTo>
                    <a:pt x="93" y="358"/>
                    <a:pt x="85" y="361"/>
                    <a:pt x="78" y="365"/>
                  </a:cubicBezTo>
                  <a:cubicBezTo>
                    <a:pt x="71" y="368"/>
                    <a:pt x="64" y="371"/>
                    <a:pt x="56" y="375"/>
                  </a:cubicBezTo>
                  <a:cubicBezTo>
                    <a:pt x="56" y="375"/>
                    <a:pt x="54" y="376"/>
                    <a:pt x="54" y="373"/>
                  </a:cubicBezTo>
                  <a:cubicBezTo>
                    <a:pt x="53" y="361"/>
                    <a:pt x="49" y="351"/>
                    <a:pt x="45" y="340"/>
                  </a:cubicBezTo>
                  <a:cubicBezTo>
                    <a:pt x="43" y="336"/>
                    <a:pt x="43" y="336"/>
                    <a:pt x="43" y="336"/>
                  </a:cubicBezTo>
                  <a:cubicBezTo>
                    <a:pt x="40" y="329"/>
                    <a:pt x="40" y="323"/>
                    <a:pt x="39" y="317"/>
                  </a:cubicBezTo>
                  <a:cubicBezTo>
                    <a:pt x="39" y="309"/>
                    <a:pt x="39" y="309"/>
                    <a:pt x="39" y="309"/>
                  </a:cubicBezTo>
                  <a:cubicBezTo>
                    <a:pt x="38" y="306"/>
                    <a:pt x="38" y="304"/>
                    <a:pt x="37" y="301"/>
                  </a:cubicBezTo>
                  <a:cubicBezTo>
                    <a:pt x="37" y="301"/>
                    <a:pt x="37" y="301"/>
                    <a:pt x="37" y="301"/>
                  </a:cubicBezTo>
                  <a:cubicBezTo>
                    <a:pt x="34" y="290"/>
                    <a:pt x="35" y="285"/>
                    <a:pt x="38" y="274"/>
                  </a:cubicBezTo>
                  <a:cubicBezTo>
                    <a:pt x="40" y="269"/>
                    <a:pt x="39" y="264"/>
                    <a:pt x="38" y="259"/>
                  </a:cubicBezTo>
                  <a:cubicBezTo>
                    <a:pt x="37" y="254"/>
                    <a:pt x="35" y="249"/>
                    <a:pt x="37" y="246"/>
                  </a:cubicBezTo>
                  <a:cubicBezTo>
                    <a:pt x="35" y="250"/>
                    <a:pt x="34" y="254"/>
                    <a:pt x="35" y="260"/>
                  </a:cubicBezTo>
                  <a:cubicBezTo>
                    <a:pt x="36" y="264"/>
                    <a:pt x="37" y="269"/>
                    <a:pt x="36" y="273"/>
                  </a:cubicBezTo>
                  <a:cubicBezTo>
                    <a:pt x="33" y="281"/>
                    <a:pt x="32" y="286"/>
                    <a:pt x="33" y="292"/>
                  </a:cubicBezTo>
                  <a:cubicBezTo>
                    <a:pt x="32" y="292"/>
                    <a:pt x="31" y="291"/>
                    <a:pt x="31" y="290"/>
                  </a:cubicBezTo>
                  <a:cubicBezTo>
                    <a:pt x="27" y="287"/>
                    <a:pt x="27" y="287"/>
                    <a:pt x="27" y="287"/>
                  </a:cubicBezTo>
                  <a:cubicBezTo>
                    <a:pt x="24" y="283"/>
                    <a:pt x="23" y="277"/>
                    <a:pt x="23" y="271"/>
                  </a:cubicBezTo>
                  <a:cubicBezTo>
                    <a:pt x="24" y="263"/>
                    <a:pt x="23" y="257"/>
                    <a:pt x="17" y="250"/>
                  </a:cubicBezTo>
                  <a:cubicBezTo>
                    <a:pt x="14" y="245"/>
                    <a:pt x="14" y="245"/>
                    <a:pt x="14" y="245"/>
                  </a:cubicBezTo>
                  <a:cubicBezTo>
                    <a:pt x="7" y="237"/>
                    <a:pt x="0" y="230"/>
                    <a:pt x="0" y="219"/>
                  </a:cubicBezTo>
                  <a:cubicBezTo>
                    <a:pt x="1" y="231"/>
                    <a:pt x="5" y="239"/>
                    <a:pt x="11" y="247"/>
                  </a:cubicBezTo>
                  <a:cubicBezTo>
                    <a:pt x="15" y="252"/>
                    <a:pt x="15" y="252"/>
                    <a:pt x="15" y="252"/>
                  </a:cubicBezTo>
                  <a:cubicBezTo>
                    <a:pt x="20" y="258"/>
                    <a:pt x="21" y="263"/>
                    <a:pt x="20" y="271"/>
                  </a:cubicBezTo>
                  <a:cubicBezTo>
                    <a:pt x="20" y="277"/>
                    <a:pt x="21" y="284"/>
                    <a:pt x="25" y="289"/>
                  </a:cubicBezTo>
                  <a:cubicBezTo>
                    <a:pt x="29" y="293"/>
                    <a:pt x="29" y="293"/>
                    <a:pt x="29" y="293"/>
                  </a:cubicBezTo>
                  <a:cubicBezTo>
                    <a:pt x="30" y="294"/>
                    <a:pt x="32" y="295"/>
                    <a:pt x="33" y="297"/>
                  </a:cubicBezTo>
                  <a:cubicBezTo>
                    <a:pt x="35" y="301"/>
                    <a:pt x="35" y="305"/>
                    <a:pt x="36" y="309"/>
                  </a:cubicBezTo>
                  <a:cubicBezTo>
                    <a:pt x="36" y="309"/>
                    <a:pt x="36" y="317"/>
                    <a:pt x="36" y="317"/>
                  </a:cubicBezTo>
                  <a:cubicBezTo>
                    <a:pt x="37" y="324"/>
                    <a:pt x="37" y="330"/>
                    <a:pt x="40" y="337"/>
                  </a:cubicBezTo>
                  <a:cubicBezTo>
                    <a:pt x="42" y="341"/>
                    <a:pt x="42" y="341"/>
                    <a:pt x="42" y="341"/>
                  </a:cubicBezTo>
                  <a:cubicBezTo>
                    <a:pt x="46" y="352"/>
                    <a:pt x="50" y="362"/>
                    <a:pt x="51" y="374"/>
                  </a:cubicBezTo>
                  <a:cubicBezTo>
                    <a:pt x="51" y="375"/>
                    <a:pt x="52" y="377"/>
                    <a:pt x="49" y="378"/>
                  </a:cubicBezTo>
                  <a:cubicBezTo>
                    <a:pt x="44" y="380"/>
                    <a:pt x="39" y="382"/>
                    <a:pt x="34" y="384"/>
                  </a:cubicBezTo>
                  <a:cubicBezTo>
                    <a:pt x="34" y="384"/>
                    <a:pt x="34" y="385"/>
                    <a:pt x="34" y="385"/>
                  </a:cubicBezTo>
                  <a:cubicBezTo>
                    <a:pt x="35" y="388"/>
                    <a:pt x="35" y="391"/>
                    <a:pt x="36" y="393"/>
                  </a:cubicBezTo>
                  <a:cubicBezTo>
                    <a:pt x="55" y="387"/>
                    <a:pt x="69" y="380"/>
                    <a:pt x="82" y="373"/>
                  </a:cubicBezTo>
                  <a:cubicBezTo>
                    <a:pt x="92" y="369"/>
                    <a:pt x="108" y="362"/>
                    <a:pt x="120" y="360"/>
                  </a:cubicBezTo>
                  <a:cubicBezTo>
                    <a:pt x="133" y="358"/>
                    <a:pt x="141" y="356"/>
                    <a:pt x="149" y="356"/>
                  </a:cubicBezTo>
                  <a:cubicBezTo>
                    <a:pt x="160" y="356"/>
                    <a:pt x="169" y="356"/>
                    <a:pt x="185" y="350"/>
                  </a:cubicBezTo>
                  <a:cubicBezTo>
                    <a:pt x="212" y="340"/>
                    <a:pt x="225" y="341"/>
                    <a:pt x="249" y="344"/>
                  </a:cubicBezTo>
                  <a:cubicBezTo>
                    <a:pt x="257" y="345"/>
                    <a:pt x="257" y="345"/>
                    <a:pt x="257" y="345"/>
                  </a:cubicBezTo>
                  <a:cubicBezTo>
                    <a:pt x="275" y="348"/>
                    <a:pt x="284" y="350"/>
                    <a:pt x="298" y="353"/>
                  </a:cubicBezTo>
                  <a:cubicBezTo>
                    <a:pt x="305" y="354"/>
                    <a:pt x="305" y="354"/>
                    <a:pt x="305" y="354"/>
                  </a:cubicBezTo>
                  <a:cubicBezTo>
                    <a:pt x="309" y="355"/>
                    <a:pt x="314" y="355"/>
                    <a:pt x="319" y="355"/>
                  </a:cubicBezTo>
                  <a:cubicBezTo>
                    <a:pt x="326" y="355"/>
                    <a:pt x="333" y="355"/>
                    <a:pt x="337" y="357"/>
                  </a:cubicBezTo>
                  <a:cubicBezTo>
                    <a:pt x="350" y="364"/>
                    <a:pt x="357" y="374"/>
                    <a:pt x="358" y="389"/>
                  </a:cubicBezTo>
                  <a:cubicBezTo>
                    <a:pt x="359" y="393"/>
                    <a:pt x="358" y="397"/>
                    <a:pt x="358" y="400"/>
                  </a:cubicBezTo>
                  <a:cubicBezTo>
                    <a:pt x="358" y="406"/>
                    <a:pt x="358" y="406"/>
                    <a:pt x="358" y="406"/>
                  </a:cubicBezTo>
                  <a:cubicBezTo>
                    <a:pt x="357" y="418"/>
                    <a:pt x="352" y="435"/>
                    <a:pt x="339" y="451"/>
                  </a:cubicBezTo>
                  <a:cubicBezTo>
                    <a:pt x="340" y="452"/>
                    <a:pt x="340" y="452"/>
                    <a:pt x="340" y="452"/>
                  </a:cubicBezTo>
                  <a:cubicBezTo>
                    <a:pt x="354" y="435"/>
                    <a:pt x="361" y="419"/>
                    <a:pt x="362" y="406"/>
                  </a:cubicBezTo>
                  <a:lnTo>
                    <a:pt x="362" y="400"/>
                  </a:lnTo>
                  <a:close/>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4" name="Freeform 591">
              <a:extLst>
                <a:ext uri="{FF2B5EF4-FFF2-40B4-BE49-F238E27FC236}">
                  <a16:creationId xmlns:a16="http://schemas.microsoft.com/office/drawing/2014/main" id="{EE352959-CE93-52ED-9E19-9BAD87C46202}"/>
                </a:ext>
              </a:extLst>
            </p:cNvPr>
            <p:cNvSpPr>
              <a:spLocks/>
            </p:cNvSpPr>
            <p:nvPr/>
          </p:nvSpPr>
          <p:spPr bwMode="auto">
            <a:xfrm>
              <a:off x="3289" y="2822"/>
              <a:ext cx="33" cy="42"/>
            </a:xfrm>
            <a:custGeom>
              <a:avLst/>
              <a:gdLst>
                <a:gd name="T0" fmla="*/ 189 w 11"/>
                <a:gd name="T1" fmla="*/ 0 h 13"/>
                <a:gd name="T2" fmla="*/ 54 w 11"/>
                <a:gd name="T3" fmla="*/ 32 h 13"/>
                <a:gd name="T4" fmla="*/ 81 w 11"/>
                <a:gd name="T5" fmla="*/ 103 h 13"/>
                <a:gd name="T6" fmla="*/ 54 w 11"/>
                <a:gd name="T7" fmla="*/ 168 h 13"/>
                <a:gd name="T8" fmla="*/ 81 w 11"/>
                <a:gd name="T9" fmla="*/ 197 h 13"/>
                <a:gd name="T10" fmla="*/ 54 w 11"/>
                <a:gd name="T11" fmla="*/ 304 h 13"/>
                <a:gd name="T12" fmla="*/ 0 w 11"/>
                <a:gd name="T13" fmla="*/ 407 h 13"/>
                <a:gd name="T14" fmla="*/ 0 w 11"/>
                <a:gd name="T15" fmla="*/ 439 h 13"/>
                <a:gd name="T16" fmla="*/ 81 w 11"/>
                <a:gd name="T17" fmla="*/ 407 h 13"/>
                <a:gd name="T18" fmla="*/ 189 w 11"/>
                <a:gd name="T19" fmla="*/ 333 h 13"/>
                <a:gd name="T20" fmla="*/ 270 w 11"/>
                <a:gd name="T21" fmla="*/ 271 h 13"/>
                <a:gd name="T22" fmla="*/ 297 w 11"/>
                <a:gd name="T23" fmla="*/ 32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3">
                  <a:moveTo>
                    <a:pt x="7" y="0"/>
                  </a:moveTo>
                  <a:cubicBezTo>
                    <a:pt x="6" y="0"/>
                    <a:pt x="3" y="1"/>
                    <a:pt x="2" y="1"/>
                  </a:cubicBezTo>
                  <a:cubicBezTo>
                    <a:pt x="2" y="2"/>
                    <a:pt x="3" y="3"/>
                    <a:pt x="3" y="3"/>
                  </a:cubicBezTo>
                  <a:cubicBezTo>
                    <a:pt x="3" y="4"/>
                    <a:pt x="3" y="4"/>
                    <a:pt x="2" y="5"/>
                  </a:cubicBezTo>
                  <a:cubicBezTo>
                    <a:pt x="2" y="5"/>
                    <a:pt x="2" y="5"/>
                    <a:pt x="3" y="6"/>
                  </a:cubicBezTo>
                  <a:cubicBezTo>
                    <a:pt x="4" y="7"/>
                    <a:pt x="3" y="7"/>
                    <a:pt x="2" y="9"/>
                  </a:cubicBezTo>
                  <a:cubicBezTo>
                    <a:pt x="1" y="9"/>
                    <a:pt x="1" y="11"/>
                    <a:pt x="0" y="12"/>
                  </a:cubicBezTo>
                  <a:cubicBezTo>
                    <a:pt x="1" y="12"/>
                    <a:pt x="0" y="12"/>
                    <a:pt x="0" y="13"/>
                  </a:cubicBezTo>
                  <a:cubicBezTo>
                    <a:pt x="1" y="13"/>
                    <a:pt x="2" y="12"/>
                    <a:pt x="3" y="12"/>
                  </a:cubicBezTo>
                  <a:cubicBezTo>
                    <a:pt x="4" y="11"/>
                    <a:pt x="6" y="11"/>
                    <a:pt x="7" y="10"/>
                  </a:cubicBezTo>
                  <a:cubicBezTo>
                    <a:pt x="9" y="10"/>
                    <a:pt x="9" y="10"/>
                    <a:pt x="10" y="8"/>
                  </a:cubicBezTo>
                  <a:cubicBezTo>
                    <a:pt x="11" y="6"/>
                    <a:pt x="10" y="3"/>
                    <a:pt x="11" y="1"/>
                  </a:cubicBezTo>
                </a:path>
              </a:pathLst>
            </a:custGeom>
            <a:solidFill>
              <a:srgbClr val="0081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5" name="Freeform 592">
              <a:extLst>
                <a:ext uri="{FF2B5EF4-FFF2-40B4-BE49-F238E27FC236}">
                  <a16:creationId xmlns:a16="http://schemas.microsoft.com/office/drawing/2014/main" id="{0501875A-0E09-5613-D9FB-11C668504299}"/>
                </a:ext>
              </a:extLst>
            </p:cNvPr>
            <p:cNvSpPr>
              <a:spLocks/>
            </p:cNvSpPr>
            <p:nvPr/>
          </p:nvSpPr>
          <p:spPr bwMode="auto">
            <a:xfrm>
              <a:off x="3391" y="2738"/>
              <a:ext cx="115" cy="55"/>
            </a:xfrm>
            <a:custGeom>
              <a:avLst/>
              <a:gdLst>
                <a:gd name="T0" fmla="*/ 0 w 38"/>
                <a:gd name="T1" fmla="*/ 576 h 17"/>
                <a:gd name="T2" fmla="*/ 1053 w 38"/>
                <a:gd name="T3" fmla="*/ 0 h 17"/>
                <a:gd name="T4" fmla="*/ 0 w 38"/>
                <a:gd name="T5" fmla="*/ 576 h 17"/>
                <a:gd name="T6" fmla="*/ 0 60000 65536"/>
                <a:gd name="T7" fmla="*/ 0 60000 65536"/>
                <a:gd name="T8" fmla="*/ 0 60000 65536"/>
              </a:gdLst>
              <a:ahLst/>
              <a:cxnLst>
                <a:cxn ang="T6">
                  <a:pos x="T0" y="T1"/>
                </a:cxn>
                <a:cxn ang="T7">
                  <a:pos x="T2" y="T3"/>
                </a:cxn>
                <a:cxn ang="T8">
                  <a:pos x="T4" y="T5"/>
                </a:cxn>
              </a:cxnLst>
              <a:rect l="0" t="0" r="r" b="b"/>
              <a:pathLst>
                <a:path w="38" h="17">
                  <a:moveTo>
                    <a:pt x="0" y="17"/>
                  </a:moveTo>
                  <a:cubicBezTo>
                    <a:pt x="8" y="12"/>
                    <a:pt x="32" y="1"/>
                    <a:pt x="38" y="0"/>
                  </a:cubicBezTo>
                  <a:cubicBezTo>
                    <a:pt x="32" y="4"/>
                    <a:pt x="4" y="16"/>
                    <a:pt x="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6" name="Freeform 593">
              <a:extLst>
                <a:ext uri="{FF2B5EF4-FFF2-40B4-BE49-F238E27FC236}">
                  <a16:creationId xmlns:a16="http://schemas.microsoft.com/office/drawing/2014/main" id="{D8EA82E5-8E6A-D9A6-688C-FA050009EA1F}"/>
                </a:ext>
              </a:extLst>
            </p:cNvPr>
            <p:cNvSpPr>
              <a:spLocks/>
            </p:cNvSpPr>
            <p:nvPr/>
          </p:nvSpPr>
          <p:spPr bwMode="auto">
            <a:xfrm>
              <a:off x="3654" y="2594"/>
              <a:ext cx="108" cy="96"/>
            </a:xfrm>
            <a:custGeom>
              <a:avLst/>
              <a:gdLst>
                <a:gd name="T0" fmla="*/ 972 w 36"/>
                <a:gd name="T1" fmla="*/ 0 h 30"/>
                <a:gd name="T2" fmla="*/ 0 w 36"/>
                <a:gd name="T3" fmla="*/ 982 h 30"/>
                <a:gd name="T4" fmla="*/ 972 w 36"/>
                <a:gd name="T5" fmla="*/ 0 h 30"/>
                <a:gd name="T6" fmla="*/ 0 60000 65536"/>
                <a:gd name="T7" fmla="*/ 0 60000 65536"/>
                <a:gd name="T8" fmla="*/ 0 60000 65536"/>
              </a:gdLst>
              <a:ahLst/>
              <a:cxnLst>
                <a:cxn ang="T6">
                  <a:pos x="T0" y="T1"/>
                </a:cxn>
                <a:cxn ang="T7">
                  <a:pos x="T2" y="T3"/>
                </a:cxn>
                <a:cxn ang="T8">
                  <a:pos x="T4" y="T5"/>
                </a:cxn>
              </a:cxnLst>
              <a:rect l="0" t="0" r="r" b="b"/>
              <a:pathLst>
                <a:path w="36" h="30">
                  <a:moveTo>
                    <a:pt x="36" y="0"/>
                  </a:moveTo>
                  <a:cubicBezTo>
                    <a:pt x="33" y="10"/>
                    <a:pt x="31" y="21"/>
                    <a:pt x="0" y="30"/>
                  </a:cubicBezTo>
                  <a:cubicBezTo>
                    <a:pt x="20" y="27"/>
                    <a:pt x="36" y="19"/>
                    <a:pt x="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7" name="Freeform 594">
              <a:extLst>
                <a:ext uri="{FF2B5EF4-FFF2-40B4-BE49-F238E27FC236}">
                  <a16:creationId xmlns:a16="http://schemas.microsoft.com/office/drawing/2014/main" id="{4E08E081-72C3-3920-83F3-E6EDB02905B6}"/>
                </a:ext>
              </a:extLst>
            </p:cNvPr>
            <p:cNvSpPr>
              <a:spLocks/>
            </p:cNvSpPr>
            <p:nvPr/>
          </p:nvSpPr>
          <p:spPr bwMode="auto">
            <a:xfrm>
              <a:off x="3771" y="2632"/>
              <a:ext cx="51" cy="61"/>
            </a:xfrm>
            <a:custGeom>
              <a:avLst/>
              <a:gdLst>
                <a:gd name="T0" fmla="*/ 270 w 17"/>
                <a:gd name="T1" fmla="*/ 0 h 19"/>
                <a:gd name="T2" fmla="*/ 351 w 17"/>
                <a:gd name="T3" fmla="*/ 360 h 19"/>
                <a:gd name="T4" fmla="*/ 0 w 17"/>
                <a:gd name="T5" fmla="*/ 629 h 19"/>
                <a:gd name="T6" fmla="*/ 459 w 17"/>
                <a:gd name="T7" fmla="*/ 433 h 19"/>
                <a:gd name="T8" fmla="*/ 270 w 17"/>
                <a:gd name="T9" fmla="*/ 0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9">
                  <a:moveTo>
                    <a:pt x="10" y="0"/>
                  </a:moveTo>
                  <a:cubicBezTo>
                    <a:pt x="12" y="6"/>
                    <a:pt x="13" y="8"/>
                    <a:pt x="13" y="11"/>
                  </a:cubicBezTo>
                  <a:cubicBezTo>
                    <a:pt x="14" y="14"/>
                    <a:pt x="12" y="16"/>
                    <a:pt x="0" y="19"/>
                  </a:cubicBezTo>
                  <a:cubicBezTo>
                    <a:pt x="14" y="17"/>
                    <a:pt x="17" y="15"/>
                    <a:pt x="17" y="13"/>
                  </a:cubicBezTo>
                  <a:cubicBezTo>
                    <a:pt x="17" y="10"/>
                    <a:pt x="11" y="3"/>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sp>
          <p:nvSpPr>
            <p:cNvPr id="228" name="Freeform 595">
              <a:extLst>
                <a:ext uri="{FF2B5EF4-FFF2-40B4-BE49-F238E27FC236}">
                  <a16:creationId xmlns:a16="http://schemas.microsoft.com/office/drawing/2014/main" id="{98B3FBD9-D104-FAB7-E254-F7470EC015E4}"/>
                </a:ext>
              </a:extLst>
            </p:cNvPr>
            <p:cNvSpPr>
              <a:spLocks/>
            </p:cNvSpPr>
            <p:nvPr/>
          </p:nvSpPr>
          <p:spPr bwMode="auto">
            <a:xfrm>
              <a:off x="3726" y="2295"/>
              <a:ext cx="33" cy="176"/>
            </a:xfrm>
            <a:custGeom>
              <a:avLst/>
              <a:gdLst>
                <a:gd name="T0" fmla="*/ 0 w 11"/>
                <a:gd name="T1" fmla="*/ 0 h 55"/>
                <a:gd name="T2" fmla="*/ 297 w 11"/>
                <a:gd name="T3" fmla="*/ 1802 h 55"/>
                <a:gd name="T4" fmla="*/ 0 60000 65536"/>
                <a:gd name="T5" fmla="*/ 0 60000 65536"/>
              </a:gdLst>
              <a:ahLst/>
              <a:cxnLst>
                <a:cxn ang="T4">
                  <a:pos x="T0" y="T1"/>
                </a:cxn>
                <a:cxn ang="T5">
                  <a:pos x="T2" y="T3"/>
                </a:cxn>
              </a:cxnLst>
              <a:rect l="0" t="0" r="r" b="b"/>
              <a:pathLst>
                <a:path w="11" h="55">
                  <a:moveTo>
                    <a:pt x="0" y="0"/>
                  </a:moveTo>
                  <a:cubicBezTo>
                    <a:pt x="5" y="13"/>
                    <a:pt x="11" y="45"/>
                    <a:pt x="11" y="5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l-GR" sz="1600" b="0" i="0" u="none" strike="noStrike" kern="1200" cap="none" spc="0" normalizeH="0" baseline="0" noProof="0">
                <a:ln>
                  <a:noFill/>
                </a:ln>
                <a:solidFill>
                  <a:prstClr val="black"/>
                </a:solidFill>
                <a:effectLst/>
                <a:uLnTx/>
                <a:uFillTx/>
                <a:latin typeface="Calibri"/>
                <a:ea typeface="+mn-ea"/>
                <a:cs typeface="+mn-cs"/>
              </a:endParaRPr>
            </a:p>
          </p:txBody>
        </p:sp>
      </p:grpSp>
      <p:sp>
        <p:nvSpPr>
          <p:cNvPr id="2" name="Σχήμα L 1">
            <a:extLst>
              <a:ext uri="{FF2B5EF4-FFF2-40B4-BE49-F238E27FC236}">
                <a16:creationId xmlns:a16="http://schemas.microsoft.com/office/drawing/2014/main" id="{2A9018C1-58F9-9AE4-C71F-1DAAF59E5334}"/>
              </a:ext>
            </a:extLst>
          </p:cNvPr>
          <p:cNvSpPr/>
          <p:nvPr/>
        </p:nvSpPr>
        <p:spPr>
          <a:xfrm rot="18914319">
            <a:off x="4451333" y="1532227"/>
            <a:ext cx="949468" cy="419725"/>
          </a:xfrm>
          <a:prstGeom prst="corner">
            <a:avLst/>
          </a:prstGeom>
          <a:solidFill>
            <a:schemeClr val="accent3"/>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Calibri"/>
              <a:ea typeface="+mn-ea"/>
              <a:cs typeface="+mn-cs"/>
            </a:endParaRPr>
          </a:p>
        </p:txBody>
      </p:sp>
      <p:sp>
        <p:nvSpPr>
          <p:cNvPr id="4" name="TextBox 3">
            <a:extLst>
              <a:ext uri="{FF2B5EF4-FFF2-40B4-BE49-F238E27FC236}">
                <a16:creationId xmlns:a16="http://schemas.microsoft.com/office/drawing/2014/main" id="{4EA6DFD5-623B-E823-B217-1A5E9733B8CB}"/>
              </a:ext>
            </a:extLst>
          </p:cNvPr>
          <p:cNvSpPr txBox="1"/>
          <p:nvPr/>
        </p:nvSpPr>
        <p:spPr>
          <a:xfrm>
            <a:off x="143072" y="5482345"/>
            <a:ext cx="2467966"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1800" b="1" i="0" u="none" strike="noStrike" kern="1200" cap="none" spc="0" normalizeH="0" baseline="0" noProof="0" dirty="0">
                <a:ln>
                  <a:noFill/>
                </a:ln>
                <a:solidFill>
                  <a:srgbClr val="1F497D"/>
                </a:solidFill>
                <a:effectLst/>
                <a:uLnTx/>
                <a:uFillTx/>
                <a:latin typeface="Calibri"/>
                <a:ea typeface="+mn-ea"/>
                <a:cs typeface="Calibri" pitchFamily="34" charset="0"/>
              </a:rPr>
              <a:t>Συνδυασμός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F497D"/>
                </a:solidFill>
                <a:effectLst/>
                <a:uLnTx/>
                <a:uFillTx/>
                <a:latin typeface="Calibri"/>
                <a:ea typeface="+mn-ea"/>
                <a:cs typeface="Calibri" pitchFamily="34" charset="0"/>
              </a:rPr>
              <a:t>RAS </a:t>
            </a:r>
            <a:r>
              <a:rPr kumimoji="0" lang="en-US" sz="1800" b="1" i="0" u="none" strike="noStrike" kern="1200" cap="none" spc="0" normalizeH="0" baseline="0" noProof="0" dirty="0" err="1">
                <a:ln>
                  <a:noFill/>
                </a:ln>
                <a:solidFill>
                  <a:srgbClr val="1F497D"/>
                </a:solidFill>
                <a:effectLst/>
                <a:uLnTx/>
                <a:uFillTx/>
                <a:latin typeface="Calibri"/>
                <a:ea typeface="+mn-ea"/>
                <a:cs typeface="Calibri" pitchFamily="34" charset="0"/>
              </a:rPr>
              <a:t>inh</a:t>
            </a:r>
            <a:r>
              <a:rPr kumimoji="0" lang="en-US" sz="1800" b="1" i="0" u="none" strike="noStrike" kern="1200" cap="none" spc="0" normalizeH="0" baseline="0" noProof="0" dirty="0">
                <a:ln>
                  <a:noFill/>
                </a:ln>
                <a:solidFill>
                  <a:srgbClr val="1F497D"/>
                </a:solidFill>
                <a:effectLst/>
                <a:uLnTx/>
                <a:uFillTx/>
                <a:latin typeface="Calibri"/>
                <a:ea typeface="+mn-ea"/>
                <a:cs typeface="Calibri" pitchFamily="34" charset="0"/>
              </a:rPr>
              <a:t> + diuretic /CCB</a:t>
            </a:r>
            <a:endParaRPr kumimoji="0" lang="el-GR" sz="1800" b="1" i="0" u="none" strike="noStrike" kern="1200" cap="none" spc="0" normalizeH="0" baseline="0" noProof="0" dirty="0">
              <a:ln>
                <a:noFill/>
              </a:ln>
              <a:solidFill>
                <a:srgbClr val="1F497D"/>
              </a:solidFill>
              <a:effectLst/>
              <a:uLnTx/>
              <a:uFillTx/>
              <a:latin typeface="Calibri"/>
              <a:ea typeface="+mn-ea"/>
              <a:cs typeface="Calibri" pitchFamily="34" charset="0"/>
            </a:endParaRPr>
          </a:p>
        </p:txBody>
      </p:sp>
      <p:sp>
        <p:nvSpPr>
          <p:cNvPr id="10" name="TextBox 9">
            <a:extLst>
              <a:ext uri="{FF2B5EF4-FFF2-40B4-BE49-F238E27FC236}">
                <a16:creationId xmlns:a16="http://schemas.microsoft.com/office/drawing/2014/main" id="{D7F049A6-D9E1-886C-83B5-42832508B3C1}"/>
              </a:ext>
            </a:extLst>
          </p:cNvPr>
          <p:cNvSpPr txBox="1"/>
          <p:nvPr/>
        </p:nvSpPr>
        <p:spPr>
          <a:xfrm>
            <a:off x="10268494" y="1737233"/>
            <a:ext cx="1515158" cy="2031325"/>
          </a:xfrm>
          <a:prstGeom prst="rect">
            <a:avLst/>
          </a:prstGeom>
          <a:noFill/>
        </p:spPr>
        <p:txBody>
          <a:bodyPr wrap="none" rtlCol="0">
            <a:spAutoFit/>
          </a:bodyPr>
          <a:lstStyle/>
          <a:p>
            <a:r>
              <a:rPr lang="el-GR" b="1" dirty="0">
                <a:solidFill>
                  <a:srgbClr val="1F497D"/>
                </a:solidFill>
                <a:latin typeface="Calibri"/>
                <a:cs typeface="Calibri" pitchFamily="34" charset="0"/>
              </a:rPr>
              <a:t>Εξατομίκευση</a:t>
            </a:r>
            <a:endParaRPr lang="en-US" b="1" dirty="0">
              <a:solidFill>
                <a:srgbClr val="1F497D"/>
              </a:solidFill>
              <a:latin typeface="Calibri"/>
              <a:cs typeface="Calibri" pitchFamily="34" charset="0"/>
            </a:endParaRPr>
          </a:p>
          <a:p>
            <a:endParaRPr lang="el-GR" b="1" dirty="0">
              <a:solidFill>
                <a:srgbClr val="1F497D"/>
              </a:solidFill>
              <a:latin typeface="Calibri"/>
              <a:cs typeface="Calibri" pitchFamily="34" charset="0"/>
            </a:endParaRPr>
          </a:p>
          <a:p>
            <a:r>
              <a:rPr lang="en-US" b="1" dirty="0">
                <a:solidFill>
                  <a:srgbClr val="1F497D"/>
                </a:solidFill>
                <a:latin typeface="Calibri"/>
                <a:cs typeface="Calibri" pitchFamily="34" charset="0"/>
              </a:rPr>
              <a:t>HbA1c ≤ 7%</a:t>
            </a:r>
            <a:r>
              <a:rPr lang="el-GR" b="1" dirty="0">
                <a:solidFill>
                  <a:srgbClr val="1F497D"/>
                </a:solidFill>
                <a:latin typeface="Calibri"/>
                <a:cs typeface="Calibri" pitchFamily="34" charset="0"/>
              </a:rPr>
              <a:t> </a:t>
            </a:r>
            <a:endParaRPr lang="en-US" b="1" dirty="0">
              <a:solidFill>
                <a:srgbClr val="1F497D"/>
              </a:solidFill>
              <a:latin typeface="Calibri"/>
              <a:cs typeface="Calibri" pitchFamily="34" charset="0"/>
            </a:endParaRPr>
          </a:p>
          <a:p>
            <a:endParaRPr lang="en-US" b="1" dirty="0">
              <a:solidFill>
                <a:srgbClr val="1F497D"/>
              </a:solidFill>
              <a:latin typeface="Calibri"/>
              <a:cs typeface="Calibri" pitchFamily="34" charset="0"/>
            </a:endParaRPr>
          </a:p>
          <a:p>
            <a:r>
              <a:rPr lang="en-US" b="1" dirty="0">
                <a:solidFill>
                  <a:srgbClr val="1F497D"/>
                </a:solidFill>
                <a:latin typeface="Calibri"/>
                <a:cs typeface="Calibri" pitchFamily="34" charset="0"/>
              </a:rPr>
              <a:t>Metformin</a:t>
            </a:r>
          </a:p>
          <a:p>
            <a:r>
              <a:rPr lang="en-US" b="1" dirty="0">
                <a:solidFill>
                  <a:srgbClr val="1F497D"/>
                </a:solidFill>
                <a:latin typeface="Calibri"/>
                <a:cs typeface="Calibri" pitchFamily="34" charset="0"/>
              </a:rPr>
              <a:t>GLP-1</a:t>
            </a:r>
          </a:p>
          <a:p>
            <a:r>
              <a:rPr lang="en-US" b="1" dirty="0">
                <a:solidFill>
                  <a:srgbClr val="1F497D"/>
                </a:solidFill>
                <a:latin typeface="Calibri"/>
                <a:cs typeface="Calibri" pitchFamily="34" charset="0"/>
              </a:rPr>
              <a:t>SGLT2i</a:t>
            </a:r>
            <a:endParaRPr lang="el-GR" b="1" dirty="0">
              <a:solidFill>
                <a:srgbClr val="1F497D"/>
              </a:solidFill>
              <a:latin typeface="Calibri"/>
              <a:cs typeface="Calibri" pitchFamily="34" charset="0"/>
            </a:endParaRPr>
          </a:p>
        </p:txBody>
      </p:sp>
      <p:sp>
        <p:nvSpPr>
          <p:cNvPr id="11" name="TextBox 10">
            <a:extLst>
              <a:ext uri="{FF2B5EF4-FFF2-40B4-BE49-F238E27FC236}">
                <a16:creationId xmlns:a16="http://schemas.microsoft.com/office/drawing/2014/main" id="{BDD5F800-ED09-EA59-8880-4DAC732899F0}"/>
              </a:ext>
            </a:extLst>
          </p:cNvPr>
          <p:cNvSpPr txBox="1"/>
          <p:nvPr/>
        </p:nvSpPr>
        <p:spPr>
          <a:xfrm>
            <a:off x="9185771" y="5282354"/>
            <a:ext cx="2467966" cy="1477328"/>
          </a:xfrm>
          <a:prstGeom prst="rect">
            <a:avLst/>
          </a:prstGeom>
          <a:noFill/>
        </p:spPr>
        <p:txBody>
          <a:bodyPr wrap="square" rtlCol="0">
            <a:spAutoFit/>
          </a:bodyPr>
          <a:lstStyle/>
          <a:p>
            <a:r>
              <a:rPr lang="en-US" b="1" dirty="0">
                <a:solidFill>
                  <a:schemeClr val="tx2"/>
                </a:solidFill>
                <a:cs typeface="Calibri" pitchFamily="34" charset="0"/>
              </a:rPr>
              <a:t>LDL: </a:t>
            </a:r>
            <a:r>
              <a:rPr lang="el-GR" b="1" dirty="0">
                <a:solidFill>
                  <a:schemeClr val="tx2"/>
                </a:solidFill>
                <a:cs typeface="Calibri" pitchFamily="34" charset="0"/>
              </a:rPr>
              <a:t>115</a:t>
            </a:r>
            <a:r>
              <a:rPr lang="en-US" b="1" dirty="0">
                <a:solidFill>
                  <a:schemeClr val="tx2"/>
                </a:solidFill>
                <a:cs typeface="Calibri" pitchFamily="34" charset="0"/>
              </a:rPr>
              <a:t>mg/dl</a:t>
            </a:r>
          </a:p>
          <a:p>
            <a:endParaRPr lang="el-GR" b="1" dirty="0">
              <a:solidFill>
                <a:schemeClr val="tx2"/>
              </a:solidFill>
              <a:cs typeface="Calibri" pitchFamily="34" charset="0"/>
            </a:endParaRPr>
          </a:p>
          <a:p>
            <a:r>
              <a:rPr lang="en-US" b="1" dirty="0">
                <a:solidFill>
                  <a:schemeClr val="tx2"/>
                </a:solidFill>
                <a:cs typeface="Calibri" pitchFamily="34" charset="0"/>
              </a:rPr>
              <a:t>Rosuvastatin 20mg </a:t>
            </a:r>
            <a:r>
              <a:rPr lang="en-US" b="1" dirty="0" err="1">
                <a:solidFill>
                  <a:schemeClr val="tx2"/>
                </a:solidFill>
                <a:cs typeface="Calibri" pitchFamily="34" charset="0"/>
              </a:rPr>
              <a:t>ή</a:t>
            </a:r>
            <a:r>
              <a:rPr lang="el-GR" b="1" dirty="0">
                <a:solidFill>
                  <a:schemeClr val="tx2"/>
                </a:solidFill>
                <a:cs typeface="Calibri" pitchFamily="34" charset="0"/>
              </a:rPr>
              <a:t> </a:t>
            </a:r>
            <a:r>
              <a:rPr lang="en-US" b="1" dirty="0">
                <a:solidFill>
                  <a:schemeClr val="tx2"/>
                </a:solidFill>
                <a:cs typeface="Calibri" pitchFamily="34" charset="0"/>
              </a:rPr>
              <a:t>atorvastatin 40mg</a:t>
            </a:r>
            <a:r>
              <a:rPr lang="el-GR" b="1" dirty="0">
                <a:solidFill>
                  <a:schemeClr val="tx2"/>
                </a:solidFill>
                <a:cs typeface="Calibri" pitchFamily="34" charset="0"/>
              </a:rPr>
              <a:t> </a:t>
            </a:r>
          </a:p>
          <a:p>
            <a:r>
              <a:rPr lang="el-GR" b="1" dirty="0">
                <a:solidFill>
                  <a:schemeClr val="tx2"/>
                </a:solidFill>
                <a:cs typeface="Calibri" pitchFamily="34" charset="0"/>
              </a:rPr>
              <a:t>+/- </a:t>
            </a:r>
            <a:r>
              <a:rPr lang="en-US" b="1" dirty="0">
                <a:solidFill>
                  <a:schemeClr val="tx2"/>
                </a:solidFill>
                <a:cs typeface="Calibri" pitchFamily="34" charset="0"/>
              </a:rPr>
              <a:t>ezetimibe</a:t>
            </a:r>
            <a:endParaRPr lang="el-GR" b="1" dirty="0">
              <a:solidFill>
                <a:schemeClr val="tx2"/>
              </a:solidFill>
              <a:cs typeface="Calibri" pitchFamily="34" charset="0"/>
            </a:endParaRPr>
          </a:p>
        </p:txBody>
      </p:sp>
    </p:spTree>
    <p:extLst>
      <p:ext uri="{BB962C8B-B14F-4D97-AF65-F5344CB8AC3E}">
        <p14:creationId xmlns:p14="http://schemas.microsoft.com/office/powerpoint/2010/main" val="895986880"/>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Ομάδα 4">
            <a:extLst>
              <a:ext uri="{FF2B5EF4-FFF2-40B4-BE49-F238E27FC236}">
                <a16:creationId xmlns:a16="http://schemas.microsoft.com/office/drawing/2014/main" id="{70856FBE-7D3E-F971-AC84-0E48BDCAAEAA}"/>
              </a:ext>
            </a:extLst>
          </p:cNvPr>
          <p:cNvGrpSpPr/>
          <p:nvPr/>
        </p:nvGrpSpPr>
        <p:grpSpPr>
          <a:xfrm>
            <a:off x="0" y="110663"/>
            <a:ext cx="1454727" cy="984034"/>
            <a:chOff x="0" y="1359423"/>
            <a:chExt cx="3604156" cy="2997411"/>
          </a:xfrm>
        </p:grpSpPr>
        <p:pic>
          <p:nvPicPr>
            <p:cNvPr id="6" name="Εικόνα 5">
              <a:extLst>
                <a:ext uri="{FF2B5EF4-FFF2-40B4-BE49-F238E27FC236}">
                  <a16:creationId xmlns:a16="http://schemas.microsoft.com/office/drawing/2014/main" id="{D23639BD-0BE0-F8F4-808F-10DC31DBA0A2}"/>
                </a:ext>
              </a:extLst>
            </p:cNvPr>
            <p:cNvPicPr>
              <a:picLocks noChangeAspect="1"/>
            </p:cNvPicPr>
            <p:nvPr/>
          </p:nvPicPr>
          <p:blipFill rotWithShape="1">
            <a:blip r:embed="rId3">
              <a:alphaModFix/>
              <a:extLst>
                <a:ext uri="{28A0092B-C50C-407E-A947-70E740481C1C}">
                  <a14:useLocalDpi xmlns:a14="http://schemas.microsoft.com/office/drawing/2010/main" val="0"/>
                </a:ext>
              </a:extLst>
            </a:blip>
            <a:srcRect r="52339"/>
            <a:stretch/>
          </p:blipFill>
          <p:spPr>
            <a:xfrm>
              <a:off x="0" y="1359423"/>
              <a:ext cx="2432456" cy="2865780"/>
            </a:xfrm>
            <a:prstGeom prst="rect">
              <a:avLst/>
            </a:prstGeom>
          </p:spPr>
        </p:pic>
        <mc:AlternateContent xmlns:mc="http://schemas.openxmlformats.org/markup-compatibility/2006" xmlns:p14="http://schemas.microsoft.com/office/powerpoint/2010/main">
          <mc:Choice Requires="p14">
            <p:contentPart p14:bwMode="auto" r:id="rId4">
              <p14:nvContentPartPr>
                <p14:cNvPr id="7" name="Γραφή 6">
                  <a:extLst>
                    <a:ext uri="{FF2B5EF4-FFF2-40B4-BE49-F238E27FC236}">
                      <a16:creationId xmlns:a16="http://schemas.microsoft.com/office/drawing/2014/main" id="{2F8E5A66-1E2A-CE44-9C0B-DB9DF208FE1A}"/>
                    </a:ext>
                  </a:extLst>
                </p14:cNvPr>
                <p14:cNvContentPartPr/>
                <p14:nvPr/>
              </p14:nvContentPartPr>
              <p14:xfrm>
                <a:off x="2071636" y="2405994"/>
                <a:ext cx="1532520" cy="1950840"/>
              </p14:xfrm>
            </p:contentPart>
          </mc:Choice>
          <mc:Fallback xmlns="">
            <p:pic>
              <p:nvPicPr>
                <p:cNvPr id="13" name="Γραφή 12">
                  <a:extLst>
                    <a:ext uri="{FF2B5EF4-FFF2-40B4-BE49-F238E27FC236}">
                      <a16:creationId xmlns:a16="http://schemas.microsoft.com/office/drawing/2014/main" id="{80153ABB-96AD-464A-BA21-80FB3F8FB134}"/>
                    </a:ext>
                  </a:extLst>
                </p:cNvPr>
                <p:cNvPicPr/>
                <p:nvPr/>
              </p:nvPicPr>
              <p:blipFill>
                <a:blip r:embed="rId8"/>
                <a:stretch>
                  <a:fillRect/>
                </a:stretch>
              </p:blipFill>
              <p:spPr>
                <a:xfrm>
                  <a:off x="2034529" y="2365044"/>
                  <a:ext cx="1606363" cy="2032330"/>
                </a:xfrm>
                <a:prstGeom prst="rect">
                  <a:avLst/>
                </a:prstGeom>
              </p:spPr>
            </p:pic>
          </mc:Fallback>
        </mc:AlternateContent>
      </p:grpSp>
      <p:sp>
        <p:nvSpPr>
          <p:cNvPr id="12" name="1 - Τίτλος">
            <a:extLst>
              <a:ext uri="{FF2B5EF4-FFF2-40B4-BE49-F238E27FC236}">
                <a16:creationId xmlns:a16="http://schemas.microsoft.com/office/drawing/2014/main" id="{65B73C50-A782-A547-9A9B-2262A51E1291}"/>
              </a:ext>
            </a:extLst>
          </p:cNvPr>
          <p:cNvSpPr>
            <a:spLocks noGrp="1"/>
          </p:cNvSpPr>
          <p:nvPr>
            <p:ph type="title"/>
          </p:nvPr>
        </p:nvSpPr>
        <p:spPr>
          <a:xfrm>
            <a:off x="557744" y="188639"/>
            <a:ext cx="11055351" cy="828082"/>
          </a:xfrm>
        </p:spPr>
        <p:txBody>
          <a:bodyPr>
            <a:normAutofit fontScale="90000"/>
          </a:bodyPr>
          <a:lstStyle/>
          <a:p>
            <a:pPr lvl="0" algn="ctr" defTabSz="914400">
              <a:spcBef>
                <a:spcPts val="0"/>
              </a:spcBef>
            </a:pPr>
            <a:r>
              <a:rPr lang="el-GR" sz="3600" dirty="0">
                <a:solidFill>
                  <a:srgbClr val="1F497D"/>
                </a:solidFill>
                <a:ea typeface="+mn-ea"/>
                <a:cs typeface="+mn-cs"/>
              </a:rPr>
              <a:t>Πως θα </a:t>
            </a:r>
            <a:r>
              <a:rPr lang="el-GR" sz="3600" dirty="0" err="1">
                <a:solidFill>
                  <a:srgbClr val="1F497D"/>
                </a:solidFill>
                <a:ea typeface="+mn-ea"/>
                <a:cs typeface="+mn-cs"/>
              </a:rPr>
              <a:t>προφυλάξω</a:t>
            </a:r>
            <a:r>
              <a:rPr lang="el-GR" sz="3600" dirty="0">
                <a:solidFill>
                  <a:srgbClr val="1F497D"/>
                </a:solidFill>
                <a:ea typeface="+mn-ea"/>
                <a:cs typeface="+mn-cs"/>
              </a:rPr>
              <a:t> τον </a:t>
            </a:r>
            <a:r>
              <a:rPr lang="el-GR" sz="3600" dirty="0" err="1">
                <a:solidFill>
                  <a:srgbClr val="1F497D"/>
                </a:solidFill>
                <a:ea typeface="+mn-ea"/>
                <a:cs typeface="+mn-cs"/>
              </a:rPr>
              <a:t>ασθενη</a:t>
            </a:r>
            <a:r>
              <a:rPr lang="el-GR" sz="3600" dirty="0">
                <a:solidFill>
                  <a:srgbClr val="1F497D"/>
                </a:solidFill>
                <a:ea typeface="+mn-ea"/>
                <a:cs typeface="+mn-cs"/>
              </a:rPr>
              <a:t>́ μου </a:t>
            </a:r>
            <a:r>
              <a:rPr lang="el-GR" sz="3600" dirty="0" err="1">
                <a:solidFill>
                  <a:srgbClr val="1F497D"/>
                </a:solidFill>
                <a:ea typeface="+mn-ea"/>
                <a:cs typeface="+mn-cs"/>
              </a:rPr>
              <a:t>απο</a:t>
            </a:r>
            <a:r>
              <a:rPr lang="el-GR" sz="3600" dirty="0">
                <a:solidFill>
                  <a:srgbClr val="1F497D"/>
                </a:solidFill>
                <a:ea typeface="+mn-ea"/>
                <a:cs typeface="+mn-cs"/>
              </a:rPr>
              <a:t>́ το να μην </a:t>
            </a:r>
            <a:r>
              <a:rPr lang="el-GR" sz="3600" dirty="0" err="1">
                <a:solidFill>
                  <a:srgbClr val="1F497D"/>
                </a:solidFill>
                <a:ea typeface="+mn-ea"/>
                <a:cs typeface="+mn-cs"/>
              </a:rPr>
              <a:t>υποστει</a:t>
            </a:r>
            <a:r>
              <a:rPr lang="el-GR" sz="3600" dirty="0">
                <a:solidFill>
                  <a:srgbClr val="1F497D"/>
                </a:solidFill>
                <a:ea typeface="+mn-ea"/>
                <a:cs typeface="+mn-cs"/>
              </a:rPr>
              <a:t>́ </a:t>
            </a:r>
            <a:r>
              <a:rPr lang="el-GR" sz="3600" dirty="0" err="1">
                <a:solidFill>
                  <a:srgbClr val="1F497D"/>
                </a:solidFill>
                <a:ea typeface="+mn-ea"/>
                <a:cs typeface="+mn-cs"/>
              </a:rPr>
              <a:t>ξανα</a:t>
            </a:r>
            <a:r>
              <a:rPr lang="el-GR" sz="3600" dirty="0">
                <a:solidFill>
                  <a:srgbClr val="1F497D"/>
                </a:solidFill>
                <a:ea typeface="+mn-ea"/>
                <a:cs typeface="+mn-cs"/>
              </a:rPr>
              <a:t>́ </a:t>
            </a:r>
            <a:r>
              <a:rPr lang="el-GR" sz="3600" dirty="0" err="1">
                <a:solidFill>
                  <a:srgbClr val="1F497D"/>
                </a:solidFill>
                <a:ea typeface="+mn-ea"/>
                <a:cs typeface="+mn-cs"/>
              </a:rPr>
              <a:t>ισχαιμικο</a:t>
            </a:r>
            <a:r>
              <a:rPr lang="el-GR" sz="3600" dirty="0">
                <a:solidFill>
                  <a:srgbClr val="1F497D"/>
                </a:solidFill>
                <a:ea typeface="+mn-ea"/>
                <a:cs typeface="+mn-cs"/>
              </a:rPr>
              <a:t>́ </a:t>
            </a:r>
            <a:r>
              <a:rPr lang="el-GR" sz="3600" dirty="0" err="1">
                <a:solidFill>
                  <a:srgbClr val="1F497D"/>
                </a:solidFill>
                <a:ea typeface="+mn-ea"/>
                <a:cs typeface="+mn-cs"/>
              </a:rPr>
              <a:t>εγκεφαλικο</a:t>
            </a:r>
            <a:r>
              <a:rPr lang="el-GR" sz="3600" dirty="0">
                <a:solidFill>
                  <a:srgbClr val="1F497D"/>
                </a:solidFill>
                <a:ea typeface="+mn-ea"/>
                <a:cs typeface="+mn-cs"/>
              </a:rPr>
              <a:t>́; </a:t>
            </a:r>
            <a:endParaRPr lang="en-US" sz="3600" dirty="0">
              <a:solidFill>
                <a:srgbClr val="1F497D"/>
              </a:solidFill>
              <a:ea typeface="+mn-ea"/>
              <a:cs typeface="+mn-cs"/>
            </a:endParaRPr>
          </a:p>
        </p:txBody>
      </p:sp>
      <p:cxnSp>
        <p:nvCxnSpPr>
          <p:cNvPr id="13" name="Ευθεία γραμμή σύνδεσης 6">
            <a:extLst>
              <a:ext uri="{FF2B5EF4-FFF2-40B4-BE49-F238E27FC236}">
                <a16:creationId xmlns:a16="http://schemas.microsoft.com/office/drawing/2014/main" id="{DAC92DFB-FF61-B142-B16C-9B73D77BFD85}"/>
              </a:ext>
            </a:extLst>
          </p:cNvPr>
          <p:cNvCxnSpPr/>
          <p:nvPr/>
        </p:nvCxnSpPr>
        <p:spPr>
          <a:xfrm>
            <a:off x="289932" y="1126265"/>
            <a:ext cx="11572736"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35" name="Εικόνα 34">
            <a:extLst>
              <a:ext uri="{FF2B5EF4-FFF2-40B4-BE49-F238E27FC236}">
                <a16:creationId xmlns:a16="http://schemas.microsoft.com/office/drawing/2014/main" id="{F0BCE977-B2F3-A4AA-3A22-EB40E94D2EE5}"/>
              </a:ext>
            </a:extLst>
          </p:cNvPr>
          <p:cNvPicPr>
            <a:picLocks noChangeAspect="1"/>
          </p:cNvPicPr>
          <p:nvPr/>
        </p:nvPicPr>
        <p:blipFill rotWithShape="1">
          <a:blip r:embed="rId9">
            <a:extLst>
              <a:ext uri="{28A0092B-C50C-407E-A947-70E740481C1C}">
                <a14:useLocalDpi xmlns:a14="http://schemas.microsoft.com/office/drawing/2010/main" val="0"/>
              </a:ext>
            </a:extLst>
          </a:blip>
          <a:srcRect l="904" r="857" b="1424"/>
          <a:stretch/>
        </p:blipFill>
        <p:spPr>
          <a:xfrm>
            <a:off x="-2373" y="2198193"/>
            <a:ext cx="3303661" cy="2982896"/>
          </a:xfrm>
          <a:prstGeom prst="rect">
            <a:avLst/>
          </a:prstGeom>
        </p:spPr>
      </p:pic>
      <p:sp>
        <p:nvSpPr>
          <p:cNvPr id="4" name="TextBox 3">
            <a:extLst>
              <a:ext uri="{FF2B5EF4-FFF2-40B4-BE49-F238E27FC236}">
                <a16:creationId xmlns:a16="http://schemas.microsoft.com/office/drawing/2014/main" id="{75F2F78A-0721-6552-8A4E-B505B334A90F}"/>
              </a:ext>
            </a:extLst>
          </p:cNvPr>
          <p:cNvSpPr txBox="1"/>
          <p:nvPr/>
        </p:nvSpPr>
        <p:spPr>
          <a:xfrm>
            <a:off x="3301288" y="1676911"/>
            <a:ext cx="9105457" cy="4832092"/>
          </a:xfrm>
          <a:prstGeom prst="rect">
            <a:avLst/>
          </a:prstGeom>
          <a:noFill/>
        </p:spPr>
        <p:txBody>
          <a:bodyPr wrap="square" rtlCol="0">
            <a:spAutoFit/>
          </a:bodyPr>
          <a:lstStyle/>
          <a:p>
            <a:pPr marL="457200" indent="-457200">
              <a:buFont typeface="Wingdings" pitchFamily="2" charset="2"/>
              <a:buChar char="ü"/>
            </a:pPr>
            <a:r>
              <a:rPr lang="en-US" sz="2800" b="1" dirty="0">
                <a:solidFill>
                  <a:schemeClr val="tx2"/>
                </a:solidFill>
              </a:rPr>
              <a:t>LDL &lt;55mg/dl </a:t>
            </a:r>
            <a:r>
              <a:rPr lang="el-GR" sz="2800" b="1" dirty="0">
                <a:solidFill>
                  <a:schemeClr val="tx2"/>
                </a:solidFill>
              </a:rPr>
              <a:t>και μείωση 50%</a:t>
            </a:r>
            <a:br>
              <a:rPr lang="el-GR" sz="2800" b="1" dirty="0">
                <a:solidFill>
                  <a:schemeClr val="tx2"/>
                </a:solidFill>
              </a:rPr>
            </a:br>
            <a:r>
              <a:rPr lang="el-GR" sz="2800" b="1" dirty="0">
                <a:solidFill>
                  <a:schemeClr val="tx2"/>
                </a:solidFill>
              </a:rPr>
              <a:t>(έλεγχος μετά από 6-8 εβδομάδες)</a:t>
            </a:r>
            <a:br>
              <a:rPr lang="en-US" sz="2800" b="1" dirty="0">
                <a:solidFill>
                  <a:schemeClr val="tx2"/>
                </a:solidFill>
              </a:rPr>
            </a:br>
            <a:endParaRPr lang="el-GR" sz="2800" b="1" dirty="0">
              <a:solidFill>
                <a:schemeClr val="tx2"/>
              </a:solidFill>
            </a:endParaRPr>
          </a:p>
          <a:p>
            <a:pPr marL="457200" indent="-457200">
              <a:buFont typeface="Wingdings" pitchFamily="2" charset="2"/>
              <a:buChar char="ü"/>
            </a:pPr>
            <a:r>
              <a:rPr lang="el-GR" sz="2800" b="1" dirty="0">
                <a:solidFill>
                  <a:schemeClr val="tx2"/>
                </a:solidFill>
              </a:rPr>
              <a:t>ΑΠ: </a:t>
            </a:r>
            <a:r>
              <a:rPr lang="en-US" sz="2800" b="1" dirty="0">
                <a:solidFill>
                  <a:schemeClr val="tx2"/>
                </a:solidFill>
              </a:rPr>
              <a:t>130/80 mmHg (</a:t>
            </a:r>
            <a:r>
              <a:rPr lang="el-GR" sz="2800" b="1" dirty="0">
                <a:solidFill>
                  <a:schemeClr val="tx2"/>
                </a:solidFill>
              </a:rPr>
              <a:t>αποφυγή μείωσης ΣΑΠ &lt;120</a:t>
            </a:r>
            <a:r>
              <a:rPr lang="en-US" sz="2800" b="1" dirty="0">
                <a:solidFill>
                  <a:schemeClr val="tx2"/>
                </a:solidFill>
              </a:rPr>
              <a:t>mmHg)</a:t>
            </a:r>
          </a:p>
          <a:p>
            <a:pPr marL="914400" lvl="1" indent="-457200">
              <a:buFont typeface="Wingdings" pitchFamily="2" charset="2"/>
              <a:buChar char="ü"/>
            </a:pPr>
            <a:r>
              <a:rPr lang="en-US" sz="2800" b="1" dirty="0">
                <a:solidFill>
                  <a:schemeClr val="tx2"/>
                </a:solidFill>
              </a:rPr>
              <a:t>Lacunar: </a:t>
            </a:r>
            <a:r>
              <a:rPr lang="el-GR" sz="2800" b="1" dirty="0">
                <a:solidFill>
                  <a:schemeClr val="tx2"/>
                </a:solidFill>
              </a:rPr>
              <a:t>ΣΑΠ &lt;130</a:t>
            </a:r>
            <a:r>
              <a:rPr lang="en-US" sz="2800" b="1" dirty="0">
                <a:solidFill>
                  <a:schemeClr val="tx2"/>
                </a:solidFill>
              </a:rPr>
              <a:t>mmHg</a:t>
            </a:r>
          </a:p>
          <a:p>
            <a:pPr marL="914400" lvl="1" indent="-457200">
              <a:buFont typeface="Wingdings" pitchFamily="2" charset="2"/>
              <a:buChar char="ü"/>
            </a:pPr>
            <a:r>
              <a:rPr lang="en-US" sz="2800" b="1" dirty="0">
                <a:solidFill>
                  <a:schemeClr val="tx2"/>
                </a:solidFill>
              </a:rPr>
              <a:t>Intracranial stenosis: </a:t>
            </a:r>
            <a:r>
              <a:rPr lang="el-GR" sz="2800" b="1" dirty="0">
                <a:solidFill>
                  <a:schemeClr val="tx2"/>
                </a:solidFill>
              </a:rPr>
              <a:t>ΣΑΠ 14</a:t>
            </a:r>
            <a:r>
              <a:rPr lang="en-US" sz="2800" b="1" dirty="0">
                <a:solidFill>
                  <a:schemeClr val="tx2"/>
                </a:solidFill>
              </a:rPr>
              <a:t>0mmhg</a:t>
            </a:r>
            <a:br>
              <a:rPr lang="en-US" sz="2800" b="1" dirty="0">
                <a:solidFill>
                  <a:schemeClr val="tx2"/>
                </a:solidFill>
              </a:rPr>
            </a:br>
            <a:endParaRPr lang="en-US" sz="2800" b="1" dirty="0">
              <a:solidFill>
                <a:schemeClr val="tx2"/>
              </a:solidFill>
            </a:endParaRPr>
          </a:p>
          <a:p>
            <a:pPr marL="457200" indent="-457200">
              <a:buFont typeface="Wingdings" pitchFamily="2" charset="2"/>
              <a:buChar char="ü"/>
            </a:pPr>
            <a:r>
              <a:rPr lang="el-GR" sz="2800" b="1" dirty="0">
                <a:solidFill>
                  <a:schemeClr val="tx2"/>
                </a:solidFill>
              </a:rPr>
              <a:t>ΣΔ: </a:t>
            </a:r>
            <a:r>
              <a:rPr lang="en-US" sz="2800" b="1" dirty="0">
                <a:solidFill>
                  <a:schemeClr val="tx2"/>
                </a:solidFill>
              </a:rPr>
              <a:t>HbA1c &lt;7% </a:t>
            </a:r>
            <a:endParaRPr lang="el-GR" sz="2800" b="1" dirty="0">
              <a:solidFill>
                <a:schemeClr val="tx2"/>
              </a:solidFill>
            </a:endParaRPr>
          </a:p>
          <a:p>
            <a:pPr marL="914400" lvl="1" indent="-457200">
              <a:buFont typeface="Wingdings" pitchFamily="2" charset="2"/>
              <a:buChar char="ü"/>
            </a:pPr>
            <a:r>
              <a:rPr lang="el-GR" sz="2800" b="1" dirty="0">
                <a:solidFill>
                  <a:schemeClr val="tx2"/>
                </a:solidFill>
              </a:rPr>
              <a:t>Εξατομίκευση</a:t>
            </a:r>
          </a:p>
          <a:p>
            <a:pPr marL="914400" lvl="1" indent="-457200">
              <a:buFont typeface="Wingdings" pitchFamily="2" charset="2"/>
              <a:buChar char="ü"/>
            </a:pPr>
            <a:r>
              <a:rPr lang="el-GR" sz="2800" b="1" dirty="0" err="1">
                <a:solidFill>
                  <a:schemeClr val="tx2"/>
                </a:solidFill>
              </a:rPr>
              <a:t>Αθηροσκληρωτικ</a:t>
            </a:r>
            <a:r>
              <a:rPr lang="en-US" sz="2800" b="1" dirty="0" err="1">
                <a:solidFill>
                  <a:schemeClr val="tx2"/>
                </a:solidFill>
              </a:rPr>
              <a:t>ή</a:t>
            </a:r>
            <a:r>
              <a:rPr lang="el-GR" sz="2800" b="1" dirty="0">
                <a:solidFill>
                  <a:schemeClr val="tx2"/>
                </a:solidFill>
              </a:rPr>
              <a:t> νόσος: </a:t>
            </a:r>
            <a:r>
              <a:rPr lang="en-US" sz="2800" b="1" dirty="0">
                <a:solidFill>
                  <a:schemeClr val="tx2"/>
                </a:solidFill>
              </a:rPr>
              <a:t>GLP-1RA</a:t>
            </a:r>
            <a:r>
              <a:rPr lang="el-GR" sz="2800" b="1" dirty="0">
                <a:solidFill>
                  <a:schemeClr val="tx2"/>
                </a:solidFill>
              </a:rPr>
              <a:t> / </a:t>
            </a:r>
            <a:r>
              <a:rPr lang="en-US" sz="2800" b="1" dirty="0">
                <a:solidFill>
                  <a:schemeClr val="tx2"/>
                </a:solidFill>
              </a:rPr>
              <a:t>SGLT2i</a:t>
            </a:r>
            <a:endParaRPr lang="el-GR" sz="2800" b="1" dirty="0">
              <a:solidFill>
                <a:schemeClr val="tx2"/>
              </a:solidFill>
            </a:endParaRPr>
          </a:p>
          <a:p>
            <a:pPr marL="914400" lvl="1" indent="-457200">
              <a:buFont typeface="Wingdings" pitchFamily="2" charset="2"/>
              <a:buChar char="ü"/>
            </a:pPr>
            <a:r>
              <a:rPr lang="el-GR" sz="2800" b="1" dirty="0" err="1">
                <a:solidFill>
                  <a:schemeClr val="tx2"/>
                </a:solidFill>
              </a:rPr>
              <a:t>Καρδιακ</a:t>
            </a:r>
            <a:r>
              <a:rPr lang="en-US" sz="2800" b="1" dirty="0" err="1">
                <a:solidFill>
                  <a:schemeClr val="tx2"/>
                </a:solidFill>
              </a:rPr>
              <a:t>ή</a:t>
            </a:r>
            <a:r>
              <a:rPr lang="el-GR" sz="2800" b="1" dirty="0">
                <a:solidFill>
                  <a:schemeClr val="tx2"/>
                </a:solidFill>
              </a:rPr>
              <a:t> / Νεφρική Νόσος: </a:t>
            </a:r>
            <a:r>
              <a:rPr lang="en-US" sz="2800" b="1" dirty="0">
                <a:solidFill>
                  <a:schemeClr val="tx2"/>
                </a:solidFill>
              </a:rPr>
              <a:t>SGLT-2i</a:t>
            </a:r>
            <a:endParaRPr lang="el-GR" sz="2800" b="1" dirty="0">
              <a:solidFill>
                <a:schemeClr val="tx2"/>
              </a:solidFill>
            </a:endParaRPr>
          </a:p>
        </p:txBody>
      </p:sp>
    </p:spTree>
    <p:custDataLst>
      <p:tags r:id="rId1"/>
    </p:custDataLst>
    <p:extLst>
      <p:ext uri="{BB962C8B-B14F-4D97-AF65-F5344CB8AC3E}">
        <p14:creationId xmlns:p14="http://schemas.microsoft.com/office/powerpoint/2010/main" val="54178039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500"/>
                                        <p:tgtEl>
                                          <p:spTgt spid="4">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animEffect transition="in" filter="fade">
                                      <p:cBhvr>
                                        <p:cTn id="15" dur="500"/>
                                        <p:tgtEl>
                                          <p:spTgt spid="4">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4">
                                            <p:txEl>
                                              <p:pRg st="3" end="3"/>
                                            </p:txEl>
                                          </p:spTgt>
                                        </p:tgtEl>
                                        <p:attrNameLst>
                                          <p:attrName>style.visibility</p:attrName>
                                        </p:attrNameLst>
                                      </p:cBhvr>
                                      <p:to>
                                        <p:strVal val="visible"/>
                                      </p:to>
                                    </p:set>
                                    <p:animEffect transition="in" filter="fade">
                                      <p:cBhvr>
                                        <p:cTn id="18" dur="500"/>
                                        <p:tgtEl>
                                          <p:spTgt spid="4">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4">
                                            <p:txEl>
                                              <p:pRg st="4" end="4"/>
                                            </p:txEl>
                                          </p:spTgt>
                                        </p:tgtEl>
                                        <p:attrNameLst>
                                          <p:attrName>style.visibility</p:attrName>
                                        </p:attrNameLst>
                                      </p:cBhvr>
                                      <p:to>
                                        <p:strVal val="visible"/>
                                      </p:to>
                                    </p:set>
                                    <p:animEffect transition="in" filter="fade">
                                      <p:cBhvr>
                                        <p:cTn id="23" dur="500"/>
                                        <p:tgtEl>
                                          <p:spTgt spid="4">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
                                            <p:txEl>
                                              <p:pRg st="5" end="5"/>
                                            </p:txEl>
                                          </p:spTgt>
                                        </p:tgtEl>
                                        <p:attrNameLst>
                                          <p:attrName>style.visibility</p:attrName>
                                        </p:attrNameLst>
                                      </p:cBhvr>
                                      <p:to>
                                        <p:strVal val="visible"/>
                                      </p:to>
                                    </p:set>
                                    <p:animEffect transition="in" filter="fade">
                                      <p:cBhvr>
                                        <p:cTn id="26" dur="500"/>
                                        <p:tgtEl>
                                          <p:spTgt spid="4">
                                            <p:txEl>
                                              <p:pRg st="5" end="5"/>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animEffect transition="in" filter="fade">
                                      <p:cBhvr>
                                        <p:cTn id="29" dur="500"/>
                                        <p:tgtEl>
                                          <p:spTgt spid="4">
                                            <p:txEl>
                                              <p:pRg st="6" end="6"/>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4">
                                            <p:txEl>
                                              <p:pRg st="7" end="7"/>
                                            </p:txEl>
                                          </p:spTgt>
                                        </p:tgtEl>
                                        <p:attrNameLst>
                                          <p:attrName>style.visibility</p:attrName>
                                        </p:attrNameLst>
                                      </p:cBhvr>
                                      <p:to>
                                        <p:strVal val="visible"/>
                                      </p:to>
                                    </p:set>
                                    <p:animEffect transition="in" filter="fade">
                                      <p:cBhvr>
                                        <p:cTn id="32" dur="5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4.7|3.7"/>
</p:tagLst>
</file>

<file path=ppt/tags/tag2.xml><?xml version="1.0" encoding="utf-8"?>
<p:tagLst xmlns:a="http://schemas.openxmlformats.org/drawingml/2006/main" xmlns:r="http://schemas.openxmlformats.org/officeDocument/2006/relationships" xmlns:p="http://schemas.openxmlformats.org/presentationml/2006/main">
  <p:tag name="TIMING" val="|14.3"/>
</p:tagLst>
</file>

<file path=ppt/tags/tag3.xml><?xml version="1.0" encoding="utf-8"?>
<p:tagLst xmlns:a="http://schemas.openxmlformats.org/drawingml/2006/main" xmlns:r="http://schemas.openxmlformats.org/officeDocument/2006/relationships" xmlns:p="http://schemas.openxmlformats.org/presentationml/2006/main">
  <p:tag name="TIMING" val="|11.5"/>
</p:tagLst>
</file>

<file path=ppt/tags/tag4.xml><?xml version="1.0" encoding="utf-8"?>
<p:tagLst xmlns:a="http://schemas.openxmlformats.org/drawingml/2006/main" xmlns:r="http://schemas.openxmlformats.org/officeDocument/2006/relationships" xmlns:p="http://schemas.openxmlformats.org/presentationml/2006/main">
  <p:tag name="TIMING" val="|20.4"/>
</p:tagLst>
</file>

<file path=ppt/tags/tag5.xml><?xml version="1.0" encoding="utf-8"?>
<p:tagLst xmlns:a="http://schemas.openxmlformats.org/drawingml/2006/main" xmlns:r="http://schemas.openxmlformats.org/officeDocument/2006/relationships" xmlns:p="http://schemas.openxmlformats.org/presentationml/2006/main">
  <p:tag name="TIMING" val="|34.2|12|19.7|5|2|4.8|23.3"/>
</p:tagLst>
</file>

<file path=ppt/tags/tag6.xml><?xml version="1.0" encoding="utf-8"?>
<p:tagLst xmlns:a="http://schemas.openxmlformats.org/drawingml/2006/main" xmlns:r="http://schemas.openxmlformats.org/officeDocument/2006/relationships" xmlns:p="http://schemas.openxmlformats.org/presentationml/2006/main">
  <p:tag name="TIMING" val="|14"/>
</p:tagLst>
</file>

<file path=ppt/tags/tag7.xml><?xml version="1.0" encoding="utf-8"?>
<p:tagLst xmlns:a="http://schemas.openxmlformats.org/drawingml/2006/main" xmlns:r="http://schemas.openxmlformats.org/officeDocument/2006/relationships" xmlns:p="http://schemas.openxmlformats.org/presentationml/2006/main">
  <p:tag name="TIMING" val="|7.7"/>
</p:tagLst>
</file>

<file path=ppt/tags/tag8.xml><?xml version="1.0" encoding="utf-8"?>
<p:tagLst xmlns:a="http://schemas.openxmlformats.org/drawingml/2006/main" xmlns:r="http://schemas.openxmlformats.org/officeDocument/2006/relationships" xmlns:p="http://schemas.openxmlformats.org/presentationml/2006/main">
  <p:tag name="TIMING" val="|17.8|27.8"/>
</p:tagLst>
</file>

<file path=ppt/tags/tag9.xml><?xml version="1.0" encoding="utf-8"?>
<p:tagLst xmlns:a="http://schemas.openxmlformats.org/drawingml/2006/main" xmlns:r="http://schemas.openxmlformats.org/officeDocument/2006/relationships" xmlns:p="http://schemas.openxmlformats.org/presentationml/2006/main">
  <p:tag name="TIMING" val="|23.8"/>
</p:tagLst>
</file>

<file path=ppt/tags/tag10.xml><?xml version="1.0" encoding="utf-8"?>
<p:tagLst xmlns:a="http://schemas.openxmlformats.org/drawingml/2006/main" xmlns:r="http://schemas.openxmlformats.org/officeDocument/2006/relationships" xmlns:p="http://schemas.openxmlformats.org/presentationml/2006/main">
  <p:tag name="TIMING" val="|14.8"/>
</p:tagLst>
</file>

<file path=ppt/tags/tag11.xml><?xml version="1.0" encoding="utf-8"?>
<p:tagLst xmlns:a="http://schemas.openxmlformats.org/drawingml/2006/main" xmlns:r="http://schemas.openxmlformats.org/officeDocument/2006/relationships" xmlns:p="http://schemas.openxmlformats.org/presentationml/2006/main">
  <p:tag name="TIMING" val="|22.8"/>
</p:tagLst>
</file>

<file path=ppt/tags/tag12.xml><?xml version="1.0" encoding="utf-8"?>
<p:tagLst xmlns:a="http://schemas.openxmlformats.org/drawingml/2006/main" xmlns:r="http://schemas.openxmlformats.org/officeDocument/2006/relationships" xmlns:p="http://schemas.openxmlformats.org/presentationml/2006/main">
  <p:tag name="TIMING" val="|25.2"/>
</p:tagLst>
</file>

<file path=ppt/tags/tag13.xml><?xml version="1.0" encoding="utf-8"?>
<p:tagLst xmlns:a="http://schemas.openxmlformats.org/drawingml/2006/main" xmlns:r="http://schemas.openxmlformats.org/officeDocument/2006/relationships" xmlns:p="http://schemas.openxmlformats.org/presentationml/2006/main">
  <p:tag name="AS_UNIQUEID" val="546"/>
</p:tagLst>
</file>

<file path=ppt/tags/tag14.xml><?xml version="1.0" encoding="utf-8"?>
<p:tagLst xmlns:a="http://schemas.openxmlformats.org/drawingml/2006/main" xmlns:r="http://schemas.openxmlformats.org/officeDocument/2006/relationships" xmlns:p="http://schemas.openxmlformats.org/presentationml/2006/main">
  <p:tag name="AS_UNIQUEID" val="551"/>
</p:tagLst>
</file>

<file path=ppt/tags/tag15.xml><?xml version="1.0" encoding="utf-8"?>
<p:tagLst xmlns:a="http://schemas.openxmlformats.org/drawingml/2006/main" xmlns:r="http://schemas.openxmlformats.org/officeDocument/2006/relationships" xmlns:p="http://schemas.openxmlformats.org/presentationml/2006/main">
  <p:tag name="TIMING" val="|32.2|22.6"/>
</p:tagLst>
</file>

<file path=ppt/tags/tag16.xml><?xml version="1.0" encoding="utf-8"?>
<p:tagLst xmlns:a="http://schemas.openxmlformats.org/drawingml/2006/main" xmlns:r="http://schemas.openxmlformats.org/officeDocument/2006/relationships" xmlns:p="http://schemas.openxmlformats.org/presentationml/2006/main">
  <p:tag name="TIMING" val="|5.6|10.1|16.6"/>
</p:tagLst>
</file>

<file path=ppt/tags/tag17.xml><?xml version="1.0" encoding="utf-8"?>
<p:tagLst xmlns:a="http://schemas.openxmlformats.org/drawingml/2006/main" xmlns:r="http://schemas.openxmlformats.org/officeDocument/2006/relationships" xmlns:p="http://schemas.openxmlformats.org/presentationml/2006/main">
  <p:tag name="TIMING" val="|49.5"/>
</p:tagLst>
</file>

<file path=ppt/tags/tag18.xml><?xml version="1.0" encoding="utf-8"?>
<p:tagLst xmlns:a="http://schemas.openxmlformats.org/drawingml/2006/main" xmlns:r="http://schemas.openxmlformats.org/officeDocument/2006/relationships" xmlns:p="http://schemas.openxmlformats.org/presentationml/2006/main">
  <p:tag name="TIMING" val="|8.5|6.8|18.7"/>
</p:tagLst>
</file>

<file path=ppt/tags/tag19.xml><?xml version="1.0" encoding="utf-8"?>
<p:tagLst xmlns:a="http://schemas.openxmlformats.org/drawingml/2006/main" xmlns:r="http://schemas.openxmlformats.org/officeDocument/2006/relationships" xmlns:p="http://schemas.openxmlformats.org/presentationml/2006/main">
  <p:tag name="TIMING" val="|5.7|4.4|24.5"/>
</p:tagLst>
</file>

<file path=ppt/theme/theme1.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Assessing viable brain - TAST2004">
  <a:themeElements>
    <a:clrScheme name="Assessing viable brain - TAST2004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Assessing viable brain - TAST2004">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Assessing viable brain - TAST2004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Assessing viable brain - TAST2004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Assessing viable brain - TAST2004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Assessing viable brain - TAST2004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Assessing viable brain - TAST2004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Assessing viable brain - TAST2004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Assessing viable brain - TAST2004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Θέμα του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24227</TotalTime>
  <Words>2299</Words>
  <Application>Microsoft Macintosh PowerPoint</Application>
  <PresentationFormat>Ευρεία οθόνη</PresentationFormat>
  <Paragraphs>344</Paragraphs>
  <Slides>46</Slides>
  <Notes>9</Notes>
  <HiddenSlides>4</HiddenSlides>
  <MMClips>0</MMClips>
  <ScaleCrop>false</ScaleCrop>
  <HeadingPairs>
    <vt:vector size="6" baseType="variant">
      <vt:variant>
        <vt:lpstr>Γραμματοσειρές που χρησιμοποιούνται</vt:lpstr>
      </vt:variant>
      <vt:variant>
        <vt:i4>9</vt:i4>
      </vt:variant>
      <vt:variant>
        <vt:lpstr>Θέμα</vt:lpstr>
      </vt:variant>
      <vt:variant>
        <vt:i4>2</vt:i4>
      </vt:variant>
      <vt:variant>
        <vt:lpstr>Τίτλοι διαφανειών</vt:lpstr>
      </vt:variant>
      <vt:variant>
        <vt:i4>46</vt:i4>
      </vt:variant>
    </vt:vector>
  </HeadingPairs>
  <TitlesOfParts>
    <vt:vector size="57" baseType="lpstr">
      <vt:lpstr>Γραμματοσειρά συστήματος, κανονικά</vt:lpstr>
      <vt:lpstr>AdvTTa9c1b374</vt:lpstr>
      <vt:lpstr>Arial</vt:lpstr>
      <vt:lpstr>Calibri</vt:lpstr>
      <vt:lpstr>Gill Sans</vt:lpstr>
      <vt:lpstr>Helvetica</vt:lpstr>
      <vt:lpstr>Tahoma</vt:lpstr>
      <vt:lpstr>Times New Roman</vt:lpstr>
      <vt:lpstr>Wingdings</vt:lpstr>
      <vt:lpstr>5_Office Theme</vt:lpstr>
      <vt:lpstr>Assessing viable brain - TAST2004</vt:lpstr>
      <vt:lpstr>Παρουσίαση του PowerPoint</vt:lpstr>
      <vt:lpstr>Παρουσίαση του PowerPoint</vt:lpstr>
      <vt:lpstr>Παρουσίαση του PowerPoint</vt:lpstr>
      <vt:lpstr>Πως θα προφυλάξω τον ασθενή μου από το να μην υποστεί ξανά ισχαιμικό εγκεφαλικό; </vt:lpstr>
      <vt:lpstr>Πως θα προφυλάξω τον ασθενή μου από το να μην υποστεί ξανά ισχαιμικό εγκεφαλικό; </vt:lpstr>
      <vt:lpstr>Πως θα προφυλάξω τον ασθενή μου από το να μην υποστεί ξανά ισχαιμικό εγκεφαλικό; </vt:lpstr>
      <vt:lpstr>Παρουσίαση του PowerPoint</vt:lpstr>
      <vt:lpstr>Secondary prevention trials of hypolipidemic therapy including patients with stroke as per protocol</vt:lpstr>
      <vt:lpstr>Secondary prevention trials of hypolipidemic therapy including patients with stroke as per protocol</vt:lpstr>
      <vt:lpstr>Παρουσίαση του PowerPoint</vt:lpstr>
      <vt:lpstr>LDL cholesterol treatment goals</vt:lpstr>
      <vt:lpstr>LDL cholesterol treatment goals</vt:lpstr>
      <vt:lpstr>LDL cholesterol treatment goals</vt:lpstr>
      <vt:lpstr>LDL cholesterol treatment goals</vt:lpstr>
      <vt:lpstr>Παρουσίαση του PowerPoint</vt:lpstr>
      <vt:lpstr>Πως θα προφυλάξω τον ασθενή μου από το να μην υποστεί ξανά ισχαιμικό εγκεφαλικό; </vt:lpstr>
      <vt:lpstr>Πως θα προφυλάξω τον ασθενή μου από το να μην υποστεί ξανά ισχαιμικό εγκεφαλικό; </vt:lpstr>
      <vt:lpstr>Hypertension is the most important modifiable risk factor INTERSTROKE 2</vt:lpstr>
      <vt:lpstr>Impact of BP reduction on stroke risk and CHD events in patients with a history of stroke</vt:lpstr>
      <vt:lpstr>Impact of BP treatment on stroke recurrence and CV death in patients with ischemic stroke</vt:lpstr>
      <vt:lpstr>Drug classes effect on recurrent strokes and cardiovascular events</vt:lpstr>
      <vt:lpstr>Drug classes effect on recurrent strokes and cardiovascular events</vt:lpstr>
      <vt:lpstr>Dual or single post stroke?</vt:lpstr>
      <vt:lpstr>Lower BP targets are more effective for the prevention of recurrent stroke and CV death – meta-analysis</vt:lpstr>
      <vt:lpstr>Effects of Intensive Blood Pressure Lowering on Recurrent Stroke</vt:lpstr>
      <vt:lpstr>Low and high BP levels are associated with increased risk of recurrent stroke – PRoFESS </vt:lpstr>
      <vt:lpstr>Παρουσίαση του PowerPoint</vt:lpstr>
      <vt:lpstr>One size can fit all…??</vt:lpstr>
      <vt:lpstr>Intensive Blood Pressure Lowering in lacunar stroke – SPS3</vt:lpstr>
      <vt:lpstr>BP and stroke risk in symptomatic carotid / intracranial stenosis</vt:lpstr>
      <vt:lpstr>BP and stroke risk in symptomatic carotid / intracranial stenosis</vt:lpstr>
      <vt:lpstr>Πως θα προφυλάξω τον ασθενή μου από το να μην υποστεί ξανά ισχαιμικό εγκεφαλικό; </vt:lpstr>
      <vt:lpstr>Πως θα προφυλάξω τον ασθενή μου από το να μην υποστεί ξανά ισχαιμικό εγκεφαλικό; </vt:lpstr>
      <vt:lpstr>Risk of stroke in individuals with diabetes  without Hx of vascular disease</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Πως θα προφυλάξω τον ασθενή μου από το να μην υποστεί ξανά ισχαιμικό εγκεφαλικό; </vt:lpstr>
      <vt:lpstr>Πως θα προφυλάξω τον ασθενή μου από το να μην υποστεί ξανά ισχαιμικό εγκεφαλικό;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Recommendations for lipid modification in patients with ischemic stroke:  a clinical guide by the Hellenic Stroke Organization (HSO) and the Hellenic Atherosclerosis Society (HAS)</dc:title>
  <dc:creator>CHARALAMPOS MILIONIS</dc:creator>
  <cp:lastModifiedBy>SAGRIS DIMITRIOS</cp:lastModifiedBy>
  <cp:revision>334</cp:revision>
  <dcterms:created xsi:type="dcterms:W3CDTF">2020-11-13T10:20:42Z</dcterms:created>
  <dcterms:modified xsi:type="dcterms:W3CDTF">2022-11-09T22:00:28Z</dcterms:modified>
</cp:coreProperties>
</file>