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9D44"/>
    <a:srgbClr val="0F4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Φωτεινό στυλ 3 - Έμφαση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64"/>
  </p:normalViewPr>
  <p:slideViewPr>
    <p:cSldViewPr snapToGrid="0">
      <p:cViewPr varScale="1">
        <p:scale>
          <a:sx n="90" d="100"/>
          <a:sy n="90" d="100"/>
        </p:scale>
        <p:origin x="23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45998D-F50B-FA7A-766F-0E5139C15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0941401-F310-6580-0EA7-AF5F56782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17B2F9C-7A26-B391-0130-DAF88B4BF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0DE1-8E70-8C42-98F4-0FDEE0135347}" type="datetimeFigureOut">
              <a:rPr lang="el-GR" smtClean="0"/>
              <a:t>1/5/23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0E6E4A3-230E-CF2B-FDC6-9D6498AB5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6D085E6-A8D6-F891-C076-1A567B311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BDF5-EB94-5F4D-A3FE-F03F7DF049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410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D9823E-00A9-C268-D93A-61F9B4245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484CEBB-E1AC-1445-7227-727780EB1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EB1E48E-BFBC-19A4-8CE3-C2D924066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0DE1-8E70-8C42-98F4-0FDEE0135347}" type="datetimeFigureOut">
              <a:rPr lang="el-GR" smtClean="0"/>
              <a:t>1/5/23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1DEE613-DB30-6415-095E-80D4BE31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7285016-987F-AD8F-E4F7-F66637BF1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BDF5-EB94-5F4D-A3FE-F03F7DF049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105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06DDBA0-3A75-BB23-7F06-1CA2B64C7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2411A52-8C71-13D6-5393-B9C0BC70E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A2B7E99-D4D1-A8FC-FA76-6674A25CC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0DE1-8E70-8C42-98F4-0FDEE0135347}" type="datetimeFigureOut">
              <a:rPr lang="el-GR" smtClean="0"/>
              <a:t>1/5/23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E6AC0D8-77E6-5885-F04A-436F5A7B5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228322C-9571-DF2C-7512-44C7347A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BDF5-EB94-5F4D-A3FE-F03F7DF049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713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3C9682-9150-3A9A-DB9B-54927125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A07565-8304-6197-5086-01C0B0149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E0A5BB4-A824-37A4-104E-878C47C88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0DE1-8E70-8C42-98F4-0FDEE0135347}" type="datetimeFigureOut">
              <a:rPr lang="el-GR" smtClean="0"/>
              <a:t>1/5/23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9F71609-C1C0-AF48-433B-D5EAD503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6C96FFB-D069-A0A6-2351-2081389A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BDF5-EB94-5F4D-A3FE-F03F7DF049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195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6B9CAA-FED0-DEC7-E0AA-C53A5E7A9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B88BD14-F17B-1B66-5256-27184C44E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8FF5207-8BB0-2E90-5A7F-ED797497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0DE1-8E70-8C42-98F4-0FDEE0135347}" type="datetimeFigureOut">
              <a:rPr lang="el-GR" smtClean="0"/>
              <a:t>1/5/23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E18D055-8271-AB6A-6BC9-61113ABF4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D5CE6B-3E91-0D7C-9768-02384EF0F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BDF5-EB94-5F4D-A3FE-F03F7DF049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07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858016-10D0-7B2C-A985-BA1102B2D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5DB1CC4-F422-FC91-2D54-A693B2570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F545292-F01C-B4D3-417A-3D2966118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AD4F1A0-20D2-D9E2-B8A4-3C3CFC1A5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0DE1-8E70-8C42-98F4-0FDEE0135347}" type="datetimeFigureOut">
              <a:rPr lang="el-GR" smtClean="0"/>
              <a:t>1/5/23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9F0FFE9-AB36-9172-D8AB-17F51EA9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7613D2C-CADF-8887-52AB-CCC27C100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BDF5-EB94-5F4D-A3FE-F03F7DF049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151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BFD7EB-F29E-95FF-6946-C84B72304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F61C7FA-AC7A-58A1-B044-30724F1A6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52E0911-247B-D847-5ADD-F4D7778AB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701D9E9-341F-D4BF-2C63-B3C033581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FAA46EF-1759-2C78-3550-03A48D5851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CF0D7D3-8052-FE18-A4E7-0C8A501F7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0DE1-8E70-8C42-98F4-0FDEE0135347}" type="datetimeFigureOut">
              <a:rPr lang="el-GR" smtClean="0"/>
              <a:t>1/5/23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F4556DC-6816-5060-F0D2-6857AC8C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B8DB6DC-F663-EDC2-8B05-116D4CDA1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BDF5-EB94-5F4D-A3FE-F03F7DF049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661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1515A3-45A5-DF4F-2B6B-A4628B8E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512950A-4136-B2C7-3F99-B14C963ED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0DE1-8E70-8C42-98F4-0FDEE0135347}" type="datetimeFigureOut">
              <a:rPr lang="el-GR" smtClean="0"/>
              <a:t>1/5/23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AFA82BC-69DB-5A1A-6353-B7D80B5F9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31DF480-9009-0A1F-9B82-162E2652E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BDF5-EB94-5F4D-A3FE-F03F7DF049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422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AFA9E45-4ED1-828F-DCD6-B1C2970B0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0DE1-8E70-8C42-98F4-0FDEE0135347}" type="datetimeFigureOut">
              <a:rPr lang="el-GR" smtClean="0"/>
              <a:t>1/5/23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04B3EA9-52D9-6C19-A079-588B189B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1E55990-CC72-80DA-074E-9CCF636A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BDF5-EB94-5F4D-A3FE-F03F7DF049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118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2760E1-FFF7-1E33-D813-17E8298EE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42C7FB-37EB-71DC-1DC2-2825E3DFC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258E461-E9D2-FBA5-2573-95E41F4CC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3F1D6C9-6375-7D47-91BD-4EF548EA2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0DE1-8E70-8C42-98F4-0FDEE0135347}" type="datetimeFigureOut">
              <a:rPr lang="el-GR" smtClean="0"/>
              <a:t>1/5/23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5B2ED73-B9F7-F2AD-240C-C15AB34AF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ACBC7EA-9E40-3F68-ED30-4614FF96F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BDF5-EB94-5F4D-A3FE-F03F7DF049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99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9B3C68-CB0E-BDC0-D005-97D16BBB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FF2FD7C-3BEF-CC26-C11E-F43F52652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A215BEF-33E0-A886-3A58-E6CC03F92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EBD20EF-90F8-E9D0-411B-2CE2528B2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0DE1-8E70-8C42-98F4-0FDEE0135347}" type="datetimeFigureOut">
              <a:rPr lang="el-GR" smtClean="0"/>
              <a:t>1/5/23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D7AD163-BE98-7565-13C6-DB33AE956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0C97073-D395-B532-B322-E9EA00F90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BDF5-EB94-5F4D-A3FE-F03F7DF049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48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38C9030-BF1C-C908-02A4-3791DF369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4526B07-F272-8BEC-16AD-618D1DDB8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76CE815-55EF-C994-B977-8CD80CE2B7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70DE1-8E70-8C42-98F4-0FDEE0135347}" type="datetimeFigureOut">
              <a:rPr lang="el-GR" smtClean="0"/>
              <a:t>1/5/23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08D01CE-3D6F-FA81-5653-C4D5A4FB8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857811-A887-CB8C-2912-34673B2A6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EBDF5-EB94-5F4D-A3FE-F03F7DF049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866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8AC19A89-A6B5-2A0A-A315-9F89DD3EB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1" t="6586" r="2750"/>
          <a:stretch/>
        </p:blipFill>
        <p:spPr>
          <a:xfrm>
            <a:off x="5116008" y="234366"/>
            <a:ext cx="7075992" cy="6389268"/>
          </a:xfrm>
          <a:prstGeom prst="rect">
            <a:avLst/>
          </a:prstGeom>
          <a:effectLst>
            <a:softEdge rad="288297"/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648AAE9-83FC-C735-206B-69D2103CD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812" y="0"/>
            <a:ext cx="1516196" cy="151619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3AB0782-08AB-5CC3-0448-B2E46F549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48217"/>
            <a:ext cx="3789642" cy="18126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814A3A-3665-7F02-DCB2-4439E9A8D631}"/>
              </a:ext>
            </a:extLst>
          </p:cNvPr>
          <p:cNvSpPr txBox="1"/>
          <p:nvPr/>
        </p:nvSpPr>
        <p:spPr>
          <a:xfrm>
            <a:off x="385590" y="1945320"/>
            <a:ext cx="458301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τιμές του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BNP </a:t>
            </a:r>
            <a:r>
              <a:rPr lang="el-GR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σημαντικά αυξημένες σε ασθενείς με </a:t>
            </a:r>
            <a:r>
              <a:rPr lang="el-GR" sz="19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παροξυσμική</a:t>
            </a:r>
            <a:r>
              <a:rPr lang="el-GR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κολπική μαρμαρυγή: </a:t>
            </a:r>
            <a:endParaRPr lang="en-US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l-GR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δεδομένα από τη μελέτη </a:t>
            </a:r>
            <a:r>
              <a:rPr lang="en-US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PLACEBO</a:t>
            </a:r>
            <a:endParaRPr lang="el-GR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E80549-BFEA-8835-71F4-BF3EE880A213}"/>
              </a:ext>
            </a:extLst>
          </p:cNvPr>
          <p:cNvSpPr txBox="1"/>
          <p:nvPr/>
        </p:nvSpPr>
        <p:spPr>
          <a:xfrm>
            <a:off x="385590" y="3794778"/>
            <a:ext cx="4583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Μπούλμπου</a:t>
            </a:r>
            <a:r>
              <a:rPr lang="en-US" sz="16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</a:t>
            </a:r>
            <a:r>
              <a:rPr lang="el-GR" sz="1600" baseline="300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l-GR" sz="16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Τσαρουχάς</a:t>
            </a:r>
            <a:r>
              <a:rPr lang="en-US" sz="16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</a:t>
            </a:r>
            <a:r>
              <a:rPr lang="el-GR" sz="1600" baseline="300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l-GR" sz="16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Παπαδόπουλος</a:t>
            </a:r>
            <a:r>
              <a:rPr lang="en-US" sz="16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Χρ.</a:t>
            </a:r>
            <a:r>
              <a:rPr lang="el-GR" sz="1600" baseline="300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l-GR" sz="16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Ζορμπάς Γ.</a:t>
            </a:r>
            <a:r>
              <a:rPr lang="el-GR" sz="1600" baseline="300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l-GR" sz="16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Βασιλικού Αικ.</a:t>
            </a:r>
            <a:r>
              <a:rPr lang="el-GR" sz="1600" baseline="300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l-GR" sz="16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1600" dirty="0" err="1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Βεργόπουλος</a:t>
            </a:r>
            <a:r>
              <a:rPr lang="el-GR" sz="16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Σ.</a:t>
            </a:r>
            <a:r>
              <a:rPr lang="el-GR" sz="1600" baseline="300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l-GR" sz="16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1600" b="1" u="sng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Πετρίδου Μ.</a:t>
            </a:r>
            <a:r>
              <a:rPr lang="el-GR" sz="1600" b="1" u="sng" baseline="300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l-GR" sz="16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Ευαγγελίου Α.</a:t>
            </a:r>
            <a:r>
              <a:rPr lang="el-GR" sz="1600" baseline="300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l-GR" sz="16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1600" dirty="0" err="1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Κοτζαδάμης</a:t>
            </a:r>
            <a:r>
              <a:rPr lang="el-GR" sz="16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Δ.</a:t>
            </a:r>
            <a:r>
              <a:rPr lang="el-GR" sz="1600" baseline="300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l-GR" sz="16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1600" dirty="0" err="1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Τσαβούσογλου</a:t>
            </a:r>
            <a:r>
              <a:rPr lang="el-GR" sz="16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Χ.</a:t>
            </a:r>
            <a:r>
              <a:rPr lang="el-GR" sz="1600" baseline="300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l-GR" sz="16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1600" dirty="0" err="1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Τουμπουρλέκα</a:t>
            </a:r>
            <a:r>
              <a:rPr lang="el-GR" sz="16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Μ.</a:t>
            </a:r>
            <a:r>
              <a:rPr lang="el-GR" sz="1600" baseline="300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l-GR" sz="16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1600" dirty="0" err="1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Γιαννακούλας</a:t>
            </a:r>
            <a:r>
              <a:rPr lang="el-GR" sz="16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Γ.</a:t>
            </a:r>
            <a:r>
              <a:rPr lang="el-GR" sz="1600" baseline="300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l-GR" sz="16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Βασιλικός Β.</a:t>
            </a:r>
            <a:r>
              <a:rPr lang="el-GR" sz="1600" baseline="30000" dirty="0">
                <a:solidFill>
                  <a:srgbClr val="0F49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endParaRPr lang="el-GR" sz="1600" dirty="0">
              <a:solidFill>
                <a:srgbClr val="0F499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714B26-20EB-3E6D-5402-450F6D6ABC0E}"/>
              </a:ext>
            </a:extLst>
          </p:cNvPr>
          <p:cNvSpPr txBox="1"/>
          <p:nvPr/>
        </p:nvSpPr>
        <p:spPr>
          <a:xfrm>
            <a:off x="539826" y="5628847"/>
            <a:ext cx="4274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Font typeface="+mj-lt"/>
              <a:buAutoNum type="arabicPeriod"/>
            </a:pPr>
            <a:r>
              <a:rPr lang="el-GR" sz="1400" b="1" dirty="0">
                <a:solidFill>
                  <a:srgbClr val="E29D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Γ’ Καρδιολογική Κλινική ΑΠΘ, ΓΝΘ «Ιπποκράτειο»</a:t>
            </a:r>
          </a:p>
          <a:p>
            <a:pPr marL="342900" lvl="0" indent="-342900" algn="ctr">
              <a:buFont typeface="+mj-lt"/>
              <a:buAutoNum type="arabicPeriod"/>
            </a:pPr>
            <a:r>
              <a:rPr lang="el-GR" sz="1400" b="1" dirty="0">
                <a:solidFill>
                  <a:srgbClr val="E29D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Β’ Καρδιολογική Κλινική ΑΠΘ, ΓΝΘ «Ιπποκράτειο»</a:t>
            </a:r>
          </a:p>
          <a:p>
            <a:pPr marL="342900" lvl="0" indent="-342900" algn="ctr">
              <a:buFont typeface="+mj-lt"/>
              <a:buAutoNum type="arabicPeriod"/>
            </a:pPr>
            <a:r>
              <a:rPr lang="el-GR" sz="1400" b="1" dirty="0">
                <a:solidFill>
                  <a:srgbClr val="E29D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Α’ Καρδιολογική Κλινική ΑΠΘ, ΠΓΝΘ ΑΧΕΠΑ</a:t>
            </a:r>
          </a:p>
        </p:txBody>
      </p:sp>
    </p:spTree>
    <p:extLst>
      <p:ext uri="{BB962C8B-B14F-4D97-AF65-F5344CB8AC3E}">
        <p14:creationId xmlns:p14="http://schemas.microsoft.com/office/powerpoint/2010/main" val="26845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D9651E-A329-CA71-A8C0-4E7495A24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Disclosures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16E260-C8FE-FFAA-6C4A-B47A47E3F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None</a:t>
            </a:r>
            <a:endParaRPr lang="el-GR" b="1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5E32EB1-C4FB-39BC-2E98-6555307D0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337" y="5586560"/>
            <a:ext cx="3789642" cy="181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9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686AC3-EA6B-5F19-2F79-0CDD7BA5D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Εισαγωγή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F93BB1-7A51-33ED-5C99-66B6A1B0C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295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BNP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νατριουρητικό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πεπτίδιο τύπου Β)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διαπιστώνεται αυξημένο σε σειρά παθήσεων του καρδιαγγειακού (καρδιακή ανεπάρκεια, κολπική μαρμαρυγή κ.α.)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Χρήσιμο εργαλείο στη διάγνωση και παρακολούθηση της πορείας αυτών των νοσημάτων 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στην κλινική πράξη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ασθενείς με μόνιμη κολπική μαρμαρυγή, οι τιμές του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BNP 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συνήθως 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αυξημένες - συνεπικουρεί στην πρόβλεψη της ανάπτυξης καρδιακής ανεπάρκειας σε αυτή την ομάδα ασθενών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Έχει αναφερθεί στη βιβλιογραφία αύξηση των τιμών του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BNP </a:t>
            </a:r>
            <a:r>
              <a:rPr lang="el-G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ασθενείς με </a:t>
            </a:r>
            <a:r>
              <a:rPr lang="el-G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παροξυσμική</a:t>
            </a:r>
            <a:r>
              <a:rPr lang="el-G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κολπική μαρμαρυγή κατά τη διάρκεια των </a:t>
            </a:r>
            <a:r>
              <a:rPr lang="el-G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αρρυθμικών</a:t>
            </a:r>
            <a:r>
              <a:rPr lang="el-G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επεισοδίων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ακριβής ρόλος της μέτρησης των επιπέδων του </a:t>
            </a:r>
            <a:r>
              <a:rPr lang="en-U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BNP </a:t>
            </a:r>
            <a:r>
              <a:rPr lang="el-GR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ασθενείς με ΠΚΜ μετά από σημαντική χρονική απόσταση από τον τελευταίο παροξυσμό ΚΜ δεν έχει πλήρως διαλευκανθεί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912882F-2050-8125-E7B2-415E56C7B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049" y="5586560"/>
            <a:ext cx="3789642" cy="181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C06D1D-CD9E-6C62-6E52-1BBD9CD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70C0"/>
                </a:solidFill>
              </a:rPr>
              <a:t>Σκοπός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8D36889-0F5C-92E4-65B3-FAC51DA15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049" y="5586560"/>
            <a:ext cx="3789642" cy="18126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4AB4AE-B1B1-2DAB-DA5D-B05A6E44BB19}"/>
              </a:ext>
            </a:extLst>
          </p:cNvPr>
          <p:cNvSpPr txBox="1"/>
          <p:nvPr/>
        </p:nvSpPr>
        <p:spPr>
          <a:xfrm>
            <a:off x="1893065" y="1853520"/>
            <a:ext cx="840587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</a:t>
            </a:r>
            <a:r>
              <a:rPr lang="el-G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 προσδιορίσουμε τα επίπεδα του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BNP </a:t>
            </a:r>
            <a:endParaRPr lang="el-G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l-G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ασθενείς με </a:t>
            </a:r>
            <a:r>
              <a:rPr lang="el-GR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παροξυσμική</a:t>
            </a:r>
            <a:r>
              <a:rPr lang="el-G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κολπική μαρμαρυγή,</a:t>
            </a:r>
            <a:r>
              <a:rPr lang="el-G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l-G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χωρίς καρδιακή ανεπάρκεια,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l-GR" sz="28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μετρημένα τουλάχιστον 2 εβδομάδες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l-GR" sz="28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το τελευταίο επεισόδιο κολπικής μαρμαρυγής</a:t>
            </a:r>
            <a:endParaRPr lang="el-GR" sz="2800" b="1" u="sng" dirty="0">
              <a:solidFill>
                <a:srgbClr val="C00000"/>
              </a:solidFill>
            </a:endParaRP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11798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BA9484-3812-8BF3-7705-3354F448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Μέθοδοι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6467902-3A14-1EB0-33A2-6B1F26FEF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7184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l-G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εδομένα από τη μελέτη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PLACEBO</a:t>
            </a:r>
            <a:r>
              <a:rPr lang="el-G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(«Πρόγνωση </a:t>
            </a:r>
            <a:r>
              <a:rPr lang="el-G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παροξυσμικής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κολπικής μαρμαρυγής βασισμένη σε </a:t>
            </a:r>
            <a:r>
              <a:rPr lang="el-G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εργοσπιρομετρικές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παραμέτρους, νεότερους </a:t>
            </a:r>
            <a:r>
              <a:rPr lang="el-G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υπερηχοκαρδιογραφικούς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βιοχημικούς δείκτες»,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NCT</a:t>
            </a:r>
            <a:r>
              <a:rPr lang="el-GR" sz="20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05246423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l-G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ονοκεντρική</a:t>
            </a:r>
            <a:r>
              <a:rPr lang="el-G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προοπτική μελέτη παρατήρησης </a:t>
            </a:r>
          </a:p>
          <a:p>
            <a:pPr algn="just">
              <a:lnSpc>
                <a:spcPct val="150000"/>
              </a:lnSpc>
            </a:pP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Στόχος η αποσαφήνιση του προγνωστικού ρόλου της </a:t>
            </a:r>
            <a:r>
              <a:rPr lang="el-G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καρδιοαναπνευστικής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δοκιμασίας κόπωσης (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CPET)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στους μελλοντικούς παροξυσμούς της </a:t>
            </a:r>
            <a:r>
              <a:rPr lang="el-G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κολπικ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ή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ς μαρμαρυγής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l-GR" sz="36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D562E36-9122-2084-DCA4-ABD8B5571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049" y="5586560"/>
            <a:ext cx="3789642" cy="181263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D2822A1E-3CAC-5EF0-55FB-6341C394A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250" y="1266418"/>
            <a:ext cx="6874449" cy="41224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3B9784EB-9C87-50B2-0498-2F80B8048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0" y="378124"/>
            <a:ext cx="3293967" cy="8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13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B63A56-6DC1-0703-B04B-738DF6D5B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Αποτελέσματα 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547E8B-7153-3F24-F765-21969A1E8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081" y="2141537"/>
            <a:ext cx="10891838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Πληθυσμός: </a:t>
            </a:r>
            <a:r>
              <a:rPr lang="el-G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54 ασθενείς με ΠΚΜ και 30 υγιή άτομα (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controls)</a:t>
            </a:r>
            <a:endParaRPr lang="el-GR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l-G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l-G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έτρηση του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BNP </a:t>
            </a:r>
            <a:r>
              <a:rPr lang="el-G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τουλάχιστον 2 εβδομάδες μετά τον τελευταίο παροξυσμό κολπικής μαρμαρυγής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Στατιστική σημαντικότητα: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&lt;0.05</a:t>
            </a:r>
          </a:p>
          <a:p>
            <a:pPr>
              <a:lnSpc>
                <a:spcPct val="150000"/>
              </a:lnSpc>
            </a:pPr>
            <a:endParaRPr lang="el-GR" sz="32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E333851-D6EF-F3B3-E784-E0D7B5ED1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049" y="5586560"/>
            <a:ext cx="3789642" cy="181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3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5A3CC1-88B0-0793-16AD-9CE8E935C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Αποτελέσματα ΙΙ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D5EF1B56-AEEB-88B3-A356-CCB3AB0818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596724"/>
              </p:ext>
            </p:extLst>
          </p:nvPr>
        </p:nvGraphicFramePr>
        <p:xfrm>
          <a:off x="838200" y="1466313"/>
          <a:ext cx="10134600" cy="466344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299895">
                  <a:extLst>
                    <a:ext uri="{9D8B030D-6E8A-4147-A177-3AD203B41FA5}">
                      <a16:colId xmlns:a16="http://schemas.microsoft.com/office/drawing/2014/main" val="1729545973"/>
                    </a:ext>
                  </a:extLst>
                </a:gridCol>
                <a:gridCol w="2984089">
                  <a:extLst>
                    <a:ext uri="{9D8B030D-6E8A-4147-A177-3AD203B41FA5}">
                      <a16:colId xmlns:a16="http://schemas.microsoft.com/office/drawing/2014/main" val="3013534151"/>
                    </a:ext>
                  </a:extLst>
                </a:gridCol>
                <a:gridCol w="2355801">
                  <a:extLst>
                    <a:ext uri="{9D8B030D-6E8A-4147-A177-3AD203B41FA5}">
                      <a16:colId xmlns:a16="http://schemas.microsoft.com/office/drawing/2014/main" val="517031304"/>
                    </a:ext>
                  </a:extLst>
                </a:gridCol>
                <a:gridCol w="1494815">
                  <a:extLst>
                    <a:ext uri="{9D8B030D-6E8A-4147-A177-3AD203B41FA5}">
                      <a16:colId xmlns:a16="http://schemas.microsoft.com/office/drawing/2014/main" val="3955109895"/>
                    </a:ext>
                  </a:extLst>
                </a:gridCol>
              </a:tblGrid>
              <a:tr h="273415"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Μεταβλητή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Ασθενείς με ΠΚΜ</a:t>
                      </a:r>
                      <a:r>
                        <a:rPr lang="en-US" sz="1800">
                          <a:effectLst/>
                        </a:rPr>
                        <a:t> (n=54)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Υγιή άτομα</a:t>
                      </a:r>
                      <a:r>
                        <a:rPr lang="en-US" sz="1800">
                          <a:effectLst/>
                        </a:rPr>
                        <a:t> (n=30)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p-value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6744884"/>
                  </a:ext>
                </a:extLst>
              </a:tr>
              <a:tr h="273415"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Ηλικία (έτη)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60.4 (13.8)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51 (26.6)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&lt;0.001</a:t>
                      </a:r>
                      <a:endParaRPr lang="el-G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8421137"/>
                  </a:ext>
                </a:extLst>
              </a:tr>
              <a:tr h="273415">
                <a:tc>
                  <a:txBody>
                    <a:bodyPr/>
                    <a:lstStyle/>
                    <a:p>
                      <a:pPr algn="ctr">
                        <a:tabLst>
                          <a:tab pos="694690" algn="ctr"/>
                        </a:tabLst>
                      </a:pPr>
                      <a:r>
                        <a:rPr lang="el-GR" sz="1800">
                          <a:effectLst/>
                        </a:rPr>
                        <a:t>Θήλυ φύλο </a:t>
                      </a:r>
                      <a:r>
                        <a:rPr lang="en-US" sz="1800">
                          <a:effectLst/>
                        </a:rPr>
                        <a:t>(%)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46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51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0.080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3527598"/>
                  </a:ext>
                </a:extLst>
              </a:tr>
              <a:tr h="2734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BMI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27.8 (4.7)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25.5 (4.7)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0.031</a:t>
                      </a:r>
                      <a:endParaRPr lang="el-G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2682855"/>
                  </a:ext>
                </a:extLst>
              </a:tr>
              <a:tr h="273415"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Κάπνισμα</a:t>
                      </a:r>
                      <a:r>
                        <a:rPr lang="en-US" sz="1800">
                          <a:effectLst/>
                        </a:rPr>
                        <a:t> (n)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18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11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0.758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9173352"/>
                  </a:ext>
                </a:extLst>
              </a:tr>
              <a:tr h="273415"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Σακχαρώδης διαβήτης </a:t>
                      </a:r>
                      <a:r>
                        <a:rPr lang="en-US" sz="1800">
                          <a:effectLst/>
                        </a:rPr>
                        <a:t>(n)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6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0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0.058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3588882"/>
                  </a:ext>
                </a:extLst>
              </a:tr>
              <a:tr h="273415"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Υπέρταση</a:t>
                      </a:r>
                      <a:r>
                        <a:rPr lang="en-US" sz="1800">
                          <a:effectLst/>
                        </a:rPr>
                        <a:t> (n)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25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3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0.001</a:t>
                      </a:r>
                      <a:endParaRPr lang="el-G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0493779"/>
                  </a:ext>
                </a:extLst>
              </a:tr>
              <a:tr h="273415"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Δυσλιπιδαιμία</a:t>
                      </a:r>
                      <a:r>
                        <a:rPr lang="en-US" sz="1800">
                          <a:effectLst/>
                        </a:rPr>
                        <a:t> (n)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28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7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0.011</a:t>
                      </a:r>
                      <a:endParaRPr lang="el-G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2362488"/>
                  </a:ext>
                </a:extLst>
              </a:tr>
              <a:tr h="273415"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Κατανάλωση αλκοόλ</a:t>
                      </a:r>
                      <a:r>
                        <a:rPr lang="en-US" sz="1800">
                          <a:effectLst/>
                        </a:rPr>
                        <a:t> (n)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29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19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0.393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2736169"/>
                  </a:ext>
                </a:extLst>
              </a:tr>
              <a:tr h="273415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effectLst/>
                        </a:rPr>
                        <a:t>Άσκηση, όλα τα είδη (</a:t>
                      </a:r>
                      <a:r>
                        <a:rPr lang="en-US" sz="1800" dirty="0">
                          <a:effectLst/>
                        </a:rPr>
                        <a:t>n</a:t>
                      </a:r>
                      <a:r>
                        <a:rPr lang="el-GR" sz="1800" dirty="0">
                          <a:effectLst/>
                        </a:rPr>
                        <a:t>)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38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22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0.773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2438877"/>
                  </a:ext>
                </a:extLst>
              </a:tr>
              <a:tr h="273415"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Καρδιακή ανεπάρκεια </a:t>
                      </a:r>
                      <a:r>
                        <a:rPr lang="en-US" sz="1800">
                          <a:effectLst/>
                        </a:rPr>
                        <a:t>(n)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0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0.453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7130728"/>
                  </a:ext>
                </a:extLst>
              </a:tr>
              <a:tr h="273415"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Στεφανιαία νόσος </a:t>
                      </a:r>
                      <a:r>
                        <a:rPr lang="en-US" sz="1800">
                          <a:effectLst/>
                        </a:rPr>
                        <a:t>(n)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0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0.453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0779988"/>
                  </a:ext>
                </a:extLst>
              </a:tr>
              <a:tr h="273415"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Θυρεοειδικό νόσημα </a:t>
                      </a:r>
                      <a:r>
                        <a:rPr lang="en-US" sz="1800">
                          <a:effectLst/>
                        </a:rPr>
                        <a:t>(n)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10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3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0.301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8540628"/>
                  </a:ext>
                </a:extLst>
              </a:tr>
              <a:tr h="273415"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Αιμοσφαιρίνη</a:t>
                      </a:r>
                      <a:r>
                        <a:rPr lang="en-US" sz="1800">
                          <a:effectLst/>
                        </a:rPr>
                        <a:t> (mg/dL)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13.4±1.1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14±1.3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0.077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1165187"/>
                  </a:ext>
                </a:extLst>
              </a:tr>
              <a:tr h="27341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RDW (%)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13.6 (0.9</a:t>
                      </a:r>
                      <a:r>
                        <a:rPr lang="en-US" sz="1800">
                          <a:effectLst/>
                        </a:rPr>
                        <a:t>)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13.4 </a:t>
                      </a:r>
                      <a:r>
                        <a:rPr lang="en-US" sz="1800">
                          <a:effectLst/>
                        </a:rPr>
                        <a:t>(</a:t>
                      </a:r>
                      <a:r>
                        <a:rPr lang="el-GR" sz="1800">
                          <a:effectLst/>
                        </a:rPr>
                        <a:t>0.9</a:t>
                      </a:r>
                      <a:r>
                        <a:rPr lang="en-US" sz="1800">
                          <a:effectLst/>
                        </a:rPr>
                        <a:t>)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0.019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4740708"/>
                  </a:ext>
                </a:extLst>
              </a:tr>
              <a:tr h="27341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Hs-cTnI (pg/mL)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2.7 (2.4</a:t>
                      </a:r>
                      <a:r>
                        <a:rPr lang="en-US" sz="1800">
                          <a:effectLst/>
                        </a:rPr>
                        <a:t>)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2.7 </a:t>
                      </a:r>
                      <a:r>
                        <a:rPr lang="en-US" sz="1800">
                          <a:effectLst/>
                        </a:rPr>
                        <a:t>(</a:t>
                      </a:r>
                      <a:r>
                        <a:rPr lang="el-GR" sz="1800">
                          <a:effectLst/>
                        </a:rPr>
                        <a:t>2.5</a:t>
                      </a:r>
                      <a:r>
                        <a:rPr lang="en-US" sz="1800">
                          <a:effectLst/>
                        </a:rPr>
                        <a:t>)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0.900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7240015"/>
                  </a:ext>
                </a:extLst>
              </a:tr>
              <a:tr h="27341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BNP (pg/mL)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effectLst/>
                        </a:rPr>
                        <a:t>63 </a:t>
                      </a: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l-GR" sz="1800" dirty="0">
                          <a:effectLst/>
                        </a:rPr>
                        <a:t>91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effectLst/>
                        </a:rPr>
                        <a:t>25 </a:t>
                      </a: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l-GR" sz="1800" dirty="0">
                          <a:effectLst/>
                        </a:rPr>
                        <a:t>16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&lt;0.001</a:t>
                      </a:r>
                      <a:endParaRPr lang="el-G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8618554"/>
                  </a:ext>
                </a:extLst>
              </a:tr>
            </a:tbl>
          </a:graphicData>
        </a:graphic>
      </p:graphicFrame>
      <p:pic>
        <p:nvPicPr>
          <p:cNvPr id="6" name="Εικόνα 5">
            <a:extLst>
              <a:ext uri="{FF2B5EF4-FFF2-40B4-BE49-F238E27FC236}">
                <a16:creationId xmlns:a16="http://schemas.microsoft.com/office/drawing/2014/main" id="{3C69601E-07A5-964A-1833-D0EC38056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049" y="5586560"/>
            <a:ext cx="3789642" cy="181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3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961464-23AD-F340-4871-5A851E141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Συμπεράσματα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386E5F7-8513-0E72-6C97-38C4C9893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295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αποτελέσματα της ανάλυσής μας δείχνουν </a:t>
            </a:r>
            <a:r>
              <a:rPr lang="el-GR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σημαντικά αυξημένα επίπεδα </a:t>
            </a:r>
            <a:r>
              <a:rPr lang="en-US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BNP</a:t>
            </a:r>
            <a:r>
              <a:rPr lang="el-GR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σε ασθενείς με </a:t>
            </a:r>
            <a:r>
              <a:rPr lang="el-GR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παροξυσμική</a:t>
            </a:r>
            <a:r>
              <a:rPr lang="el-GR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κολπική μαρμαρυγή συγκριτικά με υγιή άτομα, σε μετρήσεις τουλάχιστον 2 εβδομάδες μετά το τελευταίο επεισόδιο κολπικής μαρμαρυγής</a:t>
            </a:r>
          </a:p>
          <a:p>
            <a:pPr algn="just">
              <a:lnSpc>
                <a:spcPct val="150000"/>
              </a:lnSpc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ημαντική υπερφόρτωση των καρδιακών κοιλοτήτων σε αυτούς τους ασθενείς (οφείλεται ίσως και στην παρουσία περισσότερων </a:t>
            </a:r>
            <a:r>
              <a:rPr lang="el-G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συννοσηροτήτων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αλλά και στη μεγαλύτερη ηλικία)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τιμές του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BNP</a:t>
            </a:r>
            <a:r>
              <a:rPr lang="el-GR" sz="24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ίσως και σε συνδυασμό με σειρά άλλων μεταβλητών, πιθανόν να μπορούν να προβλέψουν τους μελλοντικούς παροξυσμούς κολπικής μαρμαρυγής</a:t>
            </a:r>
          </a:p>
          <a:p>
            <a:pPr>
              <a:lnSpc>
                <a:spcPct val="150000"/>
              </a:lnSpc>
            </a:pPr>
            <a:endParaRPr lang="el-GR" sz="36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7CA4281-1EFB-D427-154D-6D3BDFD07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049" y="5586560"/>
            <a:ext cx="3789642" cy="181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55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3CD42C-2F3D-A086-A7FE-38D718DDF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422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/>
              <a:t>Σας ευχαριστώ για την προσοχή σας!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3A187F6-496B-817A-7FC0-ADC851446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722" y="2505076"/>
            <a:ext cx="4420555" cy="211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3287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600</Words>
  <Application>Microsoft Macintosh PowerPoint</Application>
  <PresentationFormat>Ευρεία οθόνη</PresentationFormat>
  <Paragraphs>102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Θέμα του Office</vt:lpstr>
      <vt:lpstr>Παρουσίαση του PowerPoint</vt:lpstr>
      <vt:lpstr>Disclosures</vt:lpstr>
      <vt:lpstr>Εισαγωγή</vt:lpstr>
      <vt:lpstr>Σκοπός</vt:lpstr>
      <vt:lpstr>Μέθοδοι</vt:lpstr>
      <vt:lpstr>Αποτελέσματα Ι</vt:lpstr>
      <vt:lpstr>Αποτελέσματα ΙΙ</vt:lpstr>
      <vt:lpstr>Συμπεράσματα</vt:lpstr>
      <vt:lpstr>Σας ευχαριστώ για την προσοχή σας!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Aristi Boulmpou</dc:creator>
  <cp:lastModifiedBy>Aristi Boulmpou</cp:lastModifiedBy>
  <cp:revision>2</cp:revision>
  <dcterms:created xsi:type="dcterms:W3CDTF">2023-05-01T19:27:39Z</dcterms:created>
  <dcterms:modified xsi:type="dcterms:W3CDTF">2023-05-01T20:15:33Z</dcterms:modified>
</cp:coreProperties>
</file>