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7" r:id="rId3"/>
    <p:sldId id="288" r:id="rId4"/>
    <p:sldId id="289" r:id="rId5"/>
    <p:sldId id="301" r:id="rId6"/>
    <p:sldId id="321" r:id="rId7"/>
    <p:sldId id="322" r:id="rId8"/>
    <p:sldId id="291" r:id="rId9"/>
    <p:sldId id="298" r:id="rId10"/>
    <p:sldId id="296" r:id="rId11"/>
    <p:sldId id="307" r:id="rId12"/>
    <p:sldId id="309" r:id="rId13"/>
    <p:sldId id="304" r:id="rId14"/>
    <p:sldId id="315" r:id="rId15"/>
    <p:sldId id="305" r:id="rId16"/>
    <p:sldId id="299" r:id="rId17"/>
    <p:sldId id="283" r:id="rId18"/>
    <p:sldId id="314" r:id="rId19"/>
    <p:sldId id="285" r:id="rId20"/>
    <p:sldId id="312" r:id="rId21"/>
    <p:sldId id="313" r:id="rId22"/>
    <p:sldId id="319" r:id="rId23"/>
    <p:sldId id="320" r:id="rId24"/>
    <p:sldId id="323" r:id="rId25"/>
    <p:sldId id="286" r:id="rId26"/>
    <p:sldId id="324" r:id="rId2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5/5/2023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endParaRPr lang="el-GR" dirty="0"/>
          </a:p>
        </p:txBody>
      </p:sp>
      <p:pic>
        <p:nvPicPr>
          <p:cNvPr id="1026" name="Picture 2" descr="C:\Users\lenia\Documents\ΣΥΝΕΔΡΙΑ\ΟΜΑΔΕΣ ΕΡΓΑΣΙΑΣ\ΟΜΑΔΕΣ ΕΡΓΑΣΙΑΣ 2023\ιΠΠΟΚΡΑΕΤΙΟ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29256" y="2714620"/>
            <a:ext cx="3143272" cy="3143272"/>
          </a:xfrm>
          <a:prstGeom prst="rect">
            <a:avLst/>
          </a:prstGeom>
          <a:noFill/>
        </p:spPr>
      </p:pic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357158" y="1714488"/>
            <a:ext cx="4038600" cy="4525963"/>
          </a:xfrm>
        </p:spPr>
        <p:txBody>
          <a:bodyPr/>
          <a:lstStyle/>
          <a:p>
            <a:pPr algn="ctr">
              <a:buNone/>
            </a:pPr>
            <a:endParaRPr lang="el-GR" sz="2400" i="1" u="sng" dirty="0" smtClean="0"/>
          </a:p>
          <a:p>
            <a:pPr algn="ctr">
              <a:buNone/>
            </a:pPr>
            <a:endParaRPr lang="el-GR" sz="2400" i="1" u="sng" dirty="0" smtClean="0"/>
          </a:p>
          <a:p>
            <a:pPr marL="0" indent="0">
              <a:buNone/>
            </a:pPr>
            <a:r>
              <a:rPr lang="el-GR" sz="2400" i="1" u="sng" dirty="0" smtClean="0"/>
              <a:t>ΜΥΟΚΑΡΔΙΑΚΉ  ΙΝΩΣΗ  ΚΑΙ ΚΟΙΛΙΑΚΈΣ  ΑΡΡΥΘΜΊΕΣ  ΣΕ ΔΙΑΤΑΤΙΚΉ  ΜΥΟΚΑΡΔΙΟΠΆΘΕΙΑ</a:t>
            </a:r>
            <a:r>
              <a:rPr lang="en-US" sz="2400" i="1" u="sng" dirty="0" smtClean="0"/>
              <a:t> </a:t>
            </a:r>
            <a:endParaRPr lang="el-GR" sz="2400" i="1" u="sng" dirty="0" smtClean="0"/>
          </a:p>
          <a:p>
            <a:pPr algn="ctr">
              <a:buNone/>
            </a:pPr>
            <a:endParaRPr lang="el-GR" sz="2400" i="1" u="sng" dirty="0" smtClean="0"/>
          </a:p>
          <a:p>
            <a:pPr algn="r">
              <a:buNone/>
            </a:pPr>
            <a:r>
              <a:rPr lang="el-GR" sz="2400" i="1" dirty="0" smtClean="0"/>
              <a:t>Γ.ΣΤΑΥΡΟΠΟΥΛΟΣ</a:t>
            </a:r>
          </a:p>
          <a:p>
            <a:pPr algn="r">
              <a:buNone/>
            </a:pPr>
            <a:r>
              <a:rPr lang="el-GR" sz="2400" i="1" dirty="0" smtClean="0"/>
              <a:t>Β΄ΚΚ</a:t>
            </a:r>
            <a:endParaRPr lang="en-US" sz="2400" i="1" dirty="0" smtClean="0"/>
          </a:p>
          <a:p>
            <a:pPr algn="ctr">
              <a:buNone/>
            </a:pPr>
            <a:endParaRPr lang="en-US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gency FB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290"/>
            <a:ext cx="6034004" cy="136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000" b="1" dirty="0" smtClean="0">
                <a:latin typeface="Agency FB" pitchFamily="34" charset="0"/>
              </a:rPr>
              <a:t>Scar distribution</a:t>
            </a:r>
            <a:r>
              <a:rPr lang="en-US" sz="2000" dirty="0" smtClean="0">
                <a:latin typeface="Agency FB" pitchFamily="34" charset="0"/>
              </a:rPr>
              <a:t>:</a:t>
            </a:r>
            <a:br>
              <a:rPr lang="en-US" sz="2000" dirty="0" smtClean="0">
                <a:latin typeface="Agency FB" pitchFamily="34" charset="0"/>
              </a:rPr>
            </a:br>
            <a:r>
              <a:rPr lang="en-US" sz="2000" dirty="0" smtClean="0">
                <a:latin typeface="Agency FB" pitchFamily="34" charset="0"/>
              </a:rPr>
              <a:t>Near a </a:t>
            </a:r>
            <a:r>
              <a:rPr lang="en-US" sz="2000" b="1" dirty="0" smtClean="0">
                <a:latin typeface="Agency FB" pitchFamily="34" charset="0"/>
              </a:rPr>
              <a:t>valve structure </a:t>
            </a:r>
            <a:r>
              <a:rPr lang="en-US" sz="2000" dirty="0" smtClean="0">
                <a:latin typeface="Agency FB" pitchFamily="34" charset="0"/>
              </a:rPr>
              <a:t>regardless of type of </a:t>
            </a:r>
            <a:r>
              <a:rPr lang="en-US" sz="2000" dirty="0" err="1" smtClean="0">
                <a:latin typeface="Agency FB" pitchFamily="34" charset="0"/>
              </a:rPr>
              <a:t>cardiomyopathy</a:t>
            </a:r>
            <a:r>
              <a:rPr lang="en-US" sz="2000" dirty="0" smtClean="0">
                <a:latin typeface="Agency FB" pitchFamily="34" charset="0"/>
              </a:rPr>
              <a:t> process</a:t>
            </a:r>
            <a:endParaRPr lang="el-GR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3786214" cy="213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857364"/>
            <a:ext cx="4067181" cy="391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000372"/>
            <a:ext cx="4357718" cy="252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sz="2400" dirty="0" smtClean="0">
              <a:latin typeface="Agency FB" pitchFamily="34" charset="0"/>
            </a:endParaRPr>
          </a:p>
          <a:p>
            <a:pPr algn="just"/>
            <a:r>
              <a:rPr lang="en-US" sz="2400" dirty="0" err="1" smtClean="0">
                <a:latin typeface="Agency FB" pitchFamily="34" charset="0"/>
              </a:rPr>
              <a:t>Overexpression</a:t>
            </a:r>
            <a:r>
              <a:rPr lang="en-US" sz="2400" dirty="0" smtClean="0">
                <a:latin typeface="Agency FB" pitchFamily="34" charset="0"/>
              </a:rPr>
              <a:t> of a healing response to a more generalized inflammatory response- mechanical stress? </a:t>
            </a:r>
          </a:p>
          <a:p>
            <a:pPr algn="just"/>
            <a:endParaRPr lang="en-US" sz="2400" dirty="0" smtClean="0">
              <a:latin typeface="Agency FB" pitchFamily="34" charset="0"/>
            </a:endParaRPr>
          </a:p>
          <a:p>
            <a:pPr algn="just"/>
            <a:r>
              <a:rPr lang="en-US" sz="2400" dirty="0" smtClean="0">
                <a:latin typeface="Agency FB" pitchFamily="34" charset="0"/>
              </a:rPr>
              <a:t>Fibroblasts more available in proximity to the valve structures?</a:t>
            </a:r>
          </a:p>
          <a:p>
            <a:pPr algn="just"/>
            <a:endParaRPr lang="en-US" sz="2400" dirty="0" smtClean="0">
              <a:latin typeface="Agency FB" pitchFamily="34" charset="0"/>
            </a:endParaRPr>
          </a:p>
          <a:p>
            <a:pPr marL="355600" indent="-355600" algn="just"/>
            <a:r>
              <a:rPr lang="en-US" sz="2400" dirty="0" smtClean="0">
                <a:latin typeface="Agency FB" pitchFamily="34" charset="0"/>
              </a:rPr>
              <a:t>Similar manifest pathogenesis with </a:t>
            </a:r>
            <a:r>
              <a:rPr lang="en-US" sz="2400" b="1" dirty="0" smtClean="0">
                <a:latin typeface="Agency FB" pitchFamily="34" charset="0"/>
              </a:rPr>
              <a:t>apical aneurysm </a:t>
            </a:r>
            <a:r>
              <a:rPr lang="en-US" sz="2400" dirty="0" smtClean="0">
                <a:latin typeface="Agency FB" pitchFamily="34" charset="0"/>
              </a:rPr>
              <a:t>and </a:t>
            </a:r>
            <a:r>
              <a:rPr lang="en-US" sz="2400" b="1" dirty="0" err="1" smtClean="0">
                <a:latin typeface="Agency FB" pitchFamily="34" charset="0"/>
              </a:rPr>
              <a:t>perimitral</a:t>
            </a:r>
            <a:r>
              <a:rPr lang="en-US" sz="2400" b="1" dirty="0" smtClean="0">
                <a:latin typeface="Agency FB" pitchFamily="34" charset="0"/>
              </a:rPr>
              <a:t> valve endocardial and epicardial scar as the substrate for </a:t>
            </a:r>
            <a:r>
              <a:rPr lang="en-US" sz="2400" b="1" dirty="0" err="1" smtClean="0">
                <a:latin typeface="Agency FB" pitchFamily="34" charset="0"/>
              </a:rPr>
              <a:t>monomorphic</a:t>
            </a:r>
            <a:r>
              <a:rPr lang="en-US" sz="2400" b="1" dirty="0" smtClean="0">
                <a:latin typeface="Agency FB" pitchFamily="34" charset="0"/>
              </a:rPr>
              <a:t> VT </a:t>
            </a:r>
            <a:r>
              <a:rPr lang="en-US" sz="2400" dirty="0" smtClean="0">
                <a:latin typeface="Agency FB" pitchFamily="34" charset="0"/>
              </a:rPr>
              <a:t>in the setting of chronic </a:t>
            </a:r>
            <a:r>
              <a:rPr lang="en-US" sz="2400" dirty="0" err="1" smtClean="0">
                <a:latin typeface="Agency FB" pitchFamily="34" charset="0"/>
              </a:rPr>
              <a:t>Chagasic</a:t>
            </a:r>
            <a:r>
              <a:rPr lang="en-US" sz="2400" dirty="0" smtClean="0">
                <a:latin typeface="Agency FB" pitchFamily="34" charset="0"/>
              </a:rPr>
              <a:t> heart disease</a:t>
            </a:r>
          </a:p>
          <a:p>
            <a:endParaRPr lang="el-GR" sz="2400" dirty="0"/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Agency FB" pitchFamily="34" charset="0"/>
              </a:rPr>
              <a:t>Scar distribution</a:t>
            </a:r>
            <a:r>
              <a:rPr lang="en-US" sz="2800" dirty="0" smtClean="0">
                <a:latin typeface="Agency FB" pitchFamily="34" charset="0"/>
              </a:rPr>
              <a:t>:</a:t>
            </a:r>
            <a:br>
              <a:rPr lang="en-US" sz="2800" dirty="0" smtClean="0">
                <a:latin typeface="Agency FB" pitchFamily="34" charset="0"/>
              </a:rPr>
            </a:br>
            <a:r>
              <a:rPr lang="en-US" sz="2800" dirty="0" smtClean="0">
                <a:latin typeface="Agency FB" pitchFamily="34" charset="0"/>
              </a:rPr>
              <a:t>Near a </a:t>
            </a:r>
            <a:r>
              <a:rPr lang="en-US" sz="2800" b="1" dirty="0" smtClean="0">
                <a:latin typeface="Agency FB" pitchFamily="34" charset="0"/>
              </a:rPr>
              <a:t>valve structure </a:t>
            </a:r>
            <a:r>
              <a:rPr lang="en-US" sz="2800" dirty="0" smtClean="0">
                <a:latin typeface="Agency FB" pitchFamily="34" charset="0"/>
              </a:rPr>
              <a:t>regardless of type of </a:t>
            </a:r>
            <a:r>
              <a:rPr lang="en-US" sz="2800" dirty="0" err="1" smtClean="0">
                <a:latin typeface="Agency FB" pitchFamily="34" charset="0"/>
              </a:rPr>
              <a:t>cardiomyopathy</a:t>
            </a:r>
            <a:r>
              <a:rPr lang="en-US" sz="2800" dirty="0" smtClean="0">
                <a:latin typeface="Agency FB" pitchFamily="34" charset="0"/>
              </a:rPr>
              <a:t> process</a:t>
            </a:r>
            <a:endParaRPr lang="el-GR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Agency FB" pitchFamily="34" charset="0"/>
              </a:rPr>
              <a:t>Scar distribution</a:t>
            </a:r>
            <a:endParaRPr lang="el-GR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9363" t="15147" r="12264" b="25075"/>
          <a:stretch>
            <a:fillRect/>
          </a:stretch>
        </p:blipFill>
        <p:spPr bwMode="auto">
          <a:xfrm>
            <a:off x="714348" y="3000372"/>
            <a:ext cx="3429024" cy="197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857364"/>
            <a:ext cx="4038600" cy="392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- Ορθογώνιο"/>
          <p:cNvSpPr/>
          <p:nvPr/>
        </p:nvSpPr>
        <p:spPr>
          <a:xfrm>
            <a:off x="6572264" y="6429396"/>
            <a:ext cx="21178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gency FB" pitchFamily="34" charset="0"/>
              </a:rPr>
              <a:t>J </a:t>
            </a:r>
            <a:r>
              <a:rPr lang="en-US" sz="1000" dirty="0" err="1" smtClean="0">
                <a:latin typeface="Agency FB" pitchFamily="34" charset="0"/>
              </a:rPr>
              <a:t>Interv</a:t>
            </a:r>
            <a:r>
              <a:rPr lang="en-US" sz="1000" dirty="0" smtClean="0">
                <a:latin typeface="Agency FB" pitchFamily="34" charset="0"/>
              </a:rPr>
              <a:t> Card </a:t>
            </a:r>
            <a:r>
              <a:rPr lang="en-US" sz="1000" dirty="0" err="1" smtClean="0">
                <a:latin typeface="Agency FB" pitchFamily="34" charset="0"/>
              </a:rPr>
              <a:t>Electrophysiol</a:t>
            </a:r>
            <a:r>
              <a:rPr lang="en-US" sz="1000" dirty="0" smtClean="0">
                <a:latin typeface="Agency FB" pitchFamily="34" charset="0"/>
              </a:rPr>
              <a:t> (2009) 26:195–205</a:t>
            </a:r>
            <a:endParaRPr lang="el-GR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3863541" cy="16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17183" t="1615"/>
          <a:stretch>
            <a:fillRect/>
          </a:stretch>
        </p:blipFill>
        <p:spPr bwMode="auto">
          <a:xfrm>
            <a:off x="214282" y="1928802"/>
            <a:ext cx="638750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428736"/>
            <a:ext cx="1895475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128" y="1600200"/>
            <a:ext cx="60937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- Ορθογώνιο"/>
          <p:cNvSpPr/>
          <p:nvPr/>
        </p:nvSpPr>
        <p:spPr>
          <a:xfrm>
            <a:off x="4572000" y="64293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err="1" smtClean="0">
                <a:latin typeface="Agency FB" pitchFamily="34" charset="0"/>
              </a:rPr>
              <a:t>Haqqani</a:t>
            </a:r>
            <a:r>
              <a:rPr lang="en-US" sz="1000" dirty="0" smtClean="0">
                <a:latin typeface="Agency FB" pitchFamily="34" charset="0"/>
              </a:rPr>
              <a:t> et al </a:t>
            </a:r>
            <a:r>
              <a:rPr lang="en-US" sz="1000" dirty="0" err="1" smtClean="0">
                <a:latin typeface="Agency FB" pitchFamily="34" charset="0"/>
              </a:rPr>
              <a:t>Septal</a:t>
            </a:r>
            <a:r>
              <a:rPr lang="en-US" sz="1000" dirty="0" smtClean="0">
                <a:latin typeface="Agency FB" pitchFamily="34" charset="0"/>
              </a:rPr>
              <a:t> Substrate for VT in Dilated </a:t>
            </a:r>
            <a:r>
              <a:rPr lang="en-US" sz="1000" dirty="0" err="1" smtClean="0">
                <a:latin typeface="Agency FB" pitchFamily="34" charset="0"/>
              </a:rPr>
              <a:t>Cardiomyopathy</a:t>
            </a:r>
            <a:endParaRPr lang="el-GR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gency FB" pitchFamily="34" charset="0"/>
              </a:rPr>
              <a:t>Bundle Branch Reentry</a:t>
            </a:r>
            <a:endParaRPr lang="el-GR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1939131"/>
            <a:ext cx="54483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Agency FB" pitchFamily="34" charset="0"/>
              </a:rPr>
              <a:t>EPICARDIAL ORIGIN!</a:t>
            </a:r>
            <a:endParaRPr lang="el-GR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5257808" cy="316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857364"/>
            <a:ext cx="36293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3000396" cy="529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4 - Ορθογώνιο"/>
          <p:cNvSpPr/>
          <p:nvPr/>
        </p:nvSpPr>
        <p:spPr>
          <a:xfrm>
            <a:off x="3857620" y="2428868"/>
            <a:ext cx="4857784" cy="14773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/>
              <a:t>Rapidly conducting His Purkinje system is not used immediately      Intra-myocardial delay       slurred initial component of the QRS complex     slow rate of rise in voltage before it reaches the </a:t>
            </a:r>
            <a:r>
              <a:rPr lang="en-US" dirty="0" err="1" smtClean="0"/>
              <a:t>intrinsicoid</a:t>
            </a:r>
            <a:r>
              <a:rPr lang="en-US" dirty="0" smtClean="0"/>
              <a:t> deflection.</a:t>
            </a:r>
            <a:endParaRPr lang="el-GR" dirty="0"/>
          </a:p>
        </p:txBody>
      </p:sp>
      <p:cxnSp>
        <p:nvCxnSpPr>
          <p:cNvPr id="6" name="5 - Ευθύγραμμο βέλος σύνδεσης"/>
          <p:cNvCxnSpPr/>
          <p:nvPr/>
        </p:nvCxnSpPr>
        <p:spPr>
          <a:xfrm>
            <a:off x="2143108" y="185736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- Ευθύγραμμο βέλος σύνδεσης"/>
          <p:cNvCxnSpPr/>
          <p:nvPr/>
        </p:nvCxnSpPr>
        <p:spPr>
          <a:xfrm>
            <a:off x="2295508" y="200976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- Ευθύγραμμο βέλος σύνδεσης"/>
          <p:cNvCxnSpPr/>
          <p:nvPr/>
        </p:nvCxnSpPr>
        <p:spPr>
          <a:xfrm>
            <a:off x="5143504" y="2928934"/>
            <a:ext cx="214314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ύγραμμο βέλος σύνδεσης"/>
          <p:cNvCxnSpPr/>
          <p:nvPr/>
        </p:nvCxnSpPr>
        <p:spPr>
          <a:xfrm>
            <a:off x="7572396" y="2928934"/>
            <a:ext cx="214314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ύγραμμο βέλος σύνδεσης"/>
          <p:cNvCxnSpPr/>
          <p:nvPr/>
        </p:nvCxnSpPr>
        <p:spPr>
          <a:xfrm>
            <a:off x="7500958" y="3214686"/>
            <a:ext cx="214314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FFC000"/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/>
              <a:t>EPICARDIAL ORIGIN 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l-GR" smtClean="0"/>
          </a:p>
        </p:txBody>
      </p:sp>
      <p:pic>
        <p:nvPicPr>
          <p:cNvPr id="21508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8797" t="5255" r="22891"/>
          <a:stretch>
            <a:fillRect/>
          </a:stretch>
        </p:blipFill>
        <p:spPr>
          <a:xfrm>
            <a:off x="0" y="991416"/>
            <a:ext cx="3957607" cy="4118731"/>
          </a:xfrm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14488"/>
            <a:ext cx="453221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474445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3905276" cy="202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1"/>
            <a:ext cx="4214842" cy="101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9 - Ορθογώνιο"/>
          <p:cNvSpPr/>
          <p:nvPr/>
        </p:nvSpPr>
        <p:spPr>
          <a:xfrm>
            <a:off x="1000100" y="6357958"/>
            <a:ext cx="2712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Heart Rhythm, </a:t>
            </a:r>
            <a:r>
              <a:rPr lang="en-US" sz="1200" dirty="0" err="1" smtClean="0"/>
              <a:t>Vol</a:t>
            </a:r>
            <a:r>
              <a:rPr lang="en-US" sz="1200" dirty="0" smtClean="0"/>
              <a:t> 8, No 1, January 2011</a:t>
            </a:r>
            <a:endParaRPr lang="el-GR" sz="1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857628"/>
            <a:ext cx="397699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2071678"/>
            <a:ext cx="400998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72099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3705213" cy="155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3074" name="Picture 2" descr="C:\Users\lenia\Documents\περιστατικά Ιπποκράτειο\ABLATION ΙΠΠΟΚΡΑΤΕΙΟ\VT\ΚΥΠΑΡΙΣΣΟΥ ΕΥΑΓΓΕΛΙΑ\study_dwsG702056_2020_09_16_08_16_10\IMAGE_00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Agency FB" pitchFamily="34" charset="0"/>
              </a:rPr>
              <a:t>Progressive process</a:t>
            </a:r>
            <a:endParaRPr lang="el-GR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387" y="1739106"/>
            <a:ext cx="67532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Agency FB" pitchFamily="34" charset="0"/>
              </a:rPr>
              <a:t>SCAR   COMPARTMENTALIZATION</a:t>
            </a:r>
            <a:endParaRPr lang="el-GR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67855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- Ορθογώνιο"/>
          <p:cNvSpPr/>
          <p:nvPr/>
        </p:nvSpPr>
        <p:spPr>
          <a:xfrm>
            <a:off x="7000892" y="6429396"/>
            <a:ext cx="1859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gency FB" pitchFamily="34" charset="0"/>
              </a:rPr>
              <a:t>Circ </a:t>
            </a:r>
            <a:r>
              <a:rPr lang="en-US" sz="1000" dirty="0" err="1" smtClean="0">
                <a:latin typeface="Agency FB" pitchFamily="34" charset="0"/>
              </a:rPr>
              <a:t>Arrhythm</a:t>
            </a:r>
            <a:r>
              <a:rPr lang="en-US" sz="1000" dirty="0" smtClean="0">
                <a:latin typeface="Agency FB" pitchFamily="34" charset="0"/>
              </a:rPr>
              <a:t> </a:t>
            </a:r>
            <a:r>
              <a:rPr lang="en-US" sz="1000" dirty="0" err="1" smtClean="0">
                <a:latin typeface="Agency FB" pitchFamily="34" charset="0"/>
              </a:rPr>
              <a:t>Electrophysiol</a:t>
            </a:r>
            <a:r>
              <a:rPr lang="en-US" sz="1000" dirty="0" smtClean="0">
                <a:latin typeface="Agency FB" pitchFamily="34" charset="0"/>
              </a:rPr>
              <a:t> August 2012</a:t>
            </a:r>
            <a:endParaRPr lang="el-GR" sz="1000" dirty="0"/>
          </a:p>
        </p:txBody>
      </p:sp>
      <p:sp>
        <p:nvSpPr>
          <p:cNvPr id="8" name="7 - Ορθογώνιο"/>
          <p:cNvSpPr/>
          <p:nvPr/>
        </p:nvSpPr>
        <p:spPr>
          <a:xfrm>
            <a:off x="714348" y="6357958"/>
            <a:ext cx="7312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latin typeface="Agency FB" pitchFamily="34" charset="0"/>
              </a:rPr>
              <a:t>Haqqani</a:t>
            </a:r>
            <a:r>
              <a:rPr lang="en-US" sz="1000" dirty="0" smtClean="0">
                <a:latin typeface="Agency FB" pitchFamily="34" charset="0"/>
              </a:rPr>
              <a:t> et al </a:t>
            </a:r>
            <a:endParaRPr lang="el-G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6248" y="4286256"/>
            <a:ext cx="4038600" cy="205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29243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- Ορθογώνιο"/>
          <p:cNvSpPr/>
          <p:nvPr/>
        </p:nvSpPr>
        <p:spPr>
          <a:xfrm>
            <a:off x="7006876" y="6429396"/>
            <a:ext cx="21371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/>
              <a:t>Circ </a:t>
            </a:r>
            <a:r>
              <a:rPr lang="en-US" sz="1000" i="1" dirty="0" err="1" smtClean="0"/>
              <a:t>Arrhythm</a:t>
            </a:r>
            <a:r>
              <a:rPr lang="en-US" sz="1000" i="1" dirty="0" smtClean="0"/>
              <a:t> </a:t>
            </a:r>
            <a:r>
              <a:rPr lang="en-US" sz="1000" i="1" dirty="0" err="1" smtClean="0"/>
              <a:t>Electrophysiol</a:t>
            </a:r>
            <a:r>
              <a:rPr lang="en-US" sz="1000" i="1" dirty="0" smtClean="0"/>
              <a:t>. 2021;14</a:t>
            </a:r>
            <a:endParaRPr lang="el-GR" sz="1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642918"/>
            <a:ext cx="3653674" cy="343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571745"/>
            <a:ext cx="435809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6124"/>
            <a:ext cx="42887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000108"/>
            <a:ext cx="3429024" cy="243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- Ορθογώνιο"/>
          <p:cNvSpPr/>
          <p:nvPr/>
        </p:nvSpPr>
        <p:spPr>
          <a:xfrm>
            <a:off x="7006876" y="6429396"/>
            <a:ext cx="21371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/>
              <a:t>Circ </a:t>
            </a:r>
            <a:r>
              <a:rPr lang="en-US" sz="1000" i="1" dirty="0" err="1" smtClean="0"/>
              <a:t>Arrhythm</a:t>
            </a:r>
            <a:r>
              <a:rPr lang="en-US" sz="1000" i="1" dirty="0" smtClean="0"/>
              <a:t> </a:t>
            </a:r>
            <a:r>
              <a:rPr lang="en-US" sz="1000" i="1" dirty="0" err="1" smtClean="0"/>
              <a:t>Electrophysiol</a:t>
            </a:r>
            <a:r>
              <a:rPr lang="en-US" sz="1000" i="1" dirty="0" smtClean="0"/>
              <a:t>. 2021;14</a:t>
            </a:r>
            <a:endParaRPr lang="el-GR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gency FB" pitchFamily="34" charset="0"/>
              </a:rPr>
              <a:t>3-Dimensional matrix for sustained </a:t>
            </a:r>
            <a:r>
              <a:rPr lang="en-US" sz="3200" dirty="0" err="1" smtClean="0">
                <a:latin typeface="Agency FB" pitchFamily="34" charset="0"/>
              </a:rPr>
              <a:t>monomorphic</a:t>
            </a:r>
            <a:r>
              <a:rPr lang="en-US" sz="3200" dirty="0" smtClean="0">
                <a:latin typeface="Agency FB" pitchFamily="34" charset="0"/>
              </a:rPr>
              <a:t> VT</a:t>
            </a:r>
            <a:endParaRPr lang="el-GR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2066" y="2357430"/>
            <a:ext cx="38766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- Ορθογώνιο"/>
          <p:cNvSpPr/>
          <p:nvPr/>
        </p:nvSpPr>
        <p:spPr>
          <a:xfrm>
            <a:off x="6357950" y="6357958"/>
            <a:ext cx="23487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 smtClean="0"/>
              <a:t>J A C C V O L . 7 5 , NO . 8 , 2 0 2 0 Tung et</a:t>
            </a:r>
            <a:endParaRPr lang="el-GR" sz="1000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472583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642910" y="500042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gency FB" pitchFamily="34" charset="0"/>
              </a:rPr>
              <a:t>Myocardial fibrosis is a common finding in patients with </a:t>
            </a:r>
            <a:r>
              <a:rPr lang="en-US" dirty="0" err="1" smtClean="0">
                <a:latin typeface="Agency FB" pitchFamily="34" charset="0"/>
              </a:rPr>
              <a:t>nonischemic</a:t>
            </a: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err="1" smtClean="0">
                <a:latin typeface="Agency FB" pitchFamily="34" charset="0"/>
              </a:rPr>
              <a:t>cardiomyopathies</a:t>
            </a:r>
            <a:endParaRPr lang="en-US" dirty="0" smtClean="0">
              <a:latin typeface="Agency FB" pitchFamily="34" charset="0"/>
            </a:endParaRPr>
          </a:p>
          <a:p>
            <a:r>
              <a:rPr lang="en-US" dirty="0" smtClean="0">
                <a:latin typeface="Agency FB" pitchFamily="34" charset="0"/>
              </a:rPr>
              <a:t>The disease process variably affects the </a:t>
            </a:r>
            <a:r>
              <a:rPr lang="en-US" dirty="0" err="1" smtClean="0">
                <a:latin typeface="Agency FB" pitchFamily="34" charset="0"/>
              </a:rPr>
              <a:t>endocardial</a:t>
            </a:r>
            <a:r>
              <a:rPr lang="en-US" dirty="0" smtClean="0">
                <a:latin typeface="Agency FB" pitchFamily="34" charset="0"/>
              </a:rPr>
              <a:t>, </a:t>
            </a:r>
            <a:r>
              <a:rPr lang="en-US" dirty="0" err="1" smtClean="0">
                <a:latin typeface="Agency FB" pitchFamily="34" charset="0"/>
              </a:rPr>
              <a:t>midmyocardial</a:t>
            </a:r>
            <a:r>
              <a:rPr lang="en-US" dirty="0" smtClean="0">
                <a:latin typeface="Agency FB" pitchFamily="34" charset="0"/>
              </a:rPr>
              <a:t>, and </a:t>
            </a:r>
            <a:r>
              <a:rPr lang="en-US" dirty="0" err="1" smtClean="0">
                <a:latin typeface="Agency FB" pitchFamily="34" charset="0"/>
              </a:rPr>
              <a:t>subepicardial</a:t>
            </a:r>
            <a:r>
              <a:rPr lang="en-US" dirty="0" smtClean="0">
                <a:latin typeface="Agency FB" pitchFamily="34" charset="0"/>
              </a:rPr>
              <a:t>/</a:t>
            </a:r>
            <a:r>
              <a:rPr lang="en-US" dirty="0" err="1" smtClean="0">
                <a:latin typeface="Agency FB" pitchFamily="34" charset="0"/>
              </a:rPr>
              <a:t>epicardial</a:t>
            </a:r>
            <a:r>
              <a:rPr lang="en-US" dirty="0" smtClean="0">
                <a:latin typeface="Agency FB" pitchFamily="34" charset="0"/>
              </a:rPr>
              <a:t> layers.</a:t>
            </a:r>
          </a:p>
          <a:p>
            <a:r>
              <a:rPr lang="en-US" dirty="0" smtClean="0">
                <a:latin typeface="Agency FB" pitchFamily="34" charset="0"/>
              </a:rPr>
              <a:t>Predominant </a:t>
            </a:r>
            <a:r>
              <a:rPr lang="en-US" dirty="0" err="1" smtClean="0">
                <a:latin typeface="Agency FB" pitchFamily="34" charset="0"/>
              </a:rPr>
              <a:t>perivalvular</a:t>
            </a:r>
            <a:r>
              <a:rPr lang="en-US" dirty="0" smtClean="0">
                <a:latin typeface="Agency FB" pitchFamily="34" charset="0"/>
              </a:rPr>
              <a:t> distribution</a:t>
            </a:r>
          </a:p>
          <a:p>
            <a:r>
              <a:rPr lang="en-US" dirty="0" smtClean="0">
                <a:latin typeface="Agency FB" pitchFamily="34" charset="0"/>
              </a:rPr>
              <a:t>Catheter ablation is effective in achieving VT-free survival</a:t>
            </a:r>
          </a:p>
          <a:p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071942"/>
            <a:ext cx="6034004" cy="136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40658"/>
            <a:ext cx="8229600" cy="384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0"/>
            <a:ext cx="3990965" cy="167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90870"/>
            <a:ext cx="8229600" cy="394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0"/>
            <a:ext cx="4281483" cy="179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Agency FB" pitchFamily="34" charset="0"/>
              </a:rPr>
              <a:t>Hypertrophied and atrophic </a:t>
            </a:r>
            <a:r>
              <a:rPr lang="en-US" dirty="0" err="1" smtClean="0">
                <a:latin typeface="Agency FB" pitchFamily="34" charset="0"/>
              </a:rPr>
              <a:t>myocytes</a:t>
            </a:r>
            <a:endParaRPr lang="en-US" dirty="0" smtClean="0">
              <a:latin typeface="Agency FB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err="1" smtClean="0">
                <a:latin typeface="Agency FB" pitchFamily="34" charset="0"/>
              </a:rPr>
              <a:t>Myofiber</a:t>
            </a:r>
            <a:r>
              <a:rPr lang="en-US" dirty="0" smtClean="0">
                <a:latin typeface="Agency FB" pitchFamily="34" charset="0"/>
              </a:rPr>
              <a:t> disarray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Agency FB" pitchFamily="34" charset="0"/>
              </a:rPr>
              <a:t>Nuclear changes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err="1" smtClean="0">
                <a:latin typeface="Agency FB" pitchFamily="34" charset="0"/>
              </a:rPr>
              <a:t>Cytoskeletal</a:t>
            </a:r>
            <a:r>
              <a:rPr lang="en-US" dirty="0" smtClean="0">
                <a:latin typeface="Agency FB" pitchFamily="34" charset="0"/>
              </a:rPr>
              <a:t> disorganization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Agency FB" pitchFamily="34" charset="0"/>
              </a:rPr>
              <a:t>Replacement </a:t>
            </a:r>
            <a:r>
              <a:rPr lang="en-US" b="1" dirty="0" smtClean="0">
                <a:latin typeface="Agency FB" pitchFamily="34" charset="0"/>
              </a:rPr>
              <a:t>fibrosis</a:t>
            </a:r>
            <a:r>
              <a:rPr lang="en-US" dirty="0" smtClean="0">
                <a:latin typeface="Agency FB" pitchFamily="34" charset="0"/>
              </a:rPr>
              <a:t> in sections of the right and left ventricles</a:t>
            </a:r>
            <a:endParaRPr lang="en-US" b="1" dirty="0" smtClean="0">
              <a:latin typeface="Agency FB" pitchFamily="34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</a:rPr>
              <a:t>FOCAL   WALL   MOTION   ABNORMALITIES</a:t>
            </a:r>
          </a:p>
          <a:p>
            <a:r>
              <a:rPr lang="en-US" dirty="0" smtClean="0">
                <a:latin typeface="Agency FB" pitchFamily="34" charset="0"/>
              </a:rPr>
              <a:t>INCREASED   ECHOGENICITY/WALL THINING  (ECHO-CT)</a:t>
            </a:r>
          </a:p>
          <a:p>
            <a:r>
              <a:rPr lang="en-US" dirty="0" smtClean="0">
                <a:latin typeface="Agency FB" pitchFamily="34" charset="0"/>
              </a:rPr>
              <a:t>FIXED  NUCLEAR   IMAGING   DEFCTS</a:t>
            </a:r>
          </a:p>
          <a:p>
            <a:r>
              <a:rPr lang="en-US" dirty="0" smtClean="0">
                <a:latin typeface="Agency FB" pitchFamily="34" charset="0"/>
              </a:rPr>
              <a:t>LATE  GADOLINIUM ENHANCEMENT   CMR</a:t>
            </a:r>
          </a:p>
          <a:p>
            <a:endParaRPr lang="el-GR" dirty="0"/>
          </a:p>
        </p:txBody>
      </p:sp>
      <p:sp>
        <p:nvSpPr>
          <p:cNvPr id="7" name="6 - Θέση κειμένου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428736"/>
            <a:ext cx="3714776" cy="493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</a:rPr>
              <a:t>SCAR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r>
              <a:rPr lang="en-US" sz="1800" dirty="0" smtClean="0">
                <a:latin typeface="Agency FB" pitchFamily="34" charset="0"/>
              </a:rPr>
              <a:t>FOCAL   WALL   MOTION   ABNORMALITIES</a:t>
            </a:r>
          </a:p>
          <a:p>
            <a:r>
              <a:rPr lang="en-US" sz="1800" dirty="0" smtClean="0">
                <a:latin typeface="Agency FB" pitchFamily="34" charset="0"/>
              </a:rPr>
              <a:t>INCREASED   ECHOGENICITY/WALL THINING  (ECHO-CT)</a:t>
            </a:r>
          </a:p>
          <a:p>
            <a:r>
              <a:rPr lang="en-US" sz="1800" dirty="0" smtClean="0">
                <a:latin typeface="Agency FB" pitchFamily="34" charset="0"/>
              </a:rPr>
              <a:t>FIXED  NUCLEAR   IMAGING   DEFCTS</a:t>
            </a:r>
          </a:p>
          <a:p>
            <a:r>
              <a:rPr lang="en-US" sz="1800" b="1" dirty="0" smtClean="0">
                <a:latin typeface="Agency FB" pitchFamily="34" charset="0"/>
              </a:rPr>
              <a:t>LATE  GADOLINIUM ENHANCEMENT   CMR</a:t>
            </a:r>
          </a:p>
          <a:p>
            <a:endParaRPr lang="en-US" sz="2800" dirty="0" smtClean="0">
              <a:latin typeface="Agency FB" pitchFamily="34" charset="0"/>
            </a:endParaRPr>
          </a:p>
          <a:p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496"/>
            <a:ext cx="4786346" cy="321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786190"/>
            <a:ext cx="3432565" cy="221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643182"/>
            <a:ext cx="3071802" cy="9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u="sng" dirty="0" smtClean="0">
                <a:latin typeface="Agency FB" pitchFamily="34" charset="0"/>
              </a:rPr>
              <a:t>ELECTROPHYSIOLOGY</a:t>
            </a:r>
            <a:endParaRPr lang="el-GR" sz="2800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477" t="13574" r="10066" b="23290"/>
          <a:stretch>
            <a:fillRect/>
          </a:stretch>
        </p:blipFill>
        <p:spPr bwMode="auto">
          <a:xfrm>
            <a:off x="1500166" y="1714488"/>
            <a:ext cx="6336551" cy="378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929486" cy="474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- Ορθογώνιο"/>
          <p:cNvSpPr/>
          <p:nvPr/>
        </p:nvSpPr>
        <p:spPr>
          <a:xfrm>
            <a:off x="6929454" y="6357958"/>
            <a:ext cx="17443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>
                <a:latin typeface="Agency FB" pitchFamily="34" charset="0"/>
              </a:rPr>
              <a:t>Circulation Journal Vol.77, August 2013</a:t>
            </a:r>
            <a:endParaRPr lang="el-G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291</Words>
  <Application>Microsoft Office PowerPoint</Application>
  <PresentationFormat>Προβολή στην οθόνη (4:3)</PresentationFormat>
  <Paragraphs>50</Paragraphs>
  <Slides>26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27" baseType="lpstr">
      <vt:lpstr>Θέμα του Office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SCAR</vt:lpstr>
      <vt:lpstr>ELECTROPHYSIOLOGY</vt:lpstr>
      <vt:lpstr>Διαφάνεια 9</vt:lpstr>
      <vt:lpstr>Scar distribution: Near a valve structure regardless of type of cardiomyopathy process</vt:lpstr>
      <vt:lpstr>Scar distribution: Near a valve structure regardless of type of cardiomyopathy process</vt:lpstr>
      <vt:lpstr>Scar distribution</vt:lpstr>
      <vt:lpstr>Διαφάνεια 13</vt:lpstr>
      <vt:lpstr>Διαφάνεια 14</vt:lpstr>
      <vt:lpstr>Bundle Branch Reentry</vt:lpstr>
      <vt:lpstr>EPICARDIAL ORIGIN!</vt:lpstr>
      <vt:lpstr>EPICARDIAL ORIGIN !</vt:lpstr>
      <vt:lpstr>Διαφάνεια 18</vt:lpstr>
      <vt:lpstr>Διαφάνεια 19</vt:lpstr>
      <vt:lpstr>Διαφάνεια 20</vt:lpstr>
      <vt:lpstr>Progressive process</vt:lpstr>
      <vt:lpstr>SCAR   COMPARTMENTALIZATION</vt:lpstr>
      <vt:lpstr>Διαφάνεια 23</vt:lpstr>
      <vt:lpstr>Διαφάνεια 24</vt:lpstr>
      <vt:lpstr>3-Dimensional matrix for sustained monomorphic VT</vt:lpstr>
      <vt:lpstr>Διαφάνεια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Γιώργος</dc:creator>
  <cp:lastModifiedBy>Hp</cp:lastModifiedBy>
  <cp:revision>73</cp:revision>
  <dcterms:created xsi:type="dcterms:W3CDTF">2023-04-24T18:45:23Z</dcterms:created>
  <dcterms:modified xsi:type="dcterms:W3CDTF">2023-05-05T07:34:19Z</dcterms:modified>
</cp:coreProperties>
</file>